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0" r:id="rId2"/>
    <p:sldId id="295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ster" initials="t" lastIdx="3" clrIdx="0"/>
  <p:cmAuthor id="1" name="Martinez, Sandra" initials="M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4" autoAdjust="0"/>
    <p:restoredTop sz="94676" autoAdjust="0"/>
  </p:normalViewPr>
  <p:slideViewPr>
    <p:cSldViewPr>
      <p:cViewPr>
        <p:scale>
          <a:sx n="81" d="100"/>
          <a:sy n="81" d="100"/>
        </p:scale>
        <p:origin x="1661" y="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5-20T13:53:19.662" idx="3">
    <p:pos x="3037" y="2394"/>
    <p:text>Should it be "Female"? like in MU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3E007DF-01A6-4BE0-9934-ADB623BD7F12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FD5FEAF-06EF-4EAD-BA00-C3BA0078C8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EFF0515-99A1-40A7-845F-D5BA10A1C782}" type="datetimeFigureOut">
              <a:rPr lang="en-US"/>
              <a:pPr>
                <a:defRPr/>
              </a:pPr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19538" y="64452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034F6-D698-486E-9B63-D59A1C5B8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62675"/>
            <a:ext cx="9144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225" y="279400"/>
            <a:ext cx="822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831850"/>
            <a:ext cx="8353425" cy="517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levelz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953250" y="6448425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41A03635-9795-41F2-BCD4-147B79957516}" type="slidenum">
              <a:rPr lang="en-US" sz="1000" b="1">
                <a:solidFill>
                  <a:srgbClr val="FFFFFF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81000" y="1828800"/>
            <a:ext cx="8382000" cy="3505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3400" y="2057400"/>
            <a:ext cx="8077200" cy="289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61665"/>
          </a:xfrm>
        </p:spPr>
        <p:txBody>
          <a:bodyPr/>
          <a:lstStyle/>
          <a:p>
            <a:r>
              <a:rPr lang="en-US" dirty="0" smtClean="0"/>
              <a:t>IZ_Tool Context-based Data Specification Layout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609600" y="1219200"/>
            <a:ext cx="77724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1219200"/>
            <a:ext cx="358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Test Case ID: ____________________________</a:t>
            </a:r>
            <a:endParaRPr lang="en-US" sz="1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54959"/>
              </p:ext>
            </p:extLst>
          </p:nvPr>
        </p:nvGraphicFramePr>
        <p:xfrm>
          <a:off x="685800" y="2654300"/>
          <a:ext cx="769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Element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Madelynn Ainsley Snow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Date of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09/07/2001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Prescott Street Ave Warwick MA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301)123-4567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18038"/>
              </p:ext>
            </p:extLst>
          </p:nvPr>
        </p:nvGraphicFramePr>
        <p:xfrm>
          <a:off x="723899" y="2209800"/>
          <a:ext cx="76581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1"/>
                <a:gridCol w="2362200"/>
                <a:gridCol w="2657475"/>
                <a:gridCol w="1914525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Full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Patient Information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00110"/>
          </a:xfrm>
        </p:spPr>
        <p:txBody>
          <a:bodyPr/>
          <a:lstStyle/>
          <a:p>
            <a:r>
              <a:rPr lang="en-US" sz="2000" dirty="0" smtClean="0"/>
              <a:t>Vaccine Administration Information (Cont.) (Separate table)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14400"/>
          <a:ext cx="7543800" cy="2773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9400"/>
                <a:gridCol w="47244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sz="1600" b="1" baseline="0" dirty="0" smtClean="0">
                          <a:solidFill>
                            <a:srgbClr val="002060"/>
                          </a:solidFill>
                        </a:rPr>
                        <a:t>                                      </a:t>
                      </a:r>
                      <a:r>
                        <a:rPr lang="en-US" sz="1600" baseline="0" dirty="0" smtClean="0"/>
                        <a:t>New immunization record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</a:rPr>
                        <a:t>Vaccine funding program eligibility category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</a:rPr>
                        <a:t>VFC eligible - Federally Qualified Health Center Patient (under-insured)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latin typeface="Arial1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latin typeface="Arial1"/>
                        </a:rPr>
                        <a:t>Vaccine </a:t>
                      </a:r>
                      <a:r>
                        <a:rPr lang="fr-FR" sz="1000" b="0" i="0" u="none" strike="noStrike" dirty="0" smtClean="0">
                          <a:solidFill>
                            <a:srgbClr val="000000"/>
                          </a:solidFill>
                          <a:latin typeface="Arial1"/>
                        </a:rPr>
                        <a:t>type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latin typeface="Arial1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DTaP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1"/>
                        </a:rPr>
                        <a:t>Date vaccine information statement published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itchFamily="34" charset="0"/>
                        </a:rPr>
                        <a:t>05/17/2007</a:t>
                      </a:r>
                      <a:endParaRPr lang="en-US" sz="12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Date vaccine information statement presented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08/16/2012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latin typeface="Arial1"/>
                        </a:rPr>
                        <a:t>Vaccine Information Statement (VIS) document type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Polio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vaccine information statement published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latin typeface="Arial1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11/08/2011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213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vaccine information statement presented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latin typeface="Arial1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08/16/2012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4267200"/>
          <a:ext cx="6019800" cy="1066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1200"/>
                <a:gridCol w="40386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Immunization Records Information Mappings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Record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based on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RXA.9.2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latin typeface="Calibri" pitchFamily="34" charset="0"/>
                        </a:rPr>
                        <a:t>Observation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OBX.3.2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Result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OBX.5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(TS) or OBX.5.2 (CE)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5638800"/>
            <a:ext cx="667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 grey line must be inserted every time OBX.4 changes number.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5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338554"/>
          </a:xfrm>
        </p:spPr>
        <p:txBody>
          <a:bodyPr/>
          <a:lstStyle/>
          <a:p>
            <a:r>
              <a:rPr lang="en-US" sz="1600" dirty="0" smtClean="0"/>
              <a:t>TC Mapping for tabs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55671"/>
              </p:ext>
            </p:extLst>
          </p:nvPr>
        </p:nvGraphicFramePr>
        <p:xfrm>
          <a:off x="228600" y="381000"/>
          <a:ext cx="7344296" cy="28651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5884"/>
                <a:gridCol w="1895302"/>
                <a:gridCol w="5133110"/>
              </a:tblGrid>
              <a:tr h="3048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Vendor Table Identification and Mappings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</a:rPr>
                        <a:t>ID</a:t>
                      </a:r>
                      <a:endParaRPr lang="en-US" sz="1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</a:rPr>
                        <a:t>Description</a:t>
                      </a:r>
                      <a:endParaRPr lang="en-US" sz="1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</a:rPr>
                        <a:t>Data Element Mappings</a:t>
                      </a:r>
                      <a:endParaRPr lang="en-US" sz="10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n-lt"/>
                        </a:rPr>
                        <a:t>Patient Information</a:t>
                      </a:r>
                      <a:endParaRPr 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PID.5.1.1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:PID.5.2:PID.5.3:PID.6.1.1: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PID.3[1].1:PID.3[2].1: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latin typeface="Calibri" pitchFamily="34" charset="0"/>
                        </a:rPr>
                        <a:t>PID.7.1.1:PID.8:PID.11.1.1:PID.11.3:PID.11.4:PID.11.5:PID.1.6:PID.11.7:PID.13.7:</a:t>
                      </a:r>
                      <a:r>
                        <a:rPr lang="en-US" sz="1000" dirty="0" smtClean="0">
                          <a:latin typeface="Calibri" pitchFamily="34" charset="0"/>
                        </a:rPr>
                        <a:t>PID.10.2:PID.22.2:PID.25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2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n-lt"/>
                        </a:rPr>
                        <a:t>Immunization</a:t>
                      </a:r>
                      <a:r>
                        <a:rPr lang="en-US" sz="1000" b="0" baseline="0" dirty="0" smtClean="0">
                          <a:latin typeface="+mn-lt"/>
                        </a:rPr>
                        <a:t> Registry Information</a:t>
                      </a:r>
                      <a:endParaRPr 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PD1.16:PD1.11.2:</a:t>
                      </a:r>
                      <a:r>
                        <a:rPr lang="en-US" sz="8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PD1.12: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PD1.13.1:PD1.17.1:PD1.18.1</a:t>
                      </a:r>
                    </a:p>
                    <a:p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3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dirty="0" smtClean="0">
                          <a:latin typeface="+mn-lt"/>
                        </a:rPr>
                        <a:t>Guardian or Responsible</a:t>
                      </a:r>
                      <a:r>
                        <a:rPr lang="en-US" sz="1000" b="0" baseline="0" dirty="0" smtClean="0">
                          <a:latin typeface="+mn-lt"/>
                        </a:rPr>
                        <a:t> Party</a:t>
                      </a:r>
                      <a:endParaRPr lang="en-US" sz="10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</a:rPr>
                        <a:t> NK1.2.1.1:NK1.2.2:NK1.3.3: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NK1.4.1.1:NK1.4.3:NK1.4.4:NK1.4.5:NK1.5.6:NK1.5.7</a:t>
                      </a:r>
                    </a:p>
                    <a:p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4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dirty="0" smtClean="0">
                          <a:latin typeface="+mn-lt"/>
                        </a:rPr>
                        <a:t>Vaccine Administration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RXA.5.2:RXA.3.1.1:RXA.6:RXA.7.2:RXA.9.2:RXA:.10.3:RXA.10.2.1:R</a:t>
                      </a:r>
                      <a:r>
                        <a:rPr lang="en-US" sz="1000" dirty="0" smtClean="0">
                          <a:latin typeface="Calibri" pitchFamily="34" charset="0"/>
                        </a:rPr>
                        <a:t>XA.15:RXA.16.1.:RXA.17.2:RXA.18.2:RXR.1.2:RXR.2.2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latin typeface="Calibri" pitchFamily="34" charset="0"/>
                      </a:endParaRPr>
                    </a:p>
                    <a:p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5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000" b="0" dirty="0" smtClean="0">
                          <a:latin typeface="+mn-lt"/>
                        </a:rPr>
                        <a:t>Order</a:t>
                      </a:r>
                      <a:r>
                        <a:rPr lang="en-US" sz="1000" b="0" baseline="0" dirty="0" smtClean="0">
                          <a:latin typeface="+mn-lt"/>
                        </a:rPr>
                        <a:t> Information</a:t>
                      </a:r>
                      <a:endParaRPr lang="en-US" sz="1000" b="0" dirty="0" smtClean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ORC.10.3:ORC.10.2.1:ORC.12.3:ORC.12.2.1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3276600"/>
            <a:ext cx="82296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 smtClean="0">
                <a:solidFill>
                  <a:srgbClr val="012445"/>
                </a:solidFill>
                <a:latin typeface="Franklin Gothic Demi"/>
              </a:rPr>
              <a:t>Test Case Processing</a:t>
            </a:r>
            <a:endParaRPr lang="en-US" sz="1600" b="1" kern="0" dirty="0">
              <a:solidFill>
                <a:srgbClr val="012445"/>
              </a:solidFill>
              <a:latin typeface="Franklin Gothic Dem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3657600"/>
          <a:ext cx="5029201" cy="243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6685"/>
                <a:gridCol w="2216258"/>
                <a:gridCol w="2216258"/>
              </a:tblGrid>
              <a:tr h="28289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Cases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3432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Test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Case ID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 TC Title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Table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Mapping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TC1.1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Admin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for Child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1:2:3:4:5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</a:rPr>
                        <a:t>TC2.1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Admin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for Adult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1:4:5</a:t>
                      </a:r>
                      <a:endParaRPr lang="en-US" sz="1000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</a:rPr>
                        <a:t>TC3.1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Historical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1:4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TC4.1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Consented Child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1:2:4</a:t>
                      </a:r>
                      <a:endParaRPr lang="en-US" sz="1000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TC5.1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Refused Toddler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1:4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TC6.1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Varicella History Child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1:4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TC7.1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Completed</a:t>
                      </a:r>
                      <a:r>
                        <a:rPr lang="en-US" sz="1000" baseline="0" dirty="0" smtClean="0">
                          <a:latin typeface="Calibri" pitchFamily="34" charset="0"/>
                        </a:rPr>
                        <a:t> Record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1:4:5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9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32567"/>
              </p:ext>
            </p:extLst>
          </p:nvPr>
        </p:nvGraphicFramePr>
        <p:xfrm>
          <a:off x="304800" y="838200"/>
          <a:ext cx="7391400" cy="236220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535018"/>
                <a:gridCol w="3856382"/>
              </a:tblGrid>
              <a:tr h="49493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Patient Information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494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Data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Madelyn Ainsley Snow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29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Date/Time of Birth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7/6/2010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9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Sex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29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Address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32 Prescott Street Ave, Warwick MA, 02452</a:t>
                      </a:r>
                    </a:p>
                  </a:txBody>
                  <a:tcPr marL="0" marR="0" marT="0" marB="0" anchor="ctr"/>
                </a:tc>
              </a:tr>
              <a:tr h="292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 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(301)123-4567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12256"/>
              </p:ext>
            </p:extLst>
          </p:nvPr>
        </p:nvGraphicFramePr>
        <p:xfrm>
          <a:off x="1143000" y="3657600"/>
          <a:ext cx="6858000" cy="21739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24239"/>
                <a:gridCol w="4133761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Patient Information Mapping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</a:rPr>
                        <a:t>MSG</a:t>
                      </a:r>
                      <a:r>
                        <a:rPr lang="en-US" sz="12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itchFamily="34" charset="0"/>
                        </a:rPr>
                        <a:t>Location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QPD-4.2:QPD-4.3:QPD-4.1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2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QPD-6.1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Date/Time of Birth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QPD-7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 Sex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QPD-8.1:QPD-8.3:QPD-8.4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 Address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91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QPD-9.6:QPD-9.7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 Phone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685800" y="203200"/>
            <a:ext cx="822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12445"/>
                </a:solidFill>
                <a:latin typeface="Franklin Gothic Demi" pitchFamily="34" charset="0"/>
              </a:defRPr>
            </a:lvl9pPr>
          </a:lstStyle>
          <a:p>
            <a:r>
              <a:rPr lang="en-US" kern="0" dirty="0" smtClean="0"/>
              <a:t>QBP-Z44 &amp; Z34 Test Data Specification</a:t>
            </a:r>
            <a:endParaRPr 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338554"/>
          </a:xfrm>
        </p:spPr>
        <p:txBody>
          <a:bodyPr/>
          <a:lstStyle/>
          <a:p>
            <a:r>
              <a:rPr lang="en-US" sz="1600" dirty="0" smtClean="0"/>
              <a:t>Test Data Specification – Test Case Mapping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06429"/>
              </p:ext>
            </p:extLst>
          </p:nvPr>
        </p:nvGraphicFramePr>
        <p:xfrm>
          <a:off x="364341" y="449951"/>
          <a:ext cx="7344296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5884"/>
                <a:gridCol w="1895302"/>
                <a:gridCol w="5133110"/>
              </a:tblGrid>
              <a:tr h="28738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Vendor Table Identification and Mappings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006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</a:rPr>
                        <a:t>ID</a:t>
                      </a:r>
                      <a:endParaRPr lang="en-US" sz="1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</a:rPr>
                        <a:t>Description</a:t>
                      </a:r>
                      <a:endParaRPr lang="en-US" sz="10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Calibri" pitchFamily="34" charset="0"/>
                        </a:rPr>
                        <a:t>Data Element Mappings</a:t>
                      </a:r>
                      <a:endParaRPr lang="en-US" sz="1000" b="1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60089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+mn-lt"/>
                        </a:rPr>
                        <a:t>Patient Information</a:t>
                      </a:r>
                      <a:endParaRPr lang="en-US" sz="1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QPD-4.2:QPD-4.3:QPD-4.1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QPD-6.1                                                                                                                        QPD-7                                                                                                                            QPD-8.1:QPD-8.3:QPD-8.4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21417"/>
              </p:ext>
            </p:extLst>
          </p:nvPr>
        </p:nvGraphicFramePr>
        <p:xfrm>
          <a:off x="757051" y="3090835"/>
          <a:ext cx="5029201" cy="89548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96685"/>
                <a:gridCol w="2216258"/>
                <a:gridCol w="2216258"/>
              </a:tblGrid>
              <a:tr h="3468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TC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ID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 TC Description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</a:rPr>
                        <a:t>Table</a:t>
                      </a:r>
                      <a:r>
                        <a:rPr lang="en-US" sz="1400" baseline="0" dirty="0" smtClean="0">
                          <a:latin typeface="Calibri" pitchFamily="34" charset="0"/>
                        </a:rPr>
                        <a:t> Mapping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48024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TC.1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Calibri" pitchFamily="34" charset="0"/>
                        </a:rPr>
                        <a:t>Query for adult with standard childhood vaccines and some adult vaccines.</a:t>
                      </a:r>
                      <a:endParaRPr lang="en-US" sz="10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-73231" y="2616208"/>
            <a:ext cx="82296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1244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 Case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01244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Processing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1244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8229600" cy="1295400"/>
          </a:xfrm>
        </p:spPr>
        <p:txBody>
          <a:bodyPr/>
          <a:lstStyle/>
          <a:p>
            <a:r>
              <a:rPr lang="en-US" dirty="0" smtClean="0"/>
              <a:t>MU-2 VXU Test Data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Information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15825"/>
              </p:ext>
            </p:extLst>
          </p:nvPr>
        </p:nvGraphicFramePr>
        <p:xfrm>
          <a:off x="457200" y="838200"/>
          <a:ext cx="5105399" cy="2194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62200"/>
                <a:gridCol w="2743199"/>
              </a:tblGrid>
              <a:tr h="3352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Patient Information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Data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Madelyn Ainsley Snow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Mother's Maiden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Morgan Lam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Date/Time of Birth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7/6/2010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Administrative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Sex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Address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32 Prescott Street Ave, Warwick MA, 02452</a:t>
                      </a: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Local 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(503)555-8563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Native Hawaiian or Other Pacific Islander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Ethnic Group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Hispanic or Latino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461481"/>
              </p:ext>
            </p:extLst>
          </p:nvPr>
        </p:nvGraphicFramePr>
        <p:xfrm>
          <a:off x="4724400" y="3459480"/>
          <a:ext cx="4078244" cy="2712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4000"/>
                <a:gridCol w="2554244"/>
              </a:tblGrid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Patient Information Mapping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</a:rPr>
                        <a:t>MSG</a:t>
                      </a:r>
                      <a:r>
                        <a:rPr lang="en-US" sz="12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itchFamily="34" charset="0"/>
                        </a:rPr>
                        <a:t>Location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PID.5.2:PID.5.3:PID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.5.1.1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PID.6.2:PID.6.1.1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Mother's Maiden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PID.3[1].1:PID.3[2].1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ID 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PID.7.1.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Date/Time of Birth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PID.8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Administrative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Sex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PID.11.1.1:PID.11.3:PID.11.4:PID.11.5:PID.11.6:PID.11.7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Patient Address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PID.13.6:PID.13.7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Local 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PID.10.2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Race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PID.22.2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Ethnic Group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30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PID.25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Birth 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5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61665"/>
          </a:xfrm>
        </p:spPr>
        <p:txBody>
          <a:bodyPr/>
          <a:lstStyle/>
          <a:p>
            <a:r>
              <a:rPr lang="en-US" dirty="0" smtClean="0"/>
              <a:t>Immunization Registry Information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12713"/>
              </p:ext>
            </p:extLst>
          </p:nvPr>
        </p:nvGraphicFramePr>
        <p:xfrm>
          <a:off x="381000" y="1524000"/>
          <a:ext cx="5407110" cy="1676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6311"/>
                <a:gridCol w="2590799"/>
              </a:tblGrid>
              <a:tr h="4114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Immunization Registry Information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Data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Immunization Registry 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Publicity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Code (Text)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Reminder/Recall - any 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Protection Indicator Effective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Publicity Code Effective 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Immunization Registry Status Effective 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31943"/>
              </p:ext>
            </p:extLst>
          </p:nvPr>
        </p:nvGraphicFramePr>
        <p:xfrm>
          <a:off x="3810000" y="3505200"/>
          <a:ext cx="4191000" cy="1874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74689"/>
                <a:gridCol w="2816311"/>
              </a:tblGrid>
              <a:tr h="4114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Immunization Registry - Mapping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</a:rPr>
                        <a:t>MSG</a:t>
                      </a:r>
                      <a:r>
                        <a:rPr lang="en-US" sz="12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itchFamily="34" charset="0"/>
                        </a:rPr>
                        <a:t>Location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PD1.16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Immunization Registry 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PD1.11.2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Publicity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Code  (Text)</a:t>
                      </a: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PD1.12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Protection Indicator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PD1.13.1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Protection Indicator Effective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PD1.18.1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Publicity Code Effective 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PD1.17.1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Immunization Registry Status Effective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27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61665"/>
          </a:xfrm>
        </p:spPr>
        <p:txBody>
          <a:bodyPr/>
          <a:lstStyle/>
          <a:p>
            <a:r>
              <a:rPr lang="en-US" dirty="0" smtClean="0"/>
              <a:t>Guardian or Responsible Party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5407110" cy="1706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6311"/>
                <a:gridCol w="2590799"/>
              </a:tblGrid>
              <a:tr h="4114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Guardian or Responsible Party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Data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Debbie Choy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Relationship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Mother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32 Prescott Street Ave, Warwick MA 02452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(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)USA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Phone Number or Email address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657-555-8563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505200"/>
          <a:ext cx="4648200" cy="1767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4655"/>
                <a:gridCol w="3123545"/>
              </a:tblGrid>
              <a:tr h="4114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Guardian or Responsible Party – Mapping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</a:rPr>
                        <a:t>MSG</a:t>
                      </a:r>
                      <a:r>
                        <a:rPr lang="en-US" sz="12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itchFamily="34" charset="0"/>
                        </a:rPr>
                        <a:t>Location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</a:rPr>
                        <a:t>NK1.2.2:NK1.2.1.1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NK1.3.2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Relationship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NK1.4.1.1:NK1.4.3:NK1.4.4:NK1.4.5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NK1.4.6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(Country)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NK1.5.6: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NK1.5.4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:NK1.5.7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Phone Number or E-mail address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15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461665"/>
          </a:xfrm>
        </p:spPr>
        <p:txBody>
          <a:bodyPr/>
          <a:lstStyle/>
          <a:p>
            <a:r>
              <a:rPr lang="en-US" dirty="0" smtClean="0"/>
              <a:t>Order Information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24000"/>
          <a:ext cx="5407110" cy="1188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16311"/>
                <a:gridCol w="2590799"/>
              </a:tblGrid>
              <a:tr h="4114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Order Information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Data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Entered by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Donna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Burden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Ordered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by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Nicholas Radon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505200"/>
          <a:ext cx="4648200" cy="1066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4655"/>
                <a:gridCol w="3123545"/>
              </a:tblGrid>
              <a:tr h="4114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Order Information – Mapping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</a:rPr>
                        <a:t>MSG</a:t>
                      </a:r>
                      <a:r>
                        <a:rPr lang="en-US" sz="12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itchFamily="34" charset="0"/>
                        </a:rPr>
                        <a:t>Location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ORC.10.3:ORC.10.2.1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Entered by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ORC.12.3:ORC.12.2.1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Ordered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by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3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79400"/>
            <a:ext cx="8229600" cy="830997"/>
          </a:xfrm>
        </p:spPr>
        <p:txBody>
          <a:bodyPr/>
          <a:lstStyle/>
          <a:p>
            <a:r>
              <a:rPr lang="en-US" dirty="0" smtClean="0"/>
              <a:t>Vaccine Administration Information Table (Separate table for each order group (following the ORC)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85379"/>
              </p:ext>
            </p:extLst>
          </p:nvPr>
        </p:nvGraphicFramePr>
        <p:xfrm>
          <a:off x="381000" y="1066800"/>
          <a:ext cx="4419600" cy="3352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5452"/>
                <a:gridCol w="2154148"/>
              </a:tblGrid>
              <a:tr h="4572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Vaccine Administration</a:t>
                      </a:r>
                      <a:r>
                        <a:rPr lang="en-US" sz="1600" baseline="0" dirty="0" smtClean="0"/>
                        <a:t> Information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Data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Administered Code - Text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Influenza, seasonal, injectable, preservative free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Date/Time Start of Administration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07/04/2012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Administered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Administered Units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milliliters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Administration Notes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New Immunization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Administering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Provider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Mike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Lemon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Substance Lot 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Z0860BB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Substance Expiration 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11/4/2012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Substance Manufacturer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CSL Behring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Substance /Treatment Refusal Reason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Route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Intramuscular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Administration Site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Left Arm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5019"/>
              </p:ext>
            </p:extLst>
          </p:nvPr>
        </p:nvGraphicFramePr>
        <p:xfrm>
          <a:off x="5029201" y="1143000"/>
          <a:ext cx="3886200" cy="3291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25917"/>
                <a:gridCol w="2560283"/>
              </a:tblGrid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Vaccine Administration</a:t>
                      </a:r>
                      <a:r>
                        <a:rPr lang="en-US" sz="1600" baseline="0" dirty="0" smtClean="0"/>
                        <a:t> Information - Mapping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itchFamily="34" charset="0"/>
                        </a:rPr>
                        <a:t>MSG</a:t>
                      </a:r>
                      <a:r>
                        <a:rPr lang="en-US" sz="1200" b="1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itchFamily="34" charset="0"/>
                        </a:rPr>
                        <a:t>Location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Calibri" pitchFamily="34" charset="0"/>
                        </a:rPr>
                        <a:t>Element Name</a:t>
                      </a:r>
                      <a:endParaRPr lang="en-US" sz="12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RXA.5.2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Administered Code - Text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</a:rPr>
                        <a:t>RXA.3.1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Date/Time Start of Administration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RXA.6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Administered 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libri" pitchFamily="34" charset="0"/>
                        </a:rPr>
                        <a:t>RXA.7.2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Administered Units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RXA.9.2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Administration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Notes (Text)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RXA.10.3:RXA.10.2.1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Administering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Provider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RXA.15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Substance Lot Number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RXA.16.1.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Substance Expiration 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RXA.17.2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Substance Manufacturer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RXA.18.2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Substance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/Treatment Refusal Reason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RXR.1.2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Route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>
                          <a:latin typeface="Calibri" pitchFamily="34" charset="0"/>
                        </a:rPr>
                        <a:t>RXR.2.2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Administration Site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51054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For each order group (following the ORC) a separate Vaccine Administration Information table must be provided. Each Vaccine Administration Information represent the RXA segment with zero or more observations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(OBX.5). A separate table must be provided to capture the observations. See next slide.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359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25715</TotalTime>
  <Words>797</Words>
  <Application>Microsoft Office PowerPoint</Application>
  <PresentationFormat>On-screen Show (4:3)</PresentationFormat>
  <Paragraphs>299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Arial1</vt:lpstr>
      <vt:lpstr>Calibri</vt:lpstr>
      <vt:lpstr>Franklin Gothic Demi</vt:lpstr>
      <vt:lpstr>Default Design</vt:lpstr>
      <vt:lpstr>IZ_Tool Context-based Data Specification Layout</vt:lpstr>
      <vt:lpstr>PowerPoint Presentation</vt:lpstr>
      <vt:lpstr>Test Data Specification – Test Case Mapping</vt:lpstr>
      <vt:lpstr>MU-2 VXU Test Data Specification</vt:lpstr>
      <vt:lpstr>Patient Information Table</vt:lpstr>
      <vt:lpstr>Immunization Registry Information</vt:lpstr>
      <vt:lpstr>Guardian or Responsible Party  </vt:lpstr>
      <vt:lpstr>Order Information Table </vt:lpstr>
      <vt:lpstr>Vaccine Administration Information Table (Separate table for each order group (following the ORC)</vt:lpstr>
      <vt:lpstr>Vaccine Administration Information (Cont.) (Separate table)</vt:lpstr>
      <vt:lpstr>TC Mapping for tabs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Martinez, Sandra</dc:creator>
  <cp:lastModifiedBy>Adhinarayanan, Srinivasan</cp:lastModifiedBy>
  <cp:revision>888</cp:revision>
  <cp:lastPrinted>2015-05-20T18:33:01Z</cp:lastPrinted>
  <dcterms:created xsi:type="dcterms:W3CDTF">2006-08-16T00:00:00Z</dcterms:created>
  <dcterms:modified xsi:type="dcterms:W3CDTF">2015-06-03T18:20:18Z</dcterms:modified>
</cp:coreProperties>
</file>