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93" r:id="rId4"/>
    <p:sldId id="262" r:id="rId5"/>
    <p:sldId id="295" r:id="rId6"/>
    <p:sldId id="267" r:id="rId7"/>
    <p:sldId id="299" r:id="rId8"/>
    <p:sldId id="300" r:id="rId9"/>
    <p:sldId id="301" r:id="rId10"/>
    <p:sldId id="279" r:id="rId11"/>
    <p:sldId id="278" r:id="rId12"/>
    <p:sldId id="263" r:id="rId13"/>
    <p:sldId id="261" r:id="rId14"/>
    <p:sldId id="265" r:id="rId15"/>
    <p:sldId id="282" r:id="rId16"/>
    <p:sldId id="283" r:id="rId17"/>
    <p:sldId id="284" r:id="rId18"/>
    <p:sldId id="285" r:id="rId19"/>
    <p:sldId id="286" r:id="rId20"/>
    <p:sldId id="287" r:id="rId21"/>
    <p:sldId id="297" r:id="rId22"/>
    <p:sldId id="290" r:id="rId23"/>
    <p:sldId id="291" r:id="rId24"/>
    <p:sldId id="28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4180"/>
            <a:ext cx="7772400" cy="1470025"/>
          </a:xfrm>
        </p:spPr>
        <p:txBody>
          <a:bodyPr>
            <a:norm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rPr lang="en-IN" sz="4000" dirty="0"/>
              <a:t>NLP Tutor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94206"/>
            <a:ext cx="7772400" cy="3409950"/>
          </a:xfrm>
        </p:spPr>
        <p:txBody>
          <a:bodyPr>
            <a:normAutofit fontScale="92500" lnSpcReduction="10000"/>
          </a:bodyPr>
          <a:lstStyle/>
          <a:p>
            <a:pPr>
              <a:defRPr sz="2000">
                <a:solidFill>
                  <a:srgbClr val="FFDF00"/>
                </a:solidFill>
              </a:defRPr>
            </a:pPr>
            <a:r>
              <a:rPr sz="2600" dirty="0"/>
              <a:t>M</a:t>
            </a:r>
            <a:r>
              <a:rPr lang="en-IN" sz="2600" dirty="0"/>
              <a:t>t</a:t>
            </a:r>
            <a:r>
              <a:rPr sz="2600" dirty="0" err="1"/>
              <a:t>ech</a:t>
            </a:r>
            <a:r>
              <a:rPr lang="en-IN" sz="2600" dirty="0"/>
              <a:t>- AAI</a:t>
            </a:r>
            <a:r>
              <a:rPr sz="2600" dirty="0"/>
              <a:t> </a:t>
            </a:r>
            <a:endParaRPr lang="en-US" sz="2600" dirty="0"/>
          </a:p>
          <a:p>
            <a:pPr>
              <a:defRPr sz="2000">
                <a:solidFill>
                  <a:srgbClr val="FFDF00"/>
                </a:solidFill>
              </a:defRPr>
            </a:pPr>
            <a:r>
              <a:rPr lang="en-IN" sz="2600" dirty="0"/>
              <a:t>Subject : NLP - Mini Project</a:t>
            </a:r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dirty="0"/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By – </a:t>
            </a:r>
          </a:p>
          <a:p>
            <a:pPr algn="l"/>
            <a:r>
              <a:rPr lang="en-IN" sz="2100">
                <a:solidFill>
                  <a:schemeClr val="bg1"/>
                </a:solidFill>
              </a:rPr>
              <a:t>Saurabh Sharma   </a:t>
            </a:r>
            <a:r>
              <a:rPr lang="en-IN" sz="2100" dirty="0">
                <a:solidFill>
                  <a:schemeClr val="bg1"/>
                </a:solidFill>
              </a:rPr>
              <a:t>– MT23AAI018 </a:t>
            </a:r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Sadashiv Nayak A – MT23AAI039</a:t>
            </a:r>
            <a:endParaRPr sz="2100" dirty="0">
              <a:solidFill>
                <a:schemeClr val="bg1"/>
              </a:solidFill>
            </a:endParaRPr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Dated – 20/06/2025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F2148-2E39-8E74-255F-BE568769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75F9-68DD-4234-0E9E-3E9DDBC0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27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Code Modules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D396D-66BB-6950-2381-220FBBBD4B23}"/>
              </a:ext>
            </a:extLst>
          </p:cNvPr>
          <p:cNvSpPr/>
          <p:nvPr/>
        </p:nvSpPr>
        <p:spPr>
          <a:xfrm>
            <a:off x="457200" y="1317523"/>
            <a:ext cx="8229600" cy="502863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A93C-215B-047A-E6DD-515F272B340A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54FA8-514A-D74B-FC6A-5FBE03AC9A5F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0164E-544A-C367-7C42-B21A690EC41C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9EF0C-6CDE-4F4E-2698-622286817B61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0867654-E966-53E9-3A9F-5B224F26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0FE52-71C5-5A9B-A5D4-E89E8478357C}"/>
              </a:ext>
            </a:extLst>
          </p:cNvPr>
          <p:cNvSpPr txBox="1"/>
          <p:nvPr/>
        </p:nvSpPr>
        <p:spPr>
          <a:xfrm>
            <a:off x="457200" y="1868128"/>
            <a:ext cx="85147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app.py – </a:t>
            </a:r>
            <a:r>
              <a:rPr lang="en-IN" sz="2800" dirty="0" err="1"/>
              <a:t>Streamlit</a:t>
            </a:r>
            <a:r>
              <a:rPr lang="en-IN" sz="2800" dirty="0"/>
              <a:t> interface, PDF handling, threading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functions.py – PDF processing, embedding, RAG pipeline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models.py – LLaMA3 model setup from </a:t>
            </a:r>
            <a:r>
              <a:rPr lang="en-IN" sz="2800" dirty="0" err="1"/>
              <a:t>Groq</a:t>
            </a:r>
            <a:endParaRPr lang="en-IN" sz="2800" dirty="0"/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html_template.py – Custom chat styling templates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3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0C5F-A9EF-6847-F6D4-042AA5D1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83DB-0F79-DE13-214A-04E3F186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27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Demo Flow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396CE-7D88-92E4-C2D2-302B4719556A}"/>
              </a:ext>
            </a:extLst>
          </p:cNvPr>
          <p:cNvSpPr/>
          <p:nvPr/>
        </p:nvSpPr>
        <p:spPr>
          <a:xfrm>
            <a:off x="457200" y="947057"/>
            <a:ext cx="8229600" cy="535577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A1C10-E7FC-EE74-C51D-A3155DBBDF27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AFEE4-C658-9826-BD0A-8CEA778C9CB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3B681-4EB8-F265-EB7C-D2337F879B2A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40F13-FF55-081B-B18E-707306262890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DDC0F9E-AE70-A57A-BCEF-A202BFAC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207020"/>
            <a:ext cx="82295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Upload PDF files via UI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Process and embed documents (background thread)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Ask questions in chat box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Get AI-generated answers and video suggestions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Manage sessions via cache and reload buttons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1A4A737-7902-61BC-F226-1C567864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5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Challenges Faced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1628506"/>
            <a:ext cx="79552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Handling large PDFs efficiently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Maintaining vector consistency across sessions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Managing multithreading in </a:t>
            </a:r>
            <a:r>
              <a:rPr lang="en-US" sz="2800" dirty="0" err="1"/>
              <a:t>Streamlit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Model API rate limits and token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736"/>
          </a:xfrm>
        </p:spPr>
        <p:txBody>
          <a:bodyPr>
            <a:normAutofit/>
          </a:bodyPr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94071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https://chatgpt.com/c/67https://chatgpt.com/c/674af965-dc48-8011-b67a-5327fce0e2c9#:~:text=Need%20for%20Automation,exacerbates%20this%20challenge.4af965-dc48-8011-b67a-5327fce0e2c9#:~:text=Need%20for%20Automation,exacerbates%20this%20challenge.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62A59-E69D-BA6C-3683-A201D1677B69}"/>
              </a:ext>
            </a:extLst>
          </p:cNvPr>
          <p:cNvSpPr txBox="1"/>
          <p:nvPr/>
        </p:nvSpPr>
        <p:spPr>
          <a:xfrm>
            <a:off x="580104" y="1902543"/>
            <a:ext cx="8391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Successfully built a conversational Subject Tutor/PDF assistant.</a:t>
            </a:r>
          </a:p>
          <a:p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Applied advanced NLP and vector search techniques.</a:t>
            </a:r>
          </a:p>
          <a:p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Real-time, scalable, and user-friendly tool.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9B6FD-A740-AE69-00E9-38844A0F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607-390B-1815-F7DE-E56F3F4B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Preprocessing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458C9-8608-2C12-8AFA-858DD71BE966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0FE09-0FD8-7C4C-1142-14D0423F345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62DD2-93B3-EEF1-BB42-879F8C28405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81286-8EC8-4088-B8FB-7CAF2E4E0EE5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39542-C807-95C9-1FE1-F75ECB7BB1A9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6DF93-B1CD-63D9-155B-36438F7CA11F}"/>
              </a:ext>
            </a:extLst>
          </p:cNvPr>
          <p:cNvSpPr txBox="1"/>
          <p:nvPr/>
        </p:nvSpPr>
        <p:spPr>
          <a:xfrm>
            <a:off x="570271" y="1371600"/>
            <a:ext cx="811652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Enhance the image to isolate the signals for analysis.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Convert the image to grayscale.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Apply Gaussian blur to reduce noise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and smooth the image.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Perform binary thresholding to separate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signal from the background.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Apply morphological operations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connect any broken signal lines using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cv2.MORPH_CLOSE function.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E28E80-8930-57EF-545B-0BF75D98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70" y="1758908"/>
            <a:ext cx="3544529" cy="36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2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E6E8E-D539-B1EB-70B5-5D02F52C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FF8-EA14-4964-2621-4511177B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Horizontal Projection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59C2E-B556-7AF6-0CEC-53FE7FFFCD15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A4CEA-CD66-E4D8-F3A5-EDB4E46710D9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9597E-43A9-9E20-6569-4838CDFCF9D3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72A9E-0035-3A5B-B0D1-B603ABBD5BA2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B3A5-C6C8-8C01-D3D2-3A9DE1AA429C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19616-A154-CDE1-FE05-5DC93BAD3817}"/>
              </a:ext>
            </a:extLst>
          </p:cNvPr>
          <p:cNvSpPr txBox="1"/>
          <p:nvPr/>
        </p:nvSpPr>
        <p:spPr>
          <a:xfrm>
            <a:off x="570271" y="1514168"/>
            <a:ext cx="81165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regions with signal activity.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Concept - </a:t>
            </a:r>
            <a:r>
              <a:rPr lang="en-US" dirty="0"/>
              <a:t>Compute the sum of pixel values for each row in the binary image.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result is a 1D array, where each element corresponds to the total activity (brightness) of a row.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C81E9-0F54-4E31-0565-29E1A81D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06" y="3995164"/>
            <a:ext cx="533446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1724E-F38F-A78B-2444-6FF8514F8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3600-760D-A106-EFC6-4539643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Region Detection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CDDE4-051A-B1C1-60E3-BBCA6FF1EEF9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7F157-2301-61C4-154B-E0F24519EF18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7F962-B6DF-F2B8-F998-9F4D9167AFAB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A34AA-03D5-A35D-3BD1-C8AF8820B277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16ECF-E6B0-0D83-05D6-6F2DD771C473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2DFEF-E62B-50B7-09DE-9CB890ADA5FA}"/>
              </a:ext>
            </a:extLst>
          </p:cNvPr>
          <p:cNvSpPr txBox="1"/>
          <p:nvPr/>
        </p:nvSpPr>
        <p:spPr>
          <a:xfrm>
            <a:off x="570271" y="1514168"/>
            <a:ext cx="811652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Locate vertical signal regions using the horizontal projection.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Approaches: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Method 1: </a:t>
            </a:r>
            <a:r>
              <a:rPr lang="en-US" dirty="0"/>
              <a:t>Directly analyze projection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values above a threshold to determine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start and end rows of signal regions.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Method 2: </a:t>
            </a:r>
            <a:r>
              <a:rPr lang="en-US" dirty="0"/>
              <a:t>Use </a:t>
            </a:r>
            <a:r>
              <a:rPr lang="en-US" dirty="0" err="1"/>
              <a:t>np.where</a:t>
            </a:r>
            <a:r>
              <a:rPr lang="en-US" dirty="0"/>
              <a:t> to identify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rows with significant activity and group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them into contiguous regions.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C5A0F-9A94-B6AC-AD5E-9F61AC6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4" y="1970473"/>
            <a:ext cx="3725186" cy="3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DF817-E01F-3320-2FB1-F29ACC02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4098-C951-315E-C282-D22EE758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Extraction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63BED-32E9-F1F5-0B81-93DE1F98D859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7A3E-10E9-DE76-E2CB-4BEDE9C0000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B1DBE-63A4-C7A5-D33D-19BE2F8F857A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63611-1BCF-B9AE-3DDA-73AE710CACD1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B9443-E1E6-62E2-DAB1-8DC8738B60BC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6E990-A1DE-8A93-3252-6C7B6EBC071E}"/>
              </a:ext>
            </a:extLst>
          </p:cNvPr>
          <p:cNvSpPr txBox="1"/>
          <p:nvPr/>
        </p:nvSpPr>
        <p:spPr>
          <a:xfrm>
            <a:off x="677400" y="1476355"/>
            <a:ext cx="81165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Crop individual signal regions from the original image.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Extract rows corresponding to detected signal regions.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Store each cropped signal as a separate image for further analysis.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E5B9D-B97B-4FC6-8923-E02EF238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70" y="3442934"/>
            <a:ext cx="4930567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8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25A84-1552-8926-BD82-B2BC3816C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CBA-5DE4-8F37-E49B-AF3BBB75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82F7B-A1EC-7A45-FBC1-9BE4BEA3BFEF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E5C5D-AEC0-0F09-3625-1934FF16E143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B1B12-20B1-527D-3812-92025395E94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9D9A1-07A8-DDFE-1CD5-D0D755D7A26D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B66BC-CA48-BA3A-66D3-BCAC3E7297CB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35261-D2EB-A921-0B11-2E233E0DBCC4}"/>
              </a:ext>
            </a:extLst>
          </p:cNvPr>
          <p:cNvSpPr txBox="1"/>
          <p:nvPr/>
        </p:nvSpPr>
        <p:spPr>
          <a:xfrm>
            <a:off x="457200" y="1374631"/>
            <a:ext cx="81165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Horizontal Projection Visualization: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Plot the binary image and its horizontal projection side by side to explain how regions are detected.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Signal Region Visualization: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Overlay rectangles on the original image to highlight detected signal regions.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7E2E3-1CD5-0DAF-DF2B-8BF453D8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3" y="3501495"/>
            <a:ext cx="3555229" cy="1981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C95828-D6F4-FA5B-F954-DA752AF4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55" y="3490755"/>
            <a:ext cx="4271082" cy="19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5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C34EF-3BD2-61EC-17B0-C9D8A391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935-94D1-9BD0-BDAF-8D3CC0A7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</a:t>
            </a:r>
            <a:r>
              <a:rPr lang="en-IN" dirty="0" err="1"/>
              <a:t>Labeling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422B2-5BB9-E286-6273-4570866022A5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18EBA-7D37-1F09-AA89-DA956BA2C70C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5ED91-4919-F835-48AA-C09D241272E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CF2B0-E57B-4B01-AF8C-6C9FCFD6A372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8C634-5105-2D88-C7D0-C856B3CE64E0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15F8C-E904-1E33-56E7-D7600109719A}"/>
              </a:ext>
            </a:extLst>
          </p:cNvPr>
          <p:cNvSpPr txBox="1"/>
          <p:nvPr/>
        </p:nvSpPr>
        <p:spPr>
          <a:xfrm>
            <a:off x="733935" y="1520524"/>
            <a:ext cx="81165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and label each signal using Optical Character Recognition (OCR).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easyocr</a:t>
            </a:r>
            <a:r>
              <a:rPr lang="en-US" dirty="0"/>
              <a:t> to extract textual information from each signal region.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OCR fails, fallback to a default label like "</a:t>
            </a:r>
            <a:r>
              <a:rPr lang="en-US" dirty="0" err="1"/>
              <a:t>Signal_X</a:t>
            </a:r>
            <a:r>
              <a:rPr lang="en-US" dirty="0"/>
              <a:t>."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72A465-5760-CD77-E5C1-DEACA2B8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44" y="3334777"/>
            <a:ext cx="6081287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dirty="0"/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https://chatgpt.com/c/67https://chatgpt.com/c/674af965-dc48-8011-b67a-5327fce0e2c9#:~:text=Need%20for%20Automation,exacerbates%20this%20challenge.4af965-dc48-8011-b67a-5327fce0e2c9#:~:text=Need%20for%20Automation,exacerbates%20this%20challenge.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62A59-E69D-BA6C-3683-A201D1677B69}"/>
              </a:ext>
            </a:extLst>
          </p:cNvPr>
          <p:cNvSpPr txBox="1"/>
          <p:nvPr/>
        </p:nvSpPr>
        <p:spPr>
          <a:xfrm>
            <a:off x="457200" y="1371600"/>
            <a:ext cx="822959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Manual PDF reading is time-consuming and inefficient.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Users struggle to find relevant information in long documents.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Need for an intelligent, conversational assistant to understand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C8211-BDC8-2375-B88B-05274D43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992D-840F-0B92-53FB-ADB1B01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Transition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C797C-B3A8-29A7-5909-4F8A3F70BD38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9FFBE-B35E-E6AE-DE19-E963B578BDAC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570E1-A4C1-CEAE-1766-26175FBD1B9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91A64-F958-17F8-3207-E93CCE1E7F7D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5676C-F819-CBFE-B94D-A929D86FA0EE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8D656-3CBE-41C6-126C-AF67CB89DEEF}"/>
              </a:ext>
            </a:extLst>
          </p:cNvPr>
          <p:cNvSpPr txBox="1"/>
          <p:nvPr/>
        </p:nvSpPr>
        <p:spPr>
          <a:xfrm>
            <a:off x="457200" y="1373898"/>
            <a:ext cx="811652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transitions (rising or falling edges) in the signal waveform.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Convert each signal to a 1D array by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summing pixel values along columns.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Normalize the signal to binary and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 transitions based on changes in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value.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06B5F9-1742-CC7C-F4E8-5D1AD404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220" y="1796995"/>
            <a:ext cx="3987579" cy="36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52D3F-382B-B874-E4DA-D6D0CE755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1305-F175-4BA4-D611-D3AAB110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Transition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DBBD1-06F9-AFED-4B7F-4B1103371343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9B113-AC35-5EA2-2F98-6A2FFADD46A9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3A446-39D9-2E56-4294-B7C15F4FBBA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50DDA-6AB9-496F-8793-AF658A18E739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9D4FC-D577-46EE-66E3-70AA7A855BB2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E3B16-7AB1-2E7E-E496-00C78C11F1F2}"/>
              </a:ext>
            </a:extLst>
          </p:cNvPr>
          <p:cNvSpPr txBox="1"/>
          <p:nvPr/>
        </p:nvSpPr>
        <p:spPr>
          <a:xfrm>
            <a:off x="457200" y="1373898"/>
            <a:ext cx="8116529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transitions (rising or falling edges) in the signal waveform.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Unable to properly detect the transitions from the processed signal image Using CV based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Alternate Approaches proposed –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Use a </a:t>
            </a:r>
            <a:r>
              <a:rPr lang="en-US" sz="1200" b="1" dirty="0"/>
              <a:t>Pretrained Edge Detection Model </a:t>
            </a:r>
            <a:r>
              <a:rPr lang="en-US" sz="1200" dirty="0"/>
              <a:t>(e.g., HED - Holistically-Nested Edge Detection)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Convolutional Neural Network (CNN) </a:t>
            </a:r>
            <a:r>
              <a:rPr lang="en-US" sz="1200" dirty="0"/>
              <a:t>for Signal Segmentation- Train or use a pretrained CNN to segment the timing diagram into signal regions (high and low states). This can be adapted from models used for image segmentation (e.g., U-Net).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Apply a </a:t>
            </a:r>
            <a:r>
              <a:rPr lang="en-US" sz="1200" b="1" dirty="0"/>
              <a:t>wavelet transform </a:t>
            </a:r>
            <a:r>
              <a:rPr lang="en-US" sz="1200" dirty="0"/>
              <a:t>to the signal row to detect the edges of the square wave. Wavelet transforms are effective for analyzing periodic signals and can identify transition points without extensive preprocessing.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635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37807-2173-E52E-A57A-C38A06F5D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EEA0-9094-90A1-6866-33EA1EAA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Output/Results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17D488-9353-978D-3FBF-C85921A36EB5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A1894-8760-F849-8D30-2516D0587D8D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48819-09E7-550E-C8F8-3B6C9BB2DB1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5FD8-5144-1BC9-22A1-0F0045B079E2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E7EF3-ABFE-77DC-1759-0FAE390A63FF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6B7B0C-769A-556F-38D1-57EFEEC9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796748" cy="26869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959242-F0AC-F803-3F05-F3464F93A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87" y="1371600"/>
            <a:ext cx="4602213" cy="36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009FE-37DF-8080-2996-46B80860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9B33-EB14-D589-6320-99FBEC27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DD40F-2E43-DBC7-8319-1B4B20BEC52C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70E3A-17B9-3B63-1488-A4CA72C5F9E6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5F0E3-E772-5E4C-856A-6E09F1D3EFE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54A66-48BE-C566-9CB3-DD68E97E4341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9CAE2-8C4A-9B0E-6B6F-941F4CE8F9FF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60F4C3-396F-B25C-F396-6BCFA5EA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5619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2C2FD-976B-AB76-FF2B-E70923342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B284-32E7-8ACC-EAEE-F2FE5991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5F7EE-7F73-4238-C46E-45D205776AE8}"/>
              </a:ext>
            </a:extLst>
          </p:cNvPr>
          <p:cNvSpPr/>
          <p:nvPr/>
        </p:nvSpPr>
        <p:spPr>
          <a:xfrm>
            <a:off x="457200" y="1140542"/>
            <a:ext cx="8229600" cy="510294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21D29-C20E-C6B5-6DC7-69BC58A7E4D5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CDB87-0632-C817-7B41-9093A8A3F652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7B3AA-959D-61D3-4F18-5BE8D9849C57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C817C-CF4B-51CA-DC19-9FC3989D0C7D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F408C-C4A2-9B8C-805B-FA37FC70B806}"/>
              </a:ext>
            </a:extLst>
          </p:cNvPr>
          <p:cNvSpPr txBox="1"/>
          <p:nvPr/>
        </p:nvSpPr>
        <p:spPr>
          <a:xfrm>
            <a:off x="513735" y="1140542"/>
            <a:ext cx="81165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Individual signal regions from timing diagram extracted.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Successfully extracted signal names from timing diagram using OCR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Recorded the transitions of the signals</a:t>
            </a:r>
          </a:p>
          <a:p>
            <a:endParaRPr lang="en-US" dirty="0"/>
          </a:p>
          <a:p>
            <a:r>
              <a:rPr lang="en-US" b="1" dirty="0"/>
              <a:t>Challenges Faced: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OCR inaccuracies with noisy or unclear signal labels.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Handling noisy or incomplete timing diagram/waveform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Inaccurate pixel values in an image with some blanks.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Scalability for timing diagrams with many signals.</a:t>
            </a:r>
          </a:p>
          <a:p>
            <a:pPr lvl="1"/>
            <a:endParaRPr lang="en-US" dirty="0"/>
          </a:p>
          <a:p>
            <a:r>
              <a:rPr lang="en-US" b="1" dirty="0"/>
              <a:t>Future Scope Of Work: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Expand to more complex timing diagrams.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Generating Assertions automatically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</a:rPr>
              <a:t>Protocol specification(Natural language specification) doc to SVA conversion using LLM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</a:rPr>
              <a:t>Extract constraints </a:t>
            </a:r>
            <a:endParaRPr lang="en-IN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</a:rPr>
              <a:t>Extract timing relationships between signals from spec.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66078-ACDD-BAE6-438C-5238CAC8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1A58-687C-29DE-F9A9-9D6CF6BC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End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DDA95-D066-B834-498F-3DDD2EC1EEDE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EF554-EE9B-A7DF-0CCE-AF7E6823607C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C416E-1F14-787D-EB92-2CCE330E3AD4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59E66-8041-B23E-F318-5293F11833B6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DEBF-D13C-78A6-EE23-7DA66186E06E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560C1-06DC-3162-A095-A31595C0599F}"/>
              </a:ext>
            </a:extLst>
          </p:cNvPr>
          <p:cNvSpPr txBox="1"/>
          <p:nvPr/>
        </p:nvSpPr>
        <p:spPr>
          <a:xfrm>
            <a:off x="565355" y="2495385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52858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B6FD-A740-AE69-00E9-38844A0F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607-390B-1815-F7DE-E56F3F4B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Proposed Solution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458C9-8608-2C12-8AFA-858DD71BE966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0FE09-0FD8-7C4C-1142-14D0423F345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62DD2-93B3-EEF1-BB42-879F8C28405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81286-8EC8-4088-B8FB-7CAF2E4E0EE5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39542-C807-95C9-1FE1-F75ECB7BB1A9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6DF93-B1CD-63D9-155B-36438F7CA11F}"/>
              </a:ext>
            </a:extLst>
          </p:cNvPr>
          <p:cNvSpPr txBox="1"/>
          <p:nvPr/>
        </p:nvSpPr>
        <p:spPr>
          <a:xfrm>
            <a:off x="570271" y="1514168"/>
            <a:ext cx="81165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Developed a </a:t>
            </a:r>
            <a:r>
              <a:rPr lang="en-US" sz="2800" dirty="0" err="1"/>
              <a:t>Streamlit</a:t>
            </a:r>
            <a:r>
              <a:rPr lang="en-US" sz="2800" dirty="0"/>
              <a:t>-based chatbot for interactive PDF querying.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Leverages NLP, embeddings, and LLMs for context-aware answers.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Provides YouTube recommendations related to user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70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Technology Stack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3820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501438"/>
            <a:ext cx="8788574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Frontend: </a:t>
            </a:r>
            <a:r>
              <a:rPr lang="en-IN" sz="2800" dirty="0" err="1"/>
              <a:t>Streamlit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Backend: Python, </a:t>
            </a:r>
            <a:r>
              <a:rPr lang="en-IN" sz="2800" dirty="0" err="1"/>
              <a:t>LangChain</a:t>
            </a:r>
            <a:r>
              <a:rPr lang="en-IN" sz="2800" dirty="0"/>
              <a:t>, FAISS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Embeddings: sentence-transformers/all-MiniLM-L6-v2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LLM: </a:t>
            </a:r>
            <a:r>
              <a:rPr lang="en-IN" sz="2800" dirty="0" err="1"/>
              <a:t>LLaMA</a:t>
            </a:r>
            <a:r>
              <a:rPr lang="en-IN" sz="2800" dirty="0"/>
              <a:t> 3 via </a:t>
            </a:r>
            <a:r>
              <a:rPr lang="en-IN" sz="2800" dirty="0" err="1"/>
              <a:t>Groq</a:t>
            </a:r>
            <a:r>
              <a:rPr lang="en-IN" sz="2800" dirty="0"/>
              <a:t> API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YouTube integration: </a:t>
            </a:r>
            <a:r>
              <a:rPr lang="en-IN" sz="2800" dirty="0" err="1"/>
              <a:t>yt_dlp</a:t>
            </a:r>
            <a:endParaRPr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E1FA-64C0-B965-31B4-310FD955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DE6-F0E2-8B75-12FA-F29EAA3B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248"/>
            <a:ext cx="8229600" cy="1143000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System Architecture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F5566-BA0E-4542-9066-BB77447E45D4}"/>
              </a:ext>
            </a:extLst>
          </p:cNvPr>
          <p:cNvSpPr/>
          <p:nvPr/>
        </p:nvSpPr>
        <p:spPr>
          <a:xfrm>
            <a:off x="518650" y="1266247"/>
            <a:ext cx="8229600" cy="5036229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C8C-002D-C5EC-6C83-F374DFFB3067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EFB2-6385-A585-9887-47EAB2CA3F3B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F3911-7024-C3FE-90BE-B01C87BEE810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CE77D-1450-7F53-F676-385DF3E7D5D6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DFBB9-128B-A69F-E4B0-A9DA02CB7D34}"/>
              </a:ext>
            </a:extLst>
          </p:cNvPr>
          <p:cNvSpPr txBox="1"/>
          <p:nvPr/>
        </p:nvSpPr>
        <p:spPr>
          <a:xfrm>
            <a:off x="518653" y="1389496"/>
            <a:ext cx="8291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PDF Upload → Text Extraction → Chunking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Embedding with </a:t>
            </a:r>
            <a:r>
              <a:rPr lang="en-IN" sz="2800" dirty="0" err="1"/>
              <a:t>MiniLM</a:t>
            </a:r>
            <a:r>
              <a:rPr lang="en-IN" sz="2800" dirty="0"/>
              <a:t> → FAISS Vector Storage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User Query → Contextual Retrieval → LLaMA3 Response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Chat History and YouTube Video Suggestions</a:t>
            </a:r>
          </a:p>
        </p:txBody>
      </p:sp>
    </p:spTree>
    <p:extLst>
      <p:ext uri="{BB962C8B-B14F-4D97-AF65-F5344CB8AC3E}">
        <p14:creationId xmlns:p14="http://schemas.microsoft.com/office/powerpoint/2010/main" val="26039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E7D67-ACB4-4D95-C625-F117F536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AE8-8552-C102-6D3D-73A069AE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Key Features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F13D7-DAD0-EEAD-2D37-9511F6D49DBD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DB5C9-4060-5F71-CFE4-F6083CD714ED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B303C-EA7A-6595-865D-DD1608590CE6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A91FF-8341-B609-E066-C0F97A916EF4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7A705-5A80-B538-EC81-FB8A057BFDEF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FA5C3EC-4060-C31D-071E-61DCA8B1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8AC8A-9160-0A00-A5C5-DA8D842410A8}"/>
              </a:ext>
            </a:extLst>
          </p:cNvPr>
          <p:cNvSpPr txBox="1"/>
          <p:nvPr/>
        </p:nvSpPr>
        <p:spPr>
          <a:xfrm>
            <a:off x="698090" y="1651819"/>
            <a:ext cx="7639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Chat with documents using natural language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Automatic document chunking and embedding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Context-aware QA via </a:t>
            </a:r>
            <a:r>
              <a:rPr lang="en-IN" sz="2800" dirty="0" err="1"/>
              <a:t>LangChain</a:t>
            </a:r>
            <a:endParaRPr lang="en-IN" sz="2800" dirty="0"/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Persistent session management with caching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YouTube video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0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C5DA-3BE4-32EF-AB6A-79DB2D8F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DE58-A97D-69F5-AA85-5150B40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3CFAF-13C1-8752-5756-6B3F3588C45E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F70B4-28B5-80A4-B8D4-F983ADCB9D5E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C4D45-D5F4-CE81-01C9-781A514A0E6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5A5-4AF9-DE68-5149-B4EA8334A150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4BDFF-E20D-81C4-BD07-CD895886A8A7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E6C0A5E-5245-8D03-2A21-B7C0229E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4B6B7D-44D6-EAFF-873B-91763FA3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665"/>
            <a:ext cx="9144000" cy="51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4879-F38F-1F1B-4A31-E1C14C93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6FC4-56A9-59D1-8E7A-FFB2837D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916D2-34DF-E8C7-75DB-195F174927BB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FFCBE-078F-367F-9986-01057BAA259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DCE5C-37D8-D704-6AF5-3F57D4BF03B7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775F0-C502-16BD-1C6E-6BC41AB8C1DB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ED0D1-8DED-76C8-01F5-F0FA17194262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C0EDE3A-5287-2713-36C1-9A9ABBF1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37D23-65D8-0AE2-4275-4A6D0A2A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5474"/>
            <a:ext cx="8951936" cy="49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E8F18-5B05-5927-681A-D75DC057C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BCE-B344-77A8-5C99-98153C1C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E7C1-4A24-7F35-B10B-CB89C584933B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39B04-4DFF-E400-A3E0-6DE3091829B3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A14C-189F-AEC6-A53D-0B92F8DEBB1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1128-004D-7279-0C4F-CFCAE62DFBDC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8FB4E-77CE-F1EA-168A-49A4D4BF1265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660B19-6D90-72D5-FFD0-5DF2E69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CD482-FBD8-3A62-60C2-83B61371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84509"/>
            <a:ext cx="8922774" cy="46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16991</TotalTime>
  <Words>1426</Words>
  <Application>Microsoft Office PowerPoint</Application>
  <PresentationFormat>On-screen Show (4:3)</PresentationFormat>
  <Paragraphs>221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NLP Tutor</vt:lpstr>
      <vt:lpstr>Problem Statement</vt:lpstr>
      <vt:lpstr>Proposed Solution</vt:lpstr>
      <vt:lpstr>Technology Stack</vt:lpstr>
      <vt:lpstr>System Architecture</vt:lpstr>
      <vt:lpstr>Key Features</vt:lpstr>
      <vt:lpstr>GUI</vt:lpstr>
      <vt:lpstr>GUI</vt:lpstr>
      <vt:lpstr>GUI</vt:lpstr>
      <vt:lpstr>Code Modules</vt:lpstr>
      <vt:lpstr>Demo Flow</vt:lpstr>
      <vt:lpstr>Challenges Faced</vt:lpstr>
      <vt:lpstr>Conclusion</vt:lpstr>
      <vt:lpstr>Preprocessing</vt:lpstr>
      <vt:lpstr>Horizontal Projection</vt:lpstr>
      <vt:lpstr>Signal Region Detection</vt:lpstr>
      <vt:lpstr>Signal Extraction</vt:lpstr>
      <vt:lpstr>Visualization</vt:lpstr>
      <vt:lpstr>Signal Labeling</vt:lpstr>
      <vt:lpstr>Signal Transition Analysis</vt:lpstr>
      <vt:lpstr>Signal Transition Analysis</vt:lpstr>
      <vt:lpstr>Output/Results</vt:lpstr>
      <vt:lpstr>Output</vt:lpstr>
      <vt:lpstr>Conclusion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Saurabh Sharma</dc:creator>
  <cp:keywords/>
  <dc:description>generated using python-pptx</dc:description>
  <cp:lastModifiedBy>MT23AAI018 Saurabh Sharma</cp:lastModifiedBy>
  <cp:revision>147</cp:revision>
  <cp:lastPrinted>2025-02-27T06:58:16Z</cp:lastPrinted>
  <dcterms:created xsi:type="dcterms:W3CDTF">2013-01-27T09:14:16Z</dcterms:created>
  <dcterms:modified xsi:type="dcterms:W3CDTF">2025-06-22T06:06:41Z</dcterms:modified>
  <cp:category/>
</cp:coreProperties>
</file>