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6"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2" d="100"/>
          <a:sy n="72" d="100"/>
        </p:scale>
        <p:origin x="660" y="66"/>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26EA62D9-C532-4366-BCC1-5E210F60F97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5E03287-4204-4B5E-BA34-92E68F0062D1}">
      <dgm:prSet/>
      <dgm:spPr/>
      <dgm:t>
        <a:bodyPr/>
        <a:lstStyle/>
        <a:p>
          <a:r>
            <a:rPr lang="en-IN" b="0" i="0"/>
            <a:t>To find the answers to the following questions: </a:t>
          </a:r>
          <a:endParaRPr lang="en-US"/>
        </a:p>
      </dgm:t>
    </dgm:pt>
    <dgm:pt modelId="{BF9310AE-9B6F-4142-94A1-D056688B47D5}" type="parTrans" cxnId="{097CEA0A-8207-44E3-9E68-976C18945A19}">
      <dgm:prSet/>
      <dgm:spPr/>
      <dgm:t>
        <a:bodyPr/>
        <a:lstStyle/>
        <a:p>
          <a:endParaRPr lang="en-US"/>
        </a:p>
      </dgm:t>
    </dgm:pt>
    <dgm:pt modelId="{722749EA-F119-4C29-8CFB-837A9FC7988E}" type="sibTrans" cxnId="{097CEA0A-8207-44E3-9E68-976C18945A19}">
      <dgm:prSet/>
      <dgm:spPr/>
      <dgm:t>
        <a:bodyPr/>
        <a:lstStyle/>
        <a:p>
          <a:endParaRPr lang="en-US"/>
        </a:p>
      </dgm:t>
    </dgm:pt>
    <dgm:pt modelId="{923B84E4-AA4A-43F3-9102-5E2ED50DB192}">
      <dgm:prSet/>
      <dgm:spPr/>
      <dgm:t>
        <a:bodyPr/>
        <a:lstStyle/>
        <a:p>
          <a:r>
            <a:rPr lang="en-IN" b="0" i="0"/>
            <a:t>1) List and visualize all the neighbourhoods in Toronto and their top 10 most common venues.</a:t>
          </a:r>
          <a:endParaRPr lang="en-US"/>
        </a:p>
      </dgm:t>
    </dgm:pt>
    <dgm:pt modelId="{1259EBE8-E437-4631-A6D4-98450A15857A}" type="parTrans" cxnId="{17D16F37-06D3-4FB8-BA8E-61FE51C929E8}">
      <dgm:prSet/>
      <dgm:spPr/>
      <dgm:t>
        <a:bodyPr/>
        <a:lstStyle/>
        <a:p>
          <a:endParaRPr lang="en-US"/>
        </a:p>
      </dgm:t>
    </dgm:pt>
    <dgm:pt modelId="{CA1AB853-9DE4-4E6B-8D34-AFA8D25E31EE}" type="sibTrans" cxnId="{17D16F37-06D3-4FB8-BA8E-61FE51C929E8}">
      <dgm:prSet/>
      <dgm:spPr/>
      <dgm:t>
        <a:bodyPr/>
        <a:lstStyle/>
        <a:p>
          <a:endParaRPr lang="en-US"/>
        </a:p>
      </dgm:t>
    </dgm:pt>
    <dgm:pt modelId="{F177CA34-1811-4431-AD97-C54D78EB662B}">
      <dgm:prSet/>
      <dgm:spPr/>
      <dgm:t>
        <a:bodyPr/>
        <a:lstStyle/>
        <a:p>
          <a:r>
            <a:rPr lang="en-IN" b="0" i="0"/>
            <a:t>2) What is density of Pizza Places in the neighbourhoods?</a:t>
          </a:r>
          <a:endParaRPr lang="en-US"/>
        </a:p>
      </dgm:t>
    </dgm:pt>
    <dgm:pt modelId="{EBC17BC5-375D-4B80-9625-E3B523DAC241}" type="parTrans" cxnId="{93428CF7-B88A-418D-AC8D-C6712697CDC5}">
      <dgm:prSet/>
      <dgm:spPr/>
      <dgm:t>
        <a:bodyPr/>
        <a:lstStyle/>
        <a:p>
          <a:endParaRPr lang="en-US"/>
        </a:p>
      </dgm:t>
    </dgm:pt>
    <dgm:pt modelId="{0F1BA7E1-AC7D-4F98-BDCB-E13113B918E5}" type="sibTrans" cxnId="{93428CF7-B88A-418D-AC8D-C6712697CDC5}">
      <dgm:prSet/>
      <dgm:spPr/>
      <dgm:t>
        <a:bodyPr/>
        <a:lstStyle/>
        <a:p>
          <a:endParaRPr lang="en-US"/>
        </a:p>
      </dgm:t>
    </dgm:pt>
    <dgm:pt modelId="{B4C02741-E5EA-48E3-AE09-DDDCE1A4217D}">
      <dgm:prSet/>
      <dgm:spPr/>
      <dgm:t>
        <a:bodyPr/>
        <a:lstStyle/>
        <a:p>
          <a:r>
            <a:rPr lang="en-IN" b="0" i="0"/>
            <a:t>3) Which all areas have low density of Pizza Places but are not overcrowded by other types of Restaurant?</a:t>
          </a:r>
          <a:endParaRPr lang="en-US"/>
        </a:p>
      </dgm:t>
    </dgm:pt>
    <dgm:pt modelId="{7FDC876A-F868-4BF9-9C08-ECA38B414BF4}" type="parTrans" cxnId="{2A75A465-8D6A-43ED-A162-E25C25E6F411}">
      <dgm:prSet/>
      <dgm:spPr/>
      <dgm:t>
        <a:bodyPr/>
        <a:lstStyle/>
        <a:p>
          <a:endParaRPr lang="en-US"/>
        </a:p>
      </dgm:t>
    </dgm:pt>
    <dgm:pt modelId="{E44C990A-DBF8-4B54-A1C2-F1E774432283}" type="sibTrans" cxnId="{2A75A465-8D6A-43ED-A162-E25C25E6F411}">
      <dgm:prSet/>
      <dgm:spPr/>
      <dgm:t>
        <a:bodyPr/>
        <a:lstStyle/>
        <a:p>
          <a:endParaRPr lang="en-US"/>
        </a:p>
      </dgm:t>
    </dgm:pt>
    <dgm:pt modelId="{DA9FF415-B294-47D1-9706-AABA5F22171D}" type="pres">
      <dgm:prSet presAssocID="{26EA62D9-C532-4366-BCC1-5E210F60F971}" presName="root" presStyleCnt="0">
        <dgm:presLayoutVars>
          <dgm:dir/>
          <dgm:resizeHandles val="exact"/>
        </dgm:presLayoutVars>
      </dgm:prSet>
      <dgm:spPr/>
    </dgm:pt>
    <dgm:pt modelId="{61C4C82B-2870-4728-96EB-6EF34B3E193C}" type="pres">
      <dgm:prSet presAssocID="{A5E03287-4204-4B5E-BA34-92E68F0062D1}" presName="compNode" presStyleCnt="0"/>
      <dgm:spPr/>
    </dgm:pt>
    <dgm:pt modelId="{25BA3C69-884E-4857-951B-5226D5F95595}" type="pres">
      <dgm:prSet presAssocID="{A5E03287-4204-4B5E-BA34-92E68F0062D1}" presName="bgRect" presStyleLbl="bgShp" presStyleIdx="0" presStyleCnt="4"/>
      <dgm:spPr/>
    </dgm:pt>
    <dgm:pt modelId="{BC1EE5E0-A3B5-4311-8DB9-AED023545D68}" type="pres">
      <dgm:prSet presAssocID="{A5E03287-4204-4B5E-BA34-92E68F0062D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 mark"/>
        </a:ext>
      </dgm:extLst>
    </dgm:pt>
    <dgm:pt modelId="{8750ED83-0B66-4D69-A0A6-232DA2ABE372}" type="pres">
      <dgm:prSet presAssocID="{A5E03287-4204-4B5E-BA34-92E68F0062D1}" presName="spaceRect" presStyleCnt="0"/>
      <dgm:spPr/>
    </dgm:pt>
    <dgm:pt modelId="{6536175F-1E79-4363-9A32-45CA2C82EDB3}" type="pres">
      <dgm:prSet presAssocID="{A5E03287-4204-4B5E-BA34-92E68F0062D1}" presName="parTx" presStyleLbl="revTx" presStyleIdx="0" presStyleCnt="4">
        <dgm:presLayoutVars>
          <dgm:chMax val="0"/>
          <dgm:chPref val="0"/>
        </dgm:presLayoutVars>
      </dgm:prSet>
      <dgm:spPr/>
    </dgm:pt>
    <dgm:pt modelId="{C5E9A44A-D023-4290-BC08-0E316F103E63}" type="pres">
      <dgm:prSet presAssocID="{722749EA-F119-4C29-8CFB-837A9FC7988E}" presName="sibTrans" presStyleCnt="0"/>
      <dgm:spPr/>
    </dgm:pt>
    <dgm:pt modelId="{93AC99E3-005C-47C1-9067-5A3451D710F1}" type="pres">
      <dgm:prSet presAssocID="{923B84E4-AA4A-43F3-9102-5E2ED50DB192}" presName="compNode" presStyleCnt="0"/>
      <dgm:spPr/>
    </dgm:pt>
    <dgm:pt modelId="{68ACE47C-2F87-4A9E-9F19-8A3ADEF517F2}" type="pres">
      <dgm:prSet presAssocID="{923B84E4-AA4A-43F3-9102-5E2ED50DB192}" presName="bgRect" presStyleLbl="bgShp" presStyleIdx="1" presStyleCnt="4"/>
      <dgm:spPr/>
    </dgm:pt>
    <dgm:pt modelId="{8706A7DF-BD34-474A-B142-A81875318E93}" type="pres">
      <dgm:prSet presAssocID="{923B84E4-AA4A-43F3-9102-5E2ED50DB19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ty"/>
        </a:ext>
      </dgm:extLst>
    </dgm:pt>
    <dgm:pt modelId="{AF55C13F-A248-46B1-B977-E714D0EB5793}" type="pres">
      <dgm:prSet presAssocID="{923B84E4-AA4A-43F3-9102-5E2ED50DB192}" presName="spaceRect" presStyleCnt="0"/>
      <dgm:spPr/>
    </dgm:pt>
    <dgm:pt modelId="{640611F2-9CD8-4A77-8C5A-665F5EA5AA94}" type="pres">
      <dgm:prSet presAssocID="{923B84E4-AA4A-43F3-9102-5E2ED50DB192}" presName="parTx" presStyleLbl="revTx" presStyleIdx="1" presStyleCnt="4">
        <dgm:presLayoutVars>
          <dgm:chMax val="0"/>
          <dgm:chPref val="0"/>
        </dgm:presLayoutVars>
      </dgm:prSet>
      <dgm:spPr/>
    </dgm:pt>
    <dgm:pt modelId="{B0F41269-76DE-425F-BD9F-A5CF6737F5CB}" type="pres">
      <dgm:prSet presAssocID="{CA1AB853-9DE4-4E6B-8D34-AFA8D25E31EE}" presName="sibTrans" presStyleCnt="0"/>
      <dgm:spPr/>
    </dgm:pt>
    <dgm:pt modelId="{33826649-5479-4897-8EF3-0B337D721548}" type="pres">
      <dgm:prSet presAssocID="{F177CA34-1811-4431-AD97-C54D78EB662B}" presName="compNode" presStyleCnt="0"/>
      <dgm:spPr/>
    </dgm:pt>
    <dgm:pt modelId="{14783F32-ACCB-4485-923E-540AAFA806C2}" type="pres">
      <dgm:prSet presAssocID="{F177CA34-1811-4431-AD97-C54D78EB662B}" presName="bgRect" presStyleLbl="bgShp" presStyleIdx="2" presStyleCnt="4"/>
      <dgm:spPr/>
    </dgm:pt>
    <dgm:pt modelId="{09774C17-0053-4DF0-A27F-D405DE831D74}" type="pres">
      <dgm:prSet presAssocID="{F177CA34-1811-4431-AD97-C54D78EB662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izza"/>
        </a:ext>
      </dgm:extLst>
    </dgm:pt>
    <dgm:pt modelId="{67A7EE33-C937-469F-80BC-BDE9A19E5F67}" type="pres">
      <dgm:prSet presAssocID="{F177CA34-1811-4431-AD97-C54D78EB662B}" presName="spaceRect" presStyleCnt="0"/>
      <dgm:spPr/>
    </dgm:pt>
    <dgm:pt modelId="{DEE1C212-9807-49E5-AC7C-87AB07CD75F7}" type="pres">
      <dgm:prSet presAssocID="{F177CA34-1811-4431-AD97-C54D78EB662B}" presName="parTx" presStyleLbl="revTx" presStyleIdx="2" presStyleCnt="4">
        <dgm:presLayoutVars>
          <dgm:chMax val="0"/>
          <dgm:chPref val="0"/>
        </dgm:presLayoutVars>
      </dgm:prSet>
      <dgm:spPr/>
    </dgm:pt>
    <dgm:pt modelId="{F69C60D3-E2B1-40DF-9E8A-349D9840CE2A}" type="pres">
      <dgm:prSet presAssocID="{0F1BA7E1-AC7D-4F98-BDCB-E13113B918E5}" presName="sibTrans" presStyleCnt="0"/>
      <dgm:spPr/>
    </dgm:pt>
    <dgm:pt modelId="{D16E34DB-FF56-4232-9235-71E522EDECF8}" type="pres">
      <dgm:prSet presAssocID="{B4C02741-E5EA-48E3-AE09-DDDCE1A4217D}" presName="compNode" presStyleCnt="0"/>
      <dgm:spPr/>
    </dgm:pt>
    <dgm:pt modelId="{9AAC42A3-496C-448A-8BE7-552314D413C2}" type="pres">
      <dgm:prSet presAssocID="{B4C02741-E5EA-48E3-AE09-DDDCE1A4217D}" presName="bgRect" presStyleLbl="bgShp" presStyleIdx="3" presStyleCnt="4"/>
      <dgm:spPr/>
    </dgm:pt>
    <dgm:pt modelId="{E4FBEBD3-0DBB-4AF7-B6FC-12CA2DD36986}" type="pres">
      <dgm:prSet presAssocID="{B4C02741-E5EA-48E3-AE09-DDDCE1A4217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hole Pizza"/>
        </a:ext>
      </dgm:extLst>
    </dgm:pt>
    <dgm:pt modelId="{0F3D4222-A0F5-44A4-BC63-9EAF25F3B353}" type="pres">
      <dgm:prSet presAssocID="{B4C02741-E5EA-48E3-AE09-DDDCE1A4217D}" presName="spaceRect" presStyleCnt="0"/>
      <dgm:spPr/>
    </dgm:pt>
    <dgm:pt modelId="{3E72E090-05C7-4CDC-9523-53A762862267}" type="pres">
      <dgm:prSet presAssocID="{B4C02741-E5EA-48E3-AE09-DDDCE1A4217D}" presName="parTx" presStyleLbl="revTx" presStyleIdx="3" presStyleCnt="4">
        <dgm:presLayoutVars>
          <dgm:chMax val="0"/>
          <dgm:chPref val="0"/>
        </dgm:presLayoutVars>
      </dgm:prSet>
      <dgm:spPr/>
    </dgm:pt>
  </dgm:ptLst>
  <dgm:cxnLst>
    <dgm:cxn modelId="{097CEA0A-8207-44E3-9E68-976C18945A19}" srcId="{26EA62D9-C532-4366-BCC1-5E210F60F971}" destId="{A5E03287-4204-4B5E-BA34-92E68F0062D1}" srcOrd="0" destOrd="0" parTransId="{BF9310AE-9B6F-4142-94A1-D056688B47D5}" sibTransId="{722749EA-F119-4C29-8CFB-837A9FC7988E}"/>
    <dgm:cxn modelId="{10FBCA23-D19A-4C9C-8AAA-5B1D10ABB78A}" type="presOf" srcId="{A5E03287-4204-4B5E-BA34-92E68F0062D1}" destId="{6536175F-1E79-4363-9A32-45CA2C82EDB3}" srcOrd="0" destOrd="0" presId="urn:microsoft.com/office/officeart/2018/2/layout/IconVerticalSolidList"/>
    <dgm:cxn modelId="{F7FE0B2C-520A-4127-AAD4-4C0954A1CCF5}" type="presOf" srcId="{923B84E4-AA4A-43F3-9102-5E2ED50DB192}" destId="{640611F2-9CD8-4A77-8C5A-665F5EA5AA94}" srcOrd="0" destOrd="0" presId="urn:microsoft.com/office/officeart/2018/2/layout/IconVerticalSolidList"/>
    <dgm:cxn modelId="{17D16F37-06D3-4FB8-BA8E-61FE51C929E8}" srcId="{26EA62D9-C532-4366-BCC1-5E210F60F971}" destId="{923B84E4-AA4A-43F3-9102-5E2ED50DB192}" srcOrd="1" destOrd="0" parTransId="{1259EBE8-E437-4631-A6D4-98450A15857A}" sibTransId="{CA1AB853-9DE4-4E6B-8D34-AFA8D25E31EE}"/>
    <dgm:cxn modelId="{2A75A465-8D6A-43ED-A162-E25C25E6F411}" srcId="{26EA62D9-C532-4366-BCC1-5E210F60F971}" destId="{B4C02741-E5EA-48E3-AE09-DDDCE1A4217D}" srcOrd="3" destOrd="0" parTransId="{7FDC876A-F868-4BF9-9C08-ECA38B414BF4}" sibTransId="{E44C990A-DBF8-4B54-A1C2-F1E774432283}"/>
    <dgm:cxn modelId="{C764DE57-A65E-4A7E-BB21-776A1742E538}" type="presOf" srcId="{B4C02741-E5EA-48E3-AE09-DDDCE1A4217D}" destId="{3E72E090-05C7-4CDC-9523-53A762862267}" srcOrd="0" destOrd="0" presId="urn:microsoft.com/office/officeart/2018/2/layout/IconVerticalSolidList"/>
    <dgm:cxn modelId="{F4C24A87-8F3F-46CE-921D-2831A62D46E9}" type="presOf" srcId="{F177CA34-1811-4431-AD97-C54D78EB662B}" destId="{DEE1C212-9807-49E5-AC7C-87AB07CD75F7}" srcOrd="0" destOrd="0" presId="urn:microsoft.com/office/officeart/2018/2/layout/IconVerticalSolidList"/>
    <dgm:cxn modelId="{8AFE2E9F-FE54-4C8A-A918-29DDE960D3F7}" type="presOf" srcId="{26EA62D9-C532-4366-BCC1-5E210F60F971}" destId="{DA9FF415-B294-47D1-9706-AABA5F22171D}" srcOrd="0" destOrd="0" presId="urn:microsoft.com/office/officeart/2018/2/layout/IconVerticalSolidList"/>
    <dgm:cxn modelId="{93428CF7-B88A-418D-AC8D-C6712697CDC5}" srcId="{26EA62D9-C532-4366-BCC1-5E210F60F971}" destId="{F177CA34-1811-4431-AD97-C54D78EB662B}" srcOrd="2" destOrd="0" parTransId="{EBC17BC5-375D-4B80-9625-E3B523DAC241}" sibTransId="{0F1BA7E1-AC7D-4F98-BDCB-E13113B918E5}"/>
    <dgm:cxn modelId="{199AD233-6B6C-4C35-B016-44190B78B618}" type="presParOf" srcId="{DA9FF415-B294-47D1-9706-AABA5F22171D}" destId="{61C4C82B-2870-4728-96EB-6EF34B3E193C}" srcOrd="0" destOrd="0" presId="urn:microsoft.com/office/officeart/2018/2/layout/IconVerticalSolidList"/>
    <dgm:cxn modelId="{114A379A-CD76-464D-BAB5-6796694B08CE}" type="presParOf" srcId="{61C4C82B-2870-4728-96EB-6EF34B3E193C}" destId="{25BA3C69-884E-4857-951B-5226D5F95595}" srcOrd="0" destOrd="0" presId="urn:microsoft.com/office/officeart/2018/2/layout/IconVerticalSolidList"/>
    <dgm:cxn modelId="{379366BE-7C7B-4621-AE89-35486E25D389}" type="presParOf" srcId="{61C4C82B-2870-4728-96EB-6EF34B3E193C}" destId="{BC1EE5E0-A3B5-4311-8DB9-AED023545D68}" srcOrd="1" destOrd="0" presId="urn:microsoft.com/office/officeart/2018/2/layout/IconVerticalSolidList"/>
    <dgm:cxn modelId="{1C26B8A7-B4DD-4523-9B92-0DA593E1CBE9}" type="presParOf" srcId="{61C4C82B-2870-4728-96EB-6EF34B3E193C}" destId="{8750ED83-0B66-4D69-A0A6-232DA2ABE372}" srcOrd="2" destOrd="0" presId="urn:microsoft.com/office/officeart/2018/2/layout/IconVerticalSolidList"/>
    <dgm:cxn modelId="{63FDFD46-786C-4CC9-A7E3-8D906AB9B11C}" type="presParOf" srcId="{61C4C82B-2870-4728-96EB-6EF34B3E193C}" destId="{6536175F-1E79-4363-9A32-45CA2C82EDB3}" srcOrd="3" destOrd="0" presId="urn:microsoft.com/office/officeart/2018/2/layout/IconVerticalSolidList"/>
    <dgm:cxn modelId="{A76FB0C5-222D-4237-87C3-C8F68946AF0F}" type="presParOf" srcId="{DA9FF415-B294-47D1-9706-AABA5F22171D}" destId="{C5E9A44A-D023-4290-BC08-0E316F103E63}" srcOrd="1" destOrd="0" presId="urn:microsoft.com/office/officeart/2018/2/layout/IconVerticalSolidList"/>
    <dgm:cxn modelId="{F5F0C78F-9D06-41D3-BF92-5B02614757C5}" type="presParOf" srcId="{DA9FF415-B294-47D1-9706-AABA5F22171D}" destId="{93AC99E3-005C-47C1-9067-5A3451D710F1}" srcOrd="2" destOrd="0" presId="urn:microsoft.com/office/officeart/2018/2/layout/IconVerticalSolidList"/>
    <dgm:cxn modelId="{97D89A62-F15E-4F84-B970-6E66A5BD6EE3}" type="presParOf" srcId="{93AC99E3-005C-47C1-9067-5A3451D710F1}" destId="{68ACE47C-2F87-4A9E-9F19-8A3ADEF517F2}" srcOrd="0" destOrd="0" presId="urn:microsoft.com/office/officeart/2018/2/layout/IconVerticalSolidList"/>
    <dgm:cxn modelId="{A0475012-332F-439B-A719-1DE9E5CC26EC}" type="presParOf" srcId="{93AC99E3-005C-47C1-9067-5A3451D710F1}" destId="{8706A7DF-BD34-474A-B142-A81875318E93}" srcOrd="1" destOrd="0" presId="urn:microsoft.com/office/officeart/2018/2/layout/IconVerticalSolidList"/>
    <dgm:cxn modelId="{924DFEEB-7E5B-48CD-B1C6-21075B4AF0B7}" type="presParOf" srcId="{93AC99E3-005C-47C1-9067-5A3451D710F1}" destId="{AF55C13F-A248-46B1-B977-E714D0EB5793}" srcOrd="2" destOrd="0" presId="urn:microsoft.com/office/officeart/2018/2/layout/IconVerticalSolidList"/>
    <dgm:cxn modelId="{2FF92538-AC34-48FD-8A2A-D96666D14FFA}" type="presParOf" srcId="{93AC99E3-005C-47C1-9067-5A3451D710F1}" destId="{640611F2-9CD8-4A77-8C5A-665F5EA5AA94}" srcOrd="3" destOrd="0" presId="urn:microsoft.com/office/officeart/2018/2/layout/IconVerticalSolidList"/>
    <dgm:cxn modelId="{AA5573BC-ECAB-4C0D-AC36-298015B85773}" type="presParOf" srcId="{DA9FF415-B294-47D1-9706-AABA5F22171D}" destId="{B0F41269-76DE-425F-BD9F-A5CF6737F5CB}" srcOrd="3" destOrd="0" presId="urn:microsoft.com/office/officeart/2018/2/layout/IconVerticalSolidList"/>
    <dgm:cxn modelId="{9D62B40F-17B5-4740-A7C3-8BEFA9A8F73D}" type="presParOf" srcId="{DA9FF415-B294-47D1-9706-AABA5F22171D}" destId="{33826649-5479-4897-8EF3-0B337D721548}" srcOrd="4" destOrd="0" presId="urn:microsoft.com/office/officeart/2018/2/layout/IconVerticalSolidList"/>
    <dgm:cxn modelId="{99735A19-8E94-4989-A3A9-62D0C5B3658D}" type="presParOf" srcId="{33826649-5479-4897-8EF3-0B337D721548}" destId="{14783F32-ACCB-4485-923E-540AAFA806C2}" srcOrd="0" destOrd="0" presId="urn:microsoft.com/office/officeart/2018/2/layout/IconVerticalSolidList"/>
    <dgm:cxn modelId="{949292AD-11D5-494F-A6A1-5648BEF4F3C3}" type="presParOf" srcId="{33826649-5479-4897-8EF3-0B337D721548}" destId="{09774C17-0053-4DF0-A27F-D405DE831D74}" srcOrd="1" destOrd="0" presId="urn:microsoft.com/office/officeart/2018/2/layout/IconVerticalSolidList"/>
    <dgm:cxn modelId="{F07F43B2-32D9-49A4-8FE8-7F22B478196C}" type="presParOf" srcId="{33826649-5479-4897-8EF3-0B337D721548}" destId="{67A7EE33-C937-469F-80BC-BDE9A19E5F67}" srcOrd="2" destOrd="0" presId="urn:microsoft.com/office/officeart/2018/2/layout/IconVerticalSolidList"/>
    <dgm:cxn modelId="{BD0EE86A-1F0D-4C42-9439-88A8CD813696}" type="presParOf" srcId="{33826649-5479-4897-8EF3-0B337D721548}" destId="{DEE1C212-9807-49E5-AC7C-87AB07CD75F7}" srcOrd="3" destOrd="0" presId="urn:microsoft.com/office/officeart/2018/2/layout/IconVerticalSolidList"/>
    <dgm:cxn modelId="{1C33F788-1E20-450D-87FE-4EB51CB7D442}" type="presParOf" srcId="{DA9FF415-B294-47D1-9706-AABA5F22171D}" destId="{F69C60D3-E2B1-40DF-9E8A-349D9840CE2A}" srcOrd="5" destOrd="0" presId="urn:microsoft.com/office/officeart/2018/2/layout/IconVerticalSolidList"/>
    <dgm:cxn modelId="{A7DB4F49-26D8-4C07-BBBF-9D54D840D169}" type="presParOf" srcId="{DA9FF415-B294-47D1-9706-AABA5F22171D}" destId="{D16E34DB-FF56-4232-9235-71E522EDECF8}" srcOrd="6" destOrd="0" presId="urn:microsoft.com/office/officeart/2018/2/layout/IconVerticalSolidList"/>
    <dgm:cxn modelId="{25466161-01F7-466F-ACF7-0EC18EA73D14}" type="presParOf" srcId="{D16E34DB-FF56-4232-9235-71E522EDECF8}" destId="{9AAC42A3-496C-448A-8BE7-552314D413C2}" srcOrd="0" destOrd="0" presId="urn:microsoft.com/office/officeart/2018/2/layout/IconVerticalSolidList"/>
    <dgm:cxn modelId="{B42BEB7B-8635-4475-B91B-FA34B11FEC37}" type="presParOf" srcId="{D16E34DB-FF56-4232-9235-71E522EDECF8}" destId="{E4FBEBD3-0DBB-4AF7-B6FC-12CA2DD36986}" srcOrd="1" destOrd="0" presId="urn:microsoft.com/office/officeart/2018/2/layout/IconVerticalSolidList"/>
    <dgm:cxn modelId="{714A4261-DEA7-4F8F-B107-CDF0D9238518}" type="presParOf" srcId="{D16E34DB-FF56-4232-9235-71E522EDECF8}" destId="{0F3D4222-A0F5-44A4-BC63-9EAF25F3B353}" srcOrd="2" destOrd="0" presId="urn:microsoft.com/office/officeart/2018/2/layout/IconVerticalSolidList"/>
    <dgm:cxn modelId="{AB0C2EA2-D7BA-4AB6-A5E2-512B428BBC33}" type="presParOf" srcId="{D16E34DB-FF56-4232-9235-71E522EDECF8}" destId="{3E72E090-05C7-4CDC-9523-53A762862267}"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BA3C69-884E-4857-951B-5226D5F95595}">
      <dsp:nvSpPr>
        <dsp:cNvPr id="0" name=""/>
        <dsp:cNvSpPr/>
      </dsp:nvSpPr>
      <dsp:spPr>
        <a:xfrm>
          <a:off x="0" y="2177"/>
          <a:ext cx="6389610" cy="11036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1EE5E0-A3B5-4311-8DB9-AED023545D68}">
      <dsp:nvSpPr>
        <dsp:cNvPr id="0" name=""/>
        <dsp:cNvSpPr/>
      </dsp:nvSpPr>
      <dsp:spPr>
        <a:xfrm>
          <a:off x="333853" y="250498"/>
          <a:ext cx="607006" cy="6070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536175F-1E79-4363-9A32-45CA2C82EDB3}">
      <dsp:nvSpPr>
        <dsp:cNvPr id="0" name=""/>
        <dsp:cNvSpPr/>
      </dsp:nvSpPr>
      <dsp:spPr>
        <a:xfrm>
          <a:off x="1274714" y="2177"/>
          <a:ext cx="5114895"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889000">
            <a:lnSpc>
              <a:spcPct val="90000"/>
            </a:lnSpc>
            <a:spcBef>
              <a:spcPct val="0"/>
            </a:spcBef>
            <a:spcAft>
              <a:spcPct val="35000"/>
            </a:spcAft>
            <a:buNone/>
          </a:pPr>
          <a:r>
            <a:rPr lang="en-IN" sz="2000" b="0" i="0" kern="1200"/>
            <a:t>To find the answers to the following questions: </a:t>
          </a:r>
          <a:endParaRPr lang="en-US" sz="2000" kern="1200"/>
        </a:p>
      </dsp:txBody>
      <dsp:txXfrm>
        <a:off x="1274714" y="2177"/>
        <a:ext cx="5114895" cy="1103648"/>
      </dsp:txXfrm>
    </dsp:sp>
    <dsp:sp modelId="{68ACE47C-2F87-4A9E-9F19-8A3ADEF517F2}">
      <dsp:nvSpPr>
        <dsp:cNvPr id="0" name=""/>
        <dsp:cNvSpPr/>
      </dsp:nvSpPr>
      <dsp:spPr>
        <a:xfrm>
          <a:off x="0" y="1381738"/>
          <a:ext cx="6389610" cy="110364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06A7DF-BD34-474A-B142-A81875318E93}">
      <dsp:nvSpPr>
        <dsp:cNvPr id="0" name=""/>
        <dsp:cNvSpPr/>
      </dsp:nvSpPr>
      <dsp:spPr>
        <a:xfrm>
          <a:off x="333853" y="1630059"/>
          <a:ext cx="607006" cy="6070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40611F2-9CD8-4A77-8C5A-665F5EA5AA94}">
      <dsp:nvSpPr>
        <dsp:cNvPr id="0" name=""/>
        <dsp:cNvSpPr/>
      </dsp:nvSpPr>
      <dsp:spPr>
        <a:xfrm>
          <a:off x="1274714" y="1381738"/>
          <a:ext cx="5114895"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889000">
            <a:lnSpc>
              <a:spcPct val="90000"/>
            </a:lnSpc>
            <a:spcBef>
              <a:spcPct val="0"/>
            </a:spcBef>
            <a:spcAft>
              <a:spcPct val="35000"/>
            </a:spcAft>
            <a:buNone/>
          </a:pPr>
          <a:r>
            <a:rPr lang="en-IN" sz="2000" b="0" i="0" kern="1200"/>
            <a:t>1) List and visualize all the neighbourhoods in Toronto and their top 10 most common venues.</a:t>
          </a:r>
          <a:endParaRPr lang="en-US" sz="2000" kern="1200"/>
        </a:p>
      </dsp:txBody>
      <dsp:txXfrm>
        <a:off x="1274714" y="1381738"/>
        <a:ext cx="5114895" cy="1103648"/>
      </dsp:txXfrm>
    </dsp:sp>
    <dsp:sp modelId="{14783F32-ACCB-4485-923E-540AAFA806C2}">
      <dsp:nvSpPr>
        <dsp:cNvPr id="0" name=""/>
        <dsp:cNvSpPr/>
      </dsp:nvSpPr>
      <dsp:spPr>
        <a:xfrm>
          <a:off x="0" y="2761299"/>
          <a:ext cx="6389610" cy="110364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774C17-0053-4DF0-A27F-D405DE831D74}">
      <dsp:nvSpPr>
        <dsp:cNvPr id="0" name=""/>
        <dsp:cNvSpPr/>
      </dsp:nvSpPr>
      <dsp:spPr>
        <a:xfrm>
          <a:off x="333853" y="3009620"/>
          <a:ext cx="607006" cy="6070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EE1C212-9807-49E5-AC7C-87AB07CD75F7}">
      <dsp:nvSpPr>
        <dsp:cNvPr id="0" name=""/>
        <dsp:cNvSpPr/>
      </dsp:nvSpPr>
      <dsp:spPr>
        <a:xfrm>
          <a:off x="1274714" y="2761299"/>
          <a:ext cx="5114895"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889000">
            <a:lnSpc>
              <a:spcPct val="90000"/>
            </a:lnSpc>
            <a:spcBef>
              <a:spcPct val="0"/>
            </a:spcBef>
            <a:spcAft>
              <a:spcPct val="35000"/>
            </a:spcAft>
            <a:buNone/>
          </a:pPr>
          <a:r>
            <a:rPr lang="en-IN" sz="2000" b="0" i="0" kern="1200"/>
            <a:t>2) What is density of Pizza Places in the neighbourhoods?</a:t>
          </a:r>
          <a:endParaRPr lang="en-US" sz="2000" kern="1200"/>
        </a:p>
      </dsp:txBody>
      <dsp:txXfrm>
        <a:off x="1274714" y="2761299"/>
        <a:ext cx="5114895" cy="1103648"/>
      </dsp:txXfrm>
    </dsp:sp>
    <dsp:sp modelId="{9AAC42A3-496C-448A-8BE7-552314D413C2}">
      <dsp:nvSpPr>
        <dsp:cNvPr id="0" name=""/>
        <dsp:cNvSpPr/>
      </dsp:nvSpPr>
      <dsp:spPr>
        <a:xfrm>
          <a:off x="0" y="4140860"/>
          <a:ext cx="6389610" cy="110364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FBEBD3-0DBB-4AF7-B6FC-12CA2DD36986}">
      <dsp:nvSpPr>
        <dsp:cNvPr id="0" name=""/>
        <dsp:cNvSpPr/>
      </dsp:nvSpPr>
      <dsp:spPr>
        <a:xfrm>
          <a:off x="333853" y="4389181"/>
          <a:ext cx="607006" cy="6070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E72E090-05C7-4CDC-9523-53A762862267}">
      <dsp:nvSpPr>
        <dsp:cNvPr id="0" name=""/>
        <dsp:cNvSpPr/>
      </dsp:nvSpPr>
      <dsp:spPr>
        <a:xfrm>
          <a:off x="1274714" y="4140860"/>
          <a:ext cx="5114895"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889000">
            <a:lnSpc>
              <a:spcPct val="90000"/>
            </a:lnSpc>
            <a:spcBef>
              <a:spcPct val="0"/>
            </a:spcBef>
            <a:spcAft>
              <a:spcPct val="35000"/>
            </a:spcAft>
            <a:buNone/>
          </a:pPr>
          <a:r>
            <a:rPr lang="en-IN" sz="2000" b="0" i="0" kern="1200"/>
            <a:t>3) Which all areas have low density of Pizza Places but are not overcrowded by other types of Restaurant?</a:t>
          </a:r>
          <a:endParaRPr lang="en-US" sz="2000" kern="1200"/>
        </a:p>
      </dsp:txBody>
      <dsp:txXfrm>
        <a:off x="1274714" y="4140860"/>
        <a:ext cx="5114895" cy="110364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2/4/2021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2/4/2021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2"/>
            <a:ext cx="12188825"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654" y="2099733"/>
            <a:ext cx="8823360" cy="2677648"/>
          </a:xfrm>
        </p:spPr>
        <p:txBody>
          <a:bodyPr anchor="b"/>
          <a:lstStyle>
            <a:lvl1pPr>
              <a:defRPr sz="5398"/>
            </a:lvl1pPr>
          </a:lstStyle>
          <a:p>
            <a:r>
              <a:rPr lang="en-US"/>
              <a:t>Click to edit Master title style</a:t>
            </a:r>
            <a:endParaRPr lang="en-US" dirty="0"/>
          </a:p>
        </p:txBody>
      </p:sp>
      <p:sp>
        <p:nvSpPr>
          <p:cNvPr id="3" name="Subtitle 2"/>
          <p:cNvSpPr>
            <a:spLocks noGrp="1"/>
          </p:cNvSpPr>
          <p:nvPr>
            <p:ph type="subTitle" idx="1"/>
          </p:nvPr>
        </p:nvSpPr>
        <p:spPr>
          <a:xfrm>
            <a:off x="1154654" y="4777380"/>
            <a:ext cx="8823360" cy="861420"/>
          </a:xfrm>
        </p:spPr>
        <p:txBody>
          <a:bodyPr anchor="t"/>
          <a:lstStyle>
            <a:lvl1pPr marL="0" indent="0" algn="l">
              <a:buNone/>
              <a:defRPr cap="all">
                <a:solidFill>
                  <a:schemeClr val="accent1"/>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6634" y="1792263"/>
            <a:ext cx="990599" cy="304720"/>
          </a:xfrm>
        </p:spPr>
        <p:txBody>
          <a:bodyPr anchor="t"/>
          <a:lstStyle>
            <a:lvl1pPr algn="l">
              <a:defRPr b="0" i="0">
                <a:solidFill>
                  <a:schemeClr val="bg1"/>
                </a:solidFill>
              </a:defRPr>
            </a:lvl1pPr>
          </a:lstStyle>
          <a:p>
            <a:fld id="{EDF33987-6305-4E2A-BF18-EF013ECE927B}" type="datetimeFigureOut">
              <a:rPr lang="en-US" smtClean="0"/>
              <a:pPr/>
              <a:t>2/4/2021</a:t>
            </a:fld>
            <a:endParaRPr lang="en-US"/>
          </a:p>
        </p:txBody>
      </p:sp>
      <p:sp>
        <p:nvSpPr>
          <p:cNvPr id="5" name="Footer Placeholder 4"/>
          <p:cNvSpPr>
            <a:spLocks noGrp="1"/>
          </p:cNvSpPr>
          <p:nvPr>
            <p:ph type="ftr" sz="quarter" idx="11"/>
          </p:nvPr>
        </p:nvSpPr>
        <p:spPr>
          <a:xfrm rot="5400000">
            <a:off x="8956757" y="3226860"/>
            <a:ext cx="3859795" cy="304722"/>
          </a:xfrm>
        </p:spPr>
        <p:txBody>
          <a:bodyPr/>
          <a:lstStyle>
            <a:lvl1pPr>
              <a:defRPr b="0" i="0">
                <a:solidFill>
                  <a:schemeClr val="bg1"/>
                </a:solidFill>
              </a:defRPr>
            </a:lvl1pPr>
          </a:lstStyle>
          <a:p>
            <a:r>
              <a:rPr lang="en-US"/>
              <a:t>Add a footer</a:t>
            </a:r>
            <a:endParaRPr lang="en-US" dirty="0"/>
          </a:p>
        </p:txBody>
      </p:sp>
      <p:sp>
        <p:nvSpPr>
          <p:cNvPr id="10" name="Rectangle 9"/>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48313" y="292609"/>
            <a:ext cx="837981" cy="767687"/>
          </a:xfrm>
        </p:spPr>
        <p:txBody>
          <a:bodyPr/>
          <a:lstStyle>
            <a:lvl1pPr>
              <a:defRPr sz="2799" b="0" i="0">
                <a:latin typeface="+mj-lt"/>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3588429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2"/>
            <a:ext cx="12188825"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6" y="4966674"/>
            <a:ext cx="8823359"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654" y="685800"/>
            <a:ext cx="882336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655" y="5536665"/>
            <a:ext cx="8823358" cy="493712"/>
          </a:xfrm>
        </p:spPr>
        <p:txBody>
          <a:bodyPr>
            <a:normAutofit/>
          </a:bodyPr>
          <a:lstStyle>
            <a:lvl1pPr marL="0" indent="0">
              <a:buNone/>
              <a:defRPr sz="1200">
                <a:solidFill>
                  <a:schemeClr val="accent1"/>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pPr/>
              <a:t>2/4/2021</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13" name="Rectangle 12"/>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3231661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2"/>
            <a:ext cx="12188825"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1063416"/>
            <a:ext cx="8823361" cy="1379755"/>
          </a:xfrm>
        </p:spPr>
        <p:txBody>
          <a:bodyPr/>
          <a:lstStyle>
            <a:lvl1pPr>
              <a:defRPr sz="3999"/>
            </a:lvl1pPr>
          </a:lstStyle>
          <a:p>
            <a:r>
              <a:rPr lang="en-US"/>
              <a:t>Click to edit Master title style</a:t>
            </a:r>
            <a:endParaRPr lang="en-US" dirty="0"/>
          </a:p>
        </p:txBody>
      </p:sp>
      <p:sp>
        <p:nvSpPr>
          <p:cNvPr id="8" name="Text Placeholder 3"/>
          <p:cNvSpPr>
            <a:spLocks noGrp="1"/>
          </p:cNvSpPr>
          <p:nvPr>
            <p:ph type="body" sz="half" idx="2"/>
          </p:nvPr>
        </p:nvSpPr>
        <p:spPr>
          <a:xfrm>
            <a:off x="1154654" y="3543300"/>
            <a:ext cx="8823361" cy="24765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2/4/2021</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13" name="Rectangle 12"/>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1085220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2"/>
            <a:ext cx="12188825"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6907" y="2631815"/>
            <a:ext cx="801703"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597" dirty="0"/>
              <a:t>”</a:t>
            </a:r>
          </a:p>
        </p:txBody>
      </p:sp>
      <p:sp>
        <p:nvSpPr>
          <p:cNvPr id="9" name="TextBox 8"/>
          <p:cNvSpPr txBox="1"/>
          <p:nvPr/>
        </p:nvSpPr>
        <p:spPr>
          <a:xfrm>
            <a:off x="898061" y="591093"/>
            <a:ext cx="801703"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597" dirty="0"/>
              <a:t>“</a:t>
            </a:r>
          </a:p>
        </p:txBody>
      </p:sp>
      <p:sp>
        <p:nvSpPr>
          <p:cNvPr id="2" name="Title 1"/>
          <p:cNvSpPr>
            <a:spLocks noGrp="1"/>
          </p:cNvSpPr>
          <p:nvPr>
            <p:ph type="title"/>
          </p:nvPr>
        </p:nvSpPr>
        <p:spPr>
          <a:xfrm>
            <a:off x="1581466" y="980518"/>
            <a:ext cx="8451704" cy="2698249"/>
          </a:xfrm>
        </p:spPr>
        <p:txBody>
          <a:bodyPr/>
          <a:lstStyle>
            <a:lvl1pPr>
              <a:defRPr sz="3999"/>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438" y="3678766"/>
            <a:ext cx="7723760" cy="342174"/>
          </a:xfrm>
        </p:spPr>
        <p:txBody>
          <a:bodyPr anchor="t">
            <a:normAutofit/>
          </a:bodyPr>
          <a:lstStyle>
            <a:lvl1pPr marL="0" indent="0">
              <a:buNone/>
              <a:defRPr lang="en-US" sz="1400" b="0" i="0" kern="1200" cap="small" dirty="0">
                <a:solidFill>
                  <a:schemeClr val="accent1"/>
                </a:solidFill>
                <a:latin typeface="+mn-lt"/>
                <a:ea typeface="+mn-ea"/>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654" y="4350657"/>
            <a:ext cx="8823361" cy="16764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2/4/2021</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32" name="Rectangle 31"/>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35182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8" name="Group 17"/>
          <p:cNvGrpSpPr/>
          <p:nvPr/>
        </p:nvGrpSpPr>
        <p:grpSpPr>
          <a:xfrm>
            <a:off x="0" y="-2372"/>
            <a:ext cx="12188825"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3" y="2370667"/>
            <a:ext cx="8823362" cy="1822514"/>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5033068"/>
            <a:ext cx="8823361" cy="860400"/>
          </a:xfrm>
        </p:spPr>
        <p:txBody>
          <a:bodyPr anchor="t"/>
          <a:lstStyle>
            <a:lvl1pPr marL="0" indent="0" algn="l">
              <a:buNone/>
              <a:defRPr sz="1999" cap="none">
                <a:solidFill>
                  <a:schemeClr val="accent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2/4/2021</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12" name="Rectangle 11"/>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104909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599"/>
            </a:lvl1pPr>
          </a:lstStyle>
          <a:p>
            <a:r>
              <a:rPr lang="en-US"/>
              <a:t>Click to edit Master title style</a:t>
            </a:r>
            <a:endParaRPr lang="en-US" dirty="0"/>
          </a:p>
        </p:txBody>
      </p:sp>
      <p:sp>
        <p:nvSpPr>
          <p:cNvPr id="3" name="Text Placeholder 2"/>
          <p:cNvSpPr>
            <a:spLocks noGrp="1"/>
          </p:cNvSpPr>
          <p:nvPr>
            <p:ph type="body" idx="1"/>
          </p:nvPr>
        </p:nvSpPr>
        <p:spPr>
          <a:xfrm>
            <a:off x="1154653" y="2617299"/>
            <a:ext cx="3128353"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653" y="3193561"/>
            <a:ext cx="3128353" cy="2833496"/>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1546" y="2603502"/>
            <a:ext cx="3144561"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1546" y="3193562"/>
            <a:ext cx="3144561" cy="2833495"/>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4647" y="2617300"/>
            <a:ext cx="3160206" cy="576261"/>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4647" y="3193562"/>
            <a:ext cx="3163895" cy="283349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22" name="Straight Connector 21"/>
          <p:cNvCxnSpPr/>
          <p:nvPr/>
        </p:nvCxnSpPr>
        <p:spPr>
          <a:xfrm>
            <a:off x="4402824" y="2569634"/>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0377" y="2569634"/>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DF33987-6305-4E2A-BF18-EF013ECE927B}" type="datetimeFigureOut">
              <a:rPr lang="en-US" smtClean="0"/>
              <a:pPr/>
              <a:t>2/4/2021</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14232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599"/>
            </a:lvl1pPr>
          </a:lstStyle>
          <a:p>
            <a:r>
              <a:rPr lang="en-US"/>
              <a:t>Click to edit Master title style</a:t>
            </a:r>
            <a:endParaRPr lang="en-US" dirty="0"/>
          </a:p>
        </p:txBody>
      </p:sp>
      <p:sp>
        <p:nvSpPr>
          <p:cNvPr id="3" name="Text Placeholder 2"/>
          <p:cNvSpPr>
            <a:spLocks noGrp="1"/>
          </p:cNvSpPr>
          <p:nvPr>
            <p:ph type="body" idx="1"/>
          </p:nvPr>
        </p:nvSpPr>
        <p:spPr>
          <a:xfrm>
            <a:off x="1154652" y="4532845"/>
            <a:ext cx="3049645"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205" y="2603500"/>
            <a:ext cx="26905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653" y="5109108"/>
            <a:ext cx="3049643" cy="91794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1346" y="4532846"/>
            <a:ext cx="3045973" cy="651156"/>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7227" y="2603500"/>
            <a:ext cx="2690540"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7675" y="5184002"/>
            <a:ext cx="3049644" cy="843056"/>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1355" y="4532847"/>
            <a:ext cx="3049644" cy="651154"/>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0905" y="2603500"/>
            <a:ext cx="26905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1355" y="5184001"/>
            <a:ext cx="3049643" cy="843054"/>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7" name="Straight Connector 16"/>
          <p:cNvCxnSpPr/>
          <p:nvPr/>
        </p:nvCxnSpPr>
        <p:spPr>
          <a:xfrm>
            <a:off x="4387010"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99873"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DF33987-6305-4E2A-BF18-EF013ECE927B}" type="datetimeFigureOut">
              <a:rPr lang="en-US" smtClean="0"/>
              <a:pPr/>
              <a:t>2/4/2021</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695678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652" y="973668"/>
            <a:ext cx="8823362"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2/4/2021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60185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2"/>
            <a:ext cx="12188825"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4523" y="1278468"/>
            <a:ext cx="1413565"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653" y="1278468"/>
            <a:ext cx="6245919"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2/4/2021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13" name="Rectangle 12"/>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07674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2/4/2021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347364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2"/>
            <a:ext cx="12188825"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6" y="2677645"/>
            <a:ext cx="4349890" cy="2283824"/>
          </a:xfrm>
        </p:spPr>
        <p:txBody>
          <a:bodyPr anchor="ctr"/>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893763" y="2677645"/>
            <a:ext cx="3754401" cy="2283823"/>
          </a:xfrm>
        </p:spPr>
        <p:txBody>
          <a:bodyPr anchor="ctr"/>
          <a:lstStyle>
            <a:lvl1pPr marL="0" indent="0" algn="l">
              <a:buNone/>
              <a:defRPr sz="1999" cap="all">
                <a:solidFill>
                  <a:schemeClr val="accent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t>2/4/2021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15" name="Rectangle 14"/>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54040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653" y="2603501"/>
            <a:ext cx="4823901"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7096" y="2603500"/>
            <a:ext cx="482390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t>2/4/2021</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334427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654" y="2603500"/>
            <a:ext cx="4823900"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653" y="3179763"/>
            <a:ext cx="4823901"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7096" y="2603500"/>
            <a:ext cx="4823902"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7094" y="3179763"/>
            <a:ext cx="4823902"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F33987-6305-4E2A-BF18-EF013ECE927B}" type="datetimeFigureOut">
              <a:rPr lang="en-US" smtClean="0"/>
              <a:t>2/4/2021</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193835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F33987-6305-4E2A-BF18-EF013ECE927B}" type="datetimeFigureOut">
              <a:rPr lang="en-US" smtClean="0"/>
              <a:t>2/4/2021</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122026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smtClean="0"/>
              <a:t>2/4/2021</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7" name="Rectangle 6"/>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67309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2"/>
            <a:ext cx="12188825"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1295400"/>
            <a:ext cx="2792432" cy="1600200"/>
          </a:xfrm>
        </p:spPr>
        <p:txBody>
          <a:bodyPr anchor="b"/>
          <a:lstStyle>
            <a:lvl1pPr algn="l">
              <a:defRPr sz="2399" b="0"/>
            </a:lvl1pPr>
          </a:lstStyle>
          <a:p>
            <a:r>
              <a:rPr lang="en-US"/>
              <a:t>Click to edit Master title style</a:t>
            </a:r>
            <a:endParaRPr lang="en-US" dirty="0"/>
          </a:p>
        </p:txBody>
      </p:sp>
      <p:sp>
        <p:nvSpPr>
          <p:cNvPr id="3" name="Content Placeholder 2"/>
          <p:cNvSpPr>
            <a:spLocks noGrp="1"/>
          </p:cNvSpPr>
          <p:nvPr>
            <p:ph idx="1"/>
          </p:nvPr>
        </p:nvSpPr>
        <p:spPr>
          <a:xfrm>
            <a:off x="5779641" y="1447800"/>
            <a:ext cx="5188713"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654" y="2895601"/>
            <a:ext cx="2792431" cy="3129279"/>
          </a:xfrm>
        </p:spPr>
        <p:txBody>
          <a:bodyPr/>
          <a:lstStyle>
            <a:lvl1pPr marL="0" indent="0">
              <a:buNone/>
              <a:defRPr sz="1400">
                <a:solidFill>
                  <a:schemeClr val="accent1"/>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2/4/2021</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15" name="Rectangle 14"/>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861080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2"/>
            <a:ext cx="12188825"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606" y="1693332"/>
            <a:ext cx="3859255" cy="1735668"/>
          </a:xfrm>
        </p:spPr>
        <p:txBody>
          <a:bodyPr anchor="b">
            <a:normAutofit/>
          </a:bodyPr>
          <a:lstStyle>
            <a:lvl1pPr algn="l">
              <a:defRPr sz="35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6165" y="1143000"/>
            <a:ext cx="322635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654" y="3657600"/>
            <a:ext cx="3858207" cy="1371600"/>
          </a:xfrm>
        </p:spPr>
        <p:txBody>
          <a:bodyPr>
            <a:normAutofit/>
          </a:bodyPr>
          <a:lstStyle>
            <a:lvl1pPr marL="0" indent="0">
              <a:buNone/>
              <a:defRPr sz="1400">
                <a:solidFill>
                  <a:schemeClr val="accent1"/>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2/4/2021</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198575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2"/>
            <a:ext cx="12188825"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653" y="973668"/>
            <a:ext cx="8759131"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654" y="2603500"/>
            <a:ext cx="8759130"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48165" y="6394062"/>
            <a:ext cx="990341" cy="304799"/>
          </a:xfrm>
          <a:prstGeom prst="rect">
            <a:avLst/>
          </a:prstGeom>
        </p:spPr>
        <p:txBody>
          <a:bodyPr vert="horz" lIns="91440" tIns="45720" rIns="91440" bIns="45720" rtlCol="0" anchor="t"/>
          <a:lstStyle>
            <a:lvl1pPr algn="r">
              <a:defRPr sz="1000" b="1" i="0">
                <a:solidFill>
                  <a:schemeClr val="accent1"/>
                </a:solidFill>
              </a:defRPr>
            </a:lvl1pPr>
          </a:lstStyle>
          <a:p>
            <a:fld id="{EDF33987-6305-4E2A-BF18-EF013ECE927B}" type="datetimeFigureOut">
              <a:rPr lang="en-US" smtClean="0"/>
              <a:pPr/>
              <a:t>2/4/2021</a:t>
            </a:fld>
            <a:endParaRPr lang="en-US" dirty="0"/>
          </a:p>
        </p:txBody>
      </p:sp>
      <p:sp>
        <p:nvSpPr>
          <p:cNvPr id="5" name="Footer Placeholder 4"/>
          <p:cNvSpPr>
            <a:spLocks noGrp="1"/>
          </p:cNvSpPr>
          <p:nvPr>
            <p:ph type="ftr" sz="quarter" idx="3"/>
          </p:nvPr>
        </p:nvSpPr>
        <p:spPr>
          <a:xfrm>
            <a:off x="528221" y="6391839"/>
            <a:ext cx="3858790"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a:t>Add a footer</a:t>
            </a:r>
            <a:endParaRPr lang="en-US" dirty="0"/>
          </a:p>
        </p:txBody>
      </p:sp>
      <p:sp>
        <p:nvSpPr>
          <p:cNvPr id="22" name="Rectangle 21"/>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49844" y="295730"/>
            <a:ext cx="837981" cy="767687"/>
          </a:xfrm>
          <a:prstGeom prst="rect">
            <a:avLst/>
          </a:prstGeom>
        </p:spPr>
        <p:txBody>
          <a:bodyPr vert="horz" lIns="91440" tIns="45720" rIns="91440" bIns="45720" rtlCol="0" anchor="b"/>
          <a:lstStyle>
            <a:lvl1pPr algn="ctr">
              <a:defRPr sz="2799" b="0" i="0">
                <a:solidFill>
                  <a:schemeClr val="bg1"/>
                </a:solidFill>
                <a:latin typeface="+mn-lt"/>
              </a:defRPr>
            </a:lvl1pPr>
          </a:lstStyle>
          <a:p>
            <a:fld id="{F36C87F6-986D-49E6-AF40-1B3A1EE8064D}" type="slidenum">
              <a:rPr lang="en-US" smtClean="0"/>
              <a:pPr/>
              <a:t>‹#›</a:t>
            </a:fld>
            <a:endParaRPr lang="en-US"/>
          </a:p>
        </p:txBody>
      </p:sp>
      <p:sp>
        <p:nvSpPr>
          <p:cNvPr id="24" name="Rectangle 23">
            <a:extLst>
              <a:ext uri="{FF2B5EF4-FFF2-40B4-BE49-F238E27FC236}">
                <a16:creationId xmlns:a16="http://schemas.microsoft.com/office/drawing/2014/main" id="{46A07F1E-A538-42E1-8E4B-11D453BDCED8}"/>
              </a:ext>
            </a:extLst>
          </p:cNvPr>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Tree>
    <p:extLst>
      <p:ext uri="{BB962C8B-B14F-4D97-AF65-F5344CB8AC3E}">
        <p14:creationId xmlns:p14="http://schemas.microsoft.com/office/powerpoint/2010/main" val="278792457"/>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b="0" i="0"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hyperlink" Target="https://cocl.us/Geospatial_data" TargetMode="External"/><Relationship Id="rId4" Type="http://schemas.openxmlformats.org/officeDocument/2006/relationships/hyperlink" Target="https://en.wikipedia.org/wiki/List_of_postal_codes_of_Canada:_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en.wikipedia.org/wiki/List_of_postal_codes_of_Canada:_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PIZZA PLACE RECOMMENDER</a:t>
            </a:r>
            <a:endParaRPr lang="en-US" dirty="0"/>
          </a:p>
        </p:txBody>
      </p:sp>
      <p:sp>
        <p:nvSpPr>
          <p:cNvPr id="5" name="Subtitle 4"/>
          <p:cNvSpPr>
            <a:spLocks noGrp="1"/>
          </p:cNvSpPr>
          <p:nvPr>
            <p:ph type="subTitle" idx="1"/>
          </p:nvPr>
        </p:nvSpPr>
        <p:spPr>
          <a:xfrm>
            <a:off x="9262764" y="5493568"/>
            <a:ext cx="2644550" cy="871736"/>
          </a:xfrm>
        </p:spPr>
        <p:txBody>
          <a:bodyPr>
            <a:normAutofit/>
          </a:bodyPr>
          <a:lstStyle/>
          <a:p>
            <a:r>
              <a:rPr lang="en-US" b="1" dirty="0">
                <a:solidFill>
                  <a:srgbClr val="92D050"/>
                </a:solidFill>
              </a:rPr>
              <a:t>By</a:t>
            </a:r>
          </a:p>
          <a:p>
            <a:r>
              <a:rPr lang="en-US" b="1" dirty="0">
                <a:solidFill>
                  <a:srgbClr val="92D050"/>
                </a:solidFill>
              </a:rPr>
              <a:t>Saurabh Singh</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9">
            <a:extLst>
              <a:ext uri="{FF2B5EF4-FFF2-40B4-BE49-F238E27FC236}">
                <a16:creationId xmlns:a16="http://schemas.microsoft.com/office/drawing/2014/main" id="{01B1A260-8A72-4E08-82CC-DB3DB0A49F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88825" cy="6867027"/>
            <a:chOff x="0" y="-2373"/>
            <a:chExt cx="12192000" cy="6867027"/>
          </a:xfrm>
        </p:grpSpPr>
        <p:sp>
          <p:nvSpPr>
            <p:cNvPr id="11" name="Rectangle 10">
              <a:extLst>
                <a:ext uri="{FF2B5EF4-FFF2-40B4-BE49-F238E27FC236}">
                  <a16:creationId xmlns:a16="http://schemas.microsoft.com/office/drawing/2014/main" id="{F5EE446B-EFB2-4F6A-AC6E-936E92DB5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3483BA79-FCF5-4852-AF0E-CA634727E3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A2630BA5-8A74-4D0A-BB80-42BB6E2D0C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13">
              <a:extLst>
                <a:ext uri="{FF2B5EF4-FFF2-40B4-BE49-F238E27FC236}">
                  <a16:creationId xmlns:a16="http://schemas.microsoft.com/office/drawing/2014/main" id="{BD6109B2-DB31-43CB-950B-AB02BC17CF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4F4C0381-B807-4F22-9362-4CF1EA4ED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15">
              <a:extLst>
                <a:ext uri="{FF2B5EF4-FFF2-40B4-BE49-F238E27FC236}">
                  <a16:creationId xmlns:a16="http://schemas.microsoft.com/office/drawing/2014/main" id="{32DC58E5-A2AB-4AF3-BFDC-51F45B859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5A82E722-60BE-4C4A-93FB-ED5C9D25F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5">
              <a:extLst>
                <a:ext uri="{FF2B5EF4-FFF2-40B4-BE49-F238E27FC236}">
                  <a16:creationId xmlns:a16="http://schemas.microsoft.com/office/drawing/2014/main" id="{BD917B57-2D0B-49F7-99D0-3E0D111382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a:extLst>
                <a:ext uri="{FF2B5EF4-FFF2-40B4-BE49-F238E27FC236}">
                  <a16:creationId xmlns:a16="http://schemas.microsoft.com/office/drawing/2014/main" id="{ED29444E-A895-4493-BEBA-CBD61CF47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9237B3E9-B2D7-4C20-930D-6FD74FFB5C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 name="Title 2"/>
          <p:cNvSpPr>
            <a:spLocks noGrp="1"/>
          </p:cNvSpPr>
          <p:nvPr>
            <p:ph type="title"/>
          </p:nvPr>
        </p:nvSpPr>
        <p:spPr>
          <a:xfrm>
            <a:off x="993828" y="1130603"/>
            <a:ext cx="3341571" cy="4596794"/>
          </a:xfrm>
        </p:spPr>
        <p:txBody>
          <a:bodyPr anchor="ctr">
            <a:normAutofit/>
          </a:bodyPr>
          <a:lstStyle/>
          <a:p>
            <a:r>
              <a:rPr lang="en-IN" sz="3200" b="1">
                <a:solidFill>
                  <a:srgbClr val="EBEBEB"/>
                </a:solidFill>
                <a:latin typeface="Calibri" panose="020F0502020204030204" pitchFamily="34" charset="0"/>
                <a:cs typeface="Calibri" panose="020F0502020204030204" pitchFamily="34" charset="0"/>
              </a:rPr>
              <a:t>Introduction: </a:t>
            </a:r>
            <a:endParaRPr lang="en-IN" sz="3200">
              <a:solidFill>
                <a:srgbClr val="EBEBEB"/>
              </a:solidFill>
              <a:latin typeface="Calibri" panose="020F0502020204030204" pitchFamily="34" charset="0"/>
              <a:cs typeface="Calibri" panose="020F0502020204030204" pitchFamily="34" charset="0"/>
            </a:endParaRPr>
          </a:p>
        </p:txBody>
      </p:sp>
      <p:sp>
        <p:nvSpPr>
          <p:cNvPr id="2" name="Content Placeholder 1"/>
          <p:cNvSpPr>
            <a:spLocks noGrp="1"/>
          </p:cNvSpPr>
          <p:nvPr>
            <p:ph idx="1"/>
          </p:nvPr>
        </p:nvSpPr>
        <p:spPr>
          <a:xfrm>
            <a:off x="5288699" y="-6653"/>
            <a:ext cx="6476901" cy="6398492"/>
          </a:xfrm>
        </p:spPr>
        <p:txBody>
          <a:bodyPr anchor="ctr">
            <a:noAutofit/>
          </a:bodyPr>
          <a:lstStyle/>
          <a:p>
            <a:pPr>
              <a:lnSpc>
                <a:spcPct val="90000"/>
              </a:lnSpc>
            </a:pPr>
            <a:r>
              <a:rPr lang="en-US" sz="1600" dirty="0">
                <a:latin typeface="Calibri" panose="020F0502020204030204" pitchFamily="34" charset="0"/>
                <a:cs typeface="Calibri" panose="020F0502020204030204" pitchFamily="34" charset="0"/>
              </a:rPr>
              <a:t>Toronto is the capital city of the Canadian province of Ontario. With a recorded population of 2,731,571 in 2016,it is the most populous city in Canada and the fourth most populous city in North America. The city is the anchor of the Golden Horseshoe, an urban agglomeration of 9,245,438 people (as of 2016) surrounding the western end of Lake Ontario, while the Greater Toronto Area (GTA) proper had a 2016 population of 6,417,516. Toronto is an international </a:t>
            </a:r>
            <a:r>
              <a:rPr lang="en-US" sz="1600" dirty="0" err="1">
                <a:latin typeface="Calibri" panose="020F0502020204030204" pitchFamily="34" charset="0"/>
                <a:cs typeface="Calibri" panose="020F0502020204030204" pitchFamily="34" charset="0"/>
              </a:rPr>
              <a:t>centre</a:t>
            </a:r>
            <a:r>
              <a:rPr lang="en-US" sz="1600" dirty="0">
                <a:latin typeface="Calibri" panose="020F0502020204030204" pitchFamily="34" charset="0"/>
                <a:cs typeface="Calibri" panose="020F0502020204030204" pitchFamily="34" charset="0"/>
              </a:rPr>
              <a:t> of business, finance, arts, and culture, and is recognized as one of the most multicultural and cosmopolitan cities in the world.</a:t>
            </a:r>
          </a:p>
          <a:p>
            <a:pPr>
              <a:lnSpc>
                <a:spcPct val="90000"/>
              </a:lnSpc>
            </a:pPr>
            <a:r>
              <a:rPr lang="en-US" sz="1600" dirty="0">
                <a:latin typeface="Calibri" panose="020F0502020204030204" pitchFamily="34" charset="0"/>
                <a:cs typeface="Calibri" panose="020F0502020204030204" pitchFamily="34" charset="0"/>
              </a:rPr>
              <a:t>Toronto is a prominent </a:t>
            </a:r>
            <a:r>
              <a:rPr lang="en-US" sz="1600" dirty="0" err="1">
                <a:latin typeface="Calibri" panose="020F0502020204030204" pitchFamily="34" charset="0"/>
                <a:cs typeface="Calibri" panose="020F0502020204030204" pitchFamily="34" charset="0"/>
              </a:rPr>
              <a:t>centre</a:t>
            </a:r>
            <a:r>
              <a:rPr lang="en-US" sz="1600" dirty="0">
                <a:latin typeface="Calibri" panose="020F0502020204030204" pitchFamily="34" charset="0"/>
                <a:cs typeface="Calibri" panose="020F0502020204030204" pitchFamily="34" charset="0"/>
              </a:rPr>
              <a:t> for music, theatre, motion picture production, and television production, and is home to the headquarters of Canada's major national broadcast networks and media outlets. Its varied cultural institutions, which include numerous museums and galleries, festivals and public events, entertainment districts, national historic sites, and sports activities, attract over 43 million tourists each year. Toronto is known for its many skyscrapers and high-rise buildings, in particular the tallest free-standing structure in the Western Hemisphere, the CN Tower.</a:t>
            </a:r>
          </a:p>
          <a:p>
            <a:pPr>
              <a:lnSpc>
                <a:spcPct val="90000"/>
              </a:lnSpc>
            </a:pPr>
            <a:r>
              <a:rPr lang="en-US" sz="1600" dirty="0">
                <a:latin typeface="Calibri" panose="020F0502020204030204" pitchFamily="34" charset="0"/>
                <a:cs typeface="Calibri" panose="020F0502020204030204" pitchFamily="34" charset="0"/>
              </a:rPr>
              <a:t>The city is home to the Toronto Stock Exchange, the headquarters of Canada's five largest banks, and the headquarters of many large Canadian and multinational corporations. Its economy is highly diversified with strengths in technology, design, financial services, life sciences, education, arts, fashion, aerospace, environmental innovation, food services, and tourism.</a:t>
            </a:r>
          </a:p>
          <a:p>
            <a:pPr>
              <a:lnSpc>
                <a:spcPct val="90000"/>
              </a:lnSpc>
            </a:pPr>
            <a:r>
              <a:rPr lang="en-US" sz="1600" dirty="0">
                <a:latin typeface="Calibri" panose="020F0502020204030204" pitchFamily="34" charset="0"/>
                <a:cs typeface="Calibri" panose="020F0502020204030204" pitchFamily="34" charset="0"/>
              </a:rPr>
              <a:t>Restaurant industry is one of the major industries in Canada. Canada's restaurants and bars collectively add up to a large industry, with more than $60 billion in annual sales.</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212D2F1-3944-4942-A23E-17C20535F8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88825" cy="6867027"/>
            <a:chOff x="0" y="-2373"/>
            <a:chExt cx="12192000" cy="6867027"/>
          </a:xfrm>
        </p:grpSpPr>
        <p:sp>
          <p:nvSpPr>
            <p:cNvPr id="10" name="Rectangle 9">
              <a:extLst>
                <a:ext uri="{FF2B5EF4-FFF2-40B4-BE49-F238E27FC236}">
                  <a16:creationId xmlns:a16="http://schemas.microsoft.com/office/drawing/2014/main" id="{C2BD51DF-3A5A-455D-A32B-B9EB43BB62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1384515A-3472-4B9A-94E5-0C10F2E94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B126D553-ECE7-4AA9-884B-0DD8B582B8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2D213F7E-17AD-4118-939D-4918F688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F344C32A-36E8-45AB-8FB2-25D57CCE2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87226FBE-D2E1-4443-8DDC-B722AA606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F62E82E9-3C15-44FB-9474-66002AD62D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a:extLst>
                <a:ext uri="{FF2B5EF4-FFF2-40B4-BE49-F238E27FC236}">
                  <a16:creationId xmlns:a16="http://schemas.microsoft.com/office/drawing/2014/main" id="{26F9C1B5-D9B1-4257-93F2-70496F7542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3F015A23-3992-42F6-B909-29DCE7628B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0" name="Rectangle 19">
            <a:extLst>
              <a:ext uri="{FF2B5EF4-FFF2-40B4-BE49-F238E27FC236}">
                <a16:creationId xmlns:a16="http://schemas.microsoft.com/office/drawing/2014/main" id="{197C998A-4074-4935-9519-646722084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5093" y="0"/>
            <a:ext cx="685622"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CAF1E58-D170-4EF3-8E1A-992DA3688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blipFill>
            <a:blip r:embed="rId3">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EACCB19-3F29-416E-BD93-24BDDE37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89908"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6" name="Oval 25">
            <a:extLst>
              <a:ext uri="{FF2B5EF4-FFF2-40B4-BE49-F238E27FC236}">
                <a16:creationId xmlns:a16="http://schemas.microsoft.com/office/drawing/2014/main" id="{39C41423-F9F7-4333-A541-61582D3D2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1584"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Freeform 5">
            <a:extLst>
              <a:ext uri="{FF2B5EF4-FFF2-40B4-BE49-F238E27FC236}">
                <a16:creationId xmlns:a16="http://schemas.microsoft.com/office/drawing/2014/main" id="{A66DA090-6BD9-45CC-B782-02767069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39238" y="1826135"/>
            <a:ext cx="3299407" cy="440809"/>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0" name="Rectangle 29">
            <a:extLst>
              <a:ext uri="{FF2B5EF4-FFF2-40B4-BE49-F238E27FC236}">
                <a16:creationId xmlns:a16="http://schemas.microsoft.com/office/drawing/2014/main" id="{BA9F93AF-9489-4B8A-AA6B-1B00D3CA6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1924" y="402165"/>
            <a:ext cx="605367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5">
            <a:extLst>
              <a:ext uri="{FF2B5EF4-FFF2-40B4-BE49-F238E27FC236}">
                <a16:creationId xmlns:a16="http://schemas.microsoft.com/office/drawing/2014/main" id="{2F459F0B-865B-481D-9AC3-15C76A336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8008" y="2801884"/>
            <a:ext cx="6053670" cy="125423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4" name="Freeform 5">
            <a:extLst>
              <a:ext uri="{FF2B5EF4-FFF2-40B4-BE49-F238E27FC236}">
                <a16:creationId xmlns:a16="http://schemas.microsoft.com/office/drawing/2014/main" id="{61CDB3A6-B686-4E1D-AD52-3DC038A45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88825"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3" name="Title 2"/>
          <p:cNvSpPr>
            <a:spLocks noGrp="1"/>
          </p:cNvSpPr>
          <p:nvPr>
            <p:ph type="title"/>
          </p:nvPr>
        </p:nvSpPr>
        <p:spPr>
          <a:xfrm>
            <a:off x="1154654" y="973667"/>
            <a:ext cx="2941444" cy="4833745"/>
          </a:xfrm>
        </p:spPr>
        <p:txBody>
          <a:bodyPr vert="horz" lIns="91440" tIns="45720" rIns="91440" bIns="45720" rtlCol="0" anchor="ctr">
            <a:normAutofit/>
          </a:bodyPr>
          <a:lstStyle/>
          <a:p>
            <a:pPr defTabSz="457200"/>
            <a:r>
              <a:rPr lang="en-US" sz="3600">
                <a:solidFill>
                  <a:srgbClr val="EBEBEB"/>
                </a:solidFill>
              </a:rPr>
              <a:t>Problem:</a:t>
            </a:r>
          </a:p>
        </p:txBody>
      </p:sp>
      <p:sp>
        <p:nvSpPr>
          <p:cNvPr id="36" name="Rectangle 35">
            <a:extLst>
              <a:ext uri="{FF2B5EF4-FFF2-40B4-BE49-F238E27FC236}">
                <a16:creationId xmlns:a16="http://schemas.microsoft.com/office/drawing/2014/main" id="{3D38E400-4F30-481D-A5DC-5AA21A2CB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5093" y="0"/>
            <a:ext cx="685622"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1">
            <a:extLst>
              <a:ext uri="{FF2B5EF4-FFF2-40B4-BE49-F238E27FC236}">
                <a16:creationId xmlns:a16="http://schemas.microsoft.com/office/drawing/2014/main" id="{DCF56C37-3BE7-4BE4-BC76-03889D77374B}"/>
              </a:ext>
            </a:extLst>
          </p:cNvPr>
          <p:cNvGraphicFramePr>
            <a:graphicFrameLocks noGrp="1"/>
          </p:cNvGraphicFramePr>
          <p:nvPr>
            <p:ph sz="half" idx="1"/>
            <p:extLst>
              <p:ext uri="{D42A27DB-BD31-4B8C-83A1-F6EECF244321}">
                <p14:modId xmlns:p14="http://schemas.microsoft.com/office/powerpoint/2010/main" val="3920529199"/>
              </p:ext>
            </p:extLst>
          </p:nvPr>
        </p:nvGraphicFramePr>
        <p:xfrm>
          <a:off x="5192947" y="808038"/>
          <a:ext cx="6389610" cy="52466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5779281-7937-47A5-9678-B6FDAD972A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88825" cy="6867027"/>
            <a:chOff x="0" y="-2373"/>
            <a:chExt cx="12192000" cy="6867027"/>
          </a:xfrm>
        </p:grpSpPr>
        <p:sp>
          <p:nvSpPr>
            <p:cNvPr id="10" name="Rectangle 9">
              <a:extLst>
                <a:ext uri="{FF2B5EF4-FFF2-40B4-BE49-F238E27FC236}">
                  <a16:creationId xmlns:a16="http://schemas.microsoft.com/office/drawing/2014/main" id="{3C6A5F94-EA1E-47C7-A6EE-BBF381891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A45E2F18-3105-4F3B-99FD-83B4793DA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1381AF66-114C-4563-B095-288F42CCB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747F9408-6CFC-4676-AD20-F02C796EB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A7ADB05A-D37F-413A-B91E-5BB1FF628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8654F3E1-5DC0-4E84-B666-997F05FA07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6705C03F-F9C3-432E-8D6A-7396A5D232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a:extLst>
                <a:ext uri="{FF2B5EF4-FFF2-40B4-BE49-F238E27FC236}">
                  <a16:creationId xmlns:a16="http://schemas.microsoft.com/office/drawing/2014/main" id="{A9832115-0F55-42D3-9A09-385BD837D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E7DA4E2E-EF02-4DA8-B2D4-458977719B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0" name="Rectangle 19">
            <a:extLst>
              <a:ext uri="{FF2B5EF4-FFF2-40B4-BE49-F238E27FC236}">
                <a16:creationId xmlns:a16="http://schemas.microsoft.com/office/drawing/2014/main" id="{4E7CA534-C00D-4395-B324-C66C955E5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5093" y="0"/>
            <a:ext cx="685622"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2" name="Rectangle 21">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01B1A260-8A72-4E08-82CC-DB3DB0A49F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88825" cy="6867027"/>
            <a:chOff x="0" y="-2373"/>
            <a:chExt cx="12192000" cy="6867027"/>
          </a:xfrm>
        </p:grpSpPr>
        <p:sp>
          <p:nvSpPr>
            <p:cNvPr id="25" name="Rectangle 24">
              <a:extLst>
                <a:ext uri="{FF2B5EF4-FFF2-40B4-BE49-F238E27FC236}">
                  <a16:creationId xmlns:a16="http://schemas.microsoft.com/office/drawing/2014/main" id="{F5EE446B-EFB2-4F6A-AC6E-936E92DB5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25">
              <a:extLst>
                <a:ext uri="{FF2B5EF4-FFF2-40B4-BE49-F238E27FC236}">
                  <a16:creationId xmlns:a16="http://schemas.microsoft.com/office/drawing/2014/main" id="{3483BA79-FCF5-4852-AF0E-CA634727E3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7" name="Oval 26">
              <a:extLst>
                <a:ext uri="{FF2B5EF4-FFF2-40B4-BE49-F238E27FC236}">
                  <a16:creationId xmlns:a16="http://schemas.microsoft.com/office/drawing/2014/main" id="{A2630BA5-8A74-4D0A-BB80-42BB6E2D0C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2" name="Oval 27">
              <a:extLst>
                <a:ext uri="{FF2B5EF4-FFF2-40B4-BE49-F238E27FC236}">
                  <a16:creationId xmlns:a16="http://schemas.microsoft.com/office/drawing/2014/main" id="{BD6109B2-DB31-43CB-950B-AB02BC17CF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28">
              <a:extLst>
                <a:ext uri="{FF2B5EF4-FFF2-40B4-BE49-F238E27FC236}">
                  <a16:creationId xmlns:a16="http://schemas.microsoft.com/office/drawing/2014/main" id="{4F4C0381-B807-4F22-9362-4CF1EA4ED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29">
              <a:extLst>
                <a:ext uri="{FF2B5EF4-FFF2-40B4-BE49-F238E27FC236}">
                  <a16:creationId xmlns:a16="http://schemas.microsoft.com/office/drawing/2014/main" id="{32DC58E5-A2AB-4AF3-BFDC-51F45B859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5A82E722-60BE-4C4A-93FB-ED5C9D25F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5">
              <a:extLst>
                <a:ext uri="{FF2B5EF4-FFF2-40B4-BE49-F238E27FC236}">
                  <a16:creationId xmlns:a16="http://schemas.microsoft.com/office/drawing/2014/main" id="{BD917B57-2D0B-49F7-99D0-3E0D111382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3" name="Freeform 5">
              <a:extLst>
                <a:ext uri="{FF2B5EF4-FFF2-40B4-BE49-F238E27FC236}">
                  <a16:creationId xmlns:a16="http://schemas.microsoft.com/office/drawing/2014/main" id="{ED29444E-A895-4493-BEBA-CBD61CF47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4" name="Freeform 5">
              <a:extLst>
                <a:ext uri="{FF2B5EF4-FFF2-40B4-BE49-F238E27FC236}">
                  <a16:creationId xmlns:a16="http://schemas.microsoft.com/office/drawing/2014/main" id="{9237B3E9-B2D7-4C20-930D-6FD74FFB5C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 name="Title 3"/>
          <p:cNvSpPr>
            <a:spLocks noGrp="1"/>
          </p:cNvSpPr>
          <p:nvPr>
            <p:ph type="title"/>
          </p:nvPr>
        </p:nvSpPr>
        <p:spPr>
          <a:xfrm>
            <a:off x="993828" y="1130603"/>
            <a:ext cx="3341571" cy="4596794"/>
          </a:xfrm>
        </p:spPr>
        <p:txBody>
          <a:bodyPr vert="horz" lIns="91440" tIns="45720" rIns="91440" bIns="45720" rtlCol="0" anchor="ctr">
            <a:normAutofit/>
          </a:bodyPr>
          <a:lstStyle/>
          <a:p>
            <a:pPr defTabSz="457200"/>
            <a:r>
              <a:rPr lang="en-US" sz="3200">
                <a:solidFill>
                  <a:srgbClr val="EBEBEB"/>
                </a:solidFill>
              </a:rPr>
              <a:t>Data Section:</a:t>
            </a:r>
          </a:p>
        </p:txBody>
      </p:sp>
      <p:sp>
        <p:nvSpPr>
          <p:cNvPr id="3" name="Text Placeholder 2"/>
          <p:cNvSpPr>
            <a:spLocks noGrp="1"/>
          </p:cNvSpPr>
          <p:nvPr>
            <p:ph sz="half" idx="1"/>
          </p:nvPr>
        </p:nvSpPr>
        <p:spPr>
          <a:xfrm>
            <a:off x="5288699" y="437513"/>
            <a:ext cx="5501181" cy="5954325"/>
          </a:xfrm>
        </p:spPr>
        <p:txBody>
          <a:bodyPr vert="horz" lIns="91440" tIns="45720" rIns="91440" bIns="45720" rtlCol="0" anchor="ctr">
            <a:normAutofit/>
          </a:bodyPr>
          <a:lstStyle/>
          <a:p>
            <a:pPr marL="45720" indent="0" defTabSz="457200">
              <a:lnSpc>
                <a:spcPct val="90000"/>
              </a:lnSpc>
            </a:pPr>
            <a:r>
              <a:rPr lang="en-US" sz="1600" dirty="0">
                <a:latin typeface="Calibri" panose="020F0502020204030204" pitchFamily="34" charset="0"/>
                <a:cs typeface="Calibri" panose="020F0502020204030204" pitchFamily="34" charset="0"/>
              </a:rPr>
              <a:t>For this project we need the following data:</a:t>
            </a:r>
          </a:p>
          <a:p>
            <a:pPr marL="502920" indent="-457200" defTabSz="457200">
              <a:lnSpc>
                <a:spcPct val="90000"/>
              </a:lnSpc>
            </a:pPr>
            <a:r>
              <a:rPr lang="en-US" sz="1600" dirty="0">
                <a:latin typeface="Calibri" panose="020F0502020204030204" pitchFamily="34" charset="0"/>
                <a:cs typeface="Calibri" panose="020F0502020204030204" pitchFamily="34" charset="0"/>
              </a:rPr>
              <a:t>Toronto City data that contains list Boroughs, </a:t>
            </a:r>
            <a:r>
              <a:rPr lang="en-US" sz="1600" dirty="0" err="1">
                <a:latin typeface="Calibri" panose="020F0502020204030204" pitchFamily="34" charset="0"/>
                <a:cs typeface="Calibri" panose="020F0502020204030204" pitchFamily="34" charset="0"/>
              </a:rPr>
              <a:t>Neighbourhoods</a:t>
            </a:r>
            <a:r>
              <a:rPr lang="en-US" sz="1600" dirty="0">
                <a:latin typeface="Calibri" panose="020F0502020204030204" pitchFamily="34" charset="0"/>
                <a:cs typeface="Calibri" panose="020F0502020204030204" pitchFamily="34" charset="0"/>
              </a:rPr>
              <a:t> along with their latitude and longitude.</a:t>
            </a:r>
          </a:p>
          <a:p>
            <a:pPr lvl="1" defTabSz="457200">
              <a:lnSpc>
                <a:spcPct val="90000"/>
              </a:lnSpc>
              <a:buFont typeface="Wingdings" panose="05000000000000000000" pitchFamily="2" charset="2"/>
              <a:buChar char="q"/>
            </a:pPr>
            <a:r>
              <a:rPr lang="en-US" dirty="0">
                <a:latin typeface="Calibri" panose="020F0502020204030204" pitchFamily="34" charset="0"/>
                <a:cs typeface="Calibri" panose="020F0502020204030204" pitchFamily="34" charset="0"/>
              </a:rPr>
              <a:t>Data source : </a:t>
            </a:r>
            <a:r>
              <a:rPr lang="en-US" u="sng" dirty="0">
                <a:solidFill>
                  <a:schemeClr val="tx2">
                    <a:lumMod val="60000"/>
                    <a:lumOff val="40000"/>
                  </a:schemeClr>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https://en.wikipedia.org/wiki/List_of_postal_codes_of_Canada:_M</a:t>
            </a:r>
            <a:r>
              <a:rPr lang="en-US" dirty="0">
                <a:solidFill>
                  <a:schemeClr val="tx2">
                    <a:lumMod val="60000"/>
                    <a:lumOff val="40000"/>
                  </a:schemeClr>
                </a:solidFill>
                <a:latin typeface="Calibri" panose="020F0502020204030204" pitchFamily="34" charset="0"/>
                <a:cs typeface="Calibri" panose="020F0502020204030204" pitchFamily="34" charset="0"/>
              </a:rPr>
              <a:t> </a:t>
            </a:r>
          </a:p>
          <a:p>
            <a:pPr lvl="1" defTabSz="457200">
              <a:lnSpc>
                <a:spcPct val="90000"/>
              </a:lnSpc>
              <a:buFont typeface="Wingdings" panose="05000000000000000000" pitchFamily="2" charset="2"/>
              <a:buChar char="q"/>
            </a:pPr>
            <a:r>
              <a:rPr lang="en-US" dirty="0">
                <a:latin typeface="Calibri" panose="020F0502020204030204" pitchFamily="34" charset="0"/>
                <a:cs typeface="Calibri" panose="020F0502020204030204" pitchFamily="34" charset="0"/>
              </a:rPr>
              <a:t>Description: This data set contains the required information. And we will use this data set to explore various </a:t>
            </a:r>
            <a:r>
              <a:rPr lang="en-US" dirty="0" err="1">
                <a:latin typeface="Calibri" panose="020F0502020204030204" pitchFamily="34" charset="0"/>
                <a:cs typeface="Calibri" panose="020F0502020204030204" pitchFamily="34" charset="0"/>
              </a:rPr>
              <a:t>neighbourhoods</a:t>
            </a:r>
            <a:r>
              <a:rPr lang="en-US" dirty="0">
                <a:latin typeface="Calibri" panose="020F0502020204030204" pitchFamily="34" charset="0"/>
                <a:cs typeface="Calibri" panose="020F0502020204030204" pitchFamily="34" charset="0"/>
              </a:rPr>
              <a:t> of Toronto.</a:t>
            </a:r>
          </a:p>
          <a:p>
            <a:pPr marL="502920" indent="-457200" defTabSz="457200">
              <a:lnSpc>
                <a:spcPct val="90000"/>
              </a:lnSpc>
            </a:pPr>
            <a:r>
              <a:rPr lang="en-US" sz="1600" dirty="0">
                <a:latin typeface="Calibri" panose="020F0502020204030204" pitchFamily="34" charset="0"/>
                <a:cs typeface="Calibri" panose="020F0502020204030204" pitchFamily="34" charset="0"/>
              </a:rPr>
              <a:t>Restaurants in each </a:t>
            </a:r>
            <a:r>
              <a:rPr lang="en-US" sz="1600" dirty="0" err="1">
                <a:latin typeface="Calibri" panose="020F0502020204030204" pitchFamily="34" charset="0"/>
                <a:cs typeface="Calibri" panose="020F0502020204030204" pitchFamily="34" charset="0"/>
              </a:rPr>
              <a:t>neighbourhood</a:t>
            </a:r>
            <a:r>
              <a:rPr lang="en-US" sz="1600" dirty="0">
                <a:latin typeface="Calibri" panose="020F0502020204030204" pitchFamily="34" charset="0"/>
                <a:cs typeface="Calibri" panose="020F0502020204030204" pitchFamily="34" charset="0"/>
              </a:rPr>
              <a:t> of Toronto City.</a:t>
            </a:r>
          </a:p>
          <a:p>
            <a:pPr lvl="1" defTabSz="457200">
              <a:lnSpc>
                <a:spcPct val="90000"/>
              </a:lnSpc>
              <a:buFont typeface="Wingdings" panose="05000000000000000000" pitchFamily="2" charset="2"/>
              <a:buChar char="q"/>
            </a:pPr>
            <a:r>
              <a:rPr lang="en-US" dirty="0">
                <a:latin typeface="Calibri" panose="020F0502020204030204" pitchFamily="34" charset="0"/>
                <a:cs typeface="Calibri" panose="020F0502020204030204" pitchFamily="34" charset="0"/>
              </a:rPr>
              <a:t>Data source : Foursquare API</a:t>
            </a:r>
          </a:p>
          <a:p>
            <a:pPr lvl="1" defTabSz="457200">
              <a:lnSpc>
                <a:spcPct val="90000"/>
              </a:lnSpc>
              <a:buFont typeface="Wingdings" panose="05000000000000000000" pitchFamily="2" charset="2"/>
              <a:buChar char="q"/>
            </a:pPr>
            <a:r>
              <a:rPr lang="en-US" dirty="0">
                <a:latin typeface="Calibri" panose="020F0502020204030204" pitchFamily="34" charset="0"/>
                <a:cs typeface="Calibri" panose="020F0502020204030204" pitchFamily="34" charset="0"/>
              </a:rPr>
              <a:t>Description: By using this API we will get all the venues in each </a:t>
            </a:r>
            <a:r>
              <a:rPr lang="en-US" dirty="0" err="1">
                <a:latin typeface="Calibri" panose="020F0502020204030204" pitchFamily="34" charset="0"/>
                <a:cs typeface="Calibri" panose="020F0502020204030204" pitchFamily="34" charset="0"/>
              </a:rPr>
              <a:t>neighbourhood</a:t>
            </a:r>
            <a:r>
              <a:rPr lang="en-US" dirty="0">
                <a:latin typeface="Calibri" panose="020F0502020204030204" pitchFamily="34" charset="0"/>
                <a:cs typeface="Calibri" panose="020F0502020204030204" pitchFamily="34" charset="0"/>
              </a:rPr>
              <a:t>. We can filter these venues as per our requirement.</a:t>
            </a:r>
          </a:p>
          <a:p>
            <a:pPr marL="502920" indent="-457200" defTabSz="457200">
              <a:lnSpc>
                <a:spcPct val="90000"/>
              </a:lnSpc>
            </a:pPr>
            <a:r>
              <a:rPr lang="en-US" sz="1600" dirty="0" err="1">
                <a:latin typeface="Calibri" panose="020F0502020204030204" pitchFamily="34" charset="0"/>
                <a:cs typeface="Calibri" panose="020F0502020204030204" pitchFamily="34" charset="0"/>
              </a:rPr>
              <a:t>GeoSpatial</a:t>
            </a:r>
            <a:r>
              <a:rPr lang="en-US" sz="1600" dirty="0">
                <a:latin typeface="Calibri" panose="020F0502020204030204" pitchFamily="34" charset="0"/>
                <a:cs typeface="Calibri" panose="020F0502020204030204" pitchFamily="34" charset="0"/>
              </a:rPr>
              <a:t> data</a:t>
            </a:r>
          </a:p>
          <a:p>
            <a:pPr lvl="1" defTabSz="457200">
              <a:lnSpc>
                <a:spcPct val="90000"/>
              </a:lnSpc>
              <a:buFont typeface="Wingdings" panose="05000000000000000000" pitchFamily="2" charset="2"/>
              <a:buChar char="q"/>
            </a:pPr>
            <a:r>
              <a:rPr lang="en-US" dirty="0">
                <a:latin typeface="Calibri" panose="020F0502020204030204" pitchFamily="34" charset="0"/>
                <a:cs typeface="Calibri" panose="020F0502020204030204" pitchFamily="34" charset="0"/>
              </a:rPr>
              <a:t>Data source : </a:t>
            </a:r>
            <a:r>
              <a:rPr lang="en-US" dirty="0">
                <a:solidFill>
                  <a:schemeClr val="tx2">
                    <a:lumMod val="60000"/>
                    <a:lumOff val="40000"/>
                  </a:schemeClr>
                </a:solidFill>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https://cocl.us/Geospatial_data</a:t>
            </a:r>
            <a:endParaRPr lang="en-US" dirty="0">
              <a:solidFill>
                <a:schemeClr val="tx2">
                  <a:lumMod val="60000"/>
                  <a:lumOff val="40000"/>
                </a:schemeClr>
              </a:solidFill>
              <a:latin typeface="Calibri" panose="020F0502020204030204" pitchFamily="34" charset="0"/>
              <a:cs typeface="Calibri" panose="020F0502020204030204" pitchFamily="34" charset="0"/>
            </a:endParaRPr>
          </a:p>
          <a:p>
            <a:pPr lvl="1" defTabSz="457200">
              <a:lnSpc>
                <a:spcPct val="90000"/>
              </a:lnSpc>
              <a:buFont typeface="Wingdings" panose="05000000000000000000" pitchFamily="2" charset="2"/>
              <a:buChar char="q"/>
            </a:pPr>
            <a:r>
              <a:rPr lang="en-US" dirty="0">
                <a:latin typeface="Calibri" panose="020F0502020204030204" pitchFamily="34" charset="0"/>
                <a:cs typeface="Calibri" panose="020F0502020204030204" pitchFamily="34" charset="0"/>
              </a:rPr>
              <a:t>Description: By using this geo space data we will get the Latitude and Longitude values of different </a:t>
            </a:r>
            <a:r>
              <a:rPr lang="en-US" dirty="0" err="1">
                <a:latin typeface="Calibri" panose="020F0502020204030204" pitchFamily="34" charset="0"/>
                <a:cs typeface="Calibri" panose="020F0502020204030204" pitchFamily="34" charset="0"/>
              </a:rPr>
              <a:t>neighbourhoods</a:t>
            </a:r>
            <a:r>
              <a:rPr lang="en-US" dirty="0">
                <a:latin typeface="Calibri" panose="020F0502020204030204" pitchFamily="34" charset="0"/>
                <a:cs typeface="Calibri" panose="020F0502020204030204" pitchFamily="34" charset="0"/>
              </a:rPr>
              <a:t> in Toronto</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5779281-7937-47A5-9678-B6FDAD972A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88825" cy="6867027"/>
            <a:chOff x="0" y="-2373"/>
            <a:chExt cx="12192000" cy="6867027"/>
          </a:xfrm>
        </p:grpSpPr>
        <p:sp>
          <p:nvSpPr>
            <p:cNvPr id="12" name="Rectangle 11">
              <a:extLst>
                <a:ext uri="{FF2B5EF4-FFF2-40B4-BE49-F238E27FC236}">
                  <a16:creationId xmlns:a16="http://schemas.microsoft.com/office/drawing/2014/main" id="{3C6A5F94-EA1E-47C7-A6EE-BBF381891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A45E2F18-3105-4F3B-99FD-83B4793DA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1381AF66-114C-4563-B095-288F42CCB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747F9408-6CFC-4676-AD20-F02C796EB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A7ADB05A-D37F-413A-B91E-5BB1FF628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8654F3E1-5DC0-4E84-B666-997F05FA07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6705C03F-F9C3-432E-8D6A-7396A5D232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a:extLst>
                <a:ext uri="{FF2B5EF4-FFF2-40B4-BE49-F238E27FC236}">
                  <a16:creationId xmlns:a16="http://schemas.microsoft.com/office/drawing/2014/main" id="{A9832115-0F55-42D3-9A09-385BD837D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E7DA4E2E-EF02-4DA8-B2D4-458977719B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2" name="Rectangle 21">
            <a:extLst>
              <a:ext uri="{FF2B5EF4-FFF2-40B4-BE49-F238E27FC236}">
                <a16:creationId xmlns:a16="http://schemas.microsoft.com/office/drawing/2014/main" id="{4E7CA534-C00D-4395-B324-C66C955E5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5093" y="0"/>
            <a:ext cx="685622"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4" name="Rectangle 23">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01B1A260-8A72-4E08-82CC-DB3DB0A49F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88825" cy="6867027"/>
            <a:chOff x="0" y="-2373"/>
            <a:chExt cx="12192000" cy="6867027"/>
          </a:xfrm>
        </p:grpSpPr>
        <p:sp>
          <p:nvSpPr>
            <p:cNvPr id="27" name="Rectangle 26">
              <a:extLst>
                <a:ext uri="{FF2B5EF4-FFF2-40B4-BE49-F238E27FC236}">
                  <a16:creationId xmlns:a16="http://schemas.microsoft.com/office/drawing/2014/main" id="{F5EE446B-EFB2-4F6A-AC6E-936E92DB5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Oval 27">
              <a:extLst>
                <a:ext uri="{FF2B5EF4-FFF2-40B4-BE49-F238E27FC236}">
                  <a16:creationId xmlns:a16="http://schemas.microsoft.com/office/drawing/2014/main" id="{3483BA79-FCF5-4852-AF0E-CA634727E3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28">
              <a:extLst>
                <a:ext uri="{FF2B5EF4-FFF2-40B4-BE49-F238E27FC236}">
                  <a16:creationId xmlns:a16="http://schemas.microsoft.com/office/drawing/2014/main" id="{A2630BA5-8A74-4D0A-BB80-42BB6E2D0C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29">
              <a:extLst>
                <a:ext uri="{FF2B5EF4-FFF2-40B4-BE49-F238E27FC236}">
                  <a16:creationId xmlns:a16="http://schemas.microsoft.com/office/drawing/2014/main" id="{BD6109B2-DB31-43CB-950B-AB02BC17CF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30">
              <a:extLst>
                <a:ext uri="{FF2B5EF4-FFF2-40B4-BE49-F238E27FC236}">
                  <a16:creationId xmlns:a16="http://schemas.microsoft.com/office/drawing/2014/main" id="{4F4C0381-B807-4F22-9362-4CF1EA4ED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Oval 31">
              <a:extLst>
                <a:ext uri="{FF2B5EF4-FFF2-40B4-BE49-F238E27FC236}">
                  <a16:creationId xmlns:a16="http://schemas.microsoft.com/office/drawing/2014/main" id="{32DC58E5-A2AB-4AF3-BFDC-51F45B859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5A82E722-60BE-4C4A-93FB-ED5C9D25F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5">
              <a:extLst>
                <a:ext uri="{FF2B5EF4-FFF2-40B4-BE49-F238E27FC236}">
                  <a16:creationId xmlns:a16="http://schemas.microsoft.com/office/drawing/2014/main" id="{BD917B57-2D0B-49F7-99D0-3E0D111382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5" name="Freeform 5">
              <a:extLst>
                <a:ext uri="{FF2B5EF4-FFF2-40B4-BE49-F238E27FC236}">
                  <a16:creationId xmlns:a16="http://schemas.microsoft.com/office/drawing/2014/main" id="{ED29444E-A895-4493-BEBA-CBD61CF47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6" name="Freeform 5">
              <a:extLst>
                <a:ext uri="{FF2B5EF4-FFF2-40B4-BE49-F238E27FC236}">
                  <a16:creationId xmlns:a16="http://schemas.microsoft.com/office/drawing/2014/main" id="{9237B3E9-B2D7-4C20-930D-6FD74FFB5C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5" name="Title 4"/>
          <p:cNvSpPr>
            <a:spLocks noGrp="1"/>
          </p:cNvSpPr>
          <p:nvPr>
            <p:ph type="title"/>
          </p:nvPr>
        </p:nvSpPr>
        <p:spPr>
          <a:xfrm>
            <a:off x="993828" y="1130603"/>
            <a:ext cx="3341571" cy="4596794"/>
          </a:xfrm>
        </p:spPr>
        <p:txBody>
          <a:bodyPr vert="horz" lIns="91440" tIns="45720" rIns="91440" bIns="45720" rtlCol="0" anchor="ctr">
            <a:normAutofit/>
          </a:bodyPr>
          <a:lstStyle/>
          <a:p>
            <a:pPr defTabSz="457200"/>
            <a:r>
              <a:rPr lang="en-US" sz="3200">
                <a:solidFill>
                  <a:srgbClr val="EBEBEB"/>
                </a:solidFill>
              </a:rPr>
              <a:t>Methodology:</a:t>
            </a:r>
          </a:p>
        </p:txBody>
      </p:sp>
      <p:sp>
        <p:nvSpPr>
          <p:cNvPr id="6" name="Content Placeholder 5"/>
          <p:cNvSpPr>
            <a:spLocks noGrp="1"/>
          </p:cNvSpPr>
          <p:nvPr>
            <p:ph sz="half" idx="1"/>
          </p:nvPr>
        </p:nvSpPr>
        <p:spPr>
          <a:xfrm>
            <a:off x="5288699" y="116633"/>
            <a:ext cx="5630249" cy="6275206"/>
          </a:xfrm>
        </p:spPr>
        <p:txBody>
          <a:bodyPr vert="horz" lIns="91440" tIns="45720" rIns="91440" bIns="45720" rtlCol="0" anchor="ctr">
            <a:normAutofit/>
          </a:bodyPr>
          <a:lstStyle/>
          <a:p>
            <a:pPr marL="502920" lvl="0" indent="-457200" defTabSz="457200">
              <a:lnSpc>
                <a:spcPct val="90000"/>
              </a:lnSpc>
            </a:pPr>
            <a:r>
              <a:rPr lang="en-US" sz="1600" dirty="0">
                <a:latin typeface="Calibri" panose="020F0502020204030204" pitchFamily="34" charset="0"/>
                <a:cs typeface="Calibri" panose="020F0502020204030204" pitchFamily="34" charset="0"/>
              </a:rPr>
              <a:t>We begin by scraping the borough and </a:t>
            </a:r>
            <a:r>
              <a:rPr lang="en-US" sz="1600" dirty="0" err="1">
                <a:latin typeface="Calibri" panose="020F0502020204030204" pitchFamily="34" charset="0"/>
                <a:cs typeface="Calibri" panose="020F0502020204030204" pitchFamily="34" charset="0"/>
              </a:rPr>
              <a:t>neighbourhood</a:t>
            </a:r>
            <a:r>
              <a:rPr lang="en-US" sz="1600" dirty="0">
                <a:latin typeface="Calibri" panose="020F0502020204030204" pitchFamily="34" charset="0"/>
                <a:cs typeface="Calibri" panose="020F0502020204030204" pitchFamily="34" charset="0"/>
              </a:rPr>
              <a:t> data the Toronto city using the following Wikipedia page “</a:t>
            </a:r>
            <a:r>
              <a:rPr lang="en-US" sz="1600" u="sng" dirty="0">
                <a:solidFill>
                  <a:schemeClr val="tx2">
                    <a:lumMod val="60000"/>
                    <a:lumOff val="40000"/>
                  </a:schemeClr>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https://en.wikipedia.org/wiki/</a:t>
            </a:r>
            <a:r>
              <a:rPr lang="en-US" sz="1600" u="sng" dirty="0" err="1">
                <a:solidFill>
                  <a:schemeClr val="tx2">
                    <a:lumMod val="60000"/>
                    <a:lumOff val="40000"/>
                  </a:schemeClr>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List_of_postal_codes_of_Canada:_M</a:t>
            </a:r>
            <a:r>
              <a:rPr lang="en-US" sz="1600" dirty="0">
                <a:latin typeface="Calibri" panose="020F0502020204030204" pitchFamily="34" charset="0"/>
                <a:cs typeface="Calibri" panose="020F0502020204030204" pitchFamily="34" charset="0"/>
              </a:rPr>
              <a:t>“</a:t>
            </a:r>
          </a:p>
          <a:p>
            <a:pPr marL="502920" lvl="0" indent="-457200" defTabSz="457200">
              <a:lnSpc>
                <a:spcPct val="90000"/>
              </a:lnSpc>
            </a:pPr>
            <a:r>
              <a:rPr lang="en-US" sz="1600" dirty="0">
                <a:latin typeface="Calibri" panose="020F0502020204030204" pitchFamily="34" charset="0"/>
                <a:cs typeface="Calibri" panose="020F0502020204030204" pitchFamily="34" charset="0"/>
              </a:rPr>
              <a:t>Then we find all venues for each </a:t>
            </a:r>
            <a:r>
              <a:rPr lang="en-US" sz="1600" dirty="0" err="1">
                <a:latin typeface="Calibri" panose="020F0502020204030204" pitchFamily="34" charset="0"/>
                <a:cs typeface="Calibri" panose="020F0502020204030204" pitchFamily="34" charset="0"/>
              </a:rPr>
              <a:t>neighbourhood</a:t>
            </a:r>
            <a:r>
              <a:rPr lang="en-US" sz="1600" dirty="0">
                <a:latin typeface="Calibri" panose="020F0502020204030204" pitchFamily="34" charset="0"/>
                <a:cs typeface="Calibri" panose="020F0502020204030204" pitchFamily="34" charset="0"/>
              </a:rPr>
              <a:t> using Foursquare API.</a:t>
            </a:r>
          </a:p>
          <a:p>
            <a:pPr marL="502920" lvl="0" indent="-457200" defTabSz="457200">
              <a:lnSpc>
                <a:spcPct val="90000"/>
              </a:lnSpc>
            </a:pPr>
            <a:r>
              <a:rPr lang="en-US" sz="1600" dirty="0">
                <a:latin typeface="Calibri" panose="020F0502020204030204" pitchFamily="34" charset="0"/>
                <a:cs typeface="Calibri" panose="020F0502020204030204" pitchFamily="34" charset="0"/>
              </a:rPr>
              <a:t>We will then filter out data in such a way that only restaurant venues are </a:t>
            </a:r>
            <a:r>
              <a:rPr lang="en-US" sz="1600" dirty="0" err="1">
                <a:latin typeface="Calibri" panose="020F0502020204030204" pitchFamily="34" charset="0"/>
                <a:cs typeface="Calibri" panose="020F0502020204030204" pitchFamily="34" charset="0"/>
              </a:rPr>
              <a:t>returned,using</a:t>
            </a:r>
            <a:r>
              <a:rPr lang="en-US" sz="1600" dirty="0">
                <a:latin typeface="Calibri" panose="020F0502020204030204" pitchFamily="34" charset="0"/>
                <a:cs typeface="Calibri" panose="020F0502020204030204" pitchFamily="34" charset="0"/>
              </a:rPr>
              <a:t> Foursquare API.</a:t>
            </a:r>
          </a:p>
          <a:p>
            <a:pPr marL="502920" indent="-457200" defTabSz="457200">
              <a:lnSpc>
                <a:spcPct val="90000"/>
              </a:lnSpc>
            </a:pPr>
            <a:r>
              <a:rPr lang="en-US" sz="1600" dirty="0">
                <a:latin typeface="Calibri" panose="020F0502020204030204" pitchFamily="34" charset="0"/>
                <a:cs typeface="Calibri" panose="020F0502020204030204" pitchFamily="34" charset="0"/>
              </a:rPr>
              <a:t>We will then use K means clustering algorithm to group </a:t>
            </a:r>
            <a:r>
              <a:rPr lang="en-US" sz="1600" dirty="0" err="1">
                <a:latin typeface="Calibri" panose="020F0502020204030204" pitchFamily="34" charset="0"/>
                <a:cs typeface="Calibri" panose="020F0502020204030204" pitchFamily="34" charset="0"/>
              </a:rPr>
              <a:t>neighbourhood</a:t>
            </a:r>
            <a:r>
              <a:rPr lang="en-US" sz="1600" dirty="0">
                <a:latin typeface="Calibri" panose="020F0502020204030204" pitchFamily="34" charset="0"/>
                <a:cs typeface="Calibri" panose="020F0502020204030204" pitchFamily="34" charset="0"/>
              </a:rPr>
              <a:t> based on common type of venue category.</a:t>
            </a:r>
          </a:p>
          <a:p>
            <a:pPr marL="502920" indent="-457200" defTabSz="457200">
              <a:lnSpc>
                <a:spcPct val="90000"/>
              </a:lnSpc>
            </a:pPr>
            <a:r>
              <a:rPr lang="en-US" sz="1600" dirty="0" err="1">
                <a:latin typeface="Calibri" panose="020F0502020204030204" pitchFamily="34" charset="0"/>
                <a:cs typeface="Calibri" panose="020F0502020204030204" pitchFamily="34" charset="0"/>
              </a:rPr>
              <a:t>Finally,we</a:t>
            </a:r>
            <a:r>
              <a:rPr lang="en-US" sz="1600" dirty="0">
                <a:latin typeface="Calibri" panose="020F0502020204030204" pitchFamily="34" charset="0"/>
                <a:cs typeface="Calibri" panose="020F0502020204030204" pitchFamily="34" charset="0"/>
              </a:rPr>
              <a:t> will find out </a:t>
            </a:r>
            <a:r>
              <a:rPr lang="en-US" sz="1600" dirty="0" err="1">
                <a:latin typeface="Calibri" panose="020F0502020204030204" pitchFamily="34" charset="0"/>
                <a:cs typeface="Calibri" panose="020F0502020204030204" pitchFamily="34" charset="0"/>
              </a:rPr>
              <a:t>neighbourhoods</a:t>
            </a:r>
            <a:r>
              <a:rPr lang="en-US" sz="1600" dirty="0">
                <a:latin typeface="Calibri" panose="020F0502020204030204" pitchFamily="34" charset="0"/>
                <a:cs typeface="Calibri" panose="020F0502020204030204" pitchFamily="34" charset="0"/>
              </a:rPr>
              <a:t> that have low density of pizza places but have great potential for growth.</a:t>
            </a:r>
          </a:p>
          <a:p>
            <a:pPr marL="502920" indent="-457200" defTabSz="457200">
              <a:lnSpc>
                <a:spcPct val="90000"/>
              </a:lnSpc>
            </a:pPr>
            <a:r>
              <a:rPr lang="en-US" sz="1600" dirty="0">
                <a:latin typeface="Calibri" panose="020F0502020204030204" pitchFamily="34" charset="0"/>
                <a:cs typeface="Calibri" panose="020F0502020204030204" pitchFamily="34" charset="0"/>
              </a:rPr>
              <a:t>Steps that we are going to follow are mentioned below:</a:t>
            </a:r>
          </a:p>
          <a:p>
            <a:pPr marL="902850" lvl="1" indent="-457200" defTabSz="457200">
              <a:lnSpc>
                <a:spcPct val="90000"/>
              </a:lnSpc>
              <a:buFont typeface="Wingdings" panose="05000000000000000000" pitchFamily="2" charset="2"/>
              <a:buChar char="§"/>
            </a:pPr>
            <a:r>
              <a:rPr lang="en-US" dirty="0">
                <a:latin typeface="Calibri" panose="020F0502020204030204" pitchFamily="34" charset="0"/>
                <a:cs typeface="Calibri" panose="020F0502020204030204" pitchFamily="34" charset="0"/>
              </a:rPr>
              <a:t>We will, analyze the density of the Pizza Places for each neighborhood.</a:t>
            </a:r>
          </a:p>
          <a:p>
            <a:pPr marL="902850" lvl="1" indent="-457200" defTabSz="457200">
              <a:lnSpc>
                <a:spcPct val="90000"/>
              </a:lnSpc>
              <a:buFont typeface="Wingdings" panose="05000000000000000000" pitchFamily="2" charset="2"/>
              <a:buChar char="§"/>
            </a:pPr>
            <a:r>
              <a:rPr lang="en-US" dirty="0">
                <a:latin typeface="Calibri" panose="020F0502020204030204" pitchFamily="34" charset="0"/>
                <a:cs typeface="Calibri" panose="020F0502020204030204" pitchFamily="34" charset="0"/>
              </a:rPr>
              <a:t>Then we need to find out places that have density of pizza places greater than 30 percentile and density of restaurants greater than 60%.</a:t>
            </a:r>
          </a:p>
          <a:p>
            <a:pPr marL="902850" lvl="1" indent="-457200" defTabSz="457200">
              <a:lnSpc>
                <a:spcPct val="90000"/>
              </a:lnSpc>
              <a:buFont typeface="Wingdings" panose="05000000000000000000" pitchFamily="2" charset="2"/>
              <a:buChar char="§"/>
            </a:pPr>
            <a:r>
              <a:rPr lang="en-US" dirty="0">
                <a:latin typeface="Calibri" panose="020F0502020204030204" pitchFamily="34" charset="0"/>
                <a:cs typeface="Calibri" panose="020F0502020204030204" pitchFamily="34" charset="0"/>
              </a:rPr>
              <a:t>Then we will provide recommendation to the stakeholder based on the result.</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98B78F7-6841-4168-8538-3E26070861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58000"/>
            <a:chOff x="0" y="0"/>
            <a:chExt cx="12192000" cy="6858000"/>
          </a:xfrm>
        </p:grpSpPr>
        <p:sp>
          <p:nvSpPr>
            <p:cNvPr id="15" name="Rectangle 14">
              <a:extLst>
                <a:ext uri="{FF2B5EF4-FFF2-40B4-BE49-F238E27FC236}">
                  <a16:creationId xmlns:a16="http://schemas.microsoft.com/office/drawing/2014/main" id="{764D568C-39BB-4394-A483-C7C185002D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a:extLst>
                <a:ext uri="{FF2B5EF4-FFF2-40B4-BE49-F238E27FC236}">
                  <a16:creationId xmlns:a16="http://schemas.microsoft.com/office/drawing/2014/main" id="{CB70B903-F367-48EC-B214-D1D26FC70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45E5B732-80F6-496B-AC33-E0FD9395DB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CC709F18-F3FB-4D14-B50D-6159067EB6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16E4A747-3382-4841-BCBE-78D416DEEC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a:extLst>
                <a:ext uri="{FF2B5EF4-FFF2-40B4-BE49-F238E27FC236}">
                  <a16:creationId xmlns:a16="http://schemas.microsoft.com/office/drawing/2014/main" id="{049AC68C-6F74-4DEB-9CD1-3E1C4EB2C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1" name="Freeform 5">
              <a:extLst>
                <a:ext uri="{FF2B5EF4-FFF2-40B4-BE49-F238E27FC236}">
                  <a16:creationId xmlns:a16="http://schemas.microsoft.com/office/drawing/2014/main" id="{3FB17BE8-AC72-4544-AFE9-F8C1C3EB65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7" name="Title 6"/>
          <p:cNvSpPr>
            <a:spLocks noGrp="1"/>
          </p:cNvSpPr>
          <p:nvPr>
            <p:ph type="title"/>
          </p:nvPr>
        </p:nvSpPr>
        <p:spPr>
          <a:xfrm>
            <a:off x="638931" y="629265"/>
            <a:ext cx="5131101" cy="1622322"/>
          </a:xfrm>
        </p:spPr>
        <p:txBody>
          <a:bodyPr>
            <a:normAutofit/>
          </a:bodyPr>
          <a:lstStyle/>
          <a:p>
            <a:r>
              <a:rPr lang="en-IN" b="1">
                <a:latin typeface="Calibri" panose="020F0502020204030204" pitchFamily="34" charset="0"/>
                <a:cs typeface="Calibri" panose="020F0502020204030204" pitchFamily="34" charset="0"/>
              </a:rPr>
              <a:t>Conclusion:</a:t>
            </a:r>
            <a:endParaRPr lang="en-US">
              <a:latin typeface="Calibri" panose="020F0502020204030204" pitchFamily="34" charset="0"/>
              <a:cs typeface="Calibri" panose="020F0502020204030204" pitchFamily="34" charset="0"/>
            </a:endParaRPr>
          </a:p>
        </p:txBody>
      </p:sp>
      <p:sp>
        <p:nvSpPr>
          <p:cNvPr id="9" name="Content Placeholder 8"/>
          <p:cNvSpPr>
            <a:spLocks noGrp="1"/>
          </p:cNvSpPr>
          <p:nvPr>
            <p:ph idx="1"/>
          </p:nvPr>
        </p:nvSpPr>
        <p:spPr>
          <a:xfrm>
            <a:off x="638930" y="1600201"/>
            <a:ext cx="5321193" cy="4630276"/>
          </a:xfrm>
        </p:spPr>
        <p:txBody>
          <a:bodyPr anchor="ctr">
            <a:noAutofit/>
          </a:bodyPr>
          <a:lstStyle/>
          <a:p>
            <a:pPr>
              <a:lnSpc>
                <a:spcPct val="90000"/>
              </a:lnSpc>
            </a:pPr>
            <a:r>
              <a:rPr lang="en-US" sz="1600" dirty="0">
                <a:solidFill>
                  <a:schemeClr val="bg1"/>
                </a:solidFill>
                <a:latin typeface="Calibri" panose="020F0502020204030204" pitchFamily="34" charset="0"/>
                <a:cs typeface="Calibri" panose="020F0502020204030204" pitchFamily="34" charset="0"/>
              </a:rPr>
              <a:t>Our analysis shows that there are 4 boroughs and 13 neighborhoods in Toronto, Canada that are ideal for opening a pizza place.</a:t>
            </a:r>
          </a:p>
          <a:p>
            <a:pPr>
              <a:lnSpc>
                <a:spcPct val="90000"/>
              </a:lnSpc>
            </a:pPr>
            <a:r>
              <a:rPr lang="en-US" sz="1600" dirty="0">
                <a:solidFill>
                  <a:schemeClr val="bg1"/>
                </a:solidFill>
                <a:latin typeface="Calibri" panose="020F0502020204030204" pitchFamily="34" charset="0"/>
                <a:cs typeface="Calibri" panose="020F0502020204030204" pitchFamily="34" charset="0"/>
              </a:rPr>
              <a:t>Five clusters were obtained, each having a unique collection of restaurants. Since, we were focused on finding optimal neighborhoods for opening Pizza places, we selected cluster 1,3 and 4 which had the highest number of Indian restaurants. The above actions left us with the only those neighborhoods that had high demand for Pizza Places.</a:t>
            </a:r>
          </a:p>
          <a:p>
            <a:pPr>
              <a:lnSpc>
                <a:spcPct val="90000"/>
              </a:lnSpc>
            </a:pPr>
            <a:r>
              <a:rPr lang="en-US" sz="1600" dirty="0">
                <a:solidFill>
                  <a:schemeClr val="bg1"/>
                </a:solidFill>
                <a:latin typeface="Calibri" panose="020F0502020204030204" pitchFamily="34" charset="0"/>
                <a:cs typeface="Calibri" panose="020F0502020204030204" pitchFamily="34" charset="0"/>
              </a:rPr>
              <a:t>After finding out the </a:t>
            </a:r>
            <a:r>
              <a:rPr lang="en-US" sz="1600" dirty="0" err="1">
                <a:solidFill>
                  <a:schemeClr val="bg1"/>
                </a:solidFill>
                <a:latin typeface="Calibri" panose="020F0502020204030204" pitchFamily="34" charset="0"/>
                <a:cs typeface="Calibri" panose="020F0502020204030204" pitchFamily="34" charset="0"/>
              </a:rPr>
              <a:t>neighbourhoods</a:t>
            </a:r>
            <a:r>
              <a:rPr lang="en-US" sz="1600" dirty="0">
                <a:solidFill>
                  <a:schemeClr val="bg1"/>
                </a:solidFill>
                <a:latin typeface="Calibri" panose="020F0502020204030204" pitchFamily="34" charset="0"/>
                <a:cs typeface="Calibri" panose="020F0502020204030204" pitchFamily="34" charset="0"/>
              </a:rPr>
              <a:t> with high demand for pizza places, we plotted a heat map for analyzing the density of restaurants in them. Then we found out the </a:t>
            </a:r>
            <a:r>
              <a:rPr lang="en-US" sz="1600" dirty="0" err="1">
                <a:solidFill>
                  <a:schemeClr val="bg1"/>
                </a:solidFill>
                <a:latin typeface="Calibri" panose="020F0502020204030204" pitchFamily="34" charset="0"/>
                <a:cs typeface="Calibri" panose="020F0502020204030204" pitchFamily="34" charset="0"/>
              </a:rPr>
              <a:t>neighbourhoods</a:t>
            </a:r>
            <a:r>
              <a:rPr lang="en-US" sz="1600" dirty="0">
                <a:solidFill>
                  <a:schemeClr val="bg1"/>
                </a:solidFill>
                <a:latin typeface="Calibri" panose="020F0502020204030204" pitchFamily="34" charset="0"/>
                <a:cs typeface="Calibri" panose="020F0502020204030204" pitchFamily="34" charset="0"/>
              </a:rPr>
              <a:t> that had few Pizza Places and were not too crowded by other type of restaurants so that business for the stakeholders is not affected due to overcrowding.</a:t>
            </a:r>
          </a:p>
          <a:p>
            <a:pPr marL="45720" indent="0">
              <a:lnSpc>
                <a:spcPct val="90000"/>
              </a:lnSpc>
              <a:buNone/>
            </a:pPr>
            <a:endParaRPr lang="en-US" sz="1600" dirty="0">
              <a:solidFill>
                <a:schemeClr val="bg1"/>
              </a:solidFill>
              <a:latin typeface="Calibri" panose="020F0502020204030204" pitchFamily="34" charset="0"/>
              <a:cs typeface="Calibri" panose="020F0502020204030204" pitchFamily="34" charset="0"/>
            </a:endParaRPr>
          </a:p>
        </p:txBody>
      </p:sp>
      <p:pic>
        <p:nvPicPr>
          <p:cNvPr id="3" name="Picture 2" descr="Table&#10;&#10;Description automatically generated">
            <a:extLst>
              <a:ext uri="{FF2B5EF4-FFF2-40B4-BE49-F238E27FC236}">
                <a16:creationId xmlns:a16="http://schemas.microsoft.com/office/drawing/2014/main" id="{0ADD06F4-7D90-45DF-B395-E3172181697A}"/>
              </a:ext>
            </a:extLst>
          </p:cNvPr>
          <p:cNvPicPr>
            <a:picLocks noChangeAspect="1"/>
          </p:cNvPicPr>
          <p:nvPr/>
        </p:nvPicPr>
        <p:blipFill>
          <a:blip r:embed="rId4"/>
          <a:stretch>
            <a:fillRect/>
          </a:stretch>
        </p:blipFill>
        <p:spPr>
          <a:xfrm>
            <a:off x="6699081" y="1452794"/>
            <a:ext cx="4841455" cy="3969992"/>
          </a:xfrm>
          <a:prstGeom prst="rect">
            <a:avLst/>
          </a:prstGeom>
        </p:spPr>
      </p:pic>
      <p:sp>
        <p:nvSpPr>
          <p:cNvPr id="23" name="Rectangle 22">
            <a:extLst>
              <a:ext uri="{FF2B5EF4-FFF2-40B4-BE49-F238E27FC236}">
                <a16:creationId xmlns:a16="http://schemas.microsoft.com/office/drawing/2014/main" id="{B5BA6DB3-F246-4306-AA4A-B2E8EF6D7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5093" y="0"/>
            <a:ext cx="685622"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918</Words>
  <Application>Microsoft Office PowerPoint</Application>
  <PresentationFormat>Custom</PresentationFormat>
  <Paragraphs>48</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Century Gothic</vt:lpstr>
      <vt:lpstr>Wingdings</vt:lpstr>
      <vt:lpstr>Wingdings 3</vt:lpstr>
      <vt:lpstr>Ion Boardroom</vt:lpstr>
      <vt:lpstr>PIZZA PLACE RECOMMENDER</vt:lpstr>
      <vt:lpstr>Introduction: </vt:lpstr>
      <vt:lpstr>Problem:</vt:lpstr>
      <vt:lpstr>Data Section:</vt:lpstr>
      <vt:lpstr>Methodology: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PIZZA PLACE RECOMMENDER</dc:title>
  <dc:creator>abhishek singh</dc:creator>
  <cp:lastModifiedBy>abhishek singh</cp:lastModifiedBy>
  <cp:revision>3</cp:revision>
  <dcterms:created xsi:type="dcterms:W3CDTF">2021-02-04T01:52:58Z</dcterms:created>
  <dcterms:modified xsi:type="dcterms:W3CDTF">2021-02-04T02:03:38Z</dcterms:modified>
</cp:coreProperties>
</file>