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5" r:id="rId1"/>
  </p:sldMasterIdLst>
  <p:notesMasterIdLst>
    <p:notesMasterId r:id="rId10"/>
  </p:notesMasterIdLst>
  <p:sldIdLst>
    <p:sldId id="256" r:id="rId2"/>
    <p:sldId id="257" r:id="rId3"/>
    <p:sldId id="258" r:id="rId4"/>
    <p:sldId id="259" r:id="rId5"/>
    <p:sldId id="264" r:id="rId6"/>
    <p:sldId id="265" r:id="rId7"/>
    <p:sldId id="266"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2"/>
          </a:solidFill>
        </a:fill>
      </a:tcStyle>
    </a:wholeTbl>
    <a:band2H>
      <a:tcTxStyle/>
      <a:tcStyle>
        <a:tcBdr/>
        <a:fill>
          <a:solidFill>
            <a:srgbClr val="E8E9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0CB"/>
          </a:solidFill>
        </a:fill>
      </a:tcStyle>
    </a:wholeTbl>
    <a:band2H>
      <a:tcTxStyle/>
      <a:tcStyle>
        <a:tcBdr/>
        <a:fill>
          <a:solidFill>
            <a:srgbClr val="FF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DFD"/>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4285F4"/>
        </a:fontRef>
        <a:srgbClr val="4285F4"/>
      </a:tcTxStyle>
      <a:tcStyle>
        <a:tcBdr>
          <a:left>
            <a:ln w="12700" cap="flat">
              <a:noFill/>
              <a:miter lim="400000"/>
            </a:ln>
          </a:left>
          <a:right>
            <a:ln w="12700" cap="flat">
              <a:noFill/>
              <a:miter lim="400000"/>
            </a:ln>
          </a:right>
          <a:top>
            <a:ln w="508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Row>
  </a:tblStyle>
  <a:tblStyle styleId="{2708684C-4D16-4618-839F-0558EEFCDFE6}"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wholeTbl>
    <a:band2H>
      <a:tcTxStyle/>
      <a:tcStyle>
        <a:tcBdr/>
        <a:fill>
          <a:solidFill>
            <a:srgbClr val="FFFFFF"/>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508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254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1143000" y="685800"/>
            <a:ext cx="4572000" cy="3429000"/>
          </a:xfrm>
          <a:prstGeom prst="rect">
            <a:avLst/>
          </a:prstGeom>
        </p:spPr>
        <p:txBody>
          <a:bodyPr/>
          <a:lstStyle/>
          <a:p>
            <a:endParaRPr/>
          </a:p>
        </p:txBody>
      </p:sp>
      <p:sp>
        <p:nvSpPr>
          <p:cNvPr id="109" name="Shape 1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smtClean="0"/>
              <a:pPr/>
              <a:t>10/30/2023</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0440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1929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83032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51935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5729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77919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10/30/2023</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18415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92892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81845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7905451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75981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4081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85946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9338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2690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764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2316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9293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smtClean="0"/>
              <a:t>10/30/2023</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89316644"/>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Google Shape;56;p13"/>
          <p:cNvSpPr txBox="1">
            <a:spLocks noGrp="1"/>
          </p:cNvSpPr>
          <p:nvPr>
            <p:ph type="ctrTitle"/>
          </p:nvPr>
        </p:nvSpPr>
        <p:spPr>
          <a:xfrm>
            <a:off x="1509823" y="793897"/>
            <a:ext cx="6585097" cy="669715"/>
          </a:xfrm>
          <a:prstGeom prst="rect">
            <a:avLst/>
          </a:prstGeom>
        </p:spPr>
        <p:txBody>
          <a:bodyPr/>
          <a:lstStyle>
            <a:lvl1pPr>
              <a:defRPr sz="3500" b="1">
                <a:solidFill>
                  <a:srgbClr val="FF0000"/>
                </a:solidFill>
                <a:latin typeface="Times New Roman"/>
                <a:ea typeface="Times New Roman"/>
                <a:cs typeface="Times New Roman"/>
                <a:sym typeface="Times New Roman"/>
              </a:defRPr>
            </a:lvl1pPr>
          </a:lstStyle>
          <a:p>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DIGITAL EDUCATION SYSTEM</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2" name="Google Shape;57;p13"/>
          <p:cNvSpPr txBox="1">
            <a:spLocks noGrp="1"/>
          </p:cNvSpPr>
          <p:nvPr>
            <p:ph type="subTitle" idx="1"/>
          </p:nvPr>
        </p:nvSpPr>
        <p:spPr>
          <a:xfrm>
            <a:off x="648846" y="1851089"/>
            <a:ext cx="7577470" cy="1828800"/>
          </a:xfrm>
          <a:prstGeom prst="rect">
            <a:avLst/>
          </a:prstGeom>
        </p:spPr>
        <p:txBody>
          <a:bodyPr>
            <a:normAutofit/>
          </a:bodyPr>
          <a:lstStyle/>
          <a:p>
            <a:pPr marL="178307" indent="-178307" algn="r" defTabSz="475487">
              <a:defRPr sz="1664" b="1">
                <a:solidFill>
                  <a:srgbClr val="FF0000"/>
                </a:solidFill>
              </a:defRPr>
            </a:pPr>
            <a:r>
              <a:rPr sz="1600" dirty="0">
                <a:solidFill>
                  <a:srgbClr val="00B0F0"/>
                </a:solidFill>
              </a:rPr>
              <a:t>Team Members</a:t>
            </a:r>
          </a:p>
          <a:p>
            <a:pPr marL="178307" indent="-178307" algn="r" defTabSz="475487">
              <a:defRPr sz="1664" b="1">
                <a:solidFill>
                  <a:srgbClr val="000000"/>
                </a:solidFill>
              </a:defRPr>
            </a:pPr>
            <a:r>
              <a:rPr lang="en-US" sz="1600" dirty="0">
                <a:solidFill>
                  <a:srgbClr val="FFCCFF"/>
                </a:solidFill>
              </a:rPr>
              <a:t>NIVEDHITAA</a:t>
            </a:r>
            <a:r>
              <a:rPr sz="1600" dirty="0">
                <a:solidFill>
                  <a:srgbClr val="FFCCFF"/>
                </a:solidFill>
              </a:rPr>
              <a:t>(00</a:t>
            </a:r>
            <a:r>
              <a:rPr lang="en-IN" sz="1600" dirty="0">
                <a:solidFill>
                  <a:srgbClr val="FFCCFF"/>
                </a:solidFill>
              </a:rPr>
              <a:t>2605091</a:t>
            </a:r>
            <a:r>
              <a:rPr sz="1600" dirty="0">
                <a:solidFill>
                  <a:srgbClr val="FFCCFF"/>
                </a:solidFill>
              </a:rPr>
              <a:t>)</a:t>
            </a:r>
          </a:p>
          <a:p>
            <a:pPr marL="178307" indent="-178307" algn="r" defTabSz="475487">
              <a:defRPr sz="1664" b="1">
                <a:solidFill>
                  <a:srgbClr val="000000"/>
                </a:solidFill>
              </a:defRPr>
            </a:pPr>
            <a:r>
              <a:rPr lang="en-US" sz="1600" dirty="0">
                <a:solidFill>
                  <a:srgbClr val="FFCCFF"/>
                </a:solidFill>
              </a:rPr>
              <a:t>SAURABH</a:t>
            </a:r>
            <a:r>
              <a:rPr sz="1600" dirty="0">
                <a:solidFill>
                  <a:srgbClr val="FFCCFF"/>
                </a:solidFill>
              </a:rPr>
              <a:t>(00</a:t>
            </a:r>
            <a:r>
              <a:rPr lang="en-IN" sz="1600" dirty="0">
                <a:solidFill>
                  <a:srgbClr val="FFCCFF"/>
                </a:solidFill>
              </a:rPr>
              <a:t>2895225</a:t>
            </a:r>
            <a:r>
              <a:rPr sz="1600" dirty="0">
                <a:solidFill>
                  <a:srgbClr val="FFCCFF"/>
                </a:solidFill>
              </a:rPr>
              <a:t>)</a:t>
            </a:r>
          </a:p>
          <a:p>
            <a:pPr marL="178307" indent="-178307" algn="r" defTabSz="475487">
              <a:defRPr sz="1664" b="1">
                <a:solidFill>
                  <a:srgbClr val="FF0000"/>
                </a:solidFill>
              </a:defRPr>
            </a:pPr>
            <a:r>
              <a:rPr lang="en-US" sz="1600" dirty="0">
                <a:solidFill>
                  <a:srgbClr val="FFCCFF"/>
                </a:solidFill>
              </a:rPr>
              <a:t>SANSKRUTI </a:t>
            </a:r>
            <a:r>
              <a:rPr sz="1600" dirty="0">
                <a:solidFill>
                  <a:srgbClr val="FFCCFF"/>
                </a:solidFill>
              </a:rPr>
              <a:t>(</a:t>
            </a:r>
            <a:r>
              <a:rPr lang="en-US" sz="1600" dirty="0">
                <a:solidFill>
                  <a:srgbClr val="FFCCFF"/>
                </a:solidFill>
              </a:rPr>
              <a:t>002643300</a:t>
            </a:r>
            <a:r>
              <a:rPr sz="1600" dirty="0">
                <a:solidFill>
                  <a:srgbClr val="FFCCFF"/>
                </a:solidFill>
              </a:rPr>
              <a:t>)  </a:t>
            </a:r>
            <a:r>
              <a:rPr sz="1600" b="0" dirty="0">
                <a:solidFill>
                  <a:srgbClr val="FFCCFF"/>
                </a:solidFill>
                <a:latin typeface="Times New Roman"/>
                <a:ea typeface="Times New Roman"/>
                <a:cs typeface="Times New Roman"/>
                <a:sym typeface="Times New Roman"/>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2;p14"/>
          <p:cNvSpPr txBox="1">
            <a:spLocks noGrp="1"/>
          </p:cNvSpPr>
          <p:nvPr>
            <p:ph type="title"/>
          </p:nvPr>
        </p:nvSpPr>
        <p:spPr>
          <a:prstGeom prst="rect">
            <a:avLst/>
          </a:prstGeom>
        </p:spPr>
        <p:txBody>
          <a:bodyPr/>
          <a:lstStyle>
            <a:lvl1pPr defTabSz="850391">
              <a:defRPr sz="2511"/>
            </a:lvl1pPr>
          </a:lstStyle>
          <a:p>
            <a:r>
              <a:t>PROBLEM STATEMENT</a:t>
            </a:r>
          </a:p>
        </p:txBody>
      </p:sp>
      <p:sp>
        <p:nvSpPr>
          <p:cNvPr id="115" name="Google Shape;63;p14"/>
          <p:cNvSpPr txBox="1">
            <a:spLocks noGrp="1"/>
          </p:cNvSpPr>
          <p:nvPr>
            <p:ph type="body" idx="1"/>
          </p:nvPr>
        </p:nvSpPr>
        <p:spPr>
          <a:prstGeom prst="rect">
            <a:avLst/>
          </a:prstGeom>
        </p:spPr>
        <p:txBody>
          <a:bodyPr>
            <a:normAutofit/>
          </a:bodyPr>
          <a:lstStyle/>
          <a:p>
            <a:pPr marL="368300" indent="-285750">
              <a:defRPr>
                <a:solidFill>
                  <a:srgbClr val="333333"/>
                </a:solidFill>
                <a:latin typeface="Times New Roman"/>
                <a:ea typeface="Times New Roman"/>
                <a:cs typeface="Times New Roman"/>
                <a:sym typeface="Times New Roman"/>
              </a:defRPr>
            </a:pPr>
            <a:r>
              <a:rPr sz="1400" dirty="0">
                <a:latin typeface="Calibri" panose="020F0502020204030204" pitchFamily="34" charset="0"/>
                <a:ea typeface="Calibri" panose="020F0502020204030204" pitchFamily="34" charset="0"/>
                <a:cs typeface="Calibri" panose="020F0502020204030204" pitchFamily="34" charset="0"/>
              </a:rPr>
              <a:t>Technology has evolved in many ways. Today we have wonderful applications and helpline available in the market that are helpful for people. </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368300" indent="-285750">
              <a:defRPr>
                <a:solidFill>
                  <a:srgbClr val="333333"/>
                </a:solidFill>
                <a:latin typeface="Times New Roman"/>
                <a:ea typeface="Times New Roman"/>
                <a:cs typeface="Times New Roman"/>
                <a:sym typeface="Times New Roman"/>
              </a:defRPr>
            </a:pPr>
            <a:r>
              <a:rPr lang="en-US" sz="1400" dirty="0">
                <a:latin typeface="Calibri" panose="020F0502020204030204" pitchFamily="34" charset="0"/>
                <a:ea typeface="Calibri" panose="020F0502020204030204" pitchFamily="34" charset="0"/>
                <a:cs typeface="Calibri" panose="020F0502020204030204" pitchFamily="34" charset="0"/>
              </a:rPr>
              <a:t>For example, is to instill in you the engineering techniques for turning an object model into a machine for information gathering and data aggregation and analytics. </a:t>
            </a:r>
          </a:p>
          <a:p>
            <a:pPr marL="368300" indent="-285750">
              <a:defRPr>
                <a:solidFill>
                  <a:srgbClr val="333333"/>
                </a:solidFill>
                <a:latin typeface="Times New Roman"/>
                <a:ea typeface="Times New Roman"/>
                <a:cs typeface="Times New Roman"/>
                <a:sym typeface="Times New Roman"/>
              </a:defRPr>
            </a:pPr>
            <a:r>
              <a:rPr lang="en-US" sz="1400" dirty="0">
                <a:latin typeface="Calibri" panose="020F0502020204030204" pitchFamily="34" charset="0"/>
                <a:ea typeface="Calibri" panose="020F0502020204030204" pitchFamily="34" charset="0"/>
                <a:cs typeface="Calibri" panose="020F0502020204030204" pitchFamily="34" charset="0"/>
              </a:rPr>
              <a:t>We wan to use the engineering techniques to increase access to education, and reduce tuition cost while improving the quality of education anywhere in the world. We want to hold people accountable for improving the quality of life for the masses through education, learning to learn, and feedback.</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82550">
              <a:buSzTx/>
              <a:buNone/>
              <a:defRPr>
                <a:solidFill>
                  <a:srgbClr val="333333"/>
                </a:solidFill>
                <a:latin typeface="Times New Roman"/>
                <a:ea typeface="Times New Roman"/>
                <a:cs typeface="Times New Roman"/>
                <a:sym typeface="Times New Roman"/>
              </a:defRPr>
            </a:pPr>
            <a:endParaRPr lang="en-IN"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68;p15"/>
          <p:cNvSpPr txBox="1">
            <a:spLocks noGrp="1"/>
          </p:cNvSpPr>
          <p:nvPr>
            <p:ph type="title"/>
          </p:nvPr>
        </p:nvSpPr>
        <p:spPr>
          <a:prstGeom prst="rect">
            <a:avLst/>
          </a:prstGeom>
        </p:spPr>
        <p:txBody>
          <a:bodyPr/>
          <a:lstStyle>
            <a:lvl1pPr defTabSz="795527">
              <a:defRPr sz="2523"/>
            </a:lvl1pPr>
          </a:lstStyle>
          <a:p>
            <a:r>
              <a:rPr dirty="0"/>
              <a:t>CONTINUE…</a:t>
            </a:r>
          </a:p>
        </p:txBody>
      </p:sp>
      <p:sp>
        <p:nvSpPr>
          <p:cNvPr id="118" name="Google Shape;69;p15"/>
          <p:cNvSpPr txBox="1">
            <a:spLocks noGrp="1"/>
          </p:cNvSpPr>
          <p:nvPr>
            <p:ph type="body" idx="1"/>
          </p:nvPr>
        </p:nvSpPr>
        <p:spPr>
          <a:prstGeom prst="rect">
            <a:avLst/>
          </a:prstGeom>
        </p:spPr>
        <p:txBody>
          <a:bodyPr>
            <a:normAutofit/>
          </a:bodyPr>
          <a:lstStyle/>
          <a:p>
            <a:pPr marL="0" indent="0">
              <a:buNone/>
              <a:defRPr>
                <a:solidFill>
                  <a:srgbClr val="333333"/>
                </a:solidFill>
                <a:latin typeface="Times New Roman"/>
                <a:ea typeface="Times New Roman"/>
                <a:cs typeface="Times New Roman"/>
                <a:sym typeface="Times New Roman"/>
              </a:defRPr>
            </a:pPr>
            <a:r>
              <a:rPr lang="en-US" sz="1600" dirty="0">
                <a:latin typeface="Calibri" panose="020F0502020204030204" pitchFamily="34" charset="0"/>
                <a:ea typeface="Calibri" panose="020F0502020204030204" pitchFamily="34" charset="0"/>
                <a:cs typeface="Calibri" panose="020F0502020204030204" pitchFamily="34" charset="0"/>
              </a:rPr>
              <a:t>Consider the following digital educational platform where the professor is at the center of students learning (not the university). The system is totally decentralized where professors own and benefit from their teaching talent and experience not the educational institution.</a:t>
            </a:r>
            <a:endParaRPr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Google Shape;74;p16"/>
          <p:cNvSpPr txBox="1">
            <a:spLocks noGrp="1"/>
          </p:cNvSpPr>
          <p:nvPr>
            <p:ph type="title"/>
          </p:nvPr>
        </p:nvSpPr>
        <p:spPr>
          <a:prstGeom prst="rect">
            <a:avLst/>
          </a:prstGeom>
        </p:spPr>
        <p:txBody>
          <a:bodyPr/>
          <a:lstStyle>
            <a:lvl1pPr defTabSz="795527">
              <a:defRPr sz="2523"/>
            </a:lvl1pPr>
          </a:lstStyle>
          <a:p>
            <a:r>
              <a:t>IMPROVED SOLUTION</a:t>
            </a:r>
          </a:p>
        </p:txBody>
      </p:sp>
      <p:sp>
        <p:nvSpPr>
          <p:cNvPr id="121" name="Google Shape;75;p16"/>
          <p:cNvSpPr txBox="1">
            <a:spLocks noGrp="1"/>
          </p:cNvSpPr>
          <p:nvPr>
            <p:ph type="body" idx="1"/>
          </p:nvPr>
        </p:nvSpPr>
        <p:spPr>
          <a:prstGeom prst="rect">
            <a:avLst/>
          </a:prstGeom>
        </p:spPr>
        <p:txBody>
          <a:bodyPr/>
          <a:lstStyle/>
          <a:p>
            <a:pPr marL="0" indent="0">
              <a:buNone/>
              <a:defRPr>
                <a:solidFill>
                  <a:srgbClr val="333333"/>
                </a:solidFill>
                <a:latin typeface="Times New Roman"/>
                <a:ea typeface="Times New Roman"/>
                <a:cs typeface="Times New Roman"/>
                <a:sym typeface="Times New Roman"/>
              </a:defRPr>
            </a:pPr>
            <a:r>
              <a:rPr dirty="0">
                <a:latin typeface="Calibri" panose="020F0502020204030204" pitchFamily="34" charset="0"/>
                <a:ea typeface="Calibri" panose="020F0502020204030204" pitchFamily="34" charset="0"/>
                <a:cs typeface="Calibri" panose="020F0502020204030204" pitchFamily="34" charset="0"/>
              </a:rPr>
              <a:t>In order to resolve all the mentioned challenges, we come up with an application where we have integrated all the sectors </a:t>
            </a:r>
            <a:r>
              <a:rPr lang="en-IN" dirty="0">
                <a:latin typeface="Calibri" panose="020F0502020204030204" pitchFamily="34" charset="0"/>
                <a:ea typeface="Calibri" panose="020F0502020204030204" pitchFamily="34" charset="0"/>
                <a:cs typeface="Calibri" panose="020F0502020204030204" pitchFamily="34" charset="0"/>
              </a:rPr>
              <a:t>of educational platform </a:t>
            </a:r>
            <a:r>
              <a:rPr dirty="0">
                <a:latin typeface="Calibri" panose="020F0502020204030204" pitchFamily="34" charset="0"/>
                <a:ea typeface="Calibri" panose="020F0502020204030204" pitchFamily="34" charset="0"/>
                <a:cs typeface="Calibri" panose="020F0502020204030204" pitchFamily="34" charset="0"/>
              </a:rPr>
              <a:t>in one place.</a:t>
            </a:r>
            <a:r>
              <a:rPr lang="en-IN" dirty="0">
                <a:latin typeface="Calibri" panose="020F0502020204030204" pitchFamily="34" charset="0"/>
                <a:ea typeface="Calibri" panose="020F0502020204030204" pitchFamily="34" charset="0"/>
                <a:cs typeface="Calibri" panose="020F0502020204030204" pitchFamily="34" charset="0"/>
              </a:rPr>
              <a:t> The solution’s name is “Digital Education System” .</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9F17-21CD-3D0D-A29E-0FA5A4FDB287}"/>
              </a:ext>
            </a:extLst>
          </p:cNvPr>
          <p:cNvSpPr>
            <a:spLocks noGrp="1"/>
          </p:cNvSpPr>
          <p:nvPr>
            <p:ph type="title"/>
          </p:nvPr>
        </p:nvSpPr>
        <p:spPr/>
        <p:txBody>
          <a:bodyPr/>
          <a:lstStyle/>
          <a:p>
            <a:r>
              <a:rPr lang="en-IN" dirty="0"/>
              <a:t>OVERALL ASSESSMENT AND OPINION</a:t>
            </a:r>
          </a:p>
        </p:txBody>
      </p:sp>
      <p:sp>
        <p:nvSpPr>
          <p:cNvPr id="3" name="Text Placeholder 2">
            <a:extLst>
              <a:ext uri="{FF2B5EF4-FFF2-40B4-BE49-F238E27FC236}">
                <a16:creationId xmlns:a16="http://schemas.microsoft.com/office/drawing/2014/main" id="{AF5E4F29-B9AB-B079-F3FD-ADB094F4EEDD}"/>
              </a:ext>
            </a:extLst>
          </p:cNvPr>
          <p:cNvSpPr>
            <a:spLocks noGrp="1"/>
          </p:cNvSpPr>
          <p:nvPr>
            <p:ph type="body" idx="1"/>
          </p:nvPr>
        </p:nvSpPr>
        <p:spPr/>
        <p:txBody>
          <a:bodyPr>
            <a:normAutofit/>
          </a:bodyPr>
          <a:lstStyle/>
          <a:p>
            <a:r>
              <a:rPr lang="en-US" sz="1400" b="0" i="0" dirty="0">
                <a:solidFill>
                  <a:srgbClr val="374151"/>
                </a:solidFill>
                <a:effectLst/>
                <a:latin typeface="Söhne"/>
              </a:rPr>
              <a:t>Digital educational platforms have the potential to significantly improve the accessibility and affordability of education for underserved populations, including the less fortunate. However, the success of these platforms in achieving this goal depends on various factors. Here's an overall assessment and opinion on the matter </a:t>
            </a:r>
            <a:endParaRPr lang="en-IN" sz="1400" dirty="0"/>
          </a:p>
        </p:txBody>
      </p:sp>
    </p:spTree>
    <p:extLst>
      <p:ext uri="{BB962C8B-B14F-4D97-AF65-F5344CB8AC3E}">
        <p14:creationId xmlns:p14="http://schemas.microsoft.com/office/powerpoint/2010/main" val="17369561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4115-7B5C-2498-393C-EEB1311BA2DB}"/>
              </a:ext>
            </a:extLst>
          </p:cNvPr>
          <p:cNvSpPr>
            <a:spLocks noGrp="1"/>
          </p:cNvSpPr>
          <p:nvPr>
            <p:ph type="title"/>
          </p:nvPr>
        </p:nvSpPr>
        <p:spPr/>
        <p:txBody>
          <a:bodyPr/>
          <a:lstStyle/>
          <a:p>
            <a:r>
              <a:rPr lang="en-IN" dirty="0"/>
              <a:t>POSITIVES:</a:t>
            </a:r>
          </a:p>
        </p:txBody>
      </p:sp>
      <p:sp>
        <p:nvSpPr>
          <p:cNvPr id="3" name="Text Placeholder 2">
            <a:extLst>
              <a:ext uri="{FF2B5EF4-FFF2-40B4-BE49-F238E27FC236}">
                <a16:creationId xmlns:a16="http://schemas.microsoft.com/office/drawing/2014/main" id="{C12C0B9E-8782-275B-C8E0-BED6A10D2593}"/>
              </a:ext>
            </a:extLst>
          </p:cNvPr>
          <p:cNvSpPr>
            <a:spLocks noGrp="1"/>
          </p:cNvSpPr>
          <p:nvPr>
            <p:ph type="body" idx="1"/>
          </p:nvPr>
        </p:nvSpPr>
        <p:spPr>
          <a:xfrm>
            <a:off x="866216" y="1952625"/>
            <a:ext cx="7854038" cy="2961346"/>
          </a:xfrm>
        </p:spPr>
        <p:txBody>
          <a:bodyPr>
            <a:normAutofit fontScale="70000" lnSpcReduction="20000"/>
          </a:bodyPr>
          <a:lstStyle/>
          <a:p>
            <a:pPr algn="l">
              <a:buFont typeface="+mj-lt"/>
              <a:buAutoNum type="arabicPeriod"/>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Global Reach</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Digital platforms can reach students in remote or economically disadvantaged areas where traditional educational institutions might not be accessible.</a:t>
            </a:r>
          </a:p>
          <a:p>
            <a:pPr algn="l">
              <a:buFont typeface="+mj-lt"/>
              <a:buAutoNum type="arabicPeriod"/>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Flexible Learning</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Online education allows for flexibility in terms of scheduling and location, which can accommodate students who have work or family commitments.</a:t>
            </a:r>
          </a:p>
          <a:p>
            <a:pPr algn="l">
              <a:buFont typeface="+mj-lt"/>
              <a:buAutoNum type="arabicPeriod"/>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Reduced Costs</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Online courses often have lower tuition fees, and students can save on commuting and housing expenses, making education more affordable.</a:t>
            </a:r>
          </a:p>
          <a:p>
            <a:pPr algn="l">
              <a:buFont typeface="+mj-lt"/>
              <a:buAutoNum type="arabicPeriod"/>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Open Educational Resources</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Many digital platforms offer open educational resources (OER) and free courses, reducing the cost of textbooks and course materials.</a:t>
            </a:r>
          </a:p>
          <a:p>
            <a:pPr algn="l">
              <a:buFont typeface="+mj-lt"/>
              <a:buAutoNum type="arabicPeriod"/>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Personalized Learning</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Adaptive learning technology can cater to individual student needs, potentially leading to more efficient learning and reduced time to complete a program.</a:t>
            </a:r>
          </a:p>
          <a:p>
            <a:pPr algn="l">
              <a:buFont typeface="+mj-lt"/>
              <a:buAutoNum type="arabicPeriod"/>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Access to Global Expertise</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Digital platforms can connect students with world-class educators and resources from around the world, enriching the educational experience.</a:t>
            </a:r>
          </a:p>
          <a:p>
            <a:pPr algn="l">
              <a:buFont typeface="+mj-lt"/>
              <a:buAutoNum type="arabicPeriod"/>
            </a:pPr>
            <a:r>
              <a:rPr lang="en-US" sz="1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Credentialing and Certification</a:t>
            </a: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Online platforms often provide certification and credentialing options, allowing students to gain qualifications that enhance employability and career advancement.</a:t>
            </a:r>
          </a:p>
          <a:p>
            <a:endParaRPr lang="en-IN" dirty="0"/>
          </a:p>
        </p:txBody>
      </p:sp>
    </p:spTree>
    <p:extLst>
      <p:ext uri="{BB962C8B-B14F-4D97-AF65-F5344CB8AC3E}">
        <p14:creationId xmlns:p14="http://schemas.microsoft.com/office/powerpoint/2010/main" val="6313244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EB97-90B8-8C94-D531-A36623F0A49E}"/>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F999A91-8064-C4A9-1655-3B9F47B83DBF}"/>
              </a:ext>
            </a:extLst>
          </p:cNvPr>
          <p:cNvSpPr>
            <a:spLocks noGrp="1"/>
          </p:cNvSpPr>
          <p:nvPr>
            <p:ph type="body" idx="1"/>
          </p:nvPr>
        </p:nvSpPr>
        <p:spPr/>
        <p:txBody>
          <a:bodyPr>
            <a:normAutofit/>
          </a:bodyPr>
          <a:lstStyle/>
          <a:p>
            <a:r>
              <a:rPr lang="en-US" sz="1400" dirty="0">
                <a:solidFill>
                  <a:srgbClr val="374151"/>
                </a:solidFill>
                <a:latin typeface="Söhne"/>
              </a:rPr>
              <a:t>D</a:t>
            </a:r>
            <a:r>
              <a:rPr lang="en-US" sz="1400" b="0" i="0" dirty="0">
                <a:solidFill>
                  <a:srgbClr val="374151"/>
                </a:solidFill>
                <a:effectLst/>
                <a:latin typeface="Söhne"/>
              </a:rPr>
              <a:t>igital education should be seen as a complement to traditional education rather than a complete replacement, as a hybrid approach may better meet the diverse needs of students. If these challenges are addressed and the strengths of digital education harnessed, it can play a vital role in providing education to those who might otherwise have limited access.</a:t>
            </a:r>
            <a:endParaRPr lang="en-IN" sz="1400" dirty="0"/>
          </a:p>
        </p:txBody>
      </p:sp>
    </p:spTree>
    <p:extLst>
      <p:ext uri="{BB962C8B-B14F-4D97-AF65-F5344CB8AC3E}">
        <p14:creationId xmlns:p14="http://schemas.microsoft.com/office/powerpoint/2010/main" val="21360158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HANK YOU"/>
          <p:cNvSpPr txBox="1">
            <a:spLocks noGrp="1"/>
          </p:cNvSpPr>
          <p:nvPr>
            <p:ph type="body" idx="1"/>
          </p:nvPr>
        </p:nvSpPr>
        <p:spPr>
          <a:prstGeom prst="rect">
            <a:avLst/>
          </a:prstGeom>
          <a:solidFill>
            <a:srgbClr val="FFFFFF"/>
          </a:solidFill>
          <a:ln w="25400">
            <a:solidFill>
              <a:schemeClr val="accent1"/>
            </a:solidFill>
            <a:round/>
          </a:ln>
          <a:effectLst>
            <a:outerShdw blurRad="38100" dist="23000" dir="5400000" rotWithShape="0">
              <a:srgbClr val="000000">
                <a:alpha val="35000"/>
              </a:srgbClr>
            </a:outerShdw>
          </a:effectLst>
        </p:spPr>
        <p:txBody>
          <a:bodyPr/>
          <a:lstStyle/>
          <a:p>
            <a:pPr marL="0" indent="0">
              <a:lnSpc>
                <a:spcPct val="100000"/>
              </a:lnSpc>
              <a:buClrTx/>
              <a:buSzTx/>
              <a:buFontTx/>
              <a:buNone/>
              <a:defRPr sz="1400">
                <a:solidFill>
                  <a:srgbClr val="4285F4"/>
                </a:solidFill>
                <a:latin typeface="+mn-lt"/>
                <a:ea typeface="+mn-ea"/>
                <a:cs typeface="+mn-cs"/>
                <a:sym typeface="Arial"/>
              </a:defRPr>
            </a:pPr>
            <a:endParaRPr dirty="0"/>
          </a:p>
          <a:p>
            <a:pPr marL="0" indent="0">
              <a:lnSpc>
                <a:spcPct val="100000"/>
              </a:lnSpc>
              <a:buClrTx/>
              <a:buSzTx/>
              <a:buFontTx/>
              <a:buNone/>
              <a:defRPr sz="1400">
                <a:solidFill>
                  <a:srgbClr val="4285F4"/>
                </a:solidFill>
                <a:latin typeface="+mn-lt"/>
                <a:ea typeface="+mn-ea"/>
                <a:cs typeface="+mn-cs"/>
                <a:sym typeface="Arial"/>
              </a:defRPr>
            </a:pPr>
            <a:endParaRPr dirty="0"/>
          </a:p>
          <a:p>
            <a:pPr marL="0" indent="0">
              <a:lnSpc>
                <a:spcPct val="100000"/>
              </a:lnSpc>
              <a:buClrTx/>
              <a:buSzTx/>
              <a:buFontTx/>
              <a:buNone/>
              <a:defRPr sz="1400">
                <a:solidFill>
                  <a:srgbClr val="4285F4"/>
                </a:solidFill>
                <a:latin typeface="+mn-lt"/>
                <a:ea typeface="+mn-ea"/>
                <a:cs typeface="+mn-cs"/>
                <a:sym typeface="Arial"/>
              </a:defRPr>
            </a:pPr>
            <a:endParaRPr dirty="0"/>
          </a:p>
          <a:p>
            <a:pPr marL="0" indent="0">
              <a:lnSpc>
                <a:spcPct val="100000"/>
              </a:lnSpc>
              <a:buClrTx/>
              <a:buSzTx/>
              <a:buFontTx/>
              <a:buNone/>
              <a:defRPr sz="1400">
                <a:solidFill>
                  <a:srgbClr val="4285F4"/>
                </a:solidFill>
                <a:latin typeface="+mn-lt"/>
                <a:ea typeface="+mn-ea"/>
                <a:cs typeface="+mn-cs"/>
                <a:sym typeface="Arial"/>
              </a:defRPr>
            </a:pPr>
            <a:endParaRPr dirty="0"/>
          </a:p>
          <a:p>
            <a:pPr marL="0" lvl="4" indent="0" algn="ctr">
              <a:lnSpc>
                <a:spcPct val="100000"/>
              </a:lnSpc>
              <a:buClrTx/>
              <a:buSzTx/>
              <a:buFontTx/>
              <a:buNone/>
              <a:defRPr sz="4100" i="1">
                <a:solidFill>
                  <a:srgbClr val="4285F4"/>
                </a:solidFill>
                <a:latin typeface="+mn-lt"/>
                <a:ea typeface="+mn-ea"/>
                <a:cs typeface="+mn-cs"/>
                <a:sym typeface="Arial"/>
              </a:defRPr>
            </a:pPr>
            <a:r>
              <a:rPr b="1" dirty="0"/>
              <a:t>THANK YOU</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Gameday">
  <a:themeElements>
    <a:clrScheme name="Gameday">
      <a:dk1>
        <a:srgbClr val="000000"/>
      </a:dk1>
      <a:lt1>
        <a:srgbClr val="FFFFFF"/>
      </a:lt1>
      <a:dk2>
        <a:srgbClr val="A7A7A7"/>
      </a:dk2>
      <a:lt2>
        <a:srgbClr val="535353"/>
      </a:lt2>
      <a:accent1>
        <a:srgbClr val="455A64"/>
      </a:accent1>
      <a:accent2>
        <a:srgbClr val="607D8B"/>
      </a:accent2>
      <a:accent3>
        <a:srgbClr val="FF5722"/>
      </a:accent3>
      <a:accent4>
        <a:srgbClr val="D84315"/>
      </a:accent4>
      <a:accent5>
        <a:srgbClr val="1C3AA9"/>
      </a:accent5>
      <a:accent6>
        <a:srgbClr val="FFAB40"/>
      </a:accent6>
      <a:hlink>
        <a:srgbClr val="0000FF"/>
      </a:hlink>
      <a:folHlink>
        <a:srgbClr val="FF00FF"/>
      </a:folHlink>
    </a:clrScheme>
    <a:fontScheme name="Gameday">
      <a:majorFont>
        <a:latin typeface="Helvetica"/>
        <a:ea typeface="Helvetica"/>
        <a:cs typeface="Helvetica"/>
      </a:majorFont>
      <a:minorFont>
        <a:latin typeface="Arial"/>
        <a:ea typeface="Arial"/>
        <a:cs typeface="Arial"/>
      </a:minorFont>
    </a:fontScheme>
    <a:fmtScheme name="Gameda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358</TotalTime>
  <Words>509</Words>
  <Application>Microsoft Office PowerPoint</Application>
  <PresentationFormat>On-screen Show (16:9)</PresentationFormat>
  <Paragraphs>30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Söhne</vt:lpstr>
      <vt:lpstr>Times New Roman</vt:lpstr>
      <vt:lpstr>Wingdings 3</vt:lpstr>
      <vt:lpstr>Ion Boardroom</vt:lpstr>
      <vt:lpstr>DIGITAL EDUCATION SYSTEM</vt:lpstr>
      <vt:lpstr>PROBLEM STATEMENT</vt:lpstr>
      <vt:lpstr>CONTINUE…</vt:lpstr>
      <vt:lpstr>IMPROVED SOLUTION</vt:lpstr>
      <vt:lpstr>OVERALL ASSESSMENT AND OPINION</vt:lpstr>
      <vt:lpstr>POSITIVES: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MANAGEMENT SYSTEM</dc:title>
  <dc:creator>adepu</dc:creator>
  <cp:lastModifiedBy>Dell PC</cp:lastModifiedBy>
  <cp:revision>6</cp:revision>
  <dcterms:modified xsi:type="dcterms:W3CDTF">2023-10-30T06:21:53Z</dcterms:modified>
</cp:coreProperties>
</file>