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4"/>
  </p:notesMasterIdLst>
  <p:sldIdLst>
    <p:sldId id="346" r:id="rId2"/>
    <p:sldId id="4587" r:id="rId3"/>
    <p:sldId id="4588" r:id="rId4"/>
    <p:sldId id="4589" r:id="rId5"/>
    <p:sldId id="4596" r:id="rId6"/>
    <p:sldId id="4597" r:id="rId7"/>
    <p:sldId id="4602" r:id="rId8"/>
    <p:sldId id="4607" r:id="rId9"/>
    <p:sldId id="3254" r:id="rId10"/>
    <p:sldId id="3340" r:id="rId11"/>
    <p:sldId id="3341" r:id="rId12"/>
    <p:sldId id="3299" r:id="rId13"/>
    <p:sldId id="3303" r:id="rId14"/>
    <p:sldId id="3305" r:id="rId15"/>
    <p:sldId id="3306" r:id="rId16"/>
    <p:sldId id="3343" r:id="rId17"/>
    <p:sldId id="3344" r:id="rId18"/>
    <p:sldId id="3291" r:id="rId19"/>
    <p:sldId id="3308" r:id="rId20"/>
    <p:sldId id="3309" r:id="rId21"/>
    <p:sldId id="3311" r:id="rId22"/>
    <p:sldId id="3300" r:id="rId23"/>
    <p:sldId id="3312" r:id="rId24"/>
    <p:sldId id="3313" r:id="rId25"/>
    <p:sldId id="3314" r:id="rId26"/>
    <p:sldId id="3317" r:id="rId27"/>
    <p:sldId id="3301" r:id="rId28"/>
    <p:sldId id="3339" r:id="rId29"/>
    <p:sldId id="3319" r:id="rId30"/>
    <p:sldId id="3348" r:id="rId31"/>
    <p:sldId id="3327" r:id="rId32"/>
    <p:sldId id="3328" r:id="rId33"/>
    <p:sldId id="3329" r:id="rId34"/>
    <p:sldId id="4338" r:id="rId35"/>
    <p:sldId id="3330" r:id="rId36"/>
    <p:sldId id="3331" r:id="rId37"/>
    <p:sldId id="3335" r:id="rId38"/>
    <p:sldId id="3322" r:id="rId39"/>
    <p:sldId id="3349" r:id="rId40"/>
    <p:sldId id="3332" r:id="rId41"/>
    <p:sldId id="3336" r:id="rId42"/>
    <p:sldId id="3333" r:id="rId43"/>
    <p:sldId id="3350" r:id="rId44"/>
    <p:sldId id="3334" r:id="rId45"/>
    <p:sldId id="3337" r:id="rId46"/>
    <p:sldId id="3387" r:id="rId47"/>
    <p:sldId id="3390" r:id="rId48"/>
    <p:sldId id="4592" r:id="rId49"/>
    <p:sldId id="3382" r:id="rId50"/>
    <p:sldId id="3391" r:id="rId51"/>
    <p:sldId id="4593" r:id="rId52"/>
    <p:sldId id="4594" r:id="rId53"/>
    <p:sldId id="4595" r:id="rId54"/>
    <p:sldId id="3378" r:id="rId55"/>
    <p:sldId id="3379" r:id="rId56"/>
    <p:sldId id="3380" r:id="rId57"/>
    <p:sldId id="3381" r:id="rId58"/>
    <p:sldId id="3410" r:id="rId59"/>
    <p:sldId id="2842" r:id="rId60"/>
    <p:sldId id="4610" r:id="rId61"/>
    <p:sldId id="4611" r:id="rId62"/>
    <p:sldId id="4612" r:id="rId63"/>
    <p:sldId id="4613" r:id="rId64"/>
    <p:sldId id="4608" r:id="rId65"/>
    <p:sldId id="2843" r:id="rId66"/>
    <p:sldId id="2845" r:id="rId67"/>
    <p:sldId id="2846" r:id="rId68"/>
    <p:sldId id="2848" r:id="rId69"/>
    <p:sldId id="2847" r:id="rId70"/>
    <p:sldId id="2849" r:id="rId71"/>
    <p:sldId id="2850" r:id="rId72"/>
    <p:sldId id="3045" r:id="rId73"/>
    <p:sldId id="3046" r:id="rId74"/>
    <p:sldId id="3000" r:id="rId75"/>
    <p:sldId id="3001" r:id="rId76"/>
    <p:sldId id="3041" r:id="rId77"/>
    <p:sldId id="3048" r:id="rId78"/>
    <p:sldId id="3050" r:id="rId79"/>
    <p:sldId id="3047" r:id="rId80"/>
    <p:sldId id="3043" r:id="rId81"/>
    <p:sldId id="3072" r:id="rId82"/>
    <p:sldId id="3073" r:id="rId83"/>
    <p:sldId id="3044" r:id="rId84"/>
    <p:sldId id="3002" r:id="rId85"/>
    <p:sldId id="3003" r:id="rId86"/>
    <p:sldId id="3055" r:id="rId87"/>
    <p:sldId id="3056" r:id="rId88"/>
    <p:sldId id="3057" r:id="rId89"/>
    <p:sldId id="3058" r:id="rId90"/>
    <p:sldId id="3059" r:id="rId91"/>
    <p:sldId id="3060" r:id="rId92"/>
    <p:sldId id="3063" r:id="rId93"/>
    <p:sldId id="3064" r:id="rId94"/>
    <p:sldId id="3065" r:id="rId95"/>
    <p:sldId id="3066" r:id="rId96"/>
    <p:sldId id="3080" r:id="rId97"/>
    <p:sldId id="3083" r:id="rId98"/>
    <p:sldId id="3079" r:id="rId99"/>
    <p:sldId id="3081" r:id="rId100"/>
    <p:sldId id="3074" r:id="rId101"/>
    <p:sldId id="3076" r:id="rId102"/>
    <p:sldId id="3077" r:id="rId103"/>
    <p:sldId id="3075" r:id="rId104"/>
    <p:sldId id="3067" r:id="rId105"/>
    <p:sldId id="4614" r:id="rId106"/>
    <p:sldId id="3084" r:id="rId107"/>
    <p:sldId id="3078" r:id="rId108"/>
    <p:sldId id="3086" r:id="rId109"/>
    <p:sldId id="4624" r:id="rId110"/>
    <p:sldId id="3085" r:id="rId111"/>
    <p:sldId id="3068" r:id="rId112"/>
    <p:sldId id="3069" r:id="rId113"/>
    <p:sldId id="3087" r:id="rId114"/>
    <p:sldId id="3089" r:id="rId115"/>
    <p:sldId id="3088" r:id="rId116"/>
    <p:sldId id="3090" r:id="rId117"/>
    <p:sldId id="3091" r:id="rId118"/>
    <p:sldId id="3092" r:id="rId119"/>
    <p:sldId id="3093" r:id="rId120"/>
    <p:sldId id="3094" r:id="rId121"/>
    <p:sldId id="3098" r:id="rId122"/>
    <p:sldId id="3099" r:id="rId123"/>
    <p:sldId id="3095" r:id="rId124"/>
    <p:sldId id="3096" r:id="rId125"/>
    <p:sldId id="4657" r:id="rId126"/>
    <p:sldId id="3097" r:id="rId127"/>
    <p:sldId id="3061" r:id="rId128"/>
    <p:sldId id="3106" r:id="rId129"/>
    <p:sldId id="3107" r:id="rId130"/>
    <p:sldId id="3062" r:id="rId131"/>
    <p:sldId id="3100" r:id="rId132"/>
    <p:sldId id="3101" r:id="rId133"/>
    <p:sldId id="4616" r:id="rId134"/>
    <p:sldId id="3108" r:id="rId135"/>
    <p:sldId id="3102" r:id="rId136"/>
    <p:sldId id="3103" r:id="rId137"/>
    <p:sldId id="4667" r:id="rId138"/>
    <p:sldId id="4668" r:id="rId139"/>
    <p:sldId id="3109" r:id="rId140"/>
    <p:sldId id="4658" r:id="rId141"/>
    <p:sldId id="4659" r:id="rId142"/>
    <p:sldId id="4660" r:id="rId143"/>
    <p:sldId id="4625" r:id="rId144"/>
    <p:sldId id="4628" r:id="rId145"/>
    <p:sldId id="4630" r:id="rId146"/>
    <p:sldId id="4633" r:id="rId147"/>
    <p:sldId id="4634" r:id="rId148"/>
    <p:sldId id="4661" r:id="rId149"/>
    <p:sldId id="4635" r:id="rId150"/>
    <p:sldId id="4662" r:id="rId151"/>
    <p:sldId id="4636" r:id="rId152"/>
    <p:sldId id="4637" r:id="rId153"/>
    <p:sldId id="4663" r:id="rId154"/>
    <p:sldId id="4638" r:id="rId155"/>
    <p:sldId id="4664" r:id="rId156"/>
    <p:sldId id="4639" r:id="rId157"/>
    <p:sldId id="4640" r:id="rId158"/>
    <p:sldId id="4665" r:id="rId159"/>
    <p:sldId id="4641" r:id="rId160"/>
    <p:sldId id="4666" r:id="rId161"/>
    <p:sldId id="4669" r:id="rId162"/>
    <p:sldId id="4305" r:id="rId163"/>
  </p:sldIdLst>
  <p:sldSz cx="12192000" cy="6858000"/>
  <p:notesSz cx="6858000" cy="9144000"/>
  <p:embeddedFontLst>
    <p:embeddedFont>
      <p:font typeface="Calibri" panose="020F0502020204030204" pitchFamily="34" charset="0"/>
      <p:regular r:id="rId165"/>
      <p:bold r:id="rId166"/>
      <p:italic r:id="rId167"/>
      <p:boldItalic r:id="rId168"/>
    </p:embeddedFont>
    <p:embeddedFont>
      <p:font typeface="Consolas" panose="020B0609020204030204" pitchFamily="49" charset="0"/>
      <p:regular r:id="rId169"/>
      <p:bold r:id="rId170"/>
      <p:italic r:id="rId171"/>
      <p:boldItalic r:id="rId172"/>
    </p:embeddedFont>
    <p:embeddedFont>
      <p:font typeface="나눔스퀘어 Bold" panose="020B0600000101010101" pitchFamily="50" charset="-127"/>
      <p:bold r:id="rId173"/>
    </p:embeddedFont>
    <p:embeddedFont>
      <p:font typeface="나눔스퀘어 ExtraBold" panose="020B0600000101010101" pitchFamily="50" charset="-127"/>
      <p:bold r:id="rId174"/>
    </p:embeddedFont>
    <p:embeddedFont>
      <p:font typeface="맑은 고딕" panose="020B0503020000020004" pitchFamily="50" charset="-127"/>
      <p:regular r:id="rId175"/>
      <p:bold r:id="rId17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4A7"/>
    <a:srgbClr val="262626"/>
    <a:srgbClr val="7EFF80"/>
    <a:srgbClr val="FEFF7F"/>
    <a:srgbClr val="000072"/>
    <a:srgbClr val="FEFEFE"/>
    <a:srgbClr val="0741E6"/>
    <a:srgbClr val="62362D"/>
    <a:srgbClr val="FBD8D7"/>
    <a:srgbClr val="603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5" autoAdjust="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font" Target="fonts/font6.fntdata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font" Target="fonts/font7.fntdata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presProps" Target="presProps.xml"/><Relationship Id="rId172" Type="http://schemas.openxmlformats.org/officeDocument/2006/relationships/font" Target="fonts/font8.fntdata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font" Target="fonts/font3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font" Target="fonts/font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font" Target="fonts/font10.fntdata"/><Relationship Id="rId179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notesMaster" Target="notesMasters/notesMaster1.xml"/><Relationship Id="rId16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tableStyles" Target="tableStyle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font" Target="fonts/font11.fntdata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font" Target="fonts/font1.fntdata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font" Target="fonts/font12.fntdata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font" Target="fonts/font2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69E39-999D-5B4A-986F-FF43A57A78CE}" type="datetimeFigureOut">
              <a:rPr kumimoji="1" lang="ko-Kore-KR" altLang="en-US" smtClean="0"/>
              <a:t>03/20/2023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6F2B5-E9AF-9D40-A629-A66BB45D84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24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96F2B5-E9AF-9D40-A629-A66BB45D84D2}" type="slidenum">
              <a:rPr kumimoji="1" lang="ko-Kore-KR" altLang="en-US" smtClean="0"/>
              <a:t>143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4278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9A215-9F2D-2814-C334-CB5E0497A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C12D50-EEB2-BBC4-5DFB-EA953F269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203FC-F5DC-9FC8-9C80-3B7659E3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4C1B3B-8370-8842-E0AB-ACED5901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5F6C7-A015-92EB-442F-8E30FE18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30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C7142-D6C8-742B-156D-89690ECD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F19B84-3D6D-2444-221C-5EC1A851B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193D9-83E4-2A9D-39B6-EBD97CFD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D10FC9-8896-10EB-F8B3-BDBB75AA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A2A8C-801F-F1BA-EDEC-6D40BF73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79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D59B3F-F60A-7F84-0EEF-215A4BC74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BA10DC-E5C2-BC1D-9B9B-4DED4F456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A3621-AD83-48D6-B5C4-51B28828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7C61E-E1BC-E56E-91A8-10EEEE36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7A2A4-7F4D-3368-AAB4-A2053C17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56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C99DC-7560-0D31-5E87-1B07C408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87C90-77FA-A4F1-E534-2262CF4FB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F13712-F9A9-C10D-82CE-69F09CDB28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1130"/>
          <a:stretch/>
        </p:blipFill>
        <p:spPr>
          <a:xfrm>
            <a:off x="11026588" y="0"/>
            <a:ext cx="1165412" cy="83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3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25ED7-0633-6679-B353-4BF85A80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42F748-DF81-9C59-A6D0-05652024E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B245F-7889-658E-709B-863F596B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CF46959-3755-42C6-A836-92F078C95403}" type="datetimeFigureOut">
              <a:rPr lang="ko-KR" altLang="en-US" smtClean="0"/>
              <a:pPr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84671-432A-65AB-BBFF-27F7A152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110BD-F9F5-DBC6-7DE2-17248797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7BF5438-D7DA-4C1D-9B84-25AD91F66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6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71DE9-CD57-0979-FEB8-0433D68A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A8A1E-A09E-E576-9FFC-72C6EC4F5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523D18-680E-C3AF-EA9F-659737098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8B0EC6-E4D7-3E25-9464-B07D7C0A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CF46959-3755-42C6-A836-92F078C95403}" type="datetimeFigureOut">
              <a:rPr lang="ko-KR" altLang="en-US" smtClean="0"/>
              <a:pPr/>
              <a:t>2023-03-20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1624D-31BD-0747-E207-F3739A32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A68745-814C-EF11-9C19-28D6FDEB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7BF5438-D7DA-4C1D-9B84-25AD91F66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0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3FB1D-CBFC-21E3-7811-32697E49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5A2F0D-6034-D658-CAA2-71F3D41A6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2B5590-2786-6DE8-AB0F-6E5390014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304A27-3906-A0B3-5907-9864B4565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6DCC80-E50D-D5DE-293E-1965CB2BF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1F0E11-F1CA-9D06-D9F1-7685C9622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CF46959-3755-42C6-A836-92F078C95403}" type="datetimeFigureOut">
              <a:rPr lang="ko-KR" altLang="en-US" smtClean="0"/>
              <a:pPr/>
              <a:t>2023-03-20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3F8348-EAF9-A1E8-100E-DC162112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790FD7-F0BE-5AE5-02EC-E4CAC082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7BF5438-D7DA-4C1D-9B84-25AD91F66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40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21541-94EC-1C7D-C6E1-8CB33524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27702A-8FDB-B754-E8C2-AA6F5B33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041409-ED7B-DCE5-ED7E-CB24E91D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29DEBE-680D-C89F-0AD8-D5B7B332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49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FB2809-B328-6467-69C6-08023D00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F57083-1937-0E78-41D1-B3000180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2827DE-AC3B-C649-094D-3150335F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75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3C609-AF4C-D25A-2A0A-34168C3C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63E7D2-3DF9-E76A-66E8-FE39280D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60D915-D32C-C6DF-2245-DE100AF01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3A5308-1A6B-9B73-5852-2853B7F1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E92ED2-B847-20C6-4AA2-CE44FDC1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479958-D44D-C3CA-6664-ED7014A4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40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4DAFB-0DD5-EA21-CBE8-89641426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F73641-61F2-E85B-0E20-909E1A347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1A9F3-F2A8-58C6-4AEC-114A7413F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00BF4B-8479-8AFF-CA53-B63C72D6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E20B89-C40B-BD91-10D6-05B87B1C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A0FC91-4B0E-F57D-6FF8-2943047A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10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8E710F-5208-72AB-D3A7-67F48ABD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EAA63-4C18-B22C-0F89-A0C63D8A1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394A3-0808-1108-F192-F33EC5D78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46959-3755-42C6-A836-92F078C95403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962FF1-D4F2-F611-0F14-E9975A240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04C58-52A9-835F-708A-5231C0599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ko-kr/cloud/atlas/efficiency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DB3970-85DF-154B-4E7A-DDF0FC044C61}"/>
              </a:ext>
            </a:extLst>
          </p:cNvPr>
          <p:cNvSpPr txBox="1"/>
          <p:nvPr/>
        </p:nvSpPr>
        <p:spPr>
          <a:xfrm>
            <a:off x="595619" y="108629"/>
            <a:ext cx="9157981" cy="3711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Hello,</a:t>
            </a:r>
          </a:p>
          <a:p>
            <a:pPr>
              <a:lnSpc>
                <a:spcPct val="150000"/>
              </a:lnSpc>
            </a:pPr>
            <a:r>
              <a:rPr lang="en-US" altLang="ko-KR" sz="54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</a:t>
            </a:r>
            <a:r>
              <a:rPr lang="en-US" altLang="ko-KR" sz="54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r>
              <a:rPr lang="en-US" altLang="ko-KR" sz="5400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 </a:t>
            </a:r>
            <a:r>
              <a:rPr lang="ko-KR" altLang="en-US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개발자 양성 프로젝트</a:t>
            </a:r>
            <a:endParaRPr lang="en-US" altLang="ko-KR" sz="5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5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5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</a:t>
            </a:r>
            <a:r>
              <a:rPr lang="en-US" altLang="ko-KR" sz="5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5400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69AE2ED-B7E0-8B83-4EBE-D62E7071F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835" y="2599731"/>
            <a:ext cx="5306165" cy="42582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0CE7AA6-ED1F-FE1F-E413-8A8552B7883E}"/>
              </a:ext>
            </a:extLst>
          </p:cNvPr>
          <p:cNvSpPr txBox="1"/>
          <p:nvPr/>
        </p:nvSpPr>
        <p:spPr>
          <a:xfrm>
            <a:off x="5596857" y="5655149"/>
            <a:ext cx="1684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with</a:t>
            </a:r>
            <a:endParaRPr lang="ko-KR" altLang="en-US" sz="5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910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회원테이블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만들기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1322849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12B14-7F95-2347-2613-B5E86583D75C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</a:t>
            </a: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패키지 설치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286751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mongo.js </a:t>
            </a:r>
            <a:r>
              <a:rPr lang="ko-KR" altLang="en-US" dirty="0"/>
              <a:t>파일 생성하기</a:t>
            </a:r>
            <a:endParaRPr lang="en-US" altLang="ko-KR" dirty="0"/>
          </a:p>
          <a:p>
            <a:r>
              <a:rPr lang="ko-KR" altLang="en-US" dirty="0"/>
              <a:t>복사한 코드 붙여 넣기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비밀번호는 직접 입력 하셔야 합니다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용 </a:t>
            </a: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js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생성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73C48F-7BB3-DBD2-724C-470C20EEFD84}"/>
              </a:ext>
            </a:extLst>
          </p:cNvPr>
          <p:cNvSpPr txBox="1"/>
          <p:nvPr/>
        </p:nvSpPr>
        <p:spPr>
          <a:xfrm>
            <a:off x="748937" y="3760881"/>
            <a:ext cx="9422674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ServerApiVersion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mongodb+srv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://tetz:qwer1234@cluster0.sdiakr0.mongodb.net/?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retryWrites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true&amp;w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=majority'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DE4C1C3-82D4-4809-A413-D2424617C067}"/>
              </a:ext>
            </a:extLst>
          </p:cNvPr>
          <p:cNvCxnSpPr/>
          <p:nvPr/>
        </p:nvCxnSpPr>
        <p:spPr>
          <a:xfrm>
            <a:off x="2952214" y="4650380"/>
            <a:ext cx="16894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85261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MongoDB</a:t>
            </a:r>
            <a:r>
              <a:rPr lang="ko-KR" altLang="en-US" dirty="0"/>
              <a:t> 가 </a:t>
            </a:r>
            <a:r>
              <a:rPr lang="en-US" altLang="ko-KR" dirty="0"/>
              <a:t>5.0 </a:t>
            </a:r>
            <a:r>
              <a:rPr lang="ko-KR" altLang="en-US" dirty="0"/>
              <a:t>이상 버전 부터는 </a:t>
            </a:r>
            <a:r>
              <a:rPr lang="ko-KR" altLang="en-US" dirty="0" err="1"/>
              <a:t>콜백을</a:t>
            </a:r>
            <a:r>
              <a:rPr lang="ko-KR" altLang="en-US" dirty="0"/>
              <a:t> 지원 </a:t>
            </a:r>
            <a:r>
              <a:rPr lang="ko-KR" altLang="en-US" dirty="0" err="1"/>
              <a:t>안해주네요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전부 </a:t>
            </a:r>
            <a:r>
              <a:rPr lang="en-US" altLang="ko-KR" dirty="0"/>
              <a:t>Async / Await </a:t>
            </a:r>
            <a:r>
              <a:rPr lang="ko-KR" altLang="en-US" dirty="0"/>
              <a:t>를 쓰도록 변경 되었습니다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하지만 우리는 </a:t>
            </a:r>
            <a:r>
              <a:rPr lang="ko-KR" altLang="en-US" dirty="0" err="1"/>
              <a:t>콜백도</a:t>
            </a:r>
            <a:r>
              <a:rPr lang="ko-KR" altLang="en-US" dirty="0"/>
              <a:t> 연습하고</a:t>
            </a:r>
            <a:r>
              <a:rPr lang="en-US" altLang="ko-KR" dirty="0"/>
              <a:t>, </a:t>
            </a:r>
            <a:r>
              <a:rPr lang="ko-KR" altLang="en-US" dirty="0" err="1"/>
              <a:t>콜백을</a:t>
            </a:r>
            <a:r>
              <a:rPr lang="ko-KR" altLang="en-US" dirty="0"/>
              <a:t> </a:t>
            </a:r>
            <a:r>
              <a:rPr lang="en-US" altLang="ko-KR" dirty="0"/>
              <a:t>Async / Await </a:t>
            </a:r>
            <a:r>
              <a:rPr lang="ko-KR" altLang="en-US" dirty="0"/>
              <a:t>변경 하면서 연습을 </a:t>
            </a:r>
            <a:r>
              <a:rPr lang="ko-KR" altLang="en-US" dirty="0" err="1"/>
              <a:t>해나갈</a:t>
            </a:r>
            <a:r>
              <a:rPr lang="ko-KR" altLang="en-US" dirty="0"/>
              <a:t> 예정입니다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4.0.0 </a:t>
            </a:r>
            <a:r>
              <a:rPr lang="ko-KR" altLang="en-US" dirty="0"/>
              <a:t>버전을 설치 해서 콜백으로 먼저 연습하고</a:t>
            </a:r>
            <a:r>
              <a:rPr lang="en-US" altLang="ko-KR" dirty="0"/>
              <a:t>, </a:t>
            </a:r>
            <a:r>
              <a:rPr lang="ko-KR" altLang="en-US" dirty="0" err="1"/>
              <a:t>콜백</a:t>
            </a:r>
            <a:r>
              <a:rPr lang="ko-KR" altLang="en-US" dirty="0"/>
              <a:t> 코드를 </a:t>
            </a:r>
            <a:r>
              <a:rPr lang="en-US" altLang="ko-KR" dirty="0"/>
              <a:t>Async / Await</a:t>
            </a:r>
            <a:r>
              <a:rPr lang="ko-KR" altLang="en-US" dirty="0"/>
              <a:t> 로 변경해 봅시다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접속용 함수를 생성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620196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Npm</a:t>
            </a:r>
            <a:r>
              <a:rPr lang="ko-KR" altLang="en-US" dirty="0"/>
              <a:t> </a:t>
            </a:r>
            <a:r>
              <a:rPr lang="en-US" altLang="ko-KR" dirty="0" err="1"/>
              <a:t>i</a:t>
            </a:r>
            <a:r>
              <a:rPr lang="ko-KR" altLang="en-US" dirty="0"/>
              <a:t> </a:t>
            </a:r>
            <a:r>
              <a:rPr lang="en-US" altLang="ko-KR" dirty="0"/>
              <a:t>mongodb@4.0.0 -S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패키지 설치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592549-95E2-9B21-18F3-4481C3F4B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24" y="2205630"/>
            <a:ext cx="5284376" cy="244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6736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4E1A3-F0FC-7F14-F88B-03E3551B8A64}"/>
              </a:ext>
            </a:extLst>
          </p:cNvPr>
          <p:cNvSpPr txBox="1"/>
          <p:nvPr/>
        </p:nvSpPr>
        <p:spPr>
          <a:xfrm>
            <a:off x="287671" y="959535"/>
            <a:ext cx="11616657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ServerApiVersion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mongodb+srv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://tetz:qwer1234@cluster0.sdiakr0.mongodb.net/?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retryWrites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true&amp;w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=majority"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useNewUrlParser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useUnifiedTopology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serverApi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ServerApiVersion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46069133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20463A-A470-BDCF-9B19-7F93CA3AB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45" y="437733"/>
            <a:ext cx="6938332" cy="418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6230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이제 슬슬 </a:t>
            </a:r>
            <a:r>
              <a:rPr lang="en-US" altLang="ko-KR" dirty="0"/>
              <a:t>MongoDB</a:t>
            </a:r>
            <a:r>
              <a:rPr lang="ko-KR" altLang="en-US" dirty="0"/>
              <a:t> 의 명령어를 외우셔야 합니다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MongoDB </a:t>
            </a:r>
            <a:r>
              <a:rPr lang="ko-KR" altLang="en-US" dirty="0"/>
              <a:t>의 구조에 따라 먼저 </a:t>
            </a:r>
            <a:r>
              <a:rPr lang="en-US" altLang="ko-KR" dirty="0"/>
              <a:t>DB </a:t>
            </a:r>
            <a:r>
              <a:rPr lang="ko-KR" altLang="en-US" dirty="0"/>
              <a:t>명을 쓰고</a:t>
            </a:r>
            <a:r>
              <a:rPr lang="en-US" altLang="ko-KR" dirty="0"/>
              <a:t>, collection </a:t>
            </a:r>
            <a:r>
              <a:rPr lang="ko-KR" altLang="en-US" dirty="0"/>
              <a:t>명을 써줍니다</a:t>
            </a:r>
            <a:endParaRPr lang="en-US" altLang="ko-KR" dirty="0"/>
          </a:p>
          <a:p>
            <a:r>
              <a:rPr lang="ko-KR" altLang="en-US" dirty="0" err="1"/>
              <a:t>이렇게만해도</a:t>
            </a:r>
            <a:r>
              <a:rPr lang="ko-KR" altLang="en-US" dirty="0"/>
              <a:t> </a:t>
            </a:r>
            <a:r>
              <a:rPr lang="en-US" altLang="ko-KR" dirty="0"/>
              <a:t>Schema </a:t>
            </a:r>
            <a:r>
              <a:rPr lang="ko-KR" altLang="en-US" dirty="0"/>
              <a:t>역할을 하는 </a:t>
            </a:r>
            <a:r>
              <a:rPr lang="en-US" altLang="ko-KR" dirty="0"/>
              <a:t>DB</a:t>
            </a:r>
            <a:r>
              <a:rPr lang="ko-KR" altLang="en-US" dirty="0"/>
              <a:t> 와 </a:t>
            </a:r>
            <a:r>
              <a:rPr lang="en-US" altLang="ko-KR" dirty="0"/>
              <a:t>table</a:t>
            </a:r>
            <a:r>
              <a:rPr lang="ko-KR" altLang="en-US" dirty="0"/>
              <a:t> 역할을 하는</a:t>
            </a:r>
            <a:r>
              <a:rPr lang="en-US" altLang="ko-KR" dirty="0"/>
              <a:t> collection </a:t>
            </a:r>
            <a:r>
              <a:rPr lang="ko-KR" altLang="en-US" dirty="0"/>
              <a:t>생성이 끝났습니다</a:t>
            </a:r>
            <a:r>
              <a:rPr lang="en-US" altLang="ko-KR" dirty="0"/>
              <a:t>! MySQL </a:t>
            </a:r>
            <a:r>
              <a:rPr lang="ko-KR" altLang="en-US" dirty="0"/>
              <a:t>보다 편하죠</a:t>
            </a:r>
            <a:r>
              <a:rPr lang="en-US" altLang="ko-KR" dirty="0"/>
              <a:t>!?</a:t>
            </a:r>
          </a:p>
          <a:p>
            <a:r>
              <a:rPr lang="en-US" altLang="ko-KR" dirty="0"/>
              <a:t>RDMBS</a:t>
            </a:r>
            <a:r>
              <a:rPr lang="ko-KR" altLang="en-US" dirty="0"/>
              <a:t>에서는 먼저 스키마를 통해 </a:t>
            </a:r>
            <a:r>
              <a:rPr lang="en-US" altLang="ko-KR" dirty="0"/>
              <a:t>DB </a:t>
            </a:r>
            <a:r>
              <a:rPr lang="ko-KR" altLang="en-US" dirty="0"/>
              <a:t>이름과</a:t>
            </a:r>
            <a:r>
              <a:rPr lang="en-US" altLang="ko-KR" dirty="0"/>
              <a:t>, </a:t>
            </a:r>
            <a:r>
              <a:rPr lang="ko-KR" altLang="en-US" dirty="0"/>
              <a:t>테이블 이름</a:t>
            </a:r>
            <a:r>
              <a:rPr lang="en-US" altLang="ko-KR" dirty="0"/>
              <a:t>, </a:t>
            </a:r>
            <a:r>
              <a:rPr lang="ko-KR" altLang="en-US" dirty="0"/>
              <a:t>구조를 전부다 만들어 줘야만 뭔가를 시작 할 수 있습니다</a:t>
            </a:r>
            <a:endParaRPr lang="en-US" altLang="ko-KR" dirty="0"/>
          </a:p>
          <a:p>
            <a:r>
              <a:rPr lang="en-US" altLang="ko-KR" dirty="0"/>
              <a:t>MongoDB</a:t>
            </a:r>
            <a:r>
              <a:rPr lang="ko-KR" altLang="en-US" dirty="0"/>
              <a:t> 는 그냥 이렇게 간단하게 선언해서 사용할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첫 데이터 베이스 생성하기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7E1B3-040C-5AD9-A55B-D184F8D0AEFD}"/>
              </a:ext>
            </a:extLst>
          </p:cNvPr>
          <p:cNvSpPr txBox="1"/>
          <p:nvPr/>
        </p:nvSpPr>
        <p:spPr>
          <a:xfrm>
            <a:off x="757107" y="2151425"/>
            <a:ext cx="7682218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2945074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사실 </a:t>
            </a:r>
            <a:r>
              <a:rPr lang="ko-KR" altLang="en-US" dirty="0" err="1"/>
              <a:t>하다보면</a:t>
            </a:r>
            <a:r>
              <a:rPr lang="ko-KR" altLang="en-US" dirty="0"/>
              <a:t> 이건 뭐 거의 </a:t>
            </a:r>
            <a:r>
              <a:rPr lang="en-US" altLang="ko-KR" dirty="0"/>
              <a:t>JS </a:t>
            </a:r>
            <a:r>
              <a:rPr lang="ko-KR" altLang="en-US" dirty="0"/>
              <a:t>의 변수를 엮어서 저장해 주는 기능이 아닌가 싶을 정도로 </a:t>
            </a:r>
            <a:r>
              <a:rPr lang="en-US" altLang="ko-KR" dirty="0"/>
              <a:t>JS</a:t>
            </a:r>
            <a:r>
              <a:rPr lang="ko-KR" altLang="en-US" dirty="0"/>
              <a:t>의 객체</a:t>
            </a:r>
            <a:r>
              <a:rPr lang="en-US" altLang="ko-KR" dirty="0"/>
              <a:t>, JSON </a:t>
            </a:r>
            <a:r>
              <a:rPr lang="ko-KR" altLang="en-US" dirty="0"/>
              <a:t>과 유사합니다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그래서 편리하죠</a:t>
            </a:r>
            <a:r>
              <a:rPr lang="en-US" altLang="ko-KR" dirty="0"/>
              <a:t>! ;)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첫 데이터 베이스 생성하기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7023221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Uesrs.insertMany</a:t>
            </a:r>
            <a:r>
              <a:rPr lang="en-US" altLang="ko-KR" dirty="0"/>
              <a:t>([{}]) </a:t>
            </a:r>
            <a:r>
              <a:rPr lang="ko-KR" altLang="en-US" dirty="0"/>
              <a:t>는 많은 데이터</a:t>
            </a:r>
            <a:r>
              <a:rPr lang="en-US" altLang="ko-KR" dirty="0"/>
              <a:t>(Document)</a:t>
            </a:r>
            <a:r>
              <a:rPr lang="ko-KR" altLang="en-US" dirty="0"/>
              <a:t>를 한꺼번에 삽입</a:t>
            </a:r>
            <a:endParaRPr lang="en-US" altLang="ko-KR" dirty="0"/>
          </a:p>
          <a:p>
            <a:r>
              <a:rPr lang="ko-KR" altLang="en-US" dirty="0"/>
              <a:t>그리고</a:t>
            </a:r>
            <a:r>
              <a:rPr lang="en-US" altLang="ko-KR" dirty="0"/>
              <a:t> </a:t>
            </a:r>
            <a:r>
              <a:rPr lang="ko-KR" altLang="en-US" dirty="0"/>
              <a:t>해당 쿼리의 성공 여부는 리턴 된 객체의 </a:t>
            </a:r>
            <a:r>
              <a:rPr lang="en-US" altLang="ko-KR" dirty="0" err="1"/>
              <a:t>acknowleged</a:t>
            </a:r>
            <a:r>
              <a:rPr lang="en-US" altLang="ko-KR" dirty="0"/>
              <a:t> </a:t>
            </a:r>
            <a:r>
              <a:rPr lang="ko-KR" altLang="en-US" dirty="0"/>
              <a:t>값을 통해 확인 할 수 있습니다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첫 데이터 베이스에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추가하기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529088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1F0794-8C5E-CA56-EA6A-6F47B1118EBC}"/>
              </a:ext>
            </a:extLst>
          </p:cNvPr>
          <p:cNvSpPr txBox="1"/>
          <p:nvPr/>
        </p:nvSpPr>
        <p:spPr>
          <a:xfrm>
            <a:off x="345030" y="335845"/>
            <a:ext cx="10094733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tetz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chickenHead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954449-8D78-4F5B-F3E1-13E7DE1A4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939" y="3866274"/>
            <a:ext cx="8659061" cy="174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49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302BDE-1F62-FDBD-ADF3-7D0FF2187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36" y="449479"/>
            <a:ext cx="9779122" cy="22763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4FB1E4-70FA-088A-6A85-B3BE95511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36" y="3065507"/>
            <a:ext cx="9470721" cy="12713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754AA7D-E1A9-39BC-419C-B453D045C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40" y="4633582"/>
            <a:ext cx="6789765" cy="115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6628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Uesrs.find</a:t>
            </a:r>
            <a:r>
              <a:rPr lang="en-US" altLang="ko-KR" dirty="0"/>
              <a:t>([{</a:t>
            </a:r>
            <a:r>
              <a:rPr lang="ko-KR" altLang="en-US" dirty="0"/>
              <a:t>조건들</a:t>
            </a:r>
            <a:r>
              <a:rPr lang="en-US" altLang="ko-KR" dirty="0"/>
              <a:t>}]) </a:t>
            </a:r>
            <a:r>
              <a:rPr lang="ko-KR" altLang="en-US" dirty="0"/>
              <a:t>는 조건들에 부합하는 데이터</a:t>
            </a:r>
            <a:r>
              <a:rPr lang="en-US" altLang="ko-KR" dirty="0"/>
              <a:t>(Document)</a:t>
            </a:r>
            <a:r>
              <a:rPr lang="ko-KR" altLang="en-US" dirty="0"/>
              <a:t>를 가져다 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바로 데이터로 저장해 주는 것이 아니라 해당 데이터의 위치를 알려주는 </a:t>
            </a:r>
            <a:r>
              <a:rPr lang="en-US" altLang="ko-KR" dirty="0"/>
              <a:t>cursor </a:t>
            </a:r>
            <a:r>
              <a:rPr lang="ko-KR" altLang="en-US" dirty="0"/>
              <a:t>형태로 가져 옵니다</a:t>
            </a:r>
            <a:r>
              <a:rPr lang="en-US" altLang="ko-KR" dirty="0"/>
              <a:t>!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첫 데이터 베이스에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확인하기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585150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E415C-2A11-A64F-ABF8-4B2835BC8EA4}"/>
              </a:ext>
            </a:extLst>
          </p:cNvPr>
          <p:cNvSpPr txBox="1"/>
          <p:nvPr/>
        </p:nvSpPr>
        <p:spPr>
          <a:xfrm>
            <a:off x="387523" y="320893"/>
            <a:ext cx="9409619" cy="47705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insertOne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tetz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chickenHead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findData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7437348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6252680-9A2F-4882-E19C-9AAB21052F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361"/>
          <a:stretch/>
        </p:blipFill>
        <p:spPr>
          <a:xfrm>
            <a:off x="463608" y="3280954"/>
            <a:ext cx="7759840" cy="284117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A455E6F-7628-F088-91F7-06D4AFB3F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08" y="521904"/>
            <a:ext cx="6319995" cy="237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8368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12B14-7F95-2347-2613-B5E86583D75C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</a:t>
            </a: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Query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배우기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189729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12B14-7F95-2347-2613-B5E86583D75C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삽입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74478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하나의 도큐먼트를 삽입합니다</a:t>
            </a:r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insertOne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F4C53-DD69-65FF-0798-92D3F87ABE1C}"/>
              </a:ext>
            </a:extLst>
          </p:cNvPr>
          <p:cNvSpPr txBox="1"/>
          <p:nvPr/>
        </p:nvSpPr>
        <p:spPr>
          <a:xfrm>
            <a:off x="787400" y="2292701"/>
            <a:ext cx="6096000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734BC7-64AA-CE9E-1103-AC7C3FDD4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4093194"/>
            <a:ext cx="6954285" cy="233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9794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여러 도큐먼트를 한번에 삽입 합니다</a:t>
            </a:r>
            <a:endParaRPr lang="en-US" altLang="ko-KR" dirty="0"/>
          </a:p>
          <a:p>
            <a:r>
              <a:rPr lang="ko-KR" altLang="en-US" dirty="0"/>
              <a:t>삽입할 도큐먼트는 배열에 담긴 객체 형태로 전달 되어야 합니다</a:t>
            </a:r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insertMany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E2CD4-7B1F-947A-CC2D-2C4D10558F5E}"/>
              </a:ext>
            </a:extLst>
          </p:cNvPr>
          <p:cNvSpPr txBox="1"/>
          <p:nvPr/>
        </p:nvSpPr>
        <p:spPr>
          <a:xfrm>
            <a:off x="849385" y="2964346"/>
            <a:ext cx="3227665" cy="37856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[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'loopy'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],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95EFE59-AFD5-44B1-7F94-AAF491B71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734" y="2964346"/>
            <a:ext cx="4318696" cy="366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7106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12B14-7F95-2347-2613-B5E86583D75C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삭제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87834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조건을 만족하는 가장 처음의 도큐먼트 하나를 삭제합니다</a:t>
            </a:r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deleteOne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F4C53-DD69-65FF-0798-92D3F87ABE1C}"/>
              </a:ext>
            </a:extLst>
          </p:cNvPr>
          <p:cNvSpPr txBox="1"/>
          <p:nvPr/>
        </p:nvSpPr>
        <p:spPr>
          <a:xfrm>
            <a:off x="787400" y="2292701"/>
            <a:ext cx="3842657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6A6C65-E33F-0310-9466-438389219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469" y="2292701"/>
            <a:ext cx="4933095" cy="303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3007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조건을 만족하는 모든 도큐먼트를 삭제 합니다</a:t>
            </a:r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deleteMany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F4C53-DD69-65FF-0798-92D3F87ABE1C}"/>
              </a:ext>
            </a:extLst>
          </p:cNvPr>
          <p:cNvSpPr txBox="1"/>
          <p:nvPr/>
        </p:nvSpPr>
        <p:spPr>
          <a:xfrm>
            <a:off x="787400" y="2292701"/>
            <a:ext cx="6096000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gte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54978D-23D9-E1ED-6931-6B675C20D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3937000"/>
            <a:ext cx="5660423" cy="210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12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Session</a:t>
            </a: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모듈 추가하기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866986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12B14-7F95-2347-2613-B5E86583D75C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702492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조건을 만족하는 가정 처음의 도큐먼트 하나를 수정합니다</a:t>
            </a:r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updateOne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F4C53-DD69-65FF-0798-92D3F87ABE1C}"/>
              </a:ext>
            </a:extLst>
          </p:cNvPr>
          <p:cNvSpPr txBox="1"/>
          <p:nvPr/>
        </p:nvSpPr>
        <p:spPr>
          <a:xfrm>
            <a:off x="787400" y="2292701"/>
            <a:ext cx="3718112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'loopy'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루피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E873AB-4F92-5DDD-D644-A21F4E9E6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164" y="2319418"/>
            <a:ext cx="6924974" cy="286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7822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조건을 만족하는 모든 도큐먼트를</a:t>
            </a:r>
            <a:r>
              <a:rPr lang="en-US" altLang="ko-KR" dirty="0"/>
              <a:t> </a:t>
            </a:r>
            <a:r>
              <a:rPr lang="ko-KR" altLang="en-US" dirty="0"/>
              <a:t>수정합니다</a:t>
            </a:r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updateMany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F4C53-DD69-65FF-0798-92D3F87ABE1C}"/>
              </a:ext>
            </a:extLst>
          </p:cNvPr>
          <p:cNvSpPr txBox="1"/>
          <p:nvPr/>
        </p:nvSpPr>
        <p:spPr>
          <a:xfrm>
            <a:off x="787400" y="2292701"/>
            <a:ext cx="4829629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gte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'5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살 이상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743A77-FB86-10C2-A05A-6213E72E4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655" y="2292701"/>
            <a:ext cx="4600388" cy="385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8275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12B14-7F95-2347-2613-B5E86583D75C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519260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검색 조건을 만족하는 최초의 도큐먼트를 찾아 줍니다</a:t>
            </a:r>
            <a:endParaRPr lang="en-US" altLang="ko-KR" dirty="0"/>
          </a:p>
          <a:p>
            <a:r>
              <a:rPr lang="ko-KR" altLang="en-US" dirty="0"/>
              <a:t>찾아서 값을 반환 하므로 변수에 넣어서 처리</a:t>
            </a:r>
            <a:r>
              <a:rPr lang="en-US" altLang="ko-KR" dirty="0"/>
              <a:t>,</a:t>
            </a:r>
            <a:r>
              <a:rPr lang="ko-KR" altLang="en-US" dirty="0"/>
              <a:t> 또는</a:t>
            </a:r>
            <a:r>
              <a:rPr lang="en-US" altLang="ko-KR" dirty="0"/>
              <a:t> </a:t>
            </a:r>
            <a:r>
              <a:rPr lang="ko-KR" altLang="en-US" dirty="0"/>
              <a:t>바로 출력해 줘야 합니다</a:t>
            </a:r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findOne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F4C53-DD69-65FF-0798-92D3F87ABE1C}"/>
              </a:ext>
            </a:extLst>
          </p:cNvPr>
          <p:cNvSpPr txBox="1"/>
          <p:nvPr/>
        </p:nvSpPr>
        <p:spPr>
          <a:xfrm>
            <a:off x="787399" y="3056235"/>
            <a:ext cx="9445171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'loopy'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findData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findData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C6FC32-E092-3F84-C42C-1437B2171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4488935"/>
            <a:ext cx="8563210" cy="106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7637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검색 조건을 만족하는 최초의 도큐먼트를 찾아 줍니다</a:t>
            </a:r>
            <a:endParaRPr lang="en-US" altLang="ko-KR" dirty="0"/>
          </a:p>
          <a:p>
            <a:r>
              <a:rPr lang="ko-KR" altLang="en-US" dirty="0"/>
              <a:t>찾아서 값을 반환 하므로 변수에 넣어서 처리</a:t>
            </a:r>
            <a:r>
              <a:rPr lang="en-US" altLang="ko-KR" dirty="0"/>
              <a:t>,</a:t>
            </a:r>
            <a:r>
              <a:rPr lang="ko-KR" altLang="en-US" dirty="0"/>
              <a:t> 또는</a:t>
            </a:r>
            <a:r>
              <a:rPr lang="en-US" altLang="ko-KR" dirty="0"/>
              <a:t> </a:t>
            </a:r>
            <a:r>
              <a:rPr lang="ko-KR" altLang="en-US" dirty="0"/>
              <a:t>바로 출력해 줘야 합니다</a:t>
            </a:r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findOne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F4C53-DD69-65FF-0798-92D3F87ABE1C}"/>
              </a:ext>
            </a:extLst>
          </p:cNvPr>
          <p:cNvSpPr txBox="1"/>
          <p:nvPr/>
        </p:nvSpPr>
        <p:spPr>
          <a:xfrm>
            <a:off x="787399" y="3056235"/>
            <a:ext cx="9445171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'loopy'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findData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findData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C6FC32-E092-3F84-C42C-1437B2171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99" y="5203441"/>
            <a:ext cx="8563210" cy="10683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FBCC7-2F17-A4CA-5B71-60915CF6C9CD}"/>
              </a:ext>
            </a:extLst>
          </p:cNvPr>
          <p:cNvSpPr txBox="1"/>
          <p:nvPr/>
        </p:nvSpPr>
        <p:spPr>
          <a:xfrm>
            <a:off x="787398" y="4268337"/>
            <a:ext cx="9445171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'loopy'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9152368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조건에 맞는 도큐먼트를 전부 찾아 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</a:t>
            </a:r>
            <a:r>
              <a:rPr lang="en-US" altLang="ko-KR" dirty="0"/>
              <a:t>, find </a:t>
            </a:r>
            <a:r>
              <a:rPr lang="ko-KR" altLang="en-US" dirty="0"/>
              <a:t>는 독특한 특성을 가집니다</a:t>
            </a:r>
            <a:endParaRPr lang="en-US" altLang="ko-KR" dirty="0"/>
          </a:p>
          <a:p>
            <a:pPr lvl="1"/>
            <a:r>
              <a:rPr lang="en-US" altLang="ko-KR" dirty="0"/>
              <a:t>find </a:t>
            </a:r>
            <a:r>
              <a:rPr lang="ko-KR" altLang="en-US" dirty="0"/>
              <a:t>로 찾은 값은 리턴이 되긴 하지만 </a:t>
            </a:r>
            <a:r>
              <a:rPr lang="en-US" altLang="ko-KR" dirty="0"/>
              <a:t>MongoDB</a:t>
            </a:r>
            <a:r>
              <a:rPr lang="ko-KR" altLang="en-US" dirty="0"/>
              <a:t> 의 정보를 가진 </a:t>
            </a:r>
            <a:r>
              <a:rPr lang="en-US" altLang="ko-KR" dirty="0"/>
              <a:t>Cursor</a:t>
            </a:r>
            <a:r>
              <a:rPr lang="ko-KR" altLang="en-US" dirty="0"/>
              <a:t> 객체로 저장이 됩니다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특정 </a:t>
            </a:r>
            <a:r>
              <a:rPr lang="en-US" altLang="ko-KR" dirty="0"/>
              <a:t>DB</a:t>
            </a:r>
            <a:r>
              <a:rPr lang="ko-KR" altLang="en-US" dirty="0"/>
              <a:t>를 </a:t>
            </a:r>
            <a:r>
              <a:rPr lang="ko-KR" altLang="en-US" dirty="0" err="1"/>
              <a:t>가르키고</a:t>
            </a:r>
            <a:r>
              <a:rPr lang="ko-KR" altLang="en-US" dirty="0"/>
              <a:t> 있다는 의미</a:t>
            </a:r>
            <a:r>
              <a:rPr lang="en-US" altLang="ko-KR" dirty="0"/>
              <a:t>).</a:t>
            </a:r>
          </a:p>
          <a:p>
            <a:pPr lvl="1"/>
            <a:r>
              <a:rPr lang="ko-KR" altLang="en-US" dirty="0"/>
              <a:t>리턴이 될 때</a:t>
            </a:r>
            <a:r>
              <a:rPr lang="en-US" altLang="ko-KR" dirty="0"/>
              <a:t>, Await </a:t>
            </a:r>
            <a:r>
              <a:rPr lang="ko-KR" altLang="en-US" dirty="0"/>
              <a:t>을 사용하지 않습니다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Find</a:t>
            </a:r>
            <a:r>
              <a:rPr lang="ko-KR" altLang="en-US" dirty="0"/>
              <a:t> 로 찾은 값을 출력하려면 </a:t>
            </a:r>
            <a:r>
              <a:rPr lang="en-US" altLang="ko-KR" dirty="0" err="1"/>
              <a:t>forEach</a:t>
            </a:r>
            <a:r>
              <a:rPr lang="en-US" altLang="ko-KR" dirty="0"/>
              <a:t>() </a:t>
            </a:r>
            <a:r>
              <a:rPr lang="ko-KR" altLang="en-US" dirty="0"/>
              <a:t>라는 메소드를 사용해야만 합니다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이때는 </a:t>
            </a:r>
            <a:r>
              <a:rPr lang="en-US" altLang="ko-KR" dirty="0"/>
              <a:t>await </a:t>
            </a:r>
            <a:r>
              <a:rPr lang="ko-KR" altLang="en-US" dirty="0"/>
              <a:t>붙여 줘야만 출력이 가능합니다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데이터로 변경하려면 </a:t>
            </a:r>
            <a:r>
              <a:rPr lang="en-US" altLang="ko-KR" dirty="0" err="1"/>
              <a:t>toArray</a:t>
            </a:r>
            <a:r>
              <a:rPr lang="en-US" altLang="ko-KR" dirty="0"/>
              <a:t>() </a:t>
            </a:r>
            <a:r>
              <a:rPr lang="ko-KR" altLang="en-US" dirty="0"/>
              <a:t>메소드를 사용합니다</a:t>
            </a:r>
            <a:r>
              <a:rPr lang="en-US" altLang="ko-KR" dirty="0"/>
              <a:t>. </a:t>
            </a:r>
            <a:r>
              <a:rPr lang="ko-KR" altLang="en-US" dirty="0"/>
              <a:t>역시 </a:t>
            </a:r>
            <a:r>
              <a:rPr lang="en-US" altLang="ko-KR" dirty="0"/>
              <a:t>await </a:t>
            </a:r>
            <a:r>
              <a:rPr lang="ko-KR" altLang="en-US" dirty="0"/>
              <a:t>사용</a:t>
            </a:r>
            <a:r>
              <a:rPr lang="en-US" altLang="ko-KR" dirty="0"/>
              <a:t>!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find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02948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A19EC0-D9D1-39BE-6A55-2C6894824D1A}"/>
              </a:ext>
            </a:extLst>
          </p:cNvPr>
          <p:cNvSpPr txBox="1"/>
          <p:nvPr/>
        </p:nvSpPr>
        <p:spPr>
          <a:xfrm>
            <a:off x="685800" y="632936"/>
            <a:ext cx="6096000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'loopy'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276ACC-CA8E-6DF7-FD14-E3EDB5EAE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787" y="632935"/>
            <a:ext cx="4871162" cy="4130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B140D4-B08D-152D-E9E0-6903BF45A344}"/>
              </a:ext>
            </a:extLst>
          </p:cNvPr>
          <p:cNvSpPr txBox="1"/>
          <p:nvPr/>
        </p:nvSpPr>
        <p:spPr>
          <a:xfrm>
            <a:off x="685800" y="3639742"/>
            <a:ext cx="6096000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userCursor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userCursor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4400005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12B14-7F95-2347-2613-B5E86583D75C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$set</a:t>
            </a:r>
          </a:p>
        </p:txBody>
      </p:sp>
    </p:spTree>
    <p:extLst>
      <p:ext uri="{BB962C8B-B14F-4D97-AF65-F5344CB8AC3E}">
        <p14:creationId xmlns:p14="http://schemas.microsoft.com/office/powerpoint/2010/main" val="12708366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MongoDB </a:t>
            </a:r>
            <a:r>
              <a:rPr lang="ko-KR" altLang="en-US" sz="2800" dirty="0"/>
              <a:t>의 도큐먼트를 수정할</a:t>
            </a:r>
            <a:r>
              <a:rPr lang="en-US" altLang="ko-KR" sz="2800" dirty="0"/>
              <a:t> </a:t>
            </a:r>
            <a:r>
              <a:rPr lang="ko-KR" altLang="en-US" dirty="0"/>
              <a:t>때 사용합니다</a:t>
            </a:r>
            <a:r>
              <a:rPr lang="en-US" altLang="ko-KR" dirty="0"/>
              <a:t>.</a:t>
            </a:r>
            <a:endParaRPr lang="en-US" altLang="ko-KR" sz="2800" dirty="0"/>
          </a:p>
          <a:p>
            <a:r>
              <a:rPr lang="ko-KR" altLang="en-US" dirty="0"/>
              <a:t>수정 </a:t>
            </a:r>
            <a:r>
              <a:rPr lang="en-US" altLang="ko-KR" dirty="0"/>
              <a:t>Query </a:t>
            </a:r>
            <a:r>
              <a:rPr lang="ko-KR" altLang="en-US" dirty="0"/>
              <a:t>에서 도큐먼트를 수정 할 때 </a:t>
            </a:r>
            <a:r>
              <a:rPr lang="en-US" altLang="ko-KR" dirty="0"/>
              <a:t>$set: { </a:t>
            </a:r>
            <a:r>
              <a:rPr lang="ko-KR" altLang="en-US" dirty="0"/>
              <a:t>수정할 내용 </a:t>
            </a:r>
            <a:r>
              <a:rPr lang="en-US" altLang="ko-KR" dirty="0"/>
              <a:t>}  </a:t>
            </a:r>
            <a:r>
              <a:rPr lang="ko-KR" altLang="en-US" dirty="0"/>
              <a:t>으로 수정을 해야 합니다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$set: {}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E79840-7347-731F-ACE6-75C158C63D7C}"/>
              </a:ext>
            </a:extLst>
          </p:cNvPr>
          <p:cNvSpPr txBox="1"/>
          <p:nvPr/>
        </p:nvSpPr>
        <p:spPr>
          <a:xfrm>
            <a:off x="774700" y="3664301"/>
            <a:ext cx="3441700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'loopy'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루피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235704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세션 모듈 추가하기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먼저 </a:t>
            </a:r>
            <a:r>
              <a:rPr lang="en-US" altLang="ko-KR" dirty="0"/>
              <a:t>express-session </a:t>
            </a:r>
            <a:r>
              <a:rPr lang="ko-KR" altLang="en-US" dirty="0"/>
              <a:t>모듈 부터 설치 합시다</a:t>
            </a:r>
            <a:endParaRPr lang="en-US" altLang="ko-KR" dirty="0"/>
          </a:p>
          <a:p>
            <a:pPr lvl="1"/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express-session</a:t>
            </a:r>
          </a:p>
          <a:p>
            <a:r>
              <a:rPr lang="ko-KR" altLang="en-US" dirty="0"/>
              <a:t>모듈 추가 및 미들웨어 연결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ECD166-4AA8-A0E5-18ED-8AC97B92C768}"/>
              </a:ext>
            </a:extLst>
          </p:cNvPr>
          <p:cNvSpPr txBox="1"/>
          <p:nvPr/>
        </p:nvSpPr>
        <p:spPr>
          <a:xfrm>
            <a:off x="5102603" y="2926801"/>
            <a:ext cx="6094602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'express-session'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secret: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tetz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resave: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saveUninitialized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maxAge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2592266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45870B-BD12-027B-C6F5-E27E0AD92DCE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비교식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820768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2890FD-BEFA-5484-7F33-68AAC8122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05"/>
          <a:stretch/>
        </p:blipFill>
        <p:spPr>
          <a:xfrm>
            <a:off x="888075" y="1028699"/>
            <a:ext cx="10415850" cy="533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1006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648825-1746-C9CD-495B-A84DAAAEBF31}"/>
              </a:ext>
            </a:extLst>
          </p:cNvPr>
          <p:cNvSpPr txBox="1"/>
          <p:nvPr/>
        </p:nvSpPr>
        <p:spPr>
          <a:xfrm>
            <a:off x="762000" y="743301"/>
            <a:ext cx="3898900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gte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'5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살 이상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425BAA-FEA3-4A94-25BA-C01D34F01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312" y="743301"/>
            <a:ext cx="4600388" cy="385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1190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648825-1746-C9CD-495B-A84DAAAEBF31}"/>
              </a:ext>
            </a:extLst>
          </p:cNvPr>
          <p:cNvSpPr txBox="1"/>
          <p:nvPr/>
        </p:nvSpPr>
        <p:spPr>
          <a:xfrm>
            <a:off x="762000" y="743301"/>
            <a:ext cx="3898900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'loopy'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루피 아님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E24691-C6D7-3606-7D0D-6308E4CE1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486" y="743300"/>
            <a:ext cx="5415001" cy="464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9594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45870B-BD12-027B-C6F5-E27E0AD92DCE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논리식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538432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74D309D-2633-0869-FE37-9F13F20A7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37" y="937976"/>
            <a:ext cx="11498325" cy="533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4186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9BF004-22B6-0222-E2AD-9E45CE5C9976}"/>
              </a:ext>
            </a:extLst>
          </p:cNvPr>
          <p:cNvSpPr txBox="1"/>
          <p:nvPr/>
        </p:nvSpPr>
        <p:spPr>
          <a:xfrm>
            <a:off x="508000" y="493236"/>
            <a:ext cx="7645400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cusor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$and: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gte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},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'loopy'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}],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4F29ED-A1EE-9944-704B-6C71B48A1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3095172"/>
            <a:ext cx="6056846" cy="192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1159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Kdt5 </a:t>
            </a:r>
            <a:r>
              <a:rPr lang="ko-KR" altLang="en-US" dirty="0"/>
              <a:t>데이터 베이스</a:t>
            </a:r>
            <a:r>
              <a:rPr lang="en-US" altLang="ko-KR" dirty="0"/>
              <a:t>, member </a:t>
            </a:r>
            <a:r>
              <a:rPr lang="ko-KR" altLang="en-US" dirty="0"/>
              <a:t>컬렉션을 만들어 주세요</a:t>
            </a:r>
            <a:endParaRPr lang="en-US" altLang="ko-KR" dirty="0"/>
          </a:p>
          <a:p>
            <a:r>
              <a:rPr lang="ko-KR" altLang="en-US" dirty="0"/>
              <a:t>자신과 같은 줄에 앉은 사람의 이름과 나이 정보를 </a:t>
            </a:r>
            <a:r>
              <a:rPr lang="en-US" altLang="ko-KR" dirty="0" err="1"/>
              <a:t>insertMany</a:t>
            </a:r>
            <a:r>
              <a:rPr lang="en-US" altLang="ko-KR" dirty="0"/>
              <a:t> </a:t>
            </a:r>
            <a:r>
              <a:rPr lang="ko-KR" altLang="en-US" dirty="0"/>
              <a:t>쿼리를 이용하여 컬렉션에</a:t>
            </a:r>
            <a:r>
              <a:rPr lang="en-US" altLang="ko-KR" dirty="0"/>
              <a:t> </a:t>
            </a:r>
            <a:r>
              <a:rPr lang="ko-KR" altLang="en-US" dirty="0"/>
              <a:t>추가해 주세요 </a:t>
            </a:r>
            <a:r>
              <a:rPr lang="en-US" altLang="ko-KR" dirty="0"/>
              <a:t>(Ex. { name: ‘</a:t>
            </a:r>
            <a:r>
              <a:rPr lang="ko-KR" altLang="en-US" dirty="0"/>
              <a:t>이효석</a:t>
            </a:r>
            <a:r>
              <a:rPr lang="en-US" altLang="ko-KR" dirty="0"/>
              <a:t>’, age: 39 })</a:t>
            </a:r>
          </a:p>
          <a:p>
            <a:r>
              <a:rPr lang="ko-KR" altLang="en-US" dirty="0"/>
              <a:t>자신의 바로 앞 </a:t>
            </a:r>
            <a:r>
              <a:rPr lang="en-US" altLang="ko-KR" dirty="0"/>
              <a:t>or </a:t>
            </a:r>
            <a:r>
              <a:rPr lang="ko-KR" altLang="en-US" dirty="0"/>
              <a:t>뒤에 앉은 사람의 이름과 나이 정보를 </a:t>
            </a:r>
            <a:r>
              <a:rPr lang="en-US" altLang="ko-KR" dirty="0" err="1"/>
              <a:t>insertOne</a:t>
            </a:r>
            <a:r>
              <a:rPr lang="en-US" altLang="ko-KR" dirty="0"/>
              <a:t> </a:t>
            </a:r>
            <a:r>
              <a:rPr lang="ko-KR" altLang="en-US" dirty="0"/>
              <a:t>쿼리를 이용하여 컬렉션에 추가해 주세요</a:t>
            </a:r>
            <a:endParaRPr lang="en-US" altLang="ko-KR" dirty="0"/>
          </a:p>
          <a:p>
            <a:r>
              <a:rPr lang="ko-KR" altLang="en-US" dirty="0"/>
              <a:t>자신의 바로 옆에 앉은 사람의 도큐먼트를 삭제해 주세요</a:t>
            </a:r>
            <a:endParaRPr lang="en-US" altLang="ko-KR" dirty="0"/>
          </a:p>
          <a:p>
            <a:r>
              <a:rPr lang="ko-KR" altLang="en-US" dirty="0"/>
              <a:t>자신의 바로 앞에 앉은 사람의 이름과 나이 정보를 옆에 앉은 사람의 정보로 변경해 주세요</a:t>
            </a:r>
            <a:r>
              <a:rPr lang="en-US" altLang="ko-KR" dirty="0"/>
              <a:t>!</a:t>
            </a:r>
          </a:p>
          <a:p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solidFill>
                  <a:srgbClr val="0070C0"/>
                </a:solidFill>
              </a:rPr>
              <a:t>실습</a:t>
            </a:r>
            <a:r>
              <a:rPr lang="en-US" altLang="ko-KR" sz="4400" dirty="0">
                <a:solidFill>
                  <a:srgbClr val="0070C0"/>
                </a:solidFill>
              </a:rPr>
              <a:t>, </a:t>
            </a:r>
            <a:r>
              <a:rPr lang="ko-KR" altLang="en-US" sz="4400" dirty="0">
                <a:solidFill>
                  <a:srgbClr val="0070C0"/>
                </a:solidFill>
              </a:rPr>
              <a:t>데이터 삽입 </a:t>
            </a:r>
            <a:r>
              <a:rPr lang="en-US" altLang="ko-KR" sz="4400" dirty="0">
                <a:solidFill>
                  <a:srgbClr val="0070C0"/>
                </a:solidFill>
              </a:rPr>
              <a:t>– </a:t>
            </a:r>
            <a:r>
              <a:rPr lang="ko-KR" altLang="en-US" sz="4400" dirty="0">
                <a:solidFill>
                  <a:srgbClr val="0070C0"/>
                </a:solidFill>
              </a:rPr>
              <a:t>수정 </a:t>
            </a:r>
            <a:r>
              <a:rPr lang="en-US" altLang="ko-KR" sz="4400" dirty="0">
                <a:solidFill>
                  <a:srgbClr val="0070C0"/>
                </a:solidFill>
              </a:rPr>
              <a:t>– </a:t>
            </a:r>
            <a:r>
              <a:rPr lang="ko-KR" altLang="en-US" sz="4400" dirty="0">
                <a:solidFill>
                  <a:srgbClr val="0070C0"/>
                </a:solidFill>
              </a:rPr>
              <a:t>삭제 </a:t>
            </a:r>
            <a:r>
              <a:rPr lang="en-US" altLang="ko-KR" sz="4400" dirty="0">
                <a:solidFill>
                  <a:srgbClr val="0070C0"/>
                </a:solidFill>
              </a:rPr>
              <a:t>– </a:t>
            </a:r>
            <a:r>
              <a:rPr lang="ko-KR" altLang="en-US" sz="4400" dirty="0">
                <a:solidFill>
                  <a:srgbClr val="0070C0"/>
                </a:solidFill>
              </a:rPr>
              <a:t>검색 하기</a:t>
            </a:r>
            <a:endParaRPr lang="en-US" altLang="ko-KR" sz="44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012344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Member </a:t>
            </a:r>
            <a:r>
              <a:rPr lang="ko-KR" altLang="en-US" dirty="0"/>
              <a:t>컬렉션 중에서 나이가 </a:t>
            </a:r>
            <a:r>
              <a:rPr lang="en-US" altLang="ko-KR" dirty="0"/>
              <a:t>25</a:t>
            </a:r>
            <a:r>
              <a:rPr lang="ko-KR" altLang="en-US" dirty="0"/>
              <a:t>살 이상인 사람들을 전부 찾아서 </a:t>
            </a:r>
            <a:r>
              <a:rPr lang="en-US" altLang="ko-KR" dirty="0"/>
              <a:t>console.log </a:t>
            </a:r>
            <a:r>
              <a:rPr lang="ko-KR" altLang="en-US" dirty="0"/>
              <a:t>로 출력해 주세요</a:t>
            </a:r>
            <a:r>
              <a:rPr lang="en-US" altLang="ko-KR" dirty="0"/>
              <a:t>~!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solidFill>
                  <a:srgbClr val="0070C0"/>
                </a:solidFill>
              </a:rPr>
              <a:t>실습</a:t>
            </a:r>
            <a:r>
              <a:rPr lang="en-US" altLang="ko-KR" sz="4400" dirty="0">
                <a:solidFill>
                  <a:srgbClr val="0070C0"/>
                </a:solidFill>
              </a:rPr>
              <a:t>, </a:t>
            </a:r>
            <a:r>
              <a:rPr lang="ko-KR" altLang="en-US" sz="4400" dirty="0">
                <a:solidFill>
                  <a:srgbClr val="0070C0"/>
                </a:solidFill>
              </a:rPr>
              <a:t>데이터 삽입 </a:t>
            </a:r>
            <a:r>
              <a:rPr lang="en-US" altLang="ko-KR" sz="4400" dirty="0">
                <a:solidFill>
                  <a:srgbClr val="0070C0"/>
                </a:solidFill>
              </a:rPr>
              <a:t>– </a:t>
            </a:r>
            <a:r>
              <a:rPr lang="ko-KR" altLang="en-US" sz="4400" dirty="0">
                <a:solidFill>
                  <a:srgbClr val="0070C0"/>
                </a:solidFill>
              </a:rPr>
              <a:t>수정 </a:t>
            </a:r>
            <a:r>
              <a:rPr lang="en-US" altLang="ko-KR" sz="4400" dirty="0">
                <a:solidFill>
                  <a:srgbClr val="0070C0"/>
                </a:solidFill>
              </a:rPr>
              <a:t>– </a:t>
            </a:r>
            <a:r>
              <a:rPr lang="ko-KR" altLang="en-US" sz="4400" dirty="0">
                <a:solidFill>
                  <a:srgbClr val="0070C0"/>
                </a:solidFill>
              </a:rPr>
              <a:t>삭제 </a:t>
            </a:r>
            <a:r>
              <a:rPr lang="en-US" altLang="ko-KR" sz="4400" dirty="0">
                <a:solidFill>
                  <a:srgbClr val="0070C0"/>
                </a:solidFill>
              </a:rPr>
              <a:t>– </a:t>
            </a:r>
            <a:r>
              <a:rPr lang="ko-KR" altLang="en-US" sz="4400" dirty="0">
                <a:solidFill>
                  <a:srgbClr val="0070C0"/>
                </a:solidFill>
              </a:rPr>
              <a:t>검색 하기</a:t>
            </a:r>
            <a:endParaRPr lang="en-US" altLang="ko-KR" sz="44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323012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콜백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지옥을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Async / Await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52290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resister.js</a:t>
            </a: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구현하기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956095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98335B-E1CA-8C82-CA4A-8F2C4C64ADEF}"/>
              </a:ext>
            </a:extLst>
          </p:cNvPr>
          <p:cNvSpPr txBox="1"/>
          <p:nvPr/>
        </p:nvSpPr>
        <p:spPr>
          <a:xfrm>
            <a:off x="3800748" y="251207"/>
            <a:ext cx="5560967" cy="63555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insertOne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updateMany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gte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},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'5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살 이상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},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findDataCursor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findDataCursor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});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},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);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2050" name="Picture 2" descr="장풍 - 리브레 위키">
            <a:extLst>
              <a:ext uri="{FF2B5EF4-FFF2-40B4-BE49-F238E27FC236}">
                <a16:creationId xmlns:a16="http://schemas.microsoft.com/office/drawing/2014/main" id="{31259EF7-773A-3299-FCF4-5E6D2C8C7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955" y="3489960"/>
            <a:ext cx="2609850" cy="1752600"/>
          </a:xfrm>
          <a:prstGeom prst="rect">
            <a:avLst/>
          </a:prstGeom>
          <a:solidFill>
            <a:srgbClr val="262626"/>
          </a:solidFill>
        </p:spPr>
      </p:pic>
    </p:spTree>
    <p:extLst>
      <p:ext uri="{BB962C8B-B14F-4D97-AF65-F5344CB8AC3E}">
        <p14:creationId xmlns:p14="http://schemas.microsoft.com/office/powerpoint/2010/main" val="98452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이러한 </a:t>
            </a:r>
            <a:r>
              <a:rPr lang="ko-KR" altLang="en-US" dirty="0" err="1"/>
              <a:t>콜백</a:t>
            </a:r>
            <a:r>
              <a:rPr lang="ko-KR" altLang="en-US" dirty="0"/>
              <a:t> 지옥에서 벗어나고자 </a:t>
            </a:r>
            <a:r>
              <a:rPr lang="en-US" altLang="ko-KR" dirty="0"/>
              <a:t>JS</a:t>
            </a:r>
            <a:r>
              <a:rPr lang="ko-KR" altLang="en-US" dirty="0"/>
              <a:t>는 </a:t>
            </a:r>
            <a:r>
              <a:rPr lang="en-US" altLang="ko-KR" dirty="0"/>
              <a:t>ES6 </a:t>
            </a:r>
            <a:r>
              <a:rPr lang="ko-KR" altLang="en-US" dirty="0"/>
              <a:t>에서 부터 </a:t>
            </a:r>
            <a:r>
              <a:rPr lang="en-US" altLang="ko-KR" dirty="0"/>
              <a:t>Promise </a:t>
            </a:r>
            <a:r>
              <a:rPr lang="ko-KR" altLang="en-US" dirty="0"/>
              <a:t>와 </a:t>
            </a:r>
            <a:r>
              <a:rPr lang="en-US" altLang="ko-KR" dirty="0"/>
              <a:t>Async/Await </a:t>
            </a:r>
            <a:r>
              <a:rPr lang="ko-KR" altLang="en-US" dirty="0"/>
              <a:t>를 지원하게 되었습니다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다만 </a:t>
            </a:r>
            <a:r>
              <a:rPr lang="en-US" altLang="ko-KR" dirty="0"/>
              <a:t>Promise </a:t>
            </a:r>
            <a:r>
              <a:rPr lang="ko-KR" altLang="en-US" dirty="0"/>
              <a:t>의 경우도 </a:t>
            </a:r>
            <a:r>
              <a:rPr lang="en-US" altLang="ko-KR" dirty="0"/>
              <a:t>Promise Chain </a:t>
            </a:r>
            <a:r>
              <a:rPr lang="ko-KR" altLang="en-US" dirty="0"/>
              <a:t>이 발생하기 때문에 이전에 작성 하셨던 </a:t>
            </a:r>
            <a:r>
              <a:rPr lang="en-US" altLang="ko-KR" dirty="0"/>
              <a:t>JS </a:t>
            </a:r>
            <a:r>
              <a:rPr lang="ko-KR" altLang="en-US" dirty="0"/>
              <a:t>와는 또 느낌이 다르게 됩니다</a:t>
            </a:r>
            <a:r>
              <a:rPr lang="en-US" altLang="ko-KR" dirty="0"/>
              <a:t>!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콜백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지옥의 구원자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Async/Await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074" name="Picture 2" descr="GitHub - frouo/promise-lite: Lets chain asynchronous methods. Pure Swift,  100% tested, lightweight with ~150 lines of code only">
            <a:extLst>
              <a:ext uri="{FF2B5EF4-FFF2-40B4-BE49-F238E27FC236}">
                <a16:creationId xmlns:a16="http://schemas.microsoft.com/office/drawing/2014/main" id="{1BACF31D-B3C8-0298-6750-3AC78BE637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3" t="22730" r="9430" b="54032"/>
          <a:stretch/>
        </p:blipFill>
        <p:spPr bwMode="auto">
          <a:xfrm>
            <a:off x="836024" y="4223657"/>
            <a:ext cx="7732737" cy="196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97747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그래서 이제 </a:t>
            </a:r>
            <a:r>
              <a:rPr lang="en-US" altLang="ko-KR" dirty="0"/>
              <a:t>Async / Await </a:t>
            </a:r>
            <a:r>
              <a:rPr lang="ko-KR" altLang="en-US" dirty="0"/>
              <a:t>를 쓰시면 됩니다</a:t>
            </a:r>
            <a:r>
              <a:rPr lang="en-US" altLang="ko-KR" dirty="0"/>
              <a:t>!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콜백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지옥의 구원자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Async/Await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787931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4E1A3-F0FC-7F14-F88B-03E3551B8A64}"/>
              </a:ext>
            </a:extLst>
          </p:cNvPr>
          <p:cNvSpPr txBox="1"/>
          <p:nvPr/>
        </p:nvSpPr>
        <p:spPr>
          <a:xfrm>
            <a:off x="6810392" y="1058554"/>
            <a:ext cx="5129060" cy="50783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ServerApiVersion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useNewUrlParser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useUnifiedTopology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serverApi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ServerApiVersion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D853AF-C132-E45A-88B7-BE2D44623DEA}"/>
              </a:ext>
            </a:extLst>
          </p:cNvPr>
          <p:cNvSpPr txBox="1"/>
          <p:nvPr/>
        </p:nvSpPr>
        <p:spPr>
          <a:xfrm>
            <a:off x="78665" y="1060500"/>
            <a:ext cx="5129061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ServerApiVersion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useNewUrlParser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useUnifiedTopology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serverApi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ServerApiVersion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ECF35A3-F302-601D-EAC6-58A80511AA61}"/>
              </a:ext>
            </a:extLst>
          </p:cNvPr>
          <p:cNvSpPr/>
          <p:nvPr/>
        </p:nvSpPr>
        <p:spPr>
          <a:xfrm>
            <a:off x="5573630" y="2157385"/>
            <a:ext cx="870857" cy="177654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18068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첫 데이터 베이스에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추가하기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248217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E415C-2A11-A64F-ABF8-4B2835BC8EA4}"/>
              </a:ext>
            </a:extLst>
          </p:cNvPr>
          <p:cNvSpPr txBox="1"/>
          <p:nvPr/>
        </p:nvSpPr>
        <p:spPr>
          <a:xfrm>
            <a:off x="6018516" y="148471"/>
            <a:ext cx="6173484" cy="67403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'users'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'loopy'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]);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3B284-5E74-790C-C86A-F5D66FC91BB8}"/>
              </a:ext>
            </a:extLst>
          </p:cNvPr>
          <p:cNvSpPr txBox="1"/>
          <p:nvPr/>
        </p:nvSpPr>
        <p:spPr>
          <a:xfrm>
            <a:off x="85083" y="148471"/>
            <a:ext cx="5191767" cy="6555641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[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'loopy'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],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findDataCursor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findDataCursor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</p:txBody>
      </p:sp>
    </p:spTree>
    <p:extLst>
      <p:ext uri="{BB962C8B-B14F-4D97-AF65-F5344CB8AC3E}">
        <p14:creationId xmlns:p14="http://schemas.microsoft.com/office/powerpoint/2010/main" val="281123261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12B14-7F95-2347-2613-B5E86583D75C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삽입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964580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insertOne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93658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A7105B-BF57-61AC-9AC4-FA55CE3FD7C3}"/>
              </a:ext>
            </a:extLst>
          </p:cNvPr>
          <p:cNvSpPr txBox="1"/>
          <p:nvPr/>
        </p:nvSpPr>
        <p:spPr>
          <a:xfrm>
            <a:off x="0" y="458956"/>
            <a:ext cx="6010275" cy="5940088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insertOne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findDataCursor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findDataCursor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A82165-C3D1-8D36-E67D-8F2304C4244D}"/>
              </a:ext>
            </a:extLst>
          </p:cNvPr>
          <p:cNvSpPr txBox="1"/>
          <p:nvPr/>
        </p:nvSpPr>
        <p:spPr>
          <a:xfrm>
            <a:off x="7153275" y="458956"/>
            <a:ext cx="5038725" cy="5355312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10296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insertMany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7869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 가입 용 라우터 구현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409089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register.js </a:t>
            </a:r>
            <a:r>
              <a:rPr lang="ko-KR" altLang="en-US" dirty="0"/>
              <a:t>를 만들어서 회원가입 기능을 모듈화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서버에 라우터 등록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8650F-5392-22CC-8118-52D88483E6DA}"/>
              </a:ext>
            </a:extLst>
          </p:cNvPr>
          <p:cNvSpPr txBox="1"/>
          <p:nvPr/>
        </p:nvSpPr>
        <p:spPr>
          <a:xfrm>
            <a:off x="815828" y="5419288"/>
            <a:ext cx="8235892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'./routes/register'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'/register'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DA4243-1F13-1462-449D-FE69B1168756}"/>
              </a:ext>
            </a:extLst>
          </p:cNvPr>
          <p:cNvSpPr txBox="1"/>
          <p:nvPr/>
        </p:nvSpPr>
        <p:spPr>
          <a:xfrm>
            <a:off x="815828" y="2018893"/>
            <a:ext cx="7589939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'express’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'register'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83319752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5AE87E-11EE-610B-DD31-AA6FCA36ED2B}"/>
              </a:ext>
            </a:extLst>
          </p:cNvPr>
          <p:cNvSpPr txBox="1"/>
          <p:nvPr/>
        </p:nvSpPr>
        <p:spPr>
          <a:xfrm>
            <a:off x="6096000" y="210026"/>
            <a:ext cx="6096000" cy="6647974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'users'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'loopy'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]);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4A7AA1-8275-08CD-8FD6-B5791E56DC12}"/>
              </a:ext>
            </a:extLst>
          </p:cNvPr>
          <p:cNvSpPr txBox="1"/>
          <p:nvPr/>
        </p:nvSpPr>
        <p:spPr>
          <a:xfrm>
            <a:off x="0" y="210026"/>
            <a:ext cx="5886450" cy="7232749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[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'loopy'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],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findDataCursor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findDataCursor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</p:txBody>
      </p:sp>
    </p:spTree>
    <p:extLst>
      <p:ext uri="{BB962C8B-B14F-4D97-AF65-F5344CB8AC3E}">
        <p14:creationId xmlns:p14="http://schemas.microsoft.com/office/powerpoint/2010/main" val="310124187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12B14-7F95-2347-2613-B5E86583D75C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삭제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12190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deleteOne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374369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7DD0F3-EFD9-3B67-AB3A-A7E33A71C9B4}"/>
              </a:ext>
            </a:extLst>
          </p:cNvPr>
          <p:cNvSpPr txBox="1"/>
          <p:nvPr/>
        </p:nvSpPr>
        <p:spPr>
          <a:xfrm>
            <a:off x="6662058" y="58846"/>
            <a:ext cx="5021943" cy="6124754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'users'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'loopy'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]);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deleteOne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FCFB09-E55D-80AF-A8F9-A3555808970B}"/>
              </a:ext>
            </a:extLst>
          </p:cNvPr>
          <p:cNvSpPr txBox="1"/>
          <p:nvPr/>
        </p:nvSpPr>
        <p:spPr>
          <a:xfrm>
            <a:off x="0" y="58846"/>
            <a:ext cx="6096000" cy="8279190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[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'loopy'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],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deleteOne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deleteResult2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deleteResult2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findDataCursor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findDataCursor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});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</p:txBody>
      </p:sp>
    </p:spTree>
    <p:extLst>
      <p:ext uri="{BB962C8B-B14F-4D97-AF65-F5344CB8AC3E}">
        <p14:creationId xmlns:p14="http://schemas.microsoft.com/office/powerpoint/2010/main" val="377597755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deleteMany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99273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2D24C9-5C7A-5527-D16F-48F64654F466}"/>
              </a:ext>
            </a:extLst>
          </p:cNvPr>
          <p:cNvSpPr txBox="1"/>
          <p:nvPr/>
        </p:nvSpPr>
        <p:spPr>
          <a:xfrm>
            <a:off x="254000" y="207645"/>
            <a:ext cx="4851400" cy="6124754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'users'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'loopy'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]);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gte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});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8DB6A4-2469-6396-6724-3A42B8ACAE84}"/>
              </a:ext>
            </a:extLst>
          </p:cNvPr>
          <p:cNvSpPr txBox="1"/>
          <p:nvPr/>
        </p:nvSpPr>
        <p:spPr>
          <a:xfrm>
            <a:off x="5581650" y="207645"/>
            <a:ext cx="6038850" cy="8279190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'users'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[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'loopy'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],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gte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},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deleteResult2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deleteResult2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findDataCursor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findDataCursor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07518516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12B14-7F95-2347-2613-B5E86583D75C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60964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updateOne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041328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8FEB06-1462-3A1E-3759-79E3860A1D62}"/>
              </a:ext>
            </a:extLst>
          </p:cNvPr>
          <p:cNvSpPr txBox="1"/>
          <p:nvPr/>
        </p:nvSpPr>
        <p:spPr>
          <a:xfrm>
            <a:off x="6676570" y="797510"/>
            <a:ext cx="5515430" cy="5262979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'users'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]);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updateOne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'loopy'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루피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12E07-62FF-EBFF-2DA9-9875740E2517}"/>
              </a:ext>
            </a:extLst>
          </p:cNvPr>
          <p:cNvSpPr txBox="1"/>
          <p:nvPr/>
        </p:nvSpPr>
        <p:spPr>
          <a:xfrm>
            <a:off x="0" y="151178"/>
            <a:ext cx="6096000" cy="6555641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[],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updateOne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'loopy'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루피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deleteResult2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deleteResult2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findDataCursor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findDataCursor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});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</p:txBody>
      </p:sp>
    </p:spTree>
    <p:extLst>
      <p:ext uri="{BB962C8B-B14F-4D97-AF65-F5344CB8AC3E}">
        <p14:creationId xmlns:p14="http://schemas.microsoft.com/office/powerpoint/2010/main" val="2092039062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updateMany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7281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E65B32-B531-41D5-7963-21DD609F9108}"/>
              </a:ext>
            </a:extLst>
          </p:cNvPr>
          <p:cNvSpPr txBox="1"/>
          <p:nvPr/>
        </p:nvSpPr>
        <p:spPr>
          <a:xfrm>
            <a:off x="496389" y="337517"/>
            <a:ext cx="9361714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userCheck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`SELECT * FROM mydb1.user WHERE USERID = 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';`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</p:spTree>
    <p:extLst>
      <p:ext uri="{BB962C8B-B14F-4D97-AF65-F5344CB8AC3E}">
        <p14:creationId xmlns:p14="http://schemas.microsoft.com/office/powerpoint/2010/main" val="3434475329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D1DF31-FBD8-16AE-7C07-CE43861BB212}"/>
              </a:ext>
            </a:extLst>
          </p:cNvPr>
          <p:cNvSpPr txBox="1"/>
          <p:nvPr/>
        </p:nvSpPr>
        <p:spPr>
          <a:xfrm>
            <a:off x="6734175" y="258901"/>
            <a:ext cx="5457825" cy="5047536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'users'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gte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'5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살 이상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3CD6E-515E-5872-6441-5BF56C5B4792}"/>
              </a:ext>
            </a:extLst>
          </p:cNvPr>
          <p:cNvSpPr txBox="1"/>
          <p:nvPr/>
        </p:nvSpPr>
        <p:spPr>
          <a:xfrm>
            <a:off x="137112" y="258901"/>
            <a:ext cx="6161314" cy="6340197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([],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gte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'5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살 이상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deleteResult2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deleteResult2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findDataCursor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findDataCursor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});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</p:txBody>
      </p:sp>
    </p:spTree>
    <p:extLst>
      <p:ext uri="{BB962C8B-B14F-4D97-AF65-F5344CB8AC3E}">
        <p14:creationId xmlns:p14="http://schemas.microsoft.com/office/powerpoint/2010/main" val="294877759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이전 실습 코드를 전부 </a:t>
            </a:r>
            <a:r>
              <a:rPr lang="en-US" altLang="ko-KR" dirty="0"/>
              <a:t>Async / Await </a:t>
            </a:r>
            <a:r>
              <a:rPr lang="ko-KR" altLang="en-US" dirty="0"/>
              <a:t>로 변경해 주세요</a:t>
            </a:r>
            <a:r>
              <a:rPr lang="en-US" altLang="ko-KR" dirty="0"/>
              <a:t>!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solidFill>
                  <a:srgbClr val="0070C0"/>
                </a:solidFill>
              </a:rPr>
              <a:t>실습</a:t>
            </a:r>
            <a:r>
              <a:rPr lang="en-US" altLang="ko-KR" sz="4400" dirty="0">
                <a:solidFill>
                  <a:srgbClr val="0070C0"/>
                </a:solidFill>
              </a:rPr>
              <a:t>, Async / Await </a:t>
            </a:r>
            <a:r>
              <a:rPr lang="ko-KR" altLang="en-US" sz="4400" dirty="0">
                <a:solidFill>
                  <a:srgbClr val="0070C0"/>
                </a:solidFill>
              </a:rPr>
              <a:t>로 변경</a:t>
            </a:r>
            <a:endParaRPr lang="en-US" altLang="ko-KR" sz="44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891413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안녕하십니까 &gt; 자유게시판 | 퀘이사존">
            <a:extLst>
              <a:ext uri="{FF2B5EF4-FFF2-40B4-BE49-F238E27FC236}">
                <a16:creationId xmlns:a16="http://schemas.microsoft.com/office/drawing/2014/main" id="{4A9BD9BE-0E51-3680-3A63-EB299EE93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73100"/>
            <a:ext cx="7620000" cy="551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76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 가입 컨트롤러 작성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중복이 없다면 이제 회원 가입을 하는 컨트롤러를 만들어 주시면 됩니다</a:t>
            </a:r>
            <a:r>
              <a:rPr lang="en-US" altLang="ko-KR" dirty="0"/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D6121E-4DF4-0752-8C9F-229F174E346A}"/>
              </a:ext>
            </a:extLst>
          </p:cNvPr>
          <p:cNvSpPr txBox="1"/>
          <p:nvPr/>
        </p:nvSpPr>
        <p:spPr>
          <a:xfrm>
            <a:off x="339635" y="2272603"/>
            <a:ext cx="11852365" cy="26468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registerUser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`INSERT INTO mydb1.user (USERID, PASSWORD) VALUES ('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');`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</p:spTree>
    <p:extLst>
      <p:ext uri="{BB962C8B-B14F-4D97-AF65-F5344CB8AC3E}">
        <p14:creationId xmlns:p14="http://schemas.microsoft.com/office/powerpoint/2010/main" val="2385508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0DBE16-6221-6B0E-1C64-7C7FAB9C64B9}"/>
              </a:ext>
            </a:extLst>
          </p:cNvPr>
          <p:cNvSpPr txBox="1"/>
          <p:nvPr/>
        </p:nvSpPr>
        <p:spPr>
          <a:xfrm>
            <a:off x="129929" y="159657"/>
            <a:ext cx="10726756" cy="60016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userCheck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affectedRows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 성공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 페이지로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 문제 발생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="/register"&gt;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회원가입 페이지로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중복된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가 존재합니다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="/register"&gt;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회원가입 페이지로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1481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login.js</a:t>
            </a: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구현하기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920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백엔트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쿠키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기능들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78013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용 라우터 구현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409089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login.js </a:t>
            </a:r>
            <a:r>
              <a:rPr lang="ko-KR" altLang="en-US" dirty="0"/>
              <a:t>를 만들어서 로그인 기능을 모듈화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서버에 라우터 등록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8650F-5392-22CC-8118-52D88483E6DA}"/>
              </a:ext>
            </a:extLst>
          </p:cNvPr>
          <p:cNvSpPr txBox="1"/>
          <p:nvPr/>
        </p:nvSpPr>
        <p:spPr>
          <a:xfrm>
            <a:off x="815828" y="5419288"/>
            <a:ext cx="8235892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fr-FR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loginRouter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'./routes/login'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'/login'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loginRouter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DA4243-1F13-1462-449D-FE69B1168756}"/>
              </a:ext>
            </a:extLst>
          </p:cNvPr>
          <p:cNvSpPr txBox="1"/>
          <p:nvPr/>
        </p:nvSpPr>
        <p:spPr>
          <a:xfrm>
            <a:off x="815828" y="2018893"/>
            <a:ext cx="7589939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'login'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68069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구현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2992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8663D6-D4E4-C349-495E-B3AEB2CCCC60}"/>
              </a:ext>
            </a:extLst>
          </p:cNvPr>
          <p:cNvSpPr txBox="1"/>
          <p:nvPr/>
        </p:nvSpPr>
        <p:spPr>
          <a:xfrm>
            <a:off x="159656" y="115622"/>
            <a:ext cx="12162971" cy="550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userCheck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비밀번호가 다릅니다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 페이지로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해당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가 존재하지 않습니다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="/register"&gt;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회원가입 페이지로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393048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 아웃 구현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348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 아웃 버튼 만들기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dbBoard.ejs</a:t>
            </a:r>
            <a:r>
              <a:rPr lang="ko-KR" altLang="en-US" dirty="0"/>
              <a:t> 파일에 로그아웃 버튼 추가</a:t>
            </a:r>
            <a:endParaRPr lang="en-US" altLang="ko-KR" dirty="0"/>
          </a:p>
          <a:p>
            <a:r>
              <a:rPr lang="en-US" altLang="ko-KR" dirty="0"/>
              <a:t>GET </a:t>
            </a:r>
            <a:r>
              <a:rPr lang="ko-KR" altLang="en-US" dirty="0"/>
              <a:t>방식 </a:t>
            </a:r>
            <a:r>
              <a:rPr lang="en-US" altLang="ko-KR" dirty="0"/>
              <a:t>/login/logout </a:t>
            </a:r>
            <a:r>
              <a:rPr lang="ko-KR" altLang="en-US" dirty="0"/>
              <a:t>주소로 로그아웃 요청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4CE476-7C92-804F-5F22-146E7D50E20B}"/>
              </a:ext>
            </a:extLst>
          </p:cNvPr>
          <p:cNvSpPr txBox="1"/>
          <p:nvPr/>
        </p:nvSpPr>
        <p:spPr>
          <a:xfrm>
            <a:off x="798285" y="3062237"/>
            <a:ext cx="10014857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board_write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현재 등록 글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&lt;%=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red"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"/board/write"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글쓰기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orange"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"/login/logout"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로그아웃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159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 아웃 처리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로그 아웃 요청이 들어오면 생성 된 </a:t>
            </a:r>
            <a:r>
              <a:rPr lang="en-US" altLang="ko-KR" dirty="0" err="1"/>
              <a:t>req.session</a:t>
            </a:r>
            <a:r>
              <a:rPr lang="en-US" altLang="ko-KR" dirty="0"/>
              <a:t> </a:t>
            </a:r>
            <a:r>
              <a:rPr lang="ko-KR" altLang="en-US" dirty="0"/>
              <a:t>을 삭제 처리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최초 화면으로 이동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7C446-B546-C50A-0FA0-2555D8BA7DE6}"/>
              </a:ext>
            </a:extLst>
          </p:cNvPr>
          <p:cNvSpPr txBox="1"/>
          <p:nvPr/>
        </p:nvSpPr>
        <p:spPr>
          <a:xfrm>
            <a:off x="812800" y="2897164"/>
            <a:ext cx="7228114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'/logout'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623146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여부에 따른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 서비스 변경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9599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25CEA0-359B-460A-386B-725C2BFC6A44}"/>
              </a:ext>
            </a:extLst>
          </p:cNvPr>
          <p:cNvSpPr txBox="1"/>
          <p:nvPr/>
        </p:nvSpPr>
        <p:spPr>
          <a:xfrm>
            <a:off x="362856" y="318316"/>
            <a:ext cx="10668001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getAllArticles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 해주세요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 페이지로 이동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719226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80EC55-EBCE-DFDE-6701-14CC5D300094}"/>
              </a:ext>
            </a:extLst>
          </p:cNvPr>
          <p:cNvSpPr txBox="1"/>
          <p:nvPr/>
        </p:nvSpPr>
        <p:spPr>
          <a:xfrm>
            <a:off x="654423" y="508791"/>
            <a:ext cx="10103224" cy="53553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 해주세요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 페이지로 이동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getAllArticles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712271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게시글에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작성자 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id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 추가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5059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쿠키의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최대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나이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정하기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114355"/>
          </a:xfrm>
        </p:spPr>
        <p:txBody>
          <a:bodyPr>
            <a:normAutofit/>
          </a:bodyPr>
          <a:lstStyle/>
          <a:p>
            <a:r>
              <a:rPr lang="ko-KR" altLang="en-US" dirty="0"/>
              <a:t>쿠키의 생존은 </a:t>
            </a:r>
            <a:r>
              <a:rPr lang="en-US" altLang="ko-KR" dirty="0"/>
              <a:t>expires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정해도 되지만 </a:t>
            </a:r>
            <a:r>
              <a:rPr lang="en-US" altLang="ko-KR" dirty="0" err="1"/>
              <a:t>maxAge</a:t>
            </a:r>
            <a:r>
              <a:rPr lang="en-US" altLang="ko-KR" dirty="0"/>
              <a:t> </a:t>
            </a:r>
            <a:r>
              <a:rPr lang="ko-KR" altLang="en-US" dirty="0"/>
              <a:t>로도 설정이 가능합니다</a:t>
            </a:r>
            <a:r>
              <a:rPr lang="en-US" altLang="ko-KR" dirty="0"/>
              <a:t>!</a:t>
            </a:r>
          </a:p>
          <a:p>
            <a:r>
              <a:rPr lang="en-US" altLang="ko-KR" dirty="0" err="1"/>
              <a:t>maxAge</a:t>
            </a:r>
            <a:r>
              <a:rPr lang="en-US" altLang="ko-KR" dirty="0"/>
              <a:t> </a:t>
            </a:r>
            <a:r>
              <a:rPr lang="ko-KR" altLang="en-US" dirty="0"/>
              <a:t>는 쿠키의 생성 시간을 기준으로 밀리 세컨드 단위로 생존 시간을 결정합니다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30CB8B-E040-3D0B-CFB6-FE013D09161F}"/>
              </a:ext>
            </a:extLst>
          </p:cNvPr>
          <p:cNvSpPr txBox="1"/>
          <p:nvPr/>
        </p:nvSpPr>
        <p:spPr>
          <a:xfrm>
            <a:off x="792480" y="3728813"/>
            <a:ext cx="7524206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'/cookie'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'cookie'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maxAge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httpOnly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쿠키 굽기 성공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281204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4D65F68-1332-D3BD-9D84-2A9E32079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20" y="310816"/>
            <a:ext cx="9950581" cy="2275630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64FC2D5-AF8B-9CEE-5E46-EF9A4A105441}"/>
              </a:ext>
            </a:extLst>
          </p:cNvPr>
          <p:cNvSpPr/>
          <p:nvPr/>
        </p:nvSpPr>
        <p:spPr>
          <a:xfrm rot="13082796">
            <a:off x="1705287" y="2038036"/>
            <a:ext cx="748937" cy="59218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E5B90B6-87BD-1744-25A4-03D01464E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23" y="3115937"/>
            <a:ext cx="6743503" cy="1769572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832DD51-3D3A-F368-CF4F-5E587BE7B83D}"/>
              </a:ext>
            </a:extLst>
          </p:cNvPr>
          <p:cNvSpPr/>
          <p:nvPr/>
        </p:nvSpPr>
        <p:spPr>
          <a:xfrm rot="13082796">
            <a:off x="6812864" y="4236951"/>
            <a:ext cx="748937" cy="59218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982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Board.ejs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수정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9678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작성자 표시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제목 위에 작성자의 </a:t>
            </a:r>
            <a:r>
              <a:rPr lang="en-US" altLang="ko-KR" dirty="0"/>
              <a:t>id </a:t>
            </a:r>
            <a:r>
              <a:rPr lang="ko-KR" altLang="en-US" dirty="0"/>
              <a:t>를 보여주는 부분 추가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B61B38-D729-D472-4727-24E5681884F0}"/>
              </a:ext>
            </a:extLst>
          </p:cNvPr>
          <p:cNvSpPr txBox="1"/>
          <p:nvPr/>
        </p:nvSpPr>
        <p:spPr>
          <a:xfrm>
            <a:off x="725714" y="2155709"/>
            <a:ext cx="6096000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작성자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963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자신이 작성한 글에만 수정 삭제 버튼 표시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게시글의 작성자 </a:t>
            </a:r>
            <a:r>
              <a:rPr lang="en-US" altLang="ko-KR" dirty="0"/>
              <a:t>id </a:t>
            </a:r>
            <a:r>
              <a:rPr lang="ko-KR" altLang="en-US" dirty="0"/>
              <a:t>와 로그인한 유저의 </a:t>
            </a:r>
            <a:r>
              <a:rPr lang="en-US" altLang="ko-KR" dirty="0"/>
              <a:t>id </a:t>
            </a:r>
            <a:r>
              <a:rPr lang="ko-KR" altLang="en-US" dirty="0"/>
              <a:t>를 비교해서 수정 및 삭제 버튼 표시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A74E92-C0A1-D2CE-FC05-FEF4E83A6A36}"/>
              </a:ext>
            </a:extLst>
          </p:cNvPr>
          <p:cNvSpPr txBox="1"/>
          <p:nvPr/>
        </p:nvSpPr>
        <p:spPr>
          <a:xfrm>
            <a:off x="173819" y="2893481"/>
            <a:ext cx="11844361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&lt;%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%&gt;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orange"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/modify/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ID_PK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수정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blue"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ID_PK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삭제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&lt;% } %&gt;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737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새해 인사말] 한국어, 영어, 독일어, 중국어, 러시아어로 2020년 새해, 설날, 춘절 문자 보내기♥ (+펭수 짤) : 네이버 블로그">
            <a:extLst>
              <a:ext uri="{FF2B5EF4-FFF2-40B4-BE49-F238E27FC236}">
                <a16:creationId xmlns:a16="http://schemas.microsoft.com/office/drawing/2014/main" id="{DD37A807-D977-29FD-B40D-100646DAC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5" y="0"/>
            <a:ext cx="7345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710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추가 기능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11839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추가 페이지로 이동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로그인 상태가 아니면 해당 페이지로 이동이 안되도록 설정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E84DB3-F8BB-4065-3D99-D03CA9371D37}"/>
              </a:ext>
            </a:extLst>
          </p:cNvPr>
          <p:cNvSpPr txBox="1"/>
          <p:nvPr/>
        </p:nvSpPr>
        <p:spPr>
          <a:xfrm>
            <a:off x="834571" y="2249438"/>
            <a:ext cx="10522857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'/write'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board_write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7453485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추가 기능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글을 추가 할 때에도 로그인 여부 판별</a:t>
            </a:r>
            <a:endParaRPr lang="en-US" altLang="ko-KR" dirty="0"/>
          </a:p>
          <a:p>
            <a:r>
              <a:rPr lang="ko-KR" altLang="en-US" dirty="0"/>
              <a:t>새로운 게시글을 추가할 때</a:t>
            </a:r>
            <a:r>
              <a:rPr lang="en-US" altLang="ko-KR" dirty="0"/>
              <a:t>, title, content </a:t>
            </a:r>
            <a:r>
              <a:rPr lang="ko-KR" altLang="en-US" dirty="0"/>
              <a:t>이외에 </a:t>
            </a:r>
            <a:r>
              <a:rPr lang="en-US" altLang="ko-KR" dirty="0"/>
              <a:t>id </a:t>
            </a:r>
            <a:r>
              <a:rPr lang="ko-KR" altLang="en-US" dirty="0"/>
              <a:t>값으로 로그인한 유저의 </a:t>
            </a:r>
            <a:r>
              <a:rPr lang="en-US" altLang="ko-KR" dirty="0"/>
              <a:t>id </a:t>
            </a:r>
            <a:r>
              <a:rPr lang="ko-KR" altLang="en-US" dirty="0"/>
              <a:t>값을 받아서 글을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88610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175B0B2-A814-842D-E8D7-FF11CADDABD1}"/>
              </a:ext>
            </a:extLst>
          </p:cNvPr>
          <p:cNvSpPr txBox="1"/>
          <p:nvPr/>
        </p:nvSpPr>
        <p:spPr>
          <a:xfrm>
            <a:off x="740229" y="437607"/>
            <a:ext cx="9956800" cy="59093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'/write'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affectedRows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쓰기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제목 또는 내용이 없습니다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265196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AD6585-55F2-1308-C20F-1B4AD89D56BF}"/>
              </a:ext>
            </a:extLst>
          </p:cNvPr>
          <p:cNvSpPr txBox="1"/>
          <p:nvPr/>
        </p:nvSpPr>
        <p:spPr>
          <a:xfrm>
            <a:off x="435428" y="320936"/>
            <a:ext cx="10572206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writeArticle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`INSERT INTO mydb1.board (USERID, TITLE, CONTENT) VALUES ('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</p:spTree>
    <p:extLst>
      <p:ext uri="{BB962C8B-B14F-4D97-AF65-F5344CB8AC3E}">
        <p14:creationId xmlns:p14="http://schemas.microsoft.com/office/powerpoint/2010/main" val="426322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삭제하기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114355"/>
          </a:xfrm>
        </p:spPr>
        <p:txBody>
          <a:bodyPr>
            <a:normAutofit/>
          </a:bodyPr>
          <a:lstStyle/>
          <a:p>
            <a:r>
              <a:rPr lang="ko-KR" altLang="en-US" dirty="0"/>
              <a:t>쿠키를 삭제하는 방법은 </a:t>
            </a:r>
            <a:r>
              <a:rPr lang="en-US" altLang="ko-KR" dirty="0" err="1"/>
              <a:t>res.clearCookie</a:t>
            </a:r>
            <a:r>
              <a:rPr lang="en-US" altLang="ko-KR" dirty="0"/>
              <a:t>(‘</a:t>
            </a:r>
            <a:r>
              <a:rPr lang="ko-KR" altLang="en-US" dirty="0"/>
              <a:t>쿠키 이름</a:t>
            </a:r>
            <a:r>
              <a:rPr lang="en-US" altLang="ko-KR" dirty="0"/>
              <a:t>’) </a:t>
            </a:r>
            <a:r>
              <a:rPr lang="ko-KR" altLang="en-US" dirty="0"/>
              <a:t>을 사용하면 됩니다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30CB8B-E040-3D0B-CFB6-FE013D09161F}"/>
              </a:ext>
            </a:extLst>
          </p:cNvPr>
          <p:cNvSpPr txBox="1"/>
          <p:nvPr/>
        </p:nvSpPr>
        <p:spPr>
          <a:xfrm>
            <a:off x="792480" y="2274838"/>
            <a:ext cx="7524206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'/cookie'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'cookie'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maxAge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httpOnly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'cookie'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쿠키 굽기 성공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9398866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수정 기능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04442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수정 페이지로 이동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로그인 상태가 아니면 해당 페이지로 이동이 안되도록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633E1-2E85-8CD7-DBD2-98716EE0EB9C}"/>
              </a:ext>
            </a:extLst>
          </p:cNvPr>
          <p:cNvSpPr txBox="1"/>
          <p:nvPr/>
        </p:nvSpPr>
        <p:spPr>
          <a:xfrm>
            <a:off x="689428" y="2140473"/>
            <a:ext cx="10355943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'/modify/:id'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dbBoard_modify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selectedArticle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082158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수정 기능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로그인이 안되어 있으면 게시글 수정 요청이 안되도록 설정 그 외의 부분은 동일하므로 건들 필요가 없음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359669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5749DB-A4D0-8AD7-24BB-F9D52A034325}"/>
              </a:ext>
            </a:extLst>
          </p:cNvPr>
          <p:cNvSpPr txBox="1"/>
          <p:nvPr/>
        </p:nvSpPr>
        <p:spPr>
          <a:xfrm>
            <a:off x="474617" y="339100"/>
            <a:ext cx="10755086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'/modify/:id'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modifyArticle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affectedRows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수정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제목 또는 내용이 없습니다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1978487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삭제 기능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908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삭제 기능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로그인이 안되어 있으면 게시글 삭제 요청이 안되도록 설정 그 외의 부분은 동일하므로 건들 필요가 없음</a:t>
            </a:r>
            <a:r>
              <a:rPr lang="en-US" altLang="ko-KR" dirty="0"/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236AE-72AE-3601-25C1-798211A1E4C3}"/>
              </a:ext>
            </a:extLst>
          </p:cNvPr>
          <p:cNvSpPr txBox="1"/>
          <p:nvPr/>
        </p:nvSpPr>
        <p:spPr>
          <a:xfrm>
            <a:off x="827314" y="2974430"/>
            <a:ext cx="10853698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'/delete/:id'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affectedRows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삭제 완료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삭제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2543550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쿠키를 사용한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자동 로그인 구현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0853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쿠키를 사용한 자동 로그인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실습에서 하루동안 팝업을 뜨지 않게 한 것처럼</a:t>
            </a:r>
            <a:r>
              <a:rPr lang="en-US" altLang="ko-KR" dirty="0"/>
              <a:t>, </a:t>
            </a:r>
            <a:r>
              <a:rPr lang="ko-KR" altLang="en-US" dirty="0"/>
              <a:t>로그 아웃 후 </a:t>
            </a:r>
            <a:r>
              <a:rPr lang="en-US" altLang="ko-KR" dirty="0"/>
              <a:t>60</a:t>
            </a:r>
            <a:r>
              <a:rPr lang="ko-KR" altLang="en-US" dirty="0"/>
              <a:t>초 동안은  세션이 없어도 자동 로그인이 되도록 구현해 봅시다</a:t>
            </a:r>
            <a:endParaRPr lang="en-US" altLang="ko-KR" dirty="0"/>
          </a:p>
          <a:p>
            <a:r>
              <a:rPr lang="ko-KR" altLang="en-US" dirty="0"/>
              <a:t>왜 쿠키를 쓸까요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세션은 브라우저를 종료하면 사라지지만 쿠키는 만료일 까지 남아 있게 됩니다</a:t>
            </a:r>
            <a:r>
              <a:rPr lang="en-US" altLang="ko-KR" dirty="0"/>
              <a:t>!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쿠키를 이용해서 구현을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80470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쿠키를 사용한 자동 로그인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먼저 로그인을 하면 쿠키를 발행</a:t>
            </a:r>
            <a:endParaRPr lang="en-US" altLang="ko-KR" dirty="0"/>
          </a:p>
          <a:p>
            <a:pPr lvl="1"/>
            <a:r>
              <a:rPr lang="ko-KR" altLang="en-US" dirty="0"/>
              <a:t>사용자 </a:t>
            </a:r>
            <a:r>
              <a:rPr lang="en-US" altLang="ko-KR" dirty="0"/>
              <a:t>id </a:t>
            </a:r>
            <a:r>
              <a:rPr lang="ko-KR" altLang="en-US" dirty="0"/>
              <a:t>정보</a:t>
            </a:r>
            <a:endParaRPr lang="en-US" altLang="ko-KR" dirty="0"/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초 의 </a:t>
            </a:r>
            <a:r>
              <a:rPr lang="en-US" altLang="ko-KR" dirty="0"/>
              <a:t>expires </a:t>
            </a:r>
            <a:r>
              <a:rPr lang="ko-KR" altLang="en-US" dirty="0"/>
              <a:t>설정 </a:t>
            </a:r>
            <a:endParaRPr lang="en-US" altLang="ko-KR" dirty="0"/>
          </a:p>
          <a:p>
            <a:pPr lvl="1"/>
            <a:r>
              <a:rPr lang="en-US" altLang="ko-KR" dirty="0" err="1"/>
              <a:t>httpOnly</a:t>
            </a:r>
            <a:r>
              <a:rPr lang="en-US" altLang="ko-KR" dirty="0"/>
              <a:t> </a:t>
            </a:r>
            <a:r>
              <a:rPr lang="ko-KR" altLang="en-US" dirty="0"/>
              <a:t>옵션 켜기</a:t>
            </a:r>
            <a:endParaRPr lang="en-US" altLang="ko-KR" dirty="0"/>
          </a:p>
          <a:p>
            <a:pPr lvl="1"/>
            <a:r>
              <a:rPr lang="en-US" altLang="ko-KR" dirty="0"/>
              <a:t>Signed </a:t>
            </a:r>
            <a:r>
              <a:rPr lang="ko-KR" altLang="en-US" dirty="0"/>
              <a:t>옵션 켜기</a:t>
            </a:r>
            <a:r>
              <a:rPr lang="en-US" altLang="ko-KR" dirty="0"/>
              <a:t>(</a:t>
            </a:r>
            <a:r>
              <a:rPr lang="ko-KR" altLang="en-US" dirty="0">
                <a:sym typeface="Wingdings" panose="05000000000000000000" pitchFamily="2" charset="2"/>
              </a:rPr>
              <a:t>사용자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 가 저장 되므로</a:t>
            </a:r>
            <a:r>
              <a:rPr lang="en-US" altLang="ko-KR" dirty="0">
                <a:sym typeface="Wingdings" panose="05000000000000000000" pitchFamily="2" charset="2"/>
              </a:rPr>
              <a:t>)  </a:t>
            </a:r>
            <a:r>
              <a:rPr lang="ko-KR" altLang="en-US" dirty="0">
                <a:sym typeface="Wingdings" panose="05000000000000000000" pitchFamily="2" charset="2"/>
              </a:rPr>
              <a:t>서버의 </a:t>
            </a:r>
            <a:r>
              <a:rPr lang="en-US" altLang="ko-KR" dirty="0">
                <a:sym typeface="Wingdings" panose="05000000000000000000" pitchFamily="2" charset="2"/>
              </a:rPr>
              <a:t>Cookie-parser</a:t>
            </a:r>
            <a:r>
              <a:rPr lang="ko-KR" altLang="en-US" dirty="0">
                <a:sym typeface="Wingdings" panose="05000000000000000000" pitchFamily="2" charset="2"/>
              </a:rPr>
              <a:t> 에 암호화 키 설정 필요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3E3BE4-CC33-9A11-5B46-B9775208C258}"/>
              </a:ext>
            </a:extLst>
          </p:cNvPr>
          <p:cNvSpPr txBox="1"/>
          <p:nvPr/>
        </p:nvSpPr>
        <p:spPr>
          <a:xfrm>
            <a:off x="1114425" y="5160277"/>
            <a:ext cx="55245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cookieParser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tetz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9986181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C64377-CBFC-2129-56A4-11AD876946F7}"/>
              </a:ext>
            </a:extLst>
          </p:cNvPr>
          <p:cNvSpPr txBox="1"/>
          <p:nvPr/>
        </p:nvSpPr>
        <p:spPr>
          <a:xfrm>
            <a:off x="91842" y="58846"/>
            <a:ext cx="10071334" cy="67403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userCheck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쿠키 발행</a:t>
            </a:r>
            <a:endParaRPr lang="ko-KR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maxAge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httpOnly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signed: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비밀번호가 다릅니다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로그인으로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를 찾을 수 없습니다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로그인으로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64529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활용하기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19479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쿠키를 사용한 자동 로그인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isLogin</a:t>
            </a:r>
            <a:r>
              <a:rPr lang="en-US" altLang="ko-KR" dirty="0"/>
              <a:t> </a:t>
            </a:r>
            <a:r>
              <a:rPr lang="ko-KR" altLang="en-US" dirty="0"/>
              <a:t>함수에 쿠키에 의한 로그인 처리 기능 추가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7AF0F3-1637-00A8-35E5-4F7BE263D3E1}"/>
              </a:ext>
            </a:extLst>
          </p:cNvPr>
          <p:cNvSpPr txBox="1"/>
          <p:nvPr/>
        </p:nvSpPr>
        <p:spPr>
          <a:xfrm>
            <a:off x="815829" y="2203450"/>
            <a:ext cx="9796244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signedCookies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 해주세요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 페이지로 이동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196683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쿠키가 정상 작동 하는지 테스트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로그인 후</a:t>
            </a:r>
            <a:r>
              <a:rPr lang="en-US" altLang="ko-KR" dirty="0"/>
              <a:t>, </a:t>
            </a:r>
            <a:r>
              <a:rPr lang="ko-KR" altLang="en-US" dirty="0"/>
              <a:t>브라우저를 종료 하고 다시 켠 다음 게시판 서비스로 접근하기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특정 시간 이후 접근이 안되는지 확인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972079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로그아웃을 하면 쿠키도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…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로그 아웃은 사용자가 로그 아웃을 하겠다는 의사를 밝힌 것이므로 쿠키도 같이 삭제가 되어야 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로그 아웃을 한 다음에 다른 사용자가 와서 접근 했을 때 로그인 처리가 되면 안되니까요</a:t>
            </a:r>
            <a:r>
              <a:rPr lang="en-US" altLang="ko-KR" dirty="0"/>
              <a:t>!	</a:t>
            </a:r>
          </a:p>
        </p:txBody>
      </p:sp>
    </p:spTree>
    <p:extLst>
      <p:ext uri="{BB962C8B-B14F-4D97-AF65-F5344CB8AC3E}">
        <p14:creationId xmlns:p14="http://schemas.microsoft.com/office/powerpoint/2010/main" val="5474271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0777EDD-4302-BC16-A3C0-784B92DA67E8}"/>
              </a:ext>
            </a:extLst>
          </p:cNvPr>
          <p:cNvSpPr txBox="1"/>
          <p:nvPr/>
        </p:nvSpPr>
        <p:spPr>
          <a:xfrm>
            <a:off x="409574" y="303163"/>
            <a:ext cx="8734425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로그 아웃 처리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'/logout'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1532227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DOTENV</a:t>
            </a:r>
          </a:p>
        </p:txBody>
      </p:sp>
      <p:pic>
        <p:nvPicPr>
          <p:cNvPr id="3" name="Picture 2" descr="GitHub - motdotla/dotenv: Loads environment variables from .env for nodejs  projects.">
            <a:extLst>
              <a:ext uri="{FF2B5EF4-FFF2-40B4-BE49-F238E27FC236}">
                <a16:creationId xmlns:a16="http://schemas.microsoft.com/office/drawing/2014/main" id="{73965CC4-F1E1-165D-18D3-636D99374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438" y="38433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8971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DOTENV,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중요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정보를 관리하는 모듈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en-US" altLang="ko-KR" dirty="0"/>
              <a:t>DOTENV </a:t>
            </a:r>
            <a:r>
              <a:rPr lang="ko-KR" altLang="en-US" dirty="0"/>
              <a:t>는 중요한 정보</a:t>
            </a:r>
            <a:r>
              <a:rPr lang="en-US" altLang="ko-KR" dirty="0"/>
              <a:t>(</a:t>
            </a:r>
            <a:r>
              <a:rPr lang="ko-KR" altLang="en-US" dirty="0"/>
              <a:t>서버 접속 정보</a:t>
            </a:r>
            <a:r>
              <a:rPr lang="en-US" altLang="ko-KR" dirty="0"/>
              <a:t> </a:t>
            </a:r>
            <a:r>
              <a:rPr lang="ko-KR" altLang="en-US" dirty="0"/>
              <a:t>등등</a:t>
            </a:r>
            <a:r>
              <a:rPr lang="en-US" altLang="ko-KR" dirty="0"/>
              <a:t>)</a:t>
            </a:r>
            <a:r>
              <a:rPr lang="ko-KR" altLang="en-US" dirty="0"/>
              <a:t>를 외부 코드에서 확인이 불가능 하도록 도와주는 모듈입니다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일단 설치 합시다</a:t>
            </a:r>
            <a:endParaRPr lang="en-US" altLang="ko-KR" dirty="0"/>
          </a:p>
          <a:p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en-US" altLang="ko-KR" dirty="0" err="1"/>
              <a:t>dotenv</a:t>
            </a:r>
            <a:endParaRPr lang="en-US" altLang="ko-KR" dirty="0"/>
          </a:p>
          <a:p>
            <a:r>
              <a:rPr lang="ko-KR" altLang="en-US" dirty="0"/>
              <a:t>모듈 호출하기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216A8A-660D-2C4F-4E6A-EB8EE7342CB6}"/>
              </a:ext>
            </a:extLst>
          </p:cNvPr>
          <p:cNvSpPr txBox="1"/>
          <p:nvPr/>
        </p:nvSpPr>
        <p:spPr>
          <a:xfrm>
            <a:off x="812800" y="5160277"/>
            <a:ext cx="60960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dotenv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403089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DOTENV,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중요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정보를 관리하는 모듈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en-US" altLang="ko-KR" dirty="0"/>
              <a:t>.env </a:t>
            </a:r>
            <a:r>
              <a:rPr lang="ko-KR" altLang="en-US" dirty="0"/>
              <a:t>파일을 </a:t>
            </a:r>
            <a:r>
              <a:rPr lang="ko-KR" altLang="en-US" dirty="0" err="1"/>
              <a:t>최상단</a:t>
            </a:r>
            <a:r>
              <a:rPr lang="ko-KR" altLang="en-US" dirty="0"/>
              <a:t> 폴더에 만들기</a:t>
            </a:r>
            <a:endParaRPr lang="en-US" altLang="ko-KR" dirty="0"/>
          </a:p>
          <a:p>
            <a:r>
              <a:rPr lang="ko-KR" altLang="en-US" dirty="0"/>
              <a:t>중요한 정보를 </a:t>
            </a:r>
            <a:r>
              <a:rPr lang="en-US" altLang="ko-KR" dirty="0"/>
              <a:t>.env </a:t>
            </a:r>
            <a:r>
              <a:rPr lang="ko-KR" altLang="en-US" dirty="0"/>
              <a:t>파일에 저장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정보가 필요한 곳에서 </a:t>
            </a:r>
            <a:r>
              <a:rPr lang="en-US" altLang="ko-KR" dirty="0" err="1"/>
              <a:t>process.env</a:t>
            </a:r>
            <a:r>
              <a:rPr lang="en-US" altLang="ko-KR" dirty="0"/>
              <a:t>.</a:t>
            </a:r>
            <a:r>
              <a:rPr lang="ko-KR" altLang="en-US" dirty="0" err="1"/>
              <a:t>저장명</a:t>
            </a:r>
            <a:r>
              <a:rPr lang="ko-KR" altLang="en-US" dirty="0"/>
              <a:t> 으로 사용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9F81E6-E6E5-DD7C-D424-B572A5CA4937}"/>
              </a:ext>
            </a:extLst>
          </p:cNvPr>
          <p:cNvSpPr txBox="1"/>
          <p:nvPr/>
        </p:nvSpPr>
        <p:spPr>
          <a:xfrm>
            <a:off x="838200" y="2967335"/>
            <a:ext cx="11112500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4000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DB_USER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root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DB_PASSWORD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dlrladk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DB_DATABASE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mydb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81F999-64EF-97AD-7B1A-9A5CE9542AA2}"/>
              </a:ext>
            </a:extLst>
          </p:cNvPr>
          <p:cNvSpPr txBox="1"/>
          <p:nvPr/>
        </p:nvSpPr>
        <p:spPr>
          <a:xfrm>
            <a:off x="838200" y="5308561"/>
            <a:ext cx="60960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721302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DOTENV,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중요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정보를 관리하는 모듈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정말 중요한 정보만 저장이 되는 파일이므로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에 올리면 안되겠죠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.</a:t>
            </a:r>
            <a:r>
              <a:rPr lang="en-US" altLang="ko-KR" dirty="0" err="1"/>
              <a:t>gitignore</a:t>
            </a:r>
            <a:r>
              <a:rPr lang="en-US" altLang="ko-KR" dirty="0"/>
              <a:t> </a:t>
            </a:r>
            <a:r>
              <a:rPr lang="ko-KR" altLang="en-US" dirty="0"/>
              <a:t>에 추가해 줍니다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해당 파일은 직접 업로드 하면서 사용하시면 됩니다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5B24E1-059D-DECE-D550-A59082EA9901}"/>
              </a:ext>
            </a:extLst>
          </p:cNvPr>
          <p:cNvSpPr txBox="1"/>
          <p:nvPr/>
        </p:nvSpPr>
        <p:spPr>
          <a:xfrm>
            <a:off x="889000" y="3105834"/>
            <a:ext cx="6096000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node_modules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.env</a:t>
            </a:r>
          </a:p>
        </p:txBody>
      </p:sp>
    </p:spTree>
    <p:extLst>
      <p:ext uri="{BB962C8B-B14F-4D97-AF65-F5344CB8AC3E}">
        <p14:creationId xmlns:p14="http://schemas.microsoft.com/office/powerpoint/2010/main" val="1607124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en-US" altLang="ko-KR" sz="4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gitignore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안되나요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en-US" altLang="ko-KR" dirty="0"/>
              <a:t>Git </a:t>
            </a:r>
            <a:r>
              <a:rPr lang="ko-KR" altLang="en-US" dirty="0"/>
              <a:t>도 캐쉬를 사용하기 때문에</a:t>
            </a:r>
            <a:r>
              <a:rPr lang="en-US" altLang="ko-KR" dirty="0"/>
              <a:t> </a:t>
            </a:r>
            <a:r>
              <a:rPr lang="ko-KR" altLang="en-US" dirty="0"/>
              <a:t>로컬에 해당 내용이 남아 있어서 그렇게 됩니다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깃 캐쉬를 삭제하고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다시 </a:t>
            </a:r>
            <a:r>
              <a:rPr lang="ko-KR" altLang="en-US" dirty="0" err="1">
                <a:sym typeface="Wingdings" panose="05000000000000000000" pitchFamily="2" charset="2"/>
              </a:rPr>
              <a:t>푸쉬해</a:t>
            </a:r>
            <a:r>
              <a:rPr lang="ko-KR" altLang="en-US" dirty="0">
                <a:sym typeface="Wingdings" panose="05000000000000000000" pitchFamily="2" charset="2"/>
              </a:rPr>
              <a:t> 주시면 됩니다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en-US" altLang="ko-KR" dirty="0"/>
          </a:p>
          <a:p>
            <a:r>
              <a:rPr lang="en-US" altLang="ko-KR" dirty="0"/>
              <a:t>git rm -r --cached .</a:t>
            </a:r>
          </a:p>
          <a:p>
            <a:r>
              <a:rPr lang="en-US" altLang="ko-KR" dirty="0"/>
              <a:t>git add .</a:t>
            </a:r>
          </a:p>
          <a:p>
            <a:r>
              <a:rPr lang="en-US" altLang="ko-KR" dirty="0"/>
              <a:t>git commit –m “clear git cache”</a:t>
            </a:r>
          </a:p>
          <a:p>
            <a:r>
              <a:rPr lang="en-US" altLang="ko-KR" dirty="0"/>
              <a:t>git push --all</a:t>
            </a:r>
          </a:p>
        </p:txBody>
      </p:sp>
    </p:spTree>
    <p:extLst>
      <p:ext uri="{BB962C8B-B14F-4D97-AF65-F5344CB8AC3E}">
        <p14:creationId xmlns:p14="http://schemas.microsoft.com/office/powerpoint/2010/main" val="31228763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65382"/>
            <a:ext cx="12192000" cy="6527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구조분해 할당 문법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Destructuring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2360868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script 강좌] 팝업 하루동안 안뜨기 : 네이버 블로그">
            <a:extLst>
              <a:ext uri="{FF2B5EF4-FFF2-40B4-BE49-F238E27FC236}">
                <a16:creationId xmlns:a16="http://schemas.microsoft.com/office/drawing/2014/main" id="{C4908718-A465-E353-9469-E6FE4EA8D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36" y="359063"/>
            <a:ext cx="55626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Script] Login 아이디 기억하기 / 쿠기 (Cookie)">
            <a:extLst>
              <a:ext uri="{FF2B5EF4-FFF2-40B4-BE49-F238E27FC236}">
                <a16:creationId xmlns:a16="http://schemas.microsoft.com/office/drawing/2014/main" id="{0FC42E7F-B3E9-A3E4-63AB-BDF726868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866" y="359063"/>
            <a:ext cx="4850612" cy="286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207E3E6-7649-C0F0-24F1-2C11F2CD87C3}"/>
              </a:ext>
            </a:extLst>
          </p:cNvPr>
          <p:cNvSpPr/>
          <p:nvPr/>
        </p:nvSpPr>
        <p:spPr>
          <a:xfrm>
            <a:off x="6659420" y="2687782"/>
            <a:ext cx="1219200" cy="5357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5142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배열 구조 분해 할당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0D9585-6673-28FE-0BF3-B6E8444DC46C}"/>
              </a:ext>
            </a:extLst>
          </p:cNvPr>
          <p:cNvSpPr txBox="1"/>
          <p:nvPr/>
        </p:nvSpPr>
        <p:spPr>
          <a:xfrm>
            <a:off x="653143" y="1615051"/>
            <a:ext cx="4395107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3A17B2-1DC2-DB0B-1C52-34272CF955A2}"/>
              </a:ext>
            </a:extLst>
          </p:cNvPr>
          <p:cNvSpPr txBox="1"/>
          <p:nvPr/>
        </p:nvSpPr>
        <p:spPr>
          <a:xfrm>
            <a:off x="6372225" y="1615051"/>
            <a:ext cx="5095875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1 2 3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74C416C-E354-82F8-A409-BEB24FBD853F}"/>
              </a:ext>
            </a:extLst>
          </p:cNvPr>
          <p:cNvSpPr/>
          <p:nvPr/>
        </p:nvSpPr>
        <p:spPr>
          <a:xfrm>
            <a:off x="5514975" y="2152650"/>
            <a:ext cx="571500" cy="685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7">
            <a:extLst>
              <a:ext uri="{FF2B5EF4-FFF2-40B4-BE49-F238E27FC236}">
                <a16:creationId xmlns:a16="http://schemas.microsoft.com/office/drawing/2014/main" id="{A52ABB7F-C2AC-1CCC-2991-EFEF92213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3933036"/>
            <a:ext cx="11260802" cy="2769768"/>
          </a:xfrm>
        </p:spPr>
        <p:txBody>
          <a:bodyPr>
            <a:normAutofit/>
          </a:bodyPr>
          <a:lstStyle/>
          <a:p>
            <a:r>
              <a:rPr lang="ko-KR" altLang="en-US" dirty="0"/>
              <a:t>배열의 각 요소를 추출하여 바로 변수로 할당</a:t>
            </a:r>
            <a:endParaRPr lang="en-US" altLang="ko-KR" dirty="0"/>
          </a:p>
          <a:p>
            <a:r>
              <a:rPr lang="ko-KR" altLang="en-US" dirty="0"/>
              <a:t>추출되는 기준은 배열의 순서에 따라서 할당 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33401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배열 구조 분해 할당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00E772-8F82-D54A-3D49-A56C7E6B14B9}"/>
              </a:ext>
            </a:extLst>
          </p:cNvPr>
          <p:cNvSpPr txBox="1"/>
          <p:nvPr/>
        </p:nvSpPr>
        <p:spPr>
          <a:xfrm>
            <a:off x="628650" y="1452216"/>
            <a:ext cx="8058150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2023-03-19T15:57:58.774Z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formattedDate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toISOString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formattedDate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"2023-03-19"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formattedDate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2023, 03, 19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73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객체 구조 분해 할당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0D9585-6673-28FE-0BF3-B6E8444DC46C}"/>
              </a:ext>
            </a:extLst>
          </p:cNvPr>
          <p:cNvSpPr txBox="1"/>
          <p:nvPr/>
        </p:nvSpPr>
        <p:spPr>
          <a:xfrm>
            <a:off x="653142" y="1615051"/>
            <a:ext cx="6795407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효석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효석 이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1CB52-12B2-989F-4288-5CB6E1102E4B}"/>
              </a:ext>
            </a:extLst>
          </p:cNvPr>
          <p:cNvSpPr txBox="1"/>
          <p:nvPr/>
        </p:nvSpPr>
        <p:spPr>
          <a:xfrm>
            <a:off x="653142" y="4703713"/>
            <a:ext cx="6795408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효석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효석 이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FA9C07FB-06E7-D318-158C-45638BA23496}"/>
              </a:ext>
            </a:extLst>
          </p:cNvPr>
          <p:cNvSpPr/>
          <p:nvPr/>
        </p:nvSpPr>
        <p:spPr>
          <a:xfrm rot="5400000">
            <a:off x="3765095" y="3693645"/>
            <a:ext cx="571500" cy="685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7285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객체 구조 분해 할당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8F59D6-702B-7F69-9798-054237A1E2DF}"/>
              </a:ext>
            </a:extLst>
          </p:cNvPr>
          <p:cNvSpPr txBox="1"/>
          <p:nvPr/>
        </p:nvSpPr>
        <p:spPr>
          <a:xfrm>
            <a:off x="790574" y="1473190"/>
            <a:ext cx="4391025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zipCode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"03068"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"Seoul"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zipCode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'Seoul'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zipCode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03068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91B5C22-17DE-9CAD-B200-FC0128117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900" y="1473190"/>
            <a:ext cx="6475890" cy="5229614"/>
          </a:xfrm>
        </p:spPr>
        <p:txBody>
          <a:bodyPr>
            <a:normAutofit/>
          </a:bodyPr>
          <a:lstStyle/>
          <a:p>
            <a:r>
              <a:rPr lang="ko-KR" altLang="en-US" dirty="0"/>
              <a:t>객체의 키를 기준으로 변수에 할당</a:t>
            </a:r>
            <a:endParaRPr lang="en-US" altLang="ko-KR" dirty="0"/>
          </a:p>
          <a:p>
            <a:r>
              <a:rPr lang="ko-KR" altLang="en-US" dirty="0"/>
              <a:t>순서는 상관이 없고</a:t>
            </a:r>
            <a:r>
              <a:rPr lang="en-US" altLang="ko-KR" dirty="0"/>
              <a:t>, </a:t>
            </a:r>
            <a:r>
              <a:rPr lang="ko-KR" altLang="en-US" dirty="0"/>
              <a:t>객체의 키와 이름이 </a:t>
            </a:r>
            <a:r>
              <a:rPr lang="ko-KR" altLang="en-US" dirty="0" err="1"/>
              <a:t>같아야만</a:t>
            </a:r>
            <a:r>
              <a:rPr lang="ko-KR" altLang="en-US" dirty="0"/>
              <a:t> 할당이 된다</a:t>
            </a:r>
            <a:r>
              <a:rPr lang="en-US" altLang="ko-KR" dirty="0"/>
              <a:t>~!</a:t>
            </a:r>
          </a:p>
        </p:txBody>
      </p:sp>
    </p:spTree>
    <p:extLst>
      <p:ext uri="{BB962C8B-B14F-4D97-AF65-F5344CB8AC3E}">
        <p14:creationId xmlns:p14="http://schemas.microsoft.com/office/powerpoint/2010/main" val="5998744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40686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전개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구문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Spread Syntax(...)</a:t>
            </a:r>
          </a:p>
        </p:txBody>
      </p:sp>
    </p:spTree>
    <p:extLst>
      <p:ext uri="{BB962C8B-B14F-4D97-AF65-F5344CB8AC3E}">
        <p14:creationId xmlns:p14="http://schemas.microsoft.com/office/powerpoint/2010/main" val="2491888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전개 구문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D708986-B439-8258-2337-698232D01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377252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2015</a:t>
            </a:r>
            <a:r>
              <a:rPr lang="ko-KR" altLang="en-US" dirty="0"/>
              <a:t>년에 추가 된 문법입니다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백 엔드에서 큰 데이터를 다룰 때 자주 사용하므로 간단하게 배우고 </a:t>
            </a:r>
            <a:r>
              <a:rPr lang="ko-KR" altLang="en-US" dirty="0" err="1"/>
              <a:t>넘어갈게요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병합</a:t>
            </a:r>
            <a:r>
              <a:rPr lang="en-US" altLang="ko-KR" dirty="0"/>
              <a:t>, </a:t>
            </a:r>
            <a:r>
              <a:rPr lang="ko-KR" altLang="en-US" dirty="0"/>
              <a:t>구조 분해 할당 등에 다양하게 사용이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말그대로 배열 또는 객체의 값을 하나하나 따로 분리해서 흩뿌리는 역할을 해줍니다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원하는 변수 앞에 </a:t>
            </a:r>
            <a:r>
              <a:rPr lang="en-US" altLang="ko-KR" dirty="0">
                <a:solidFill>
                  <a:schemeClr val="accent1"/>
                </a:solidFill>
              </a:rPr>
              <a:t>…</a:t>
            </a:r>
            <a:r>
              <a:rPr lang="ko-KR" altLang="en-US" dirty="0"/>
              <a:t> 을 써주면 됩니다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C55B00-C50B-0D2F-FBC1-6E8218492DC2}"/>
              </a:ext>
            </a:extLst>
          </p:cNvPr>
          <p:cNvSpPr txBox="1"/>
          <p:nvPr/>
        </p:nvSpPr>
        <p:spPr>
          <a:xfrm>
            <a:off x="744070" y="5226152"/>
            <a:ext cx="6096000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(...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0F51D3-D0F7-F56A-2660-DC4C81234D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214"/>
          <a:stretch/>
        </p:blipFill>
        <p:spPr>
          <a:xfrm>
            <a:off x="7358537" y="5226152"/>
            <a:ext cx="2950874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0096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전개 구문 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 합치기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C3A5CF-A287-BF60-62F1-D6DDF26B0B6B}"/>
              </a:ext>
            </a:extLst>
          </p:cNvPr>
          <p:cNvSpPr txBox="1"/>
          <p:nvPr/>
        </p:nvSpPr>
        <p:spPr>
          <a:xfrm>
            <a:off x="510988" y="1328391"/>
            <a:ext cx="6096000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tetzData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이효석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gender: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tetzInfo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gotetz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'xenosign@gmail.com'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tetz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tetzData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tetzInfo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tetz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C23DCC5-0164-74F2-9709-7BD31494F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305" y="4556206"/>
            <a:ext cx="7078081" cy="149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087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전개 구문 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 합치기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F2175-702E-35A2-324F-708FE85ADE7F}"/>
              </a:ext>
            </a:extLst>
          </p:cNvPr>
          <p:cNvSpPr txBox="1"/>
          <p:nvPr/>
        </p:nvSpPr>
        <p:spPr>
          <a:xfrm>
            <a:off x="510988" y="1328391"/>
            <a:ext cx="6096000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tetzData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이효석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gender: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tetzInfo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gotetz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'xenosign@gmail.com'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tetz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...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tetzData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...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tetzInfo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tetz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F83A64-3745-9C4F-DFCF-106BBAABA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658" y="4537167"/>
            <a:ext cx="6696635" cy="173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668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전개 구문 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배열 합치기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F2175-702E-35A2-324F-708FE85ADE7F}"/>
              </a:ext>
            </a:extLst>
          </p:cNvPr>
          <p:cNvSpPr txBox="1"/>
          <p:nvPr/>
        </p:nvSpPr>
        <p:spPr>
          <a:xfrm>
            <a:off x="510988" y="1328391"/>
            <a:ext cx="6096000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'6'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'7'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'8'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[...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...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608384-DEFB-9D2E-9104-C1148547D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8" y="3429000"/>
            <a:ext cx="8171858" cy="17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181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전개 구문 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나머지 연산자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8C6C0A-9CA1-BB21-43C6-727370064E16}"/>
              </a:ext>
            </a:extLst>
          </p:cNvPr>
          <p:cNvSpPr txBox="1"/>
          <p:nvPr/>
        </p:nvSpPr>
        <p:spPr>
          <a:xfrm>
            <a:off x="510988" y="1328391"/>
            <a:ext cx="6096000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tetzData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이효석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gender: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gotetz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'xenosign@gmail.com'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...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tetzInfo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tetzData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tetzInfo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6E3C113-D4A1-93A4-9488-CC23493C1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8" y="4124002"/>
            <a:ext cx="7980785" cy="91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쿠키를 활용하는 </a:t>
            </a:r>
            <a:r>
              <a:rPr lang="en-US" altLang="ko-KR" sz="4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cookie.ejs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/>
              <a:t>페이지 작성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114355"/>
          </a:xfrm>
        </p:spPr>
        <p:txBody>
          <a:bodyPr>
            <a:normAutofit/>
          </a:bodyPr>
          <a:lstStyle/>
          <a:p>
            <a:r>
              <a:rPr lang="ko-KR" altLang="en-US" dirty="0"/>
              <a:t>쿠키가 없으면 </a:t>
            </a:r>
            <a:r>
              <a:rPr lang="en-US" altLang="ko-KR" dirty="0"/>
              <a:t>alert </a:t>
            </a:r>
            <a:r>
              <a:rPr lang="ko-KR" altLang="en-US" dirty="0"/>
              <a:t>창을 띄우는 </a:t>
            </a:r>
            <a:r>
              <a:rPr lang="en-US" altLang="ko-KR" dirty="0" err="1"/>
              <a:t>cookie.ejs</a:t>
            </a:r>
            <a:r>
              <a:rPr lang="en-US" altLang="ko-KR" dirty="0"/>
              <a:t> </a:t>
            </a:r>
            <a:r>
              <a:rPr lang="ko-KR" altLang="en-US" dirty="0"/>
              <a:t>페이지를 만들어 봅시다</a:t>
            </a:r>
            <a:r>
              <a:rPr lang="en-US" altLang="ko-KR" dirty="0"/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20C6CF-1BA7-90EF-DCD9-18A7C3BB0757}"/>
              </a:ext>
            </a:extLst>
          </p:cNvPr>
          <p:cNvSpPr txBox="1"/>
          <p:nvPr/>
        </p:nvSpPr>
        <p:spPr>
          <a:xfrm>
            <a:off x="794327" y="2212630"/>
            <a:ext cx="8442036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쿠키 팔아요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ALERT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하루동안 보지 않기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쿠키 팔아요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  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8033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전개 구문 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나머지 연산자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배열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36C501-3E0E-4DE7-288C-963B1EFB51BC}"/>
              </a:ext>
            </a:extLst>
          </p:cNvPr>
          <p:cNvSpPr txBox="1"/>
          <p:nvPr/>
        </p:nvSpPr>
        <p:spPr>
          <a:xfrm>
            <a:off x="510988" y="1328391"/>
            <a:ext cx="6096000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...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D7D2CE-C024-F092-99FA-97A68D6BF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8" y="2819626"/>
            <a:ext cx="3258740" cy="167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426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전개 구문 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매개변수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36C501-3E0E-4DE7-288C-963B1EFB51BC}"/>
              </a:ext>
            </a:extLst>
          </p:cNvPr>
          <p:cNvSpPr txBox="1"/>
          <p:nvPr/>
        </p:nvSpPr>
        <p:spPr>
          <a:xfrm>
            <a:off x="510988" y="1328391"/>
            <a:ext cx="6096000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spread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fisrt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...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fisrt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spread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5615D3-D945-C7EF-B829-72B74B1E3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8" y="3403757"/>
            <a:ext cx="3373701" cy="17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7831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reate comics meme &quot;meme 2 buttons, the choice of meme template, difficult choice  meme&quot; - Comics - Meme-arsenal.com">
            <a:extLst>
              <a:ext uri="{FF2B5EF4-FFF2-40B4-BE49-F238E27FC236}">
                <a16:creationId xmlns:a16="http://schemas.microsoft.com/office/drawing/2014/main" id="{3FDB9ADB-EA18-B40A-8ED9-2E36611E3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276703"/>
            <a:ext cx="95250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2150B7-174A-61A3-480F-B4DB8ECED4D8}"/>
              </a:ext>
            </a:extLst>
          </p:cNvPr>
          <p:cNvSpPr txBox="1"/>
          <p:nvPr/>
        </p:nvSpPr>
        <p:spPr>
          <a:xfrm>
            <a:off x="2815770" y="1233713"/>
            <a:ext cx="21242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NoSQL</a:t>
            </a:r>
            <a:endParaRPr lang="ko-KR" altLang="en-US"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5545338A-3F84-E04D-C3B5-1433F7AE9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860" y="2997546"/>
            <a:ext cx="1600758" cy="43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Redis 개념과 특징">
            <a:extLst>
              <a:ext uri="{FF2B5EF4-FFF2-40B4-BE49-F238E27FC236}">
                <a16:creationId xmlns:a16="http://schemas.microsoft.com/office/drawing/2014/main" id="{01D01310-8C5D-A50E-3F1F-686353F06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17" y="2834239"/>
            <a:ext cx="977455" cy="32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Neo4j - 위키백과, 우리 모두의 백과사전">
            <a:extLst>
              <a:ext uri="{FF2B5EF4-FFF2-40B4-BE49-F238E27FC236}">
                <a16:creationId xmlns:a16="http://schemas.microsoft.com/office/drawing/2014/main" id="{D13C53B1-9E6B-186A-4143-A92F32664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154" y="2546748"/>
            <a:ext cx="901586" cy="33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0525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reate comics meme &quot;meme 2 buttons, the choice of meme template, difficult choice  meme&quot; - Comics - Meme-arsenal.com">
            <a:extLst>
              <a:ext uri="{FF2B5EF4-FFF2-40B4-BE49-F238E27FC236}">
                <a16:creationId xmlns:a16="http://schemas.microsoft.com/office/drawing/2014/main" id="{3FDB9ADB-EA18-B40A-8ED9-2E36611E3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3016931"/>
            <a:ext cx="95250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5545338A-3F84-E04D-C3B5-1433F7AE9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07" y="0"/>
            <a:ext cx="10460386" cy="281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Redis 개념과 특징">
            <a:extLst>
              <a:ext uri="{FF2B5EF4-FFF2-40B4-BE49-F238E27FC236}">
                <a16:creationId xmlns:a16="http://schemas.microsoft.com/office/drawing/2014/main" id="{01D01310-8C5D-A50E-3F1F-686353F06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17" y="3574467"/>
            <a:ext cx="977455" cy="32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Neo4j - 위키백과, 우리 모두의 백과사전">
            <a:extLst>
              <a:ext uri="{FF2B5EF4-FFF2-40B4-BE49-F238E27FC236}">
                <a16:creationId xmlns:a16="http://schemas.microsoft.com/office/drawing/2014/main" id="{D13C53B1-9E6B-186A-4143-A92F32664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154" y="3286976"/>
            <a:ext cx="901586" cy="33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428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Conceptual Hand Writing Showing Why Question. Business Photo Text Asking  for What Reason and Purpose Expressing Surprise Stock Illustration -  Illustration of inquire, people: 129124868">
            <a:extLst>
              <a:ext uri="{FF2B5EF4-FFF2-40B4-BE49-F238E27FC236}">
                <a16:creationId xmlns:a16="http://schemas.microsoft.com/office/drawing/2014/main" id="{E4038DC8-EED7-C492-8F18-82138D79D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86" y="181775"/>
            <a:ext cx="2717800" cy="271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0">
            <a:extLst>
              <a:ext uri="{FF2B5EF4-FFF2-40B4-BE49-F238E27FC236}">
                <a16:creationId xmlns:a16="http://schemas.microsoft.com/office/drawing/2014/main" id="{813E6350-4F36-4F71-73E4-E04B81E3B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477" y="2340776"/>
            <a:ext cx="10083437" cy="271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841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084B0FC-D24E-2491-25CB-E67A69013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923" y="704473"/>
            <a:ext cx="9348153" cy="544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952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아......촉이 온다...촉이 와....!!!!!!!!!! - ARASHI(아라시) 카테고리">
            <a:extLst>
              <a:ext uri="{FF2B5EF4-FFF2-40B4-BE49-F238E27FC236}">
                <a16:creationId xmlns:a16="http://schemas.microsoft.com/office/drawing/2014/main" id="{A1BE616C-A3C3-613E-A0A5-B5F407994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856" y="760081"/>
            <a:ext cx="7126287" cy="53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73932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image">
            <a:extLst>
              <a:ext uri="{FF2B5EF4-FFF2-40B4-BE49-F238E27FC236}">
                <a16:creationId xmlns:a16="http://schemas.microsoft.com/office/drawing/2014/main" id="{74AA532D-0652-1A75-C0D0-679272A1C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2" y="859034"/>
            <a:ext cx="9134475" cy="513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34088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MongoDB: Consistent Enterprise Market Share Gains (NASDAQ:MDB) | Seeking  Alpha">
            <a:extLst>
              <a:ext uri="{FF2B5EF4-FFF2-40B4-BE49-F238E27FC236}">
                <a16:creationId xmlns:a16="http://schemas.microsoft.com/office/drawing/2014/main" id="{A41B3475-DC3B-C6E1-357E-363B226E1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0"/>
            <a:ext cx="110918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73986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en-US" altLang="ko-KR" dirty="0"/>
              <a:t>Data </a:t>
            </a:r>
            <a:r>
              <a:rPr lang="ko-KR" altLang="en-US" dirty="0"/>
              <a:t>를 익숙한 </a:t>
            </a:r>
            <a:r>
              <a:rPr lang="en-US" altLang="ko-KR" dirty="0"/>
              <a:t>JSON </a:t>
            </a:r>
            <a:r>
              <a:rPr lang="ko-KR" altLang="en-US" dirty="0"/>
              <a:t>형태로 처리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빠르게 </a:t>
            </a:r>
            <a:r>
              <a:rPr lang="en-US" altLang="ko-KR" dirty="0">
                <a:sym typeface="Wingdings" panose="05000000000000000000" pitchFamily="2" charset="2"/>
              </a:rPr>
              <a:t>JSON </a:t>
            </a:r>
            <a:r>
              <a:rPr lang="ko-KR" altLang="en-US" dirty="0">
                <a:sym typeface="Wingdings" panose="05000000000000000000" pitchFamily="2" charset="2"/>
              </a:rPr>
              <a:t>전환 가능</a:t>
            </a:r>
            <a:endParaRPr lang="en-US" altLang="ko-KR" dirty="0"/>
          </a:p>
          <a:p>
            <a:pPr lvl="1"/>
            <a:r>
              <a:rPr lang="en-US" altLang="ko-KR" dirty="0"/>
              <a:t>DB </a:t>
            </a:r>
            <a:r>
              <a:rPr lang="ko-KR" altLang="en-US" dirty="0"/>
              <a:t>구조의 변경이 용이</a:t>
            </a:r>
            <a:endParaRPr lang="en-US" altLang="ko-KR" dirty="0"/>
          </a:p>
          <a:p>
            <a:pPr lvl="1"/>
            <a:r>
              <a:rPr lang="ko-KR" altLang="en-US" dirty="0"/>
              <a:t>제약이 없음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높은 수평 확장성</a:t>
            </a:r>
            <a:r>
              <a:rPr lang="en-US" altLang="ko-KR" dirty="0"/>
              <a:t>,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스키마 설계의 유연성</a:t>
            </a:r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/>
              <a:t>표준이 없어요</a:t>
            </a:r>
            <a:r>
              <a:rPr lang="en-US" altLang="ko-KR" dirty="0"/>
              <a:t>(= </a:t>
            </a:r>
            <a:r>
              <a:rPr lang="ko-KR" altLang="en-US" dirty="0"/>
              <a:t>제약이 없음</a:t>
            </a:r>
            <a:r>
              <a:rPr lang="en-US" altLang="ko-KR" dirty="0"/>
              <a:t>)!</a:t>
            </a:r>
          </a:p>
          <a:p>
            <a:pPr lvl="1"/>
            <a:r>
              <a:rPr lang="ko-KR" altLang="en-US" dirty="0"/>
              <a:t>데이터가 구조화 되어 있지 않음</a:t>
            </a:r>
            <a:endParaRPr lang="en-US" altLang="ko-KR" dirty="0"/>
          </a:p>
          <a:p>
            <a:pPr lvl="2"/>
            <a:r>
              <a:rPr lang="ko-KR" altLang="en-US" dirty="0"/>
              <a:t>단순한 구조의 쿼리만 사용 가능</a:t>
            </a:r>
            <a:endParaRPr lang="en-US" altLang="ko-KR" dirty="0"/>
          </a:p>
          <a:p>
            <a:pPr lvl="2"/>
            <a:r>
              <a:rPr lang="ko-KR" altLang="en-US" dirty="0"/>
              <a:t>데이터의 일관성 및 안정성을 </a:t>
            </a:r>
            <a:r>
              <a:rPr lang="en-US" altLang="ko-KR" dirty="0"/>
              <a:t>DB</a:t>
            </a:r>
            <a:r>
              <a:rPr lang="ko-KR" altLang="en-US" dirty="0"/>
              <a:t>가 아닌 </a:t>
            </a:r>
            <a:r>
              <a:rPr lang="en-US" altLang="ko-KR" dirty="0"/>
              <a:t>APP </a:t>
            </a:r>
            <a:r>
              <a:rPr lang="ko-KR" altLang="en-US" dirty="0"/>
              <a:t>레벨에서 관리해줘야 함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버그 발생 확률 높음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MongoDB(Humongous DB)</a:t>
            </a:r>
          </a:p>
        </p:txBody>
      </p:sp>
    </p:spTree>
    <p:extLst>
      <p:ext uri="{BB962C8B-B14F-4D97-AF65-F5344CB8AC3E}">
        <p14:creationId xmlns:p14="http://schemas.microsoft.com/office/powerpoint/2010/main" val="1024742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0AC513-0D64-60E4-901C-D0DBE9A60266}"/>
              </a:ext>
            </a:extLst>
          </p:cNvPr>
          <p:cNvSpPr txBox="1"/>
          <p:nvPr/>
        </p:nvSpPr>
        <p:spPr>
          <a:xfrm>
            <a:off x="258618" y="187834"/>
            <a:ext cx="5440218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'/cook'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'alert'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maxAge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httpOnly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쿠기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굽기 성공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576630-184D-57B9-AA3A-7276DA7293F9}"/>
              </a:ext>
            </a:extLst>
          </p:cNvPr>
          <p:cNvSpPr txBox="1"/>
          <p:nvPr/>
        </p:nvSpPr>
        <p:spPr>
          <a:xfrm>
            <a:off x="258617" y="2349143"/>
            <a:ext cx="11185237" cy="42473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checked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`http://localhost:4000/cookie/cook`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쿠키 발행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</a:p>
        </p:txBody>
      </p:sp>
    </p:spTree>
    <p:extLst>
      <p:ext uri="{BB962C8B-B14F-4D97-AF65-F5344CB8AC3E}">
        <p14:creationId xmlns:p14="http://schemas.microsoft.com/office/powerpoint/2010/main" val="325835544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>
            <a:extLst>
              <a:ext uri="{FF2B5EF4-FFF2-40B4-BE49-F238E27FC236}">
                <a16:creationId xmlns:a16="http://schemas.microsoft.com/office/drawing/2014/main" id="{93AFF0C4-8B54-394F-D36C-4DA58CE15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457" y="1334098"/>
            <a:ext cx="6255085" cy="168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03A562-4985-751C-8E95-239157BEBC1B}"/>
              </a:ext>
            </a:extLst>
          </p:cNvPr>
          <p:cNvSpPr txBox="1"/>
          <p:nvPr/>
        </p:nvSpPr>
        <p:spPr>
          <a:xfrm>
            <a:off x="1892240" y="4177609"/>
            <a:ext cx="84075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/>
              </a:rPr>
              <a:t>https://www.mongodb.com/ko-kr/cloud/atlas/efficiency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96442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9,067 No More Stock Photos and Images - 123RF">
            <a:extLst>
              <a:ext uri="{FF2B5EF4-FFF2-40B4-BE49-F238E27FC236}">
                <a16:creationId xmlns:a16="http://schemas.microsoft.com/office/drawing/2014/main" id="{28E8E0E3-4736-4C4A-4A55-B6AA0D38D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742" y="1444186"/>
            <a:ext cx="5113047" cy="541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uild a house - icon by Adioma">
            <a:extLst>
              <a:ext uri="{FF2B5EF4-FFF2-40B4-BE49-F238E27FC236}">
                <a16:creationId xmlns:a16="http://schemas.microsoft.com/office/drawing/2014/main" id="{9AF29A77-7F25-3AFE-FAA2-8CD6CA199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106" y="721365"/>
            <a:ext cx="3955190" cy="373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00648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클라우드서비스 – Cloud Service">
            <a:extLst>
              <a:ext uri="{FF2B5EF4-FFF2-40B4-BE49-F238E27FC236}">
                <a16:creationId xmlns:a16="http://schemas.microsoft.com/office/drawing/2014/main" id="{FFA434B0-3CD1-4FE7-5606-9967AD6F7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973" y="484986"/>
            <a:ext cx="5646053" cy="5888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15263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2E7396-8246-618D-5445-7010964DF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7769"/>
            <a:ext cx="12192000" cy="428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39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06A060-35BB-E7B9-D2C9-053969140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153" y="2114366"/>
            <a:ext cx="6039693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8795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39BCCA-0AE5-CA55-C4B7-2249B5506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601" y="2066735"/>
            <a:ext cx="6258798" cy="2724530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2417DC70-0312-1EC1-0CF8-6F332707B0CC}"/>
              </a:ext>
            </a:extLst>
          </p:cNvPr>
          <p:cNvSpPr/>
          <p:nvPr/>
        </p:nvSpPr>
        <p:spPr>
          <a:xfrm rot="13741909">
            <a:off x="5190306" y="4384196"/>
            <a:ext cx="714103" cy="59218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7374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810A2E-842C-0F4E-A3EB-BA7BA218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397" y="0"/>
            <a:ext cx="77672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12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004907-A3A0-CDA3-B990-0746D32F4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857" y="0"/>
            <a:ext cx="8308286" cy="6858000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464582A5-B2D5-9ED3-6FBF-592B05B60971}"/>
              </a:ext>
            </a:extLst>
          </p:cNvPr>
          <p:cNvSpPr/>
          <p:nvPr/>
        </p:nvSpPr>
        <p:spPr>
          <a:xfrm rot="13741909">
            <a:off x="9004660" y="4880584"/>
            <a:ext cx="714103" cy="59218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0600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4CB2DB1-2401-D133-5BE5-ED23FC787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753" y="0"/>
            <a:ext cx="7688494" cy="6858000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3E4F9D2-71A2-249E-BB79-8061C4F79D87}"/>
              </a:ext>
            </a:extLst>
          </p:cNvPr>
          <p:cNvSpPr/>
          <p:nvPr/>
        </p:nvSpPr>
        <p:spPr>
          <a:xfrm rot="13741909">
            <a:off x="8708569" y="5289887"/>
            <a:ext cx="714103" cy="59218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66744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5FA6FF-6E6F-7E93-5397-256641530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467" y="875943"/>
            <a:ext cx="8707065" cy="5106113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824635F-76C0-EC21-DA78-C4AD3D18F7A7}"/>
              </a:ext>
            </a:extLst>
          </p:cNvPr>
          <p:cNvSpPr/>
          <p:nvPr/>
        </p:nvSpPr>
        <p:spPr>
          <a:xfrm rot="13741909">
            <a:off x="9849392" y="5768858"/>
            <a:ext cx="714103" cy="59218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063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in icon button stock illustration. Illustration of secure - 126999949">
            <a:extLst>
              <a:ext uri="{FF2B5EF4-FFF2-40B4-BE49-F238E27FC236}">
                <a16:creationId xmlns:a16="http://schemas.microsoft.com/office/drawing/2014/main" id="{252DE1BA-C00F-53F1-CE56-8ECF27312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62767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4E91F7E-D169-25A4-FA3B-12FBAC3E6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968" y="1699971"/>
            <a:ext cx="7440063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2451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CB5641C-2846-0F0C-566A-07F47D31E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63" y="604443"/>
            <a:ext cx="7697274" cy="5649113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793BA56-4F7B-7EAB-74E4-ECE91A24A14A}"/>
              </a:ext>
            </a:extLst>
          </p:cNvPr>
          <p:cNvSpPr/>
          <p:nvPr/>
        </p:nvSpPr>
        <p:spPr>
          <a:xfrm rot="13741909">
            <a:off x="5677986" y="2581521"/>
            <a:ext cx="714103" cy="59218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F328C27-9F1F-6BE1-A683-FE93C99C8950}"/>
              </a:ext>
            </a:extLst>
          </p:cNvPr>
          <p:cNvSpPr/>
          <p:nvPr/>
        </p:nvSpPr>
        <p:spPr>
          <a:xfrm rot="13741909">
            <a:off x="9065622" y="4662871"/>
            <a:ext cx="714103" cy="59218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18735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360081-2F98-746F-0688-553EEB058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85" y="2433498"/>
            <a:ext cx="5582429" cy="1991003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AF78271-DAE3-6149-82A2-169FCEBEE6B9}"/>
              </a:ext>
            </a:extLst>
          </p:cNvPr>
          <p:cNvSpPr/>
          <p:nvPr/>
        </p:nvSpPr>
        <p:spPr>
          <a:xfrm rot="13741909">
            <a:off x="8429895" y="3948769"/>
            <a:ext cx="714103" cy="59218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03947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A61FE30-237E-5583-E6B6-B7510E4FC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78" y="390101"/>
            <a:ext cx="8192643" cy="6077798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444F8E8F-3219-3403-F155-6DD977330C8F}"/>
              </a:ext>
            </a:extLst>
          </p:cNvPr>
          <p:cNvSpPr/>
          <p:nvPr/>
        </p:nvSpPr>
        <p:spPr>
          <a:xfrm rot="13741909">
            <a:off x="5738947" y="3365293"/>
            <a:ext cx="714103" cy="59218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97193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AC53AD9-C9BA-13F7-E4A6-D3471EEB4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389" y="118600"/>
            <a:ext cx="7497221" cy="6620799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EFD0801A-E25A-A362-B557-6C50D8B2A844}"/>
              </a:ext>
            </a:extLst>
          </p:cNvPr>
          <p:cNvSpPr/>
          <p:nvPr/>
        </p:nvSpPr>
        <p:spPr>
          <a:xfrm rot="13741909">
            <a:off x="8038008" y="3731053"/>
            <a:ext cx="714103" cy="59218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3709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CA1101E-581F-DE96-56AF-49C9858A0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003" y="0"/>
            <a:ext cx="6599993" cy="6858000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26957A0E-22E6-5579-4B93-42515FE99EA8}"/>
              </a:ext>
            </a:extLst>
          </p:cNvPr>
          <p:cNvSpPr/>
          <p:nvPr/>
        </p:nvSpPr>
        <p:spPr>
          <a:xfrm rot="19124691">
            <a:off x="2643134" y="2674868"/>
            <a:ext cx="714103" cy="59218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23463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12B14-7F95-2347-2613-B5E86583D75C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의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10436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3DC72B1-6329-91D4-2B11-6132691F2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918" y="1106768"/>
            <a:ext cx="5642164" cy="464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9157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lational and non relational databases">
            <a:extLst>
              <a:ext uri="{FF2B5EF4-FFF2-40B4-BE49-F238E27FC236}">
                <a16:creationId xmlns:a16="http://schemas.microsoft.com/office/drawing/2014/main" id="{EC6A4DD3-237B-C3C6-3B35-ECD62A93C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61" y="1044115"/>
            <a:ext cx="9085277" cy="476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41844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0209551-01BB-FF84-4516-C572BA498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692" y="1239041"/>
            <a:ext cx="7772616" cy="437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92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10791</TotalTime>
  <Words>7338</Words>
  <Application>Microsoft Office PowerPoint</Application>
  <PresentationFormat>와이드스크린</PresentationFormat>
  <Paragraphs>1232</Paragraphs>
  <Slides>162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162</vt:i4>
      </vt:variant>
    </vt:vector>
  </HeadingPairs>
  <TitlesOfParts>
    <vt:vector size="169" baseType="lpstr">
      <vt:lpstr>나눔스퀘어 ExtraBold</vt:lpstr>
      <vt:lpstr>맑은 고딕</vt:lpstr>
      <vt:lpstr>나눔스퀘어 Bold</vt:lpstr>
      <vt:lpstr>Arial</vt:lpstr>
      <vt:lpstr>Consolas</vt:lpstr>
      <vt:lpstr>Calibri</vt:lpstr>
      <vt:lpstr>Office 테마</vt:lpstr>
      <vt:lpstr>PowerPoint 프레젠테이션</vt:lpstr>
      <vt:lpstr>PowerPoint 프레젠테이션</vt:lpstr>
      <vt:lpstr>쿠키의 최대 나이? 정하기!</vt:lpstr>
      <vt:lpstr>쿠키 삭제하기!</vt:lpstr>
      <vt:lpstr>PowerPoint 프레젠테이션</vt:lpstr>
      <vt:lpstr>PowerPoint 프레젠테이션</vt:lpstr>
      <vt:lpstr>쿠키를 활용하는 cookie.ejs 페이지 작성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세션 모듈 추가하기</vt:lpstr>
      <vt:lpstr>PowerPoint 프레젠테이션</vt:lpstr>
      <vt:lpstr>회원 가입 용 라우터 구현</vt:lpstr>
      <vt:lpstr>PowerPoint 프레젠테이션</vt:lpstr>
      <vt:lpstr>회원 가입 컨트롤러 작성</vt:lpstr>
      <vt:lpstr>PowerPoint 프레젠테이션</vt:lpstr>
      <vt:lpstr>PowerPoint 프레젠테이션</vt:lpstr>
      <vt:lpstr>로그인 용 라우터 구현</vt:lpstr>
      <vt:lpstr>PowerPoint 프레젠테이션</vt:lpstr>
      <vt:lpstr>PowerPoint 프레젠테이션</vt:lpstr>
      <vt:lpstr>PowerPoint 프레젠테이션</vt:lpstr>
      <vt:lpstr>로그 아웃 버튼 만들기</vt:lpstr>
      <vt:lpstr>로그 아웃 처리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작성자 표시</vt:lpstr>
      <vt:lpstr>자신이 작성한 글에만 수정 삭제 버튼 표시</vt:lpstr>
      <vt:lpstr>PowerPoint 프레젠테이션</vt:lpstr>
      <vt:lpstr>PowerPoint 프레젠테이션</vt:lpstr>
      <vt:lpstr>게시글 추가 페이지로 이동</vt:lpstr>
      <vt:lpstr>게시글 추가 기능</vt:lpstr>
      <vt:lpstr>PowerPoint 프레젠테이션</vt:lpstr>
      <vt:lpstr>PowerPoint 프레젠테이션</vt:lpstr>
      <vt:lpstr>PowerPoint 프레젠테이션</vt:lpstr>
      <vt:lpstr>게시글 수정 페이지로 이동</vt:lpstr>
      <vt:lpstr>게시글 수정 기능</vt:lpstr>
      <vt:lpstr>PowerPoint 프레젠테이션</vt:lpstr>
      <vt:lpstr>PowerPoint 프레젠테이션</vt:lpstr>
      <vt:lpstr>게시글 삭제 기능</vt:lpstr>
      <vt:lpstr>PowerPoint 프레젠테이션</vt:lpstr>
      <vt:lpstr>쿠키를 사용한 자동 로그인</vt:lpstr>
      <vt:lpstr>쿠키를 사용한 자동 로그인</vt:lpstr>
      <vt:lpstr>PowerPoint 프레젠테이션</vt:lpstr>
      <vt:lpstr>쿠키를 사용한 자동 로그인</vt:lpstr>
      <vt:lpstr>쿠키가 정상 작동 하는지 테스트!</vt:lpstr>
      <vt:lpstr>로그아웃을 하면 쿠키도…</vt:lpstr>
      <vt:lpstr>PowerPoint 프레젠테이션</vt:lpstr>
      <vt:lpstr>PowerPoint 프레젠테이션</vt:lpstr>
      <vt:lpstr>DOTENV, 중요 정보를 관리하는 모듈</vt:lpstr>
      <vt:lpstr>DOTENV, 중요 정보를 관리하는 모듈</vt:lpstr>
      <vt:lpstr>DOTENV, 중요 정보를 관리하는 모듈</vt:lpstr>
      <vt:lpstr>.gitignore 가 안되나요?</vt:lpstr>
      <vt:lpstr>PowerPoint 프레젠테이션</vt:lpstr>
      <vt:lpstr>배열 구조 분해 할당</vt:lpstr>
      <vt:lpstr>배열 구조 분해 할당</vt:lpstr>
      <vt:lpstr>객체 구조 분해 할당</vt:lpstr>
      <vt:lpstr>객체 구조 분해 할당</vt:lpstr>
      <vt:lpstr>PowerPoint 프레젠테이션</vt:lpstr>
      <vt:lpstr>전개 구문</vt:lpstr>
      <vt:lpstr>전개 구문 – 객체 합치기</vt:lpstr>
      <vt:lpstr>전개 구문 – 객체 합치기</vt:lpstr>
      <vt:lpstr>전개 구문 – 배열 합치기</vt:lpstr>
      <vt:lpstr>전개 구문 – 나머지 연산자, 객체</vt:lpstr>
      <vt:lpstr>전개 구문 – 나머지 연산자, 배열</vt:lpstr>
      <vt:lpstr>전개 구문 – 매개변수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MongoDB(Humongous DB)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MongoDB 용 js 파일 생성</vt:lpstr>
      <vt:lpstr>MongoDB 접속용 함수를 생성</vt:lpstr>
      <vt:lpstr>MongoDB 패키지 설치</vt:lpstr>
      <vt:lpstr>PowerPoint 프레젠테이션</vt:lpstr>
      <vt:lpstr>PowerPoint 프레젠테이션</vt:lpstr>
      <vt:lpstr>MongoDB 첫 데이터 베이스 생성하기!</vt:lpstr>
      <vt:lpstr>MongoDB 첫 데이터 베이스 생성하기!</vt:lpstr>
      <vt:lpstr>첫 데이터 베이스에 데이터 추가하기!</vt:lpstr>
      <vt:lpstr>PowerPoint 프레젠테이션</vt:lpstr>
      <vt:lpstr>첫 데이터 베이스에 데이터 확인하기!</vt:lpstr>
      <vt:lpstr>PowerPoint 프레젠테이션</vt:lpstr>
      <vt:lpstr>PowerPoint 프레젠테이션</vt:lpstr>
      <vt:lpstr>PowerPoint 프레젠테이션</vt:lpstr>
      <vt:lpstr>PowerPoint 프레젠테이션</vt:lpstr>
      <vt:lpstr>insertOne</vt:lpstr>
      <vt:lpstr>insertMany</vt:lpstr>
      <vt:lpstr>PowerPoint 프레젠테이션</vt:lpstr>
      <vt:lpstr>deleteOne</vt:lpstr>
      <vt:lpstr>deleteMany</vt:lpstr>
      <vt:lpstr>PowerPoint 프레젠테이션</vt:lpstr>
      <vt:lpstr>updateOne</vt:lpstr>
      <vt:lpstr>updateMany</vt:lpstr>
      <vt:lpstr>PowerPoint 프레젠테이션</vt:lpstr>
      <vt:lpstr>findOne</vt:lpstr>
      <vt:lpstr>findOne</vt:lpstr>
      <vt:lpstr>find</vt:lpstr>
      <vt:lpstr>PowerPoint 프레젠테이션</vt:lpstr>
      <vt:lpstr>PowerPoint 프레젠테이션</vt:lpstr>
      <vt:lpstr>$set: {}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실습, 데이터 삽입 – 수정 – 삭제 – 검색 하기</vt:lpstr>
      <vt:lpstr>실습, 데이터 삽입 – 수정 – 삭제 – 검색 하기</vt:lpstr>
      <vt:lpstr>PowerPoint 프레젠테이션</vt:lpstr>
      <vt:lpstr>PowerPoint 프레젠테이션</vt:lpstr>
      <vt:lpstr>콜백 지옥의 구원자 Async/Await</vt:lpstr>
      <vt:lpstr>콜백 지옥의 구원자 Async/Await</vt:lpstr>
      <vt:lpstr>PowerPoint 프레젠테이션</vt:lpstr>
      <vt:lpstr>첫 데이터 베이스에 데이터 추가하기!</vt:lpstr>
      <vt:lpstr>PowerPoint 프레젠테이션</vt:lpstr>
      <vt:lpstr>PowerPoint 프레젠테이션</vt:lpstr>
      <vt:lpstr>insertOne</vt:lpstr>
      <vt:lpstr>PowerPoint 프레젠테이션</vt:lpstr>
      <vt:lpstr>insertMany</vt:lpstr>
      <vt:lpstr>PowerPoint 프레젠테이션</vt:lpstr>
      <vt:lpstr>PowerPoint 프레젠테이션</vt:lpstr>
      <vt:lpstr>deleteOne</vt:lpstr>
      <vt:lpstr>PowerPoint 프레젠테이션</vt:lpstr>
      <vt:lpstr>deleteMany</vt:lpstr>
      <vt:lpstr>PowerPoint 프레젠테이션</vt:lpstr>
      <vt:lpstr>PowerPoint 프레젠테이션</vt:lpstr>
      <vt:lpstr>updateOne</vt:lpstr>
      <vt:lpstr>PowerPoint 프레젠테이션</vt:lpstr>
      <vt:lpstr>updateMany</vt:lpstr>
      <vt:lpstr>PowerPoint 프레젠테이션</vt:lpstr>
      <vt:lpstr>실습, Async / Await 로 변경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157</dc:creator>
  <cp:lastModifiedBy>157</cp:lastModifiedBy>
  <cp:revision>1335</cp:revision>
  <dcterms:created xsi:type="dcterms:W3CDTF">2022-05-29T13:34:07Z</dcterms:created>
  <dcterms:modified xsi:type="dcterms:W3CDTF">2023-03-19T18:27:12Z</dcterms:modified>
</cp:coreProperties>
</file>