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3"/>
  </p:notesMasterIdLst>
  <p:sldIdLst>
    <p:sldId id="256" r:id="rId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2" y="-197358"/>
            <a:ext cx="3880773" cy="8596668"/>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txBody>
          <a:bodyPr spcFirstLastPara="1" wrap="square" lIns="91425" tIns="45700" rIns="91425" bIns="45700" anchor="t" anchorCtr="0"/>
          <a:lstStyle>
            <a:lvl1pPr marR="0" lvl="0" algn="ctr"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1pPr>
            <a:lvl2pPr marR="0" lvl="1"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2pPr>
            <a:lvl3pPr marR="0" lvl="2"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3pPr>
            <a:lvl4pPr marR="0" lvl="3"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4pPr>
            <a:lvl5pPr marR="0" lvl="4"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5pPr>
            <a:lvl6pPr marR="0" lvl="5"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6pPr>
            <a:lvl7pPr marR="0" lvl="6"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7pPr>
            <a:lvl8pPr marR="0" lvl="7"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8pPr>
            <a:lvl9pPr marR="0" lvl="8" algn="l" rtl="0">
              <a:spcBef>
                <a:spcPts val="1000"/>
              </a:spcBef>
              <a:spcAft>
                <a:spcPts val="0"/>
              </a:spcAft>
              <a:buClr>
                <a:schemeClr val="accent1"/>
              </a:buClr>
              <a:buSzPts val="1280"/>
              <a:buFont typeface="Noto Sans Symbols"/>
              <a:buNone/>
              <a:defRPr sz="1600" b="0" i="0" u="none" strike="noStrike" cap="none">
                <a:solidFill>
                  <a:srgbClr val="3F3F3F"/>
                </a:solidFill>
                <a:latin typeface="Trebuchet MS"/>
                <a:ea typeface="Trebuchet MS"/>
                <a:cs typeface="Trebuchet MS"/>
                <a:sym typeface="Trebuchet MS"/>
              </a:defRPr>
            </a:lvl9pPr>
          </a:lstStyle>
          <a:p>
            <a:endParaRPr/>
          </a:p>
        </p:txBody>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a:blip r:embed="rId3"/>
          <a:tile tx="0" ty="0" sx="100000" sy="100000" flip="none" algn="tl"/>
        </a:blipFill>
        <a:effectLst/>
      </p:bgPr>
    </p:bg>
    <p:spTree>
      <p:nvGrpSpPr>
        <p:cNvPr id="1" name="Shape 142"/>
        <p:cNvGrpSpPr/>
        <p:nvPr/>
      </p:nvGrpSpPr>
      <p:grpSpPr>
        <a:xfrm>
          <a:off x="0" y="0"/>
          <a:ext cx="0" cy="0"/>
          <a:chOff x="0" y="0"/>
          <a:chExt cx="0" cy="0"/>
        </a:xfrm>
      </p:grpSpPr>
      <p:pic>
        <p:nvPicPr>
          <p:cNvPr id="143" name="Google Shape;143;p18"/>
          <p:cNvPicPr preferRelativeResize="0"/>
          <p:nvPr/>
        </p:nvPicPr>
        <p:blipFill rotWithShape="1">
          <a:blip r:embed="rId4">
            <a:alphaModFix/>
          </a:blip>
          <a:srcRect l="12589" r="11881"/>
          <a:stretch/>
        </p:blipFill>
        <p:spPr>
          <a:xfrm>
            <a:off x="426968" y="210335"/>
            <a:ext cx="1411665" cy="1379387"/>
          </a:xfrm>
          <a:prstGeom prst="rect">
            <a:avLst/>
          </a:prstGeom>
          <a:noFill/>
          <a:ln>
            <a:noFill/>
          </a:ln>
        </p:spPr>
      </p:pic>
      <p:sp>
        <p:nvSpPr>
          <p:cNvPr id="144" name="Google Shape;144;p18"/>
          <p:cNvSpPr/>
          <p:nvPr/>
        </p:nvSpPr>
        <p:spPr>
          <a:xfrm>
            <a:off x="53627" y="1827721"/>
            <a:ext cx="2643278" cy="612648"/>
          </a:xfrm>
          <a:prstGeom prst="flowChartAlternateProcess">
            <a:avLst/>
          </a:prstGeom>
          <a:solidFill>
            <a:schemeClr val="accent6">
              <a:lumMod val="75000"/>
            </a:schemeClr>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dirty="0">
                <a:solidFill>
                  <a:schemeClr val="lt1"/>
                </a:solidFill>
                <a:latin typeface="Trebuchet MS"/>
                <a:ea typeface="Trebuchet MS"/>
                <a:cs typeface="Trebuchet MS"/>
                <a:sym typeface="Trebuchet MS"/>
              </a:rPr>
              <a:t> HARDWARE</a:t>
            </a:r>
            <a:endParaRPr sz="1800" b="1" i="0" u="none" strike="noStrike" cap="none" dirty="0">
              <a:solidFill>
                <a:schemeClr val="lt1"/>
              </a:solidFill>
              <a:latin typeface="Trebuchet MS"/>
              <a:ea typeface="Trebuchet MS"/>
              <a:cs typeface="Trebuchet MS"/>
              <a:sym typeface="Trebuchet MS"/>
            </a:endParaRPr>
          </a:p>
        </p:txBody>
      </p:sp>
      <p:sp>
        <p:nvSpPr>
          <p:cNvPr id="145" name="Google Shape;145;p18"/>
          <p:cNvSpPr txBox="1"/>
          <p:nvPr/>
        </p:nvSpPr>
        <p:spPr>
          <a:xfrm>
            <a:off x="1" y="2616290"/>
            <a:ext cx="3413760" cy="2862322"/>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a:buChar char="•"/>
            </a:pPr>
            <a:r>
              <a:rPr lang="en-US" sz="1800" b="1" dirty="0">
                <a:solidFill>
                  <a:schemeClr val="dk1"/>
                </a:solidFill>
                <a:latin typeface="Federo"/>
                <a:ea typeface="Federo"/>
                <a:cs typeface="Federo"/>
                <a:sym typeface="Federo"/>
              </a:rPr>
              <a:t>Two</a:t>
            </a:r>
            <a:r>
              <a:rPr lang="en-US" sz="1800" b="1" i="0" u="none" strike="noStrike" cap="none" dirty="0">
                <a:solidFill>
                  <a:schemeClr val="dk1"/>
                </a:solidFill>
                <a:latin typeface="Federo"/>
                <a:ea typeface="Federo"/>
                <a:cs typeface="Federo"/>
                <a:sym typeface="Federo"/>
              </a:rPr>
              <a:t> Arduino Uno Microcontroller</a:t>
            </a:r>
            <a:endParaRPr dirty="0"/>
          </a:p>
          <a:p>
            <a:pPr marL="285750" marR="0" lvl="0" indent="-285750" algn="l" rtl="0">
              <a:spcBef>
                <a:spcPts val="0"/>
              </a:spcBef>
              <a:spcAft>
                <a:spcPts val="0"/>
              </a:spcAft>
              <a:buClr>
                <a:schemeClr val="dk1"/>
              </a:buClr>
              <a:buSzPts val="1800"/>
              <a:buFont typeface="Arial"/>
              <a:buChar char="•"/>
            </a:pPr>
            <a:r>
              <a:rPr lang="en-US" sz="1800" b="1" i="0" u="none" strike="noStrike" cap="none" dirty="0">
                <a:solidFill>
                  <a:schemeClr val="dk1"/>
                </a:solidFill>
                <a:latin typeface="Federo"/>
                <a:ea typeface="Federo"/>
                <a:cs typeface="Federo"/>
                <a:sym typeface="Federo"/>
              </a:rPr>
              <a:t>PIXY2 Camera </a:t>
            </a:r>
            <a:endParaRPr dirty="0"/>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Federo"/>
                <a:ea typeface="Federo"/>
                <a:cs typeface="Federo"/>
                <a:sym typeface="Federo"/>
              </a:rPr>
              <a:t>Custom Gripper</a:t>
            </a:r>
            <a:endParaRPr dirty="0"/>
          </a:p>
          <a:p>
            <a:pPr marL="285750" marR="0" lvl="0" indent="-285750" algn="l" rtl="0">
              <a:spcBef>
                <a:spcPts val="0"/>
              </a:spcBef>
              <a:spcAft>
                <a:spcPts val="0"/>
              </a:spcAft>
              <a:buClr>
                <a:schemeClr val="dk1"/>
              </a:buClr>
              <a:buSzPts val="1800"/>
              <a:buFont typeface="Arial"/>
              <a:buChar char="•"/>
            </a:pPr>
            <a:r>
              <a:rPr lang="en-IN" sz="1800" b="1" i="0" u="none" strike="noStrike" cap="none" dirty="0">
                <a:solidFill>
                  <a:schemeClr val="dk1"/>
                </a:solidFill>
                <a:latin typeface="Federo"/>
                <a:ea typeface="Federo"/>
                <a:cs typeface="Federo"/>
                <a:sym typeface="Federo"/>
              </a:rPr>
              <a:t>AL5B Robot</a:t>
            </a:r>
            <a:endParaRPr dirty="0"/>
          </a:p>
          <a:p>
            <a:pPr marL="285750" marR="0" lvl="0" indent="-171450" algn="l" rtl="0">
              <a:spcBef>
                <a:spcPts val="0"/>
              </a:spcBef>
              <a:spcAft>
                <a:spcPts val="0"/>
              </a:spcAft>
              <a:buClr>
                <a:schemeClr val="dk1"/>
              </a:buClr>
              <a:buSzPts val="1800"/>
              <a:buFont typeface="Arial"/>
              <a:buNone/>
            </a:pPr>
            <a:endParaRPr sz="1800" b="0" i="0" u="none" strike="noStrike" cap="none" dirty="0">
              <a:solidFill>
                <a:schemeClr val="dk1"/>
              </a:solidFill>
              <a:latin typeface="Trebuchet MS"/>
              <a:ea typeface="Trebuchet MS"/>
              <a:cs typeface="Trebuchet MS"/>
              <a:sym typeface="Trebuchet MS"/>
            </a:endParaRPr>
          </a:p>
        </p:txBody>
      </p:sp>
      <p:sp>
        <p:nvSpPr>
          <p:cNvPr id="146" name="Google Shape;146;p18"/>
          <p:cNvSpPr/>
          <p:nvPr/>
        </p:nvSpPr>
        <p:spPr>
          <a:xfrm>
            <a:off x="3185160" y="215069"/>
            <a:ext cx="4770120" cy="914400"/>
          </a:xfrm>
          <a:prstGeom prst="roundRect">
            <a:avLst>
              <a:gd name="adj" fmla="val 16667"/>
            </a:avLst>
          </a:prstGeom>
          <a:solidFill>
            <a:schemeClr val="accent3">
              <a:lumMod val="50000"/>
            </a:schemeClr>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5400" b="1" i="0" u="none" strike="noStrike" cap="none" dirty="0">
                <a:solidFill>
                  <a:schemeClr val="lt1"/>
                </a:solidFill>
                <a:latin typeface="+mj-lt"/>
                <a:ea typeface="Federo"/>
                <a:cs typeface="DokChampa" panose="020B0502040204020203" pitchFamily="34" charset="-34"/>
                <a:sym typeface="Federo"/>
              </a:rPr>
              <a:t>Flair Bot</a:t>
            </a:r>
            <a:endParaRPr sz="5400" b="1" i="0" u="none" strike="noStrike" cap="none" dirty="0">
              <a:solidFill>
                <a:schemeClr val="lt1"/>
              </a:solidFill>
              <a:latin typeface="+mj-lt"/>
              <a:ea typeface="Federo"/>
              <a:cs typeface="DokChampa" panose="020B0502040204020203" pitchFamily="34" charset="-34"/>
              <a:sym typeface="Federo"/>
            </a:endParaRPr>
          </a:p>
        </p:txBody>
      </p:sp>
      <p:sp>
        <p:nvSpPr>
          <p:cNvPr id="148" name="Google Shape;148;p18"/>
          <p:cNvSpPr txBox="1"/>
          <p:nvPr/>
        </p:nvSpPr>
        <p:spPr>
          <a:xfrm>
            <a:off x="2853546" y="1256882"/>
            <a:ext cx="7255654"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dirty="0">
                <a:solidFill>
                  <a:schemeClr val="dk1"/>
                </a:solidFill>
                <a:latin typeface="Trebuchet MS"/>
                <a:ea typeface="Trebuchet MS"/>
                <a:cs typeface="Trebuchet MS"/>
                <a:sym typeface="Trebuchet MS"/>
              </a:rPr>
              <a:t>Flair Bot is our very own bartender. It is an Arm Robot with a custom gripper and a Pixy Camera attached to it. Just like a bartender it can identify a bottle pick it up, open it and pour it out. </a:t>
            </a:r>
            <a:endParaRPr sz="1800" dirty="0">
              <a:solidFill>
                <a:schemeClr val="dk1"/>
              </a:solidFill>
              <a:latin typeface="Trebuchet MS"/>
              <a:ea typeface="Trebuchet MS"/>
              <a:cs typeface="Trebuchet MS"/>
              <a:sym typeface="Trebuchet MS"/>
            </a:endParaRPr>
          </a:p>
        </p:txBody>
      </p:sp>
      <p:sp>
        <p:nvSpPr>
          <p:cNvPr id="149" name="Google Shape;149;p18"/>
          <p:cNvSpPr/>
          <p:nvPr/>
        </p:nvSpPr>
        <p:spPr>
          <a:xfrm>
            <a:off x="10012675" y="2194198"/>
            <a:ext cx="1905000" cy="422100"/>
          </a:xfrm>
          <a:prstGeom prst="roundRect">
            <a:avLst>
              <a:gd name="adj" fmla="val 16667"/>
            </a:avLst>
          </a:prstGeom>
          <a:solidFill>
            <a:schemeClr val="accent3">
              <a:lumMod val="50000"/>
            </a:schemeClr>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Federo"/>
                <a:ea typeface="Federo"/>
                <a:cs typeface="Federo"/>
                <a:sym typeface="Federo"/>
              </a:rPr>
              <a:t>SOFTWARE</a:t>
            </a:r>
            <a:endParaRPr sz="1800" b="1">
              <a:solidFill>
                <a:schemeClr val="lt1"/>
              </a:solidFill>
              <a:latin typeface="Federo"/>
              <a:ea typeface="Federo"/>
              <a:cs typeface="Federo"/>
              <a:sym typeface="Federo"/>
            </a:endParaRPr>
          </a:p>
        </p:txBody>
      </p:sp>
      <p:sp>
        <p:nvSpPr>
          <p:cNvPr id="151" name="Google Shape;151;p18"/>
          <p:cNvSpPr/>
          <p:nvPr/>
        </p:nvSpPr>
        <p:spPr>
          <a:xfrm>
            <a:off x="4999091" y="2269930"/>
            <a:ext cx="3063300" cy="534698"/>
          </a:xfrm>
          <a:prstGeom prst="flowChartAlternateProcess">
            <a:avLst/>
          </a:prstGeom>
          <a:solidFill>
            <a:schemeClr val="accent3">
              <a:lumMod val="50000"/>
            </a:schemeClr>
          </a:solidFill>
          <a:ln w="19050" cap="rnd" cmpd="sng">
            <a:solidFill>
              <a:srgbClr val="698D1B"/>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lt1"/>
                </a:solidFill>
                <a:latin typeface="Federo"/>
                <a:ea typeface="Federo"/>
                <a:cs typeface="Federo"/>
                <a:sym typeface="Federo"/>
              </a:rPr>
              <a:t>Flow Chart</a:t>
            </a:r>
            <a:endParaRPr sz="1800" b="1" dirty="0">
              <a:solidFill>
                <a:schemeClr val="lt1"/>
              </a:solidFill>
              <a:latin typeface="Federo"/>
              <a:ea typeface="Federo"/>
              <a:cs typeface="Federo"/>
              <a:sym typeface="Federo"/>
            </a:endParaRPr>
          </a:p>
        </p:txBody>
      </p:sp>
      <p:sp>
        <p:nvSpPr>
          <p:cNvPr id="154" name="Google Shape;154;p18"/>
          <p:cNvSpPr txBox="1"/>
          <p:nvPr/>
        </p:nvSpPr>
        <p:spPr>
          <a:xfrm>
            <a:off x="9686450" y="2616150"/>
            <a:ext cx="2447700" cy="376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Trebuchet MS"/>
                <a:ea typeface="Trebuchet MS"/>
                <a:cs typeface="Trebuchet MS"/>
                <a:sym typeface="Trebuchet MS"/>
              </a:rPr>
              <a:t>The robot scans the area for a bottle with orange colour sticker. After identifying the bottle, the bot detects its distance from the bottle using the pixie cam input. Then then arms goes and picks up the bottle from the determined location. It places the bottle into its custom gripper. Gripper grips the bottle while the native AL5B gripper twists and upon the cap. After removing the cap from the bottle, the bot picks it up and does the pouring motion to pour its contents out.</a:t>
            </a:r>
            <a:endParaRPr dirty="0">
              <a:latin typeface="Trebuchet MS"/>
              <a:ea typeface="Trebuchet MS"/>
              <a:cs typeface="Trebuchet MS"/>
              <a:sym typeface="Trebuchet MS"/>
            </a:endParaRPr>
          </a:p>
        </p:txBody>
      </p:sp>
      <p:pic>
        <p:nvPicPr>
          <p:cNvPr id="2" name="Picture 1">
            <a:extLst>
              <a:ext uri="{FF2B5EF4-FFF2-40B4-BE49-F238E27FC236}">
                <a16:creationId xmlns:a16="http://schemas.microsoft.com/office/drawing/2014/main" id="{594BB958-F423-47F9-BA84-16CC1D6EB80F}"/>
              </a:ext>
            </a:extLst>
          </p:cNvPr>
          <p:cNvPicPr>
            <a:picLocks noChangeAspect="1"/>
          </p:cNvPicPr>
          <p:nvPr/>
        </p:nvPicPr>
        <p:blipFill>
          <a:blip r:embed="rId5"/>
          <a:stretch>
            <a:fillRect/>
          </a:stretch>
        </p:blipFill>
        <p:spPr>
          <a:xfrm>
            <a:off x="9985105" y="62021"/>
            <a:ext cx="2047875" cy="2031326"/>
          </a:xfrm>
          <a:prstGeom prst="rect">
            <a:avLst/>
          </a:prstGeom>
        </p:spPr>
      </p:pic>
      <p:pic>
        <p:nvPicPr>
          <p:cNvPr id="3" name="Picture 2">
            <a:extLst>
              <a:ext uri="{FF2B5EF4-FFF2-40B4-BE49-F238E27FC236}">
                <a16:creationId xmlns:a16="http://schemas.microsoft.com/office/drawing/2014/main" id="{CFDB8E4F-075F-4764-93F9-60C5D8FCC43E}"/>
              </a:ext>
            </a:extLst>
          </p:cNvPr>
          <p:cNvPicPr>
            <a:picLocks noChangeAspect="1"/>
          </p:cNvPicPr>
          <p:nvPr/>
        </p:nvPicPr>
        <p:blipFill>
          <a:blip r:embed="rId6"/>
          <a:stretch>
            <a:fillRect/>
          </a:stretch>
        </p:blipFill>
        <p:spPr>
          <a:xfrm>
            <a:off x="0" y="4051005"/>
            <a:ext cx="3976577" cy="2694505"/>
          </a:xfrm>
          <a:prstGeom prst="rect">
            <a:avLst/>
          </a:prstGeom>
        </p:spPr>
      </p:pic>
      <p:sp>
        <p:nvSpPr>
          <p:cNvPr id="4" name="AutoShape 2" descr="https://docs.google.com/drawings/u/2/d/sV1nYeois67JpIxWje1WF9Q/image?w=380&amp;h=441&amp;rev=460&amp;ac=1&amp;parent=1dUkJjNJrzZr9zjBnmdi2e-d0bRH9K1usArJo5XsS4No">
            <a:extLst>
              <a:ext uri="{FF2B5EF4-FFF2-40B4-BE49-F238E27FC236}">
                <a16:creationId xmlns:a16="http://schemas.microsoft.com/office/drawing/2014/main" id="{369D540B-799C-4994-A944-FDEDAF186CF4}"/>
              </a:ext>
            </a:extLst>
          </p:cNvPr>
          <p:cNvSpPr>
            <a:spLocks noChangeAspect="1" noChangeArrowheads="1"/>
          </p:cNvSpPr>
          <p:nvPr/>
        </p:nvSpPr>
        <p:spPr bwMode="auto">
          <a:xfrm>
            <a:off x="4286250" y="1499191"/>
            <a:ext cx="3619500" cy="40300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C600A622-B1C5-4E93-9202-9968BD44C9EA}"/>
              </a:ext>
            </a:extLst>
          </p:cNvPr>
          <p:cNvPicPr>
            <a:picLocks noChangeAspect="1"/>
          </p:cNvPicPr>
          <p:nvPr/>
        </p:nvPicPr>
        <p:blipFill>
          <a:blip r:embed="rId7"/>
          <a:stretch>
            <a:fillRect/>
          </a:stretch>
        </p:blipFill>
        <p:spPr>
          <a:xfrm>
            <a:off x="5153041" y="2984110"/>
            <a:ext cx="4533409" cy="387389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156</Words>
  <Application>Microsoft Office PowerPoint</Application>
  <PresentationFormat>Widescreen</PresentationFormat>
  <Paragraphs>10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DokChampa</vt:lpstr>
      <vt:lpstr>Federo</vt:lpstr>
      <vt:lpstr>Noto Sans Symbols</vt:lpstr>
      <vt:lpstr>Trebuchet MS</vt:lpstr>
      <vt:lpstr>Facet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Sriparvathi Bhattathiri</cp:lastModifiedBy>
  <cp:revision>6</cp:revision>
  <dcterms:modified xsi:type="dcterms:W3CDTF">2018-12-19T04:09:35Z</dcterms:modified>
</cp:coreProperties>
</file>