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5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6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7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ED5B-EAB6-4CAE-82F4-0C5523C96F3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4DE8-D778-4CC7-966F-F21EB4E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6259152" y="3098658"/>
            <a:ext cx="1930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files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274052" y="9678881"/>
            <a:ext cx="1930400" cy="1413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Retrieve Enzyme Name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54921" y="7400467"/>
            <a:ext cx="1930400" cy="181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Call KEGG “get” API for EC number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254921" y="5798949"/>
            <a:ext cx="1930400" cy="1255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For EC number </a:t>
            </a:r>
            <a:r>
              <a:rPr lang="en-US" sz="2800" i="1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 in list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74052" y="12801943"/>
            <a:ext cx="1930400" cy="1413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For related organism </a:t>
            </a:r>
            <a:r>
              <a:rPr lang="en-US" sz="2800" i="1" dirty="0" smtClean="0">
                <a:solidFill>
                  <a:schemeClr val="tx1"/>
                </a:solidFill>
              </a:rPr>
              <a:t>m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274052" y="14764093"/>
            <a:ext cx="1930400" cy="219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Search for 3-letter organism </a:t>
            </a:r>
            <a:r>
              <a:rPr lang="en-US" sz="2800" i="1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 code in gene list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2510665" y="2510414"/>
            <a:ext cx="1930400" cy="219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Turn list of genes in that organism to array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69" name="Flowchart: Decision 168"/>
          <p:cNvSpPr/>
          <p:nvPr/>
        </p:nvSpPr>
        <p:spPr>
          <a:xfrm>
            <a:off x="5448552" y="17505315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Organism code Present?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890975" y="18232637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874083" y="18210820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173" name="Straight Arrow Connector 172"/>
          <p:cNvCxnSpPr>
            <a:stCxn id="162" idx="2"/>
            <a:endCxn id="451" idx="0"/>
          </p:cNvCxnSpPr>
          <p:nvPr/>
        </p:nvCxnSpPr>
        <p:spPr>
          <a:xfrm flipH="1">
            <a:off x="7218240" y="4013058"/>
            <a:ext cx="6112" cy="68959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5" idx="2"/>
            <a:endCxn id="164" idx="0"/>
          </p:cNvCxnSpPr>
          <p:nvPr/>
        </p:nvCxnSpPr>
        <p:spPr>
          <a:xfrm>
            <a:off x="7220121" y="7054599"/>
            <a:ext cx="0" cy="3458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2"/>
            <a:endCxn id="163" idx="0"/>
          </p:cNvCxnSpPr>
          <p:nvPr/>
        </p:nvCxnSpPr>
        <p:spPr>
          <a:xfrm>
            <a:off x="7220121" y="9219701"/>
            <a:ext cx="19131" cy="4591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3" idx="2"/>
            <a:endCxn id="11" idx="0"/>
          </p:cNvCxnSpPr>
          <p:nvPr/>
        </p:nvCxnSpPr>
        <p:spPr>
          <a:xfrm>
            <a:off x="7239252" y="11092043"/>
            <a:ext cx="259" cy="49949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6" idx="2"/>
            <a:endCxn id="167" idx="0"/>
          </p:cNvCxnSpPr>
          <p:nvPr/>
        </p:nvCxnSpPr>
        <p:spPr>
          <a:xfrm>
            <a:off x="7239252" y="14215105"/>
            <a:ext cx="0" cy="5489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7" idx="2"/>
            <a:endCxn id="169" idx="0"/>
          </p:cNvCxnSpPr>
          <p:nvPr/>
        </p:nvCxnSpPr>
        <p:spPr>
          <a:xfrm>
            <a:off x="7239252" y="16956327"/>
            <a:ext cx="0" cy="5489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2487046" y="6685655"/>
            <a:ext cx="1930400" cy="89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For gene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094514" y="14665896"/>
            <a:ext cx="1930400" cy="89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i="1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+1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2487046" y="7851416"/>
            <a:ext cx="1930400" cy="181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Call KEGG “get” API for gene </a:t>
            </a:r>
            <a:r>
              <a:rPr lang="en-US" sz="2800" i="1" dirty="0" err="1" smtClean="0">
                <a:solidFill>
                  <a:schemeClr val="tx1"/>
                </a:solidFill>
              </a:rPr>
              <a:t>i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487046" y="9940567"/>
            <a:ext cx="1930400" cy="181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Get amino acid sequence for gene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2487046" y="12131998"/>
            <a:ext cx="1930400" cy="181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Get NCBI &amp; </a:t>
            </a:r>
            <a:r>
              <a:rPr lang="en-US" sz="2800" dirty="0" err="1" smtClean="0">
                <a:solidFill>
                  <a:schemeClr val="tx1"/>
                </a:solidFill>
              </a:rPr>
              <a:t>UniProt</a:t>
            </a:r>
            <a:r>
              <a:rPr lang="en-US" sz="2800" dirty="0" smtClean="0">
                <a:solidFill>
                  <a:schemeClr val="tx1"/>
                </a:solidFill>
              </a:rPr>
              <a:t> Identifiers for gene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4" name="Flowchart: Document 183"/>
          <p:cNvSpPr/>
          <p:nvPr/>
        </p:nvSpPr>
        <p:spPr>
          <a:xfrm>
            <a:off x="4561130" y="1101711"/>
            <a:ext cx="2324100" cy="117023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Constraints f</a:t>
            </a:r>
            <a:r>
              <a:rPr lang="en-US" sz="2800" dirty="0" smtClean="0">
                <a:solidFill>
                  <a:schemeClr val="tx1"/>
                </a:solidFill>
              </a:rPr>
              <a:t>ile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5" name="Flowchart: Document 184"/>
          <p:cNvSpPr/>
          <p:nvPr/>
        </p:nvSpPr>
        <p:spPr>
          <a:xfrm>
            <a:off x="7447583" y="1101711"/>
            <a:ext cx="2324100" cy="117023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Enzyme (EC) </a:t>
            </a: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dirty="0" smtClean="0">
                <a:solidFill>
                  <a:schemeClr val="tx1"/>
                </a:solidFill>
              </a:rPr>
              <a:t>ist file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6" name="Flowchart: Document 185"/>
          <p:cNvSpPr/>
          <p:nvPr/>
        </p:nvSpPr>
        <p:spPr>
          <a:xfrm>
            <a:off x="15365206" y="14537547"/>
            <a:ext cx="2324100" cy="183387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FASTA file of related organism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2487046" y="14289441"/>
            <a:ext cx="1930400" cy="233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Make FASTA file for gene using amino acid sequence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779616" y="18593154"/>
            <a:ext cx="3329434" cy="2027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Perform a non-redundant </a:t>
            </a:r>
            <a:r>
              <a:rPr lang="en-US" sz="2800" dirty="0" err="1" smtClean="0">
                <a:solidFill>
                  <a:schemeClr val="tx1"/>
                </a:solidFill>
              </a:rPr>
              <a:t>BLASTp</a:t>
            </a:r>
            <a:r>
              <a:rPr lang="en-US" sz="2800" dirty="0" smtClean="0">
                <a:solidFill>
                  <a:schemeClr val="tx1"/>
                </a:solidFill>
              </a:rPr>
              <a:t> of related organisms sequence onto target organism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89" name="Flowchart: Decision 188"/>
          <p:cNvSpPr/>
          <p:nvPr/>
        </p:nvSpPr>
        <p:spPr>
          <a:xfrm>
            <a:off x="11652001" y="21217717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BLASTp</a:t>
            </a:r>
            <a:r>
              <a:rPr lang="en-US" sz="2800" dirty="0" smtClean="0">
                <a:solidFill>
                  <a:schemeClr val="tx1"/>
                </a:solidFill>
              </a:rPr>
              <a:t> succeeded?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Elbow Connector 189"/>
          <p:cNvCxnSpPr>
            <a:stCxn id="189" idx="3"/>
            <a:endCxn id="188" idx="3"/>
          </p:cNvCxnSpPr>
          <p:nvPr/>
        </p:nvCxnSpPr>
        <p:spPr>
          <a:xfrm flipH="1" flipV="1">
            <a:off x="15109050" y="19606803"/>
            <a:ext cx="124351" cy="2839639"/>
          </a:xfrm>
          <a:prstGeom prst="bentConnector3">
            <a:avLst>
              <a:gd name="adj1" fmla="val -1256201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5148376" y="2192322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192" name="Elbow Connector 191"/>
          <p:cNvCxnSpPr>
            <a:stCxn id="169" idx="3"/>
            <a:endCxn id="168" idx="1"/>
          </p:cNvCxnSpPr>
          <p:nvPr/>
        </p:nvCxnSpPr>
        <p:spPr>
          <a:xfrm flipV="1">
            <a:off x="9029952" y="3606531"/>
            <a:ext cx="3480713" cy="151275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68" idx="2"/>
            <a:endCxn id="207" idx="0"/>
          </p:cNvCxnSpPr>
          <p:nvPr/>
        </p:nvCxnSpPr>
        <p:spPr>
          <a:xfrm flipH="1">
            <a:off x="13475864" y="4702648"/>
            <a:ext cx="1" cy="6672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79" idx="2"/>
            <a:endCxn id="181" idx="0"/>
          </p:cNvCxnSpPr>
          <p:nvPr/>
        </p:nvCxnSpPr>
        <p:spPr>
          <a:xfrm>
            <a:off x="13452246" y="7578943"/>
            <a:ext cx="0" cy="2724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1" idx="2"/>
            <a:endCxn id="182" idx="0"/>
          </p:cNvCxnSpPr>
          <p:nvPr/>
        </p:nvCxnSpPr>
        <p:spPr>
          <a:xfrm>
            <a:off x="13452246" y="9670650"/>
            <a:ext cx="0" cy="2699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2" idx="2"/>
            <a:endCxn id="183" idx="0"/>
          </p:cNvCxnSpPr>
          <p:nvPr/>
        </p:nvCxnSpPr>
        <p:spPr>
          <a:xfrm>
            <a:off x="13452246" y="11759801"/>
            <a:ext cx="0" cy="3721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3" idx="2"/>
            <a:endCxn id="187" idx="0"/>
          </p:cNvCxnSpPr>
          <p:nvPr/>
        </p:nvCxnSpPr>
        <p:spPr>
          <a:xfrm>
            <a:off x="13452246" y="13951232"/>
            <a:ext cx="0" cy="3382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7" idx="2"/>
            <a:endCxn id="212" idx="0"/>
          </p:cNvCxnSpPr>
          <p:nvPr/>
        </p:nvCxnSpPr>
        <p:spPr>
          <a:xfrm>
            <a:off x="13452246" y="16619529"/>
            <a:ext cx="5117" cy="6571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8" idx="2"/>
            <a:endCxn id="189" idx="0"/>
          </p:cNvCxnSpPr>
          <p:nvPr/>
        </p:nvCxnSpPr>
        <p:spPr>
          <a:xfrm flipH="1">
            <a:off x="13442701" y="20620452"/>
            <a:ext cx="1632" cy="59726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3"/>
            <a:endCxn id="186" idx="1"/>
          </p:cNvCxnSpPr>
          <p:nvPr/>
        </p:nvCxnSpPr>
        <p:spPr>
          <a:xfrm>
            <a:off x="14417446" y="15454485"/>
            <a:ext cx="9477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3440186" y="23670353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203" name="Rectangle 202"/>
          <p:cNvSpPr/>
          <p:nvPr/>
        </p:nvSpPr>
        <p:spPr>
          <a:xfrm>
            <a:off x="12477501" y="24307873"/>
            <a:ext cx="1930400" cy="1272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Make BLAST result file</a:t>
            </a:r>
            <a:endParaRPr lang="en-US" sz="2800" i="1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189" idx="2"/>
            <a:endCxn id="203" idx="0"/>
          </p:cNvCxnSpPr>
          <p:nvPr/>
        </p:nvCxnSpPr>
        <p:spPr>
          <a:xfrm>
            <a:off x="13442701" y="23675167"/>
            <a:ext cx="0" cy="6327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lowchart: Document 204"/>
          <p:cNvSpPr/>
          <p:nvPr/>
        </p:nvSpPr>
        <p:spPr>
          <a:xfrm>
            <a:off x="15036551" y="24037697"/>
            <a:ext cx="2324100" cy="18130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Forward BLAST result file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3" idx="3"/>
            <a:endCxn id="205" idx="1"/>
          </p:cNvCxnSpPr>
          <p:nvPr/>
        </p:nvCxnSpPr>
        <p:spPr>
          <a:xfrm flipV="1">
            <a:off x="14407901" y="24944231"/>
            <a:ext cx="628650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23194270" y="4547243"/>
            <a:ext cx="1930400" cy="2027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For BLAST result line </a:t>
            </a:r>
            <a:r>
              <a:rPr lang="en-US" sz="2800" dirty="0" err="1" smtClean="0">
                <a:solidFill>
                  <a:schemeClr val="tx1"/>
                </a:solidFill>
              </a:rPr>
              <a:t>line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j</a:t>
            </a:r>
            <a:endParaRPr lang="en-US" sz="2800" i="1" dirty="0">
              <a:solidFill>
                <a:schemeClr val="tx1"/>
              </a:solidFill>
            </a:endParaRPr>
          </a:p>
        </p:txBody>
      </p:sp>
      <p:cxnSp>
        <p:nvCxnSpPr>
          <p:cNvPr id="210" name="Elbow Connector 209"/>
          <p:cNvCxnSpPr>
            <a:stCxn id="185" idx="2"/>
            <a:endCxn id="152" idx="6"/>
          </p:cNvCxnSpPr>
          <p:nvPr/>
        </p:nvCxnSpPr>
        <p:spPr>
          <a:xfrm rot="5400000">
            <a:off x="7850860" y="1796673"/>
            <a:ext cx="360866" cy="1156681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84" idx="2"/>
            <a:endCxn id="152" idx="2"/>
          </p:cNvCxnSpPr>
          <p:nvPr/>
        </p:nvCxnSpPr>
        <p:spPr>
          <a:xfrm rot="16200000" flipH="1">
            <a:off x="6179033" y="1738727"/>
            <a:ext cx="360866" cy="1272572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owchart: Decision 214"/>
          <p:cNvSpPr/>
          <p:nvPr/>
        </p:nvSpPr>
        <p:spPr>
          <a:xfrm>
            <a:off x="22368770" y="7207247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Line starts with accession number?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233062" y="789223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219" name="Elbow Connector 218"/>
          <p:cNvCxnSpPr>
            <a:stCxn id="215" idx="3"/>
            <a:endCxn id="255" idx="6"/>
          </p:cNvCxnSpPr>
          <p:nvPr/>
        </p:nvCxnSpPr>
        <p:spPr>
          <a:xfrm flipH="1" flipV="1">
            <a:off x="24393790" y="3390783"/>
            <a:ext cx="1556380" cy="5045189"/>
          </a:xfrm>
          <a:prstGeom prst="bentConnector3">
            <a:avLst>
              <a:gd name="adj1" fmla="val -58752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187019" y="10310388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Retrieve accession, e-</a:t>
            </a:r>
            <a:r>
              <a:rPr lang="en-US" sz="2800" dirty="0" err="1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, percent identity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3187019" y="13603098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Retrieve accession, e-value, percent identity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3187019" y="20797535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Retrieve percent positive substitution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30" name="Flowchart: Decision 229"/>
          <p:cNvSpPr/>
          <p:nvPr/>
        </p:nvSpPr>
        <p:spPr>
          <a:xfrm>
            <a:off x="22361518" y="17062633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E-value &lt;= e-value cutoff?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1" name="Flowchart: Decision 230"/>
          <p:cNvSpPr/>
          <p:nvPr/>
        </p:nvSpPr>
        <p:spPr>
          <a:xfrm>
            <a:off x="21787986" y="24407240"/>
            <a:ext cx="4728467" cy="35859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positive substitution &gt;= positive substitution cutoff?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27" idx="2"/>
            <a:endCxn id="228" idx="0"/>
          </p:cNvCxnSpPr>
          <p:nvPr/>
        </p:nvCxnSpPr>
        <p:spPr>
          <a:xfrm>
            <a:off x="24152219" y="12866690"/>
            <a:ext cx="0" cy="73640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28" idx="2"/>
          </p:cNvCxnSpPr>
          <p:nvPr/>
        </p:nvCxnSpPr>
        <p:spPr>
          <a:xfrm flipH="1">
            <a:off x="24152218" y="16159400"/>
            <a:ext cx="1" cy="9032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0" idx="2"/>
            <a:endCxn id="229" idx="0"/>
          </p:cNvCxnSpPr>
          <p:nvPr/>
        </p:nvCxnSpPr>
        <p:spPr>
          <a:xfrm>
            <a:off x="24152218" y="19520083"/>
            <a:ext cx="1" cy="127745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4351865" y="1946137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2074416" y="1869440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377829" y="2568306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4158531" y="27892369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cxnSp>
        <p:nvCxnSpPr>
          <p:cNvPr id="262" name="Straight Arrow Connector 261"/>
          <p:cNvCxnSpPr>
            <a:stCxn id="229" idx="2"/>
            <a:endCxn id="231" idx="0"/>
          </p:cNvCxnSpPr>
          <p:nvPr/>
        </p:nvCxnSpPr>
        <p:spPr>
          <a:xfrm>
            <a:off x="24152219" y="23353837"/>
            <a:ext cx="1" cy="105340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4233530" y="9665399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cxnSp>
        <p:nvCxnSpPr>
          <p:cNvPr id="270" name="Elbow Connector 269"/>
          <p:cNvCxnSpPr>
            <a:stCxn id="203" idx="2"/>
            <a:endCxn id="216" idx="2"/>
          </p:cNvCxnSpPr>
          <p:nvPr/>
        </p:nvCxnSpPr>
        <p:spPr>
          <a:xfrm rot="5400000" flipH="1" flipV="1">
            <a:off x="5249044" y="11584440"/>
            <a:ext cx="22189807" cy="5802494"/>
          </a:xfrm>
          <a:prstGeom prst="bentConnector4">
            <a:avLst>
              <a:gd name="adj1" fmla="val -3348"/>
              <a:gd name="adj2" fmla="val 77687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8" idx="2"/>
          </p:cNvCxnSpPr>
          <p:nvPr/>
        </p:nvCxnSpPr>
        <p:spPr>
          <a:xfrm>
            <a:off x="24159470" y="6574541"/>
            <a:ext cx="0" cy="6327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5" idx="2"/>
            <a:endCxn id="227" idx="0"/>
          </p:cNvCxnSpPr>
          <p:nvPr/>
        </p:nvCxnSpPr>
        <p:spPr>
          <a:xfrm flipH="1">
            <a:off x="24152219" y="9664697"/>
            <a:ext cx="7251" cy="64569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23187019" y="28837970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potentially significant match has been found</a:t>
            </a:r>
            <a:endParaRPr lang="en-US" sz="2800" i="1" dirty="0">
              <a:solidFill>
                <a:schemeClr val="tx1"/>
              </a:solidFill>
            </a:endParaRPr>
          </a:p>
        </p:txBody>
      </p:sp>
      <p:cxnSp>
        <p:nvCxnSpPr>
          <p:cNvPr id="285" name="Straight Arrow Connector 284"/>
          <p:cNvCxnSpPr>
            <a:stCxn id="231" idx="2"/>
            <a:endCxn id="284" idx="0"/>
          </p:cNvCxnSpPr>
          <p:nvPr/>
        </p:nvCxnSpPr>
        <p:spPr>
          <a:xfrm flipH="1">
            <a:off x="24152219" y="27993209"/>
            <a:ext cx="1" cy="844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2161114" y="3606531"/>
            <a:ext cx="1930400" cy="2940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Get and write FASTA of matching sequence in target organism</a:t>
            </a:r>
            <a:endParaRPr lang="en-US" sz="2800" i="1" dirty="0">
              <a:solidFill>
                <a:schemeClr val="tx1"/>
              </a:solidFill>
            </a:endParaRPr>
          </a:p>
        </p:txBody>
      </p:sp>
      <p:cxnSp>
        <p:nvCxnSpPr>
          <p:cNvPr id="290" name="Elbow Connector 289"/>
          <p:cNvCxnSpPr>
            <a:stCxn id="284" idx="3"/>
            <a:endCxn id="289" idx="1"/>
          </p:cNvCxnSpPr>
          <p:nvPr/>
        </p:nvCxnSpPr>
        <p:spPr>
          <a:xfrm flipV="1">
            <a:off x="25117419" y="5076887"/>
            <a:ext cx="7043695" cy="2503923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lowchart: Document 295"/>
          <p:cNvSpPr/>
          <p:nvPr/>
        </p:nvSpPr>
        <p:spPr>
          <a:xfrm>
            <a:off x="35128178" y="4159948"/>
            <a:ext cx="2324100" cy="183387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FASTA file of target organism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1085990" y="8185793"/>
            <a:ext cx="4070757" cy="2027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Perform a non-redundant </a:t>
            </a:r>
            <a:r>
              <a:rPr lang="en-US" sz="2800" dirty="0" err="1" smtClean="0">
                <a:solidFill>
                  <a:schemeClr val="tx1"/>
                </a:solidFill>
              </a:rPr>
              <a:t>BLASTp</a:t>
            </a:r>
            <a:r>
              <a:rPr lang="en-US" sz="2800" dirty="0" smtClean="0">
                <a:solidFill>
                  <a:schemeClr val="tx1"/>
                </a:solidFill>
              </a:rPr>
              <a:t> or target organism sequence onto related organism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03" name="Flowchart: Decision 302"/>
          <p:cNvSpPr/>
          <p:nvPr/>
        </p:nvSpPr>
        <p:spPr>
          <a:xfrm>
            <a:off x="31349010" y="10795029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BLASTp</a:t>
            </a:r>
            <a:r>
              <a:rPr lang="en-US" sz="2800" dirty="0" smtClean="0">
                <a:solidFill>
                  <a:schemeClr val="tx1"/>
                </a:solidFill>
              </a:rPr>
              <a:t> succeeded?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4" name="Elbow Connector 303"/>
          <p:cNvCxnSpPr>
            <a:stCxn id="303" idx="3"/>
            <a:endCxn id="297" idx="3"/>
          </p:cNvCxnSpPr>
          <p:nvPr/>
        </p:nvCxnSpPr>
        <p:spPr>
          <a:xfrm flipV="1">
            <a:off x="34930410" y="9199442"/>
            <a:ext cx="226337" cy="2824312"/>
          </a:xfrm>
          <a:prstGeom prst="bentConnector3">
            <a:avLst>
              <a:gd name="adj1" fmla="val 675539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35824933" y="11509730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311" name="Straight Arrow Connector 310"/>
          <p:cNvCxnSpPr>
            <a:stCxn id="289" idx="2"/>
            <a:endCxn id="299" idx="0"/>
          </p:cNvCxnSpPr>
          <p:nvPr/>
        </p:nvCxnSpPr>
        <p:spPr>
          <a:xfrm flipH="1">
            <a:off x="33123841" y="6547242"/>
            <a:ext cx="2473" cy="54541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97" idx="2"/>
            <a:endCxn id="303" idx="0"/>
          </p:cNvCxnSpPr>
          <p:nvPr/>
        </p:nvCxnSpPr>
        <p:spPr>
          <a:xfrm>
            <a:off x="33121369" y="10213091"/>
            <a:ext cx="18341" cy="581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33126610" y="13216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324" name="Rectangle 323"/>
          <p:cNvSpPr/>
          <p:nvPr/>
        </p:nvSpPr>
        <p:spPr>
          <a:xfrm>
            <a:off x="32179199" y="13958237"/>
            <a:ext cx="1930400" cy="1272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Make BLAST result file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25" name="Flowchart: Document 324"/>
          <p:cNvSpPr/>
          <p:nvPr/>
        </p:nvSpPr>
        <p:spPr>
          <a:xfrm>
            <a:off x="34743174" y="13687657"/>
            <a:ext cx="2324100" cy="18130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Backward BLAST result file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/>
          <p:cNvCxnSpPr>
            <a:stCxn id="324" idx="3"/>
            <a:endCxn id="325" idx="1"/>
          </p:cNvCxnSpPr>
          <p:nvPr/>
        </p:nvCxnSpPr>
        <p:spPr>
          <a:xfrm flipV="1">
            <a:off x="34109599" y="14594191"/>
            <a:ext cx="633575" cy="4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03" idx="2"/>
            <a:endCxn id="324" idx="0"/>
          </p:cNvCxnSpPr>
          <p:nvPr/>
        </p:nvCxnSpPr>
        <p:spPr>
          <a:xfrm>
            <a:off x="33139710" y="13252479"/>
            <a:ext cx="4689" cy="7057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31301886" y="15990723"/>
            <a:ext cx="3688407" cy="1272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Search for related organism accession in BLAST results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32" name="Flowchart: Decision 331"/>
          <p:cNvSpPr/>
          <p:nvPr/>
        </p:nvSpPr>
        <p:spPr>
          <a:xfrm>
            <a:off x="31367685" y="17988899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Was it found?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6" name="Straight Arrow Connector 335"/>
          <p:cNvCxnSpPr>
            <a:stCxn id="289" idx="3"/>
            <a:endCxn id="296" idx="1"/>
          </p:cNvCxnSpPr>
          <p:nvPr/>
        </p:nvCxnSpPr>
        <p:spPr>
          <a:xfrm flipV="1">
            <a:off x="34091514" y="5076886"/>
            <a:ext cx="1036664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24" idx="2"/>
            <a:endCxn id="331" idx="0"/>
          </p:cNvCxnSpPr>
          <p:nvPr/>
        </p:nvCxnSpPr>
        <p:spPr>
          <a:xfrm>
            <a:off x="33144399" y="15230954"/>
            <a:ext cx="1691" cy="75976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31" idx="2"/>
            <a:endCxn id="332" idx="0"/>
          </p:cNvCxnSpPr>
          <p:nvPr/>
        </p:nvCxnSpPr>
        <p:spPr>
          <a:xfrm>
            <a:off x="33146090" y="17263440"/>
            <a:ext cx="12295" cy="72545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33184919" y="20329655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352" name="Rectangle 351"/>
          <p:cNvSpPr/>
          <p:nvPr/>
        </p:nvSpPr>
        <p:spPr>
          <a:xfrm>
            <a:off x="32204656" y="21458992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Retrieve accession, e-value, percent identity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2193185" y="28211080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Retrieve percent positive substitution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54" name="Flowchart: Decision 353"/>
          <p:cNvSpPr/>
          <p:nvPr/>
        </p:nvSpPr>
        <p:spPr>
          <a:xfrm>
            <a:off x="31367685" y="25027937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E-value &lt;= e-value cutoff?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5" name="Flowchart: Decision 354"/>
          <p:cNvSpPr/>
          <p:nvPr/>
        </p:nvSpPr>
        <p:spPr>
          <a:xfrm>
            <a:off x="30794152" y="31820785"/>
            <a:ext cx="4728467" cy="35859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positive substitution &gt;= positive substitution cutoff?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6" name="Straight Arrow Connector 355"/>
          <p:cNvCxnSpPr>
            <a:stCxn id="352" idx="2"/>
            <a:endCxn id="354" idx="0"/>
          </p:cNvCxnSpPr>
          <p:nvPr/>
        </p:nvCxnSpPr>
        <p:spPr>
          <a:xfrm flipH="1">
            <a:off x="33158385" y="24015294"/>
            <a:ext cx="11471" cy="101264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54" idx="2"/>
            <a:endCxn id="353" idx="0"/>
          </p:cNvCxnSpPr>
          <p:nvPr/>
        </p:nvCxnSpPr>
        <p:spPr>
          <a:xfrm>
            <a:off x="33158385" y="27485387"/>
            <a:ext cx="0" cy="7256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33794514" y="2729603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34990781" y="2563126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35540500" y="32998073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361" name="Straight Arrow Connector 360"/>
          <p:cNvCxnSpPr>
            <a:stCxn id="353" idx="2"/>
            <a:endCxn id="355" idx="0"/>
          </p:cNvCxnSpPr>
          <p:nvPr/>
        </p:nvCxnSpPr>
        <p:spPr>
          <a:xfrm>
            <a:off x="33158385" y="30767382"/>
            <a:ext cx="1" cy="105340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230" idx="1"/>
            <a:endCxn id="222" idx="6"/>
          </p:cNvCxnSpPr>
          <p:nvPr/>
        </p:nvCxnSpPr>
        <p:spPr>
          <a:xfrm rot="10800000">
            <a:off x="19700842" y="9927010"/>
            <a:ext cx="2660677" cy="83643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8506920" y="6306376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 significant match found</a:t>
            </a:r>
            <a:endParaRPr lang="en-US" sz="2800" i="1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231" idx="1"/>
            <a:endCxn id="222" idx="4"/>
          </p:cNvCxnSpPr>
          <p:nvPr/>
        </p:nvCxnSpPr>
        <p:spPr>
          <a:xfrm rot="10800000">
            <a:off x="19472242" y="10155609"/>
            <a:ext cx="2315745" cy="16044616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32" idx="2"/>
            <a:endCxn id="352" idx="0"/>
          </p:cNvCxnSpPr>
          <p:nvPr/>
        </p:nvCxnSpPr>
        <p:spPr>
          <a:xfrm>
            <a:off x="33158385" y="20446349"/>
            <a:ext cx="11471" cy="101264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32193185" y="36244834"/>
            <a:ext cx="1930400" cy="255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significant match has been found!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76" name="Flowchart: Document 375"/>
          <p:cNvSpPr/>
          <p:nvPr/>
        </p:nvSpPr>
        <p:spPr>
          <a:xfrm>
            <a:off x="35870784" y="36616451"/>
            <a:ext cx="2324100" cy="18130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Significant match CSV file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7" name="Straight Arrow Connector 376"/>
          <p:cNvCxnSpPr>
            <a:stCxn id="375" idx="3"/>
            <a:endCxn id="376" idx="1"/>
          </p:cNvCxnSpPr>
          <p:nvPr/>
        </p:nvCxnSpPr>
        <p:spPr>
          <a:xfrm>
            <a:off x="34123585" y="37522985"/>
            <a:ext cx="1747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55" idx="2"/>
            <a:endCxn id="375" idx="0"/>
          </p:cNvCxnSpPr>
          <p:nvPr/>
        </p:nvCxnSpPr>
        <p:spPr>
          <a:xfrm flipH="1">
            <a:off x="33158385" y="35406754"/>
            <a:ext cx="1" cy="838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33288900" y="35442973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cxnSp>
        <p:nvCxnSpPr>
          <p:cNvPr id="384" name="Elbow Connector 383"/>
          <p:cNvCxnSpPr>
            <a:stCxn id="404" idx="3"/>
            <a:endCxn id="379" idx="4"/>
          </p:cNvCxnSpPr>
          <p:nvPr/>
        </p:nvCxnSpPr>
        <p:spPr>
          <a:xfrm flipV="1">
            <a:off x="34936789" y="33842369"/>
            <a:ext cx="4857515" cy="700713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Flowchart: Decision 403"/>
          <p:cNvSpPr/>
          <p:nvPr/>
        </p:nvSpPr>
        <p:spPr>
          <a:xfrm>
            <a:off x="31355389" y="39620774"/>
            <a:ext cx="3581400" cy="24574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of BLAST result lines?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5" name="Straight Arrow Connector 404"/>
          <p:cNvCxnSpPr>
            <a:stCxn id="375" idx="2"/>
            <a:endCxn id="404" idx="0"/>
          </p:cNvCxnSpPr>
          <p:nvPr/>
        </p:nvCxnSpPr>
        <p:spPr>
          <a:xfrm flipH="1">
            <a:off x="33146089" y="38801136"/>
            <a:ext cx="12296" cy="8196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18506920" y="4585332"/>
            <a:ext cx="1930400" cy="874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i="1" dirty="0" smtClean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+1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8829104" y="1546392"/>
            <a:ext cx="1930400" cy="874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i="1" dirty="0" smtClean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+1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34891482" y="403259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419" name="TextBox 418"/>
          <p:cNvSpPr txBox="1"/>
          <p:nvPr/>
        </p:nvSpPr>
        <p:spPr>
          <a:xfrm>
            <a:off x="23194270" y="4216097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cxnSp>
        <p:nvCxnSpPr>
          <p:cNvPr id="421" name="Elbow Connector 420"/>
          <p:cNvCxnSpPr>
            <a:stCxn id="428" idx="1"/>
            <a:endCxn id="207" idx="2"/>
          </p:cNvCxnSpPr>
          <p:nvPr/>
        </p:nvCxnSpPr>
        <p:spPr>
          <a:xfrm rot="10800000">
            <a:off x="13247264" y="5598528"/>
            <a:ext cx="8965188" cy="35255558"/>
          </a:xfrm>
          <a:prstGeom prst="bentConnector3">
            <a:avLst>
              <a:gd name="adj1" fmla="val 120399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Flowchart: Decision 427"/>
          <p:cNvSpPr/>
          <p:nvPr/>
        </p:nvSpPr>
        <p:spPr>
          <a:xfrm>
            <a:off x="22212452" y="39210955"/>
            <a:ext cx="3894035" cy="328626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of genes encoding that enzyme?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1603413" y="40161645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430" name="Elbow Connector 429"/>
          <p:cNvCxnSpPr>
            <a:stCxn id="428" idx="2"/>
            <a:endCxn id="439" idx="3"/>
          </p:cNvCxnSpPr>
          <p:nvPr/>
        </p:nvCxnSpPr>
        <p:spPr>
          <a:xfrm rot="5400000">
            <a:off x="21845838" y="41407722"/>
            <a:ext cx="1224139" cy="3403126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10911" y="1159153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Elbow Connector 142"/>
          <p:cNvCxnSpPr>
            <a:stCxn id="180" idx="0"/>
            <a:endCxn id="11" idx="2"/>
          </p:cNvCxnSpPr>
          <p:nvPr/>
        </p:nvCxnSpPr>
        <p:spPr>
          <a:xfrm rot="5400000" flipH="1" flipV="1">
            <a:off x="4112431" y="11767417"/>
            <a:ext cx="2845762" cy="2951197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4"/>
            <a:endCxn id="166" idx="0"/>
          </p:cNvCxnSpPr>
          <p:nvPr/>
        </p:nvCxnSpPr>
        <p:spPr>
          <a:xfrm flipH="1">
            <a:off x="7239252" y="12048734"/>
            <a:ext cx="259" cy="7532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6995752" y="232684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152" idx="4"/>
            <a:endCxn id="162" idx="0"/>
          </p:cNvCxnSpPr>
          <p:nvPr/>
        </p:nvCxnSpPr>
        <p:spPr>
          <a:xfrm>
            <a:off x="7224352" y="2784046"/>
            <a:ext cx="0" cy="3146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3247264" y="536992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/>
          <p:cNvCxnSpPr>
            <a:stCxn id="207" idx="4"/>
            <a:endCxn id="179" idx="0"/>
          </p:cNvCxnSpPr>
          <p:nvPr/>
        </p:nvCxnSpPr>
        <p:spPr>
          <a:xfrm flipH="1">
            <a:off x="13452246" y="5827128"/>
            <a:ext cx="23618" cy="8585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3228763" y="172767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>
            <a:stCxn id="212" idx="4"/>
            <a:endCxn id="188" idx="0"/>
          </p:cNvCxnSpPr>
          <p:nvPr/>
        </p:nvCxnSpPr>
        <p:spPr>
          <a:xfrm flipH="1">
            <a:off x="13444333" y="17733915"/>
            <a:ext cx="13030" cy="8592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86" idx="2"/>
            <a:endCxn id="212" idx="6"/>
          </p:cNvCxnSpPr>
          <p:nvPr/>
        </p:nvCxnSpPr>
        <p:spPr>
          <a:xfrm rot="5400000">
            <a:off x="14479044" y="15457102"/>
            <a:ext cx="1255133" cy="2841293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19245195" y="316218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Arrow Connector 216"/>
          <p:cNvCxnSpPr>
            <a:stCxn id="409" idx="0"/>
            <a:endCxn id="216" idx="4"/>
          </p:cNvCxnSpPr>
          <p:nvPr/>
        </p:nvCxnSpPr>
        <p:spPr>
          <a:xfrm flipV="1">
            <a:off x="19472120" y="3619383"/>
            <a:ext cx="1675" cy="96594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365" idx="0"/>
            <a:endCxn id="409" idx="2"/>
          </p:cNvCxnSpPr>
          <p:nvPr/>
        </p:nvCxnSpPr>
        <p:spPr>
          <a:xfrm flipV="1">
            <a:off x="19472120" y="5459446"/>
            <a:ext cx="0" cy="8469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9243641" y="969840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Arrow Connector 222"/>
          <p:cNvCxnSpPr>
            <a:stCxn id="222" idx="0"/>
            <a:endCxn id="365" idx="2"/>
          </p:cNvCxnSpPr>
          <p:nvPr/>
        </p:nvCxnSpPr>
        <p:spPr>
          <a:xfrm flipH="1" flipV="1">
            <a:off x="19472120" y="8862678"/>
            <a:ext cx="121" cy="8357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3826416" y="1850544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Arrow Connector 232"/>
          <p:cNvCxnSpPr>
            <a:stCxn id="169" idx="1"/>
            <a:endCxn id="232" idx="6"/>
          </p:cNvCxnSpPr>
          <p:nvPr/>
        </p:nvCxnSpPr>
        <p:spPr>
          <a:xfrm flipH="1">
            <a:off x="4283616" y="18734040"/>
            <a:ext cx="116493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2" idx="0"/>
            <a:endCxn id="180" idx="2"/>
          </p:cNvCxnSpPr>
          <p:nvPr/>
        </p:nvCxnSpPr>
        <p:spPr>
          <a:xfrm flipV="1">
            <a:off x="4055016" y="15559184"/>
            <a:ext cx="4698" cy="2946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23936590" y="316218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/>
          <p:cNvCxnSpPr>
            <a:stCxn id="216" idx="6"/>
            <a:endCxn id="255" idx="2"/>
          </p:cNvCxnSpPr>
          <p:nvPr/>
        </p:nvCxnSpPr>
        <p:spPr>
          <a:xfrm>
            <a:off x="19702395" y="3390783"/>
            <a:ext cx="42341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55" idx="4"/>
            <a:endCxn id="208" idx="0"/>
          </p:cNvCxnSpPr>
          <p:nvPr/>
        </p:nvCxnSpPr>
        <p:spPr>
          <a:xfrm flipH="1">
            <a:off x="24159470" y="3619383"/>
            <a:ext cx="5720" cy="9278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404" idx="1"/>
            <a:endCxn id="428" idx="3"/>
          </p:cNvCxnSpPr>
          <p:nvPr/>
        </p:nvCxnSpPr>
        <p:spPr>
          <a:xfrm flipH="1">
            <a:off x="26106487" y="40849499"/>
            <a:ext cx="5248902" cy="45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32895241" y="709265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Arrow Connector 301"/>
          <p:cNvCxnSpPr>
            <a:stCxn id="299" idx="4"/>
            <a:endCxn id="297" idx="0"/>
          </p:cNvCxnSpPr>
          <p:nvPr/>
        </p:nvCxnSpPr>
        <p:spPr>
          <a:xfrm flipH="1">
            <a:off x="33121369" y="7549853"/>
            <a:ext cx="2472" cy="6359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96" idx="2"/>
            <a:endCxn id="299" idx="6"/>
          </p:cNvCxnSpPr>
          <p:nvPr/>
        </p:nvCxnSpPr>
        <p:spPr>
          <a:xfrm rot="5400000">
            <a:off x="34097000" y="5128025"/>
            <a:ext cx="1448670" cy="2937787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34914501" y="1859697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379" name="Oval 378"/>
          <p:cNvSpPr/>
          <p:nvPr/>
        </p:nvSpPr>
        <p:spPr>
          <a:xfrm>
            <a:off x="39565704" y="3338516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8" name="Straight Arrow Connector 387"/>
          <p:cNvCxnSpPr>
            <a:stCxn id="355" idx="3"/>
            <a:endCxn id="379" idx="2"/>
          </p:cNvCxnSpPr>
          <p:nvPr/>
        </p:nvCxnSpPr>
        <p:spPr>
          <a:xfrm flipV="1">
            <a:off x="35522619" y="33613769"/>
            <a:ext cx="4043085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/>
          <p:cNvSpPr/>
          <p:nvPr/>
        </p:nvSpPr>
        <p:spPr>
          <a:xfrm>
            <a:off x="39565704" y="189866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0" name="Straight Arrow Connector 399"/>
          <p:cNvCxnSpPr>
            <a:stCxn id="332" idx="3"/>
            <a:endCxn id="399" idx="2"/>
          </p:cNvCxnSpPr>
          <p:nvPr/>
        </p:nvCxnSpPr>
        <p:spPr>
          <a:xfrm flipV="1">
            <a:off x="34949085" y="19215266"/>
            <a:ext cx="4616619" cy="23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79" idx="0"/>
            <a:endCxn id="399" idx="4"/>
          </p:cNvCxnSpPr>
          <p:nvPr/>
        </p:nvCxnSpPr>
        <p:spPr>
          <a:xfrm flipV="1">
            <a:off x="39794304" y="19443866"/>
            <a:ext cx="0" cy="1394130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99" idx="0"/>
            <a:endCxn id="410" idx="2"/>
          </p:cNvCxnSpPr>
          <p:nvPr/>
        </p:nvCxnSpPr>
        <p:spPr>
          <a:xfrm flipV="1">
            <a:off x="39794304" y="2420506"/>
            <a:ext cx="0" cy="165661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410" idx="1"/>
            <a:endCxn id="255" idx="0"/>
          </p:cNvCxnSpPr>
          <p:nvPr/>
        </p:nvCxnSpPr>
        <p:spPr>
          <a:xfrm rot="10800000" flipV="1">
            <a:off x="24165190" y="1983449"/>
            <a:ext cx="14663914" cy="1178734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774536" y="31255769"/>
            <a:ext cx="1930400" cy="89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+1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439" name="Flowchart: Decision 438"/>
          <p:cNvSpPr/>
          <p:nvPr/>
        </p:nvSpPr>
        <p:spPr>
          <a:xfrm>
            <a:off x="16862309" y="42078224"/>
            <a:ext cx="3894035" cy="328626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Last of related species?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16198601" y="4298381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442" name="Elbow Connector 441"/>
          <p:cNvCxnSpPr>
            <a:stCxn id="439" idx="1"/>
            <a:endCxn id="232" idx="4"/>
          </p:cNvCxnSpPr>
          <p:nvPr/>
        </p:nvCxnSpPr>
        <p:spPr>
          <a:xfrm rot="10800000">
            <a:off x="4055017" y="18962641"/>
            <a:ext cx="12807293" cy="24758715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444"/>
          <p:cNvCxnSpPr>
            <a:stCxn id="439" idx="2"/>
            <a:endCxn id="436" idx="2"/>
          </p:cNvCxnSpPr>
          <p:nvPr/>
        </p:nvCxnSpPr>
        <p:spPr>
          <a:xfrm rot="5400000" flipH="1">
            <a:off x="3666818" y="30221976"/>
            <a:ext cx="13215428" cy="17069591"/>
          </a:xfrm>
          <a:prstGeom prst="bentConnector3">
            <a:avLst>
              <a:gd name="adj1" fmla="val -173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17815933" y="45101277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451" name="Oval 450"/>
          <p:cNvSpPr/>
          <p:nvPr/>
        </p:nvSpPr>
        <p:spPr>
          <a:xfrm>
            <a:off x="6989640" y="470264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Straight Arrow Connector 453"/>
          <p:cNvCxnSpPr>
            <a:stCxn id="451" idx="4"/>
            <a:endCxn id="165" idx="0"/>
          </p:cNvCxnSpPr>
          <p:nvPr/>
        </p:nvCxnSpPr>
        <p:spPr>
          <a:xfrm>
            <a:off x="7218240" y="5159848"/>
            <a:ext cx="1881" cy="6391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436" idx="0"/>
            <a:endCxn id="451" idx="2"/>
          </p:cNvCxnSpPr>
          <p:nvPr/>
        </p:nvCxnSpPr>
        <p:spPr>
          <a:xfrm rot="5400000" flipH="1" flipV="1">
            <a:off x="-8797572" y="15468557"/>
            <a:ext cx="26324521" cy="5249904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3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296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Wheaton Schroeder</dc:creator>
  <cp:lastModifiedBy>Wheaton Schroeder</cp:lastModifiedBy>
  <cp:revision>14</cp:revision>
  <dcterms:created xsi:type="dcterms:W3CDTF">2019-10-23T18:33:26Z</dcterms:created>
  <dcterms:modified xsi:type="dcterms:W3CDTF">2019-11-21T15:27:01Z</dcterms:modified>
</cp:coreProperties>
</file>