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67" r:id="rId2"/>
    <p:sldId id="360" r:id="rId3"/>
    <p:sldId id="263" r:id="rId4"/>
    <p:sldId id="268" r:id="rId5"/>
    <p:sldId id="269" r:id="rId6"/>
    <p:sldId id="329" r:id="rId7"/>
    <p:sldId id="328" r:id="rId8"/>
    <p:sldId id="330" r:id="rId9"/>
    <p:sldId id="332" r:id="rId10"/>
    <p:sldId id="333" r:id="rId11"/>
    <p:sldId id="334" r:id="rId12"/>
    <p:sldId id="335" r:id="rId13"/>
    <p:sldId id="336" r:id="rId14"/>
    <p:sldId id="279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277" r:id="rId26"/>
    <p:sldId id="315" r:id="rId27"/>
    <p:sldId id="316" r:id="rId28"/>
    <p:sldId id="317" r:id="rId29"/>
    <p:sldId id="318" r:id="rId30"/>
    <p:sldId id="319" r:id="rId31"/>
    <p:sldId id="320" r:id="rId32"/>
    <p:sldId id="326" r:id="rId33"/>
    <p:sldId id="323" r:id="rId34"/>
    <p:sldId id="324" r:id="rId35"/>
    <p:sldId id="325" r:id="rId36"/>
    <p:sldId id="322" r:id="rId37"/>
    <p:sldId id="327" r:id="rId38"/>
    <p:sldId id="283" r:id="rId39"/>
    <p:sldId id="281" r:id="rId40"/>
    <p:sldId id="314" r:id="rId41"/>
    <p:sldId id="310" r:id="rId42"/>
    <p:sldId id="311" r:id="rId43"/>
    <p:sldId id="312" r:id="rId44"/>
    <p:sldId id="313" r:id="rId45"/>
    <p:sldId id="347" r:id="rId46"/>
    <p:sldId id="309" r:id="rId47"/>
    <p:sldId id="348" r:id="rId48"/>
    <p:sldId id="349" r:id="rId49"/>
    <p:sldId id="351" r:id="rId50"/>
    <p:sldId id="352" r:id="rId51"/>
    <p:sldId id="353" r:id="rId52"/>
    <p:sldId id="354" r:id="rId53"/>
    <p:sldId id="355" r:id="rId54"/>
    <p:sldId id="356" r:id="rId55"/>
    <p:sldId id="357" r:id="rId56"/>
    <p:sldId id="358" r:id="rId57"/>
    <p:sldId id="359" r:id="rId58"/>
    <p:sldId id="306" r:id="rId59"/>
    <p:sldId id="285" r:id="rId60"/>
    <p:sldId id="274" r:id="rId61"/>
    <p:sldId id="287" r:id="rId62"/>
    <p:sldId id="288" r:id="rId63"/>
    <p:sldId id="289" r:id="rId64"/>
    <p:sldId id="276" r:id="rId65"/>
    <p:sldId id="290" r:id="rId66"/>
    <p:sldId id="291" r:id="rId67"/>
    <p:sldId id="293" r:id="rId68"/>
    <p:sldId id="294" r:id="rId69"/>
    <p:sldId id="303" r:id="rId70"/>
    <p:sldId id="295" r:id="rId71"/>
    <p:sldId id="307" r:id="rId72"/>
    <p:sldId id="361" r:id="rId73"/>
    <p:sldId id="298" r:id="rId74"/>
    <p:sldId id="299" r:id="rId75"/>
    <p:sldId id="301" r:id="rId76"/>
    <p:sldId id="302" r:id="rId77"/>
    <p:sldId id="300" r:id="rId78"/>
    <p:sldId id="304" r:id="rId79"/>
    <p:sldId id="305" r:id="rId80"/>
    <p:sldId id="308" r:id="rId81"/>
    <p:sldId id="286" r:id="rId8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93" autoAdjust="0"/>
    <p:restoredTop sz="86451" autoAdjust="0"/>
  </p:normalViewPr>
  <p:slideViewPr>
    <p:cSldViewPr>
      <p:cViewPr varScale="1">
        <p:scale>
          <a:sx n="132" d="100"/>
          <a:sy n="132" d="100"/>
        </p:scale>
        <p:origin x="63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8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BAC8E-2FF2-4355-86DD-081EAA0356A4}" type="datetimeFigureOut">
              <a:rPr lang="da-DK" smtClean="0"/>
              <a:t>20-03-2014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00F6B-EE6B-4654-AEB7-DC4A6DA60A0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7608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Pladsholder til diasbille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2" name="Pladsholder til no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Pladsholder til dias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6E6DF0-83DB-6144-89C4-24C78CA02853}" type="slidenum">
              <a:rPr lang="da-DK" sz="1200">
                <a:latin typeface="Calibri" charset="0"/>
                <a:cs typeface="Arial" charset="0"/>
              </a:rPr>
              <a:pPr eaLnBrk="1" hangingPunct="1"/>
              <a:t>1</a:t>
            </a:fld>
            <a:endParaRPr lang="da-DK" sz="1200">
              <a:latin typeface="Calibri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095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00F6B-EE6B-4654-AEB7-DC4A6DA60A07}" type="slidenum">
              <a:rPr lang="da-DK" smtClean="0"/>
              <a:t>53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843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CF54-771D-4EF1-BB15-72C15A37EDC1}" type="datetimeFigureOut">
              <a:rPr lang="da-DK" smtClean="0"/>
              <a:t>20-03-2014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4EB9-862A-40B9-B197-DA76F74C2FD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208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CF54-771D-4EF1-BB15-72C15A37EDC1}" type="datetimeFigureOut">
              <a:rPr lang="da-DK" smtClean="0"/>
              <a:t>20-03-2014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4EB9-862A-40B9-B197-DA76F74C2FD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729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CF54-771D-4EF1-BB15-72C15A37EDC1}" type="datetimeFigureOut">
              <a:rPr lang="da-DK" smtClean="0"/>
              <a:t>20-03-2014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4EB9-862A-40B9-B197-DA76F74C2FD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41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CF54-771D-4EF1-BB15-72C15A37EDC1}" type="datetimeFigureOut">
              <a:rPr lang="da-DK" smtClean="0"/>
              <a:t>20-03-2014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4EB9-862A-40B9-B197-DA76F74C2FD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961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CF54-771D-4EF1-BB15-72C15A37EDC1}" type="datetimeFigureOut">
              <a:rPr lang="da-DK" smtClean="0"/>
              <a:t>20-03-2014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4EB9-862A-40B9-B197-DA76F74C2FD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884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CF54-771D-4EF1-BB15-72C15A37EDC1}" type="datetimeFigureOut">
              <a:rPr lang="da-DK" smtClean="0"/>
              <a:t>20-03-2014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4EB9-862A-40B9-B197-DA76F74C2FD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633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CF54-771D-4EF1-BB15-72C15A37EDC1}" type="datetimeFigureOut">
              <a:rPr lang="da-DK" smtClean="0"/>
              <a:t>20-03-2014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4EB9-862A-40B9-B197-DA76F74C2FD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13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CF54-771D-4EF1-BB15-72C15A37EDC1}" type="datetimeFigureOut">
              <a:rPr lang="da-DK" smtClean="0"/>
              <a:t>20-03-2014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4EB9-862A-40B9-B197-DA76F74C2FD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954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CF54-771D-4EF1-BB15-72C15A37EDC1}" type="datetimeFigureOut">
              <a:rPr lang="da-DK" smtClean="0"/>
              <a:t>20-03-2014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4EB9-862A-40B9-B197-DA76F74C2FD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059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CF54-771D-4EF1-BB15-72C15A37EDC1}" type="datetimeFigureOut">
              <a:rPr lang="da-DK" smtClean="0"/>
              <a:t>20-03-2014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4EB9-862A-40B9-B197-DA76F74C2FD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026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CF54-771D-4EF1-BB15-72C15A37EDC1}" type="datetimeFigureOut">
              <a:rPr lang="da-DK" smtClean="0"/>
              <a:t>20-03-2014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4EB9-862A-40B9-B197-DA76F74C2FD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989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8CF54-771D-4EF1-BB15-72C15A37EDC1}" type="datetimeFigureOut">
              <a:rPr lang="da-DK" smtClean="0"/>
              <a:t>20-03-2014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A4EB9-862A-40B9-B197-DA76F74C2FD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672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simon@netlinq.dk" TargetMode="External"/><Relationship Id="rId2" Type="http://schemas.openxmlformats.org/officeDocument/2006/relationships/hyperlink" Target="mailto:ssb@d60.d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nfoq.com/presentations/Value-Identity-State-Rich-Hickey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q.com/presentations/8-lines-code-refactoring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montylercousins.net/does-the-language-you-use-make-a-difference-revisited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lideshare.net/simontcousins/time-for-functions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fsharpforfunandprofit.com/posts/recipe-part2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fspatternmatch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fspatternmatch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ghfsagents" TargetMode="External"/><Relationship Id="rId2" Type="http://schemas.openxmlformats.org/officeDocument/2006/relationships/hyperlink" Target="http://vimeo.com/68320467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://fsharpforfunandprofit.com/posts/computation-expressions-intro/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://fsprojects.github.io/FSharp.Data.SqlClien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jpg"/><Relationship Id="rId4" Type="http://schemas.openxmlformats.org/officeDocument/2006/relationships/image" Target="../media/image42.png"/><Relationship Id="rId9" Type="http://schemas.openxmlformats.org/officeDocument/2006/relationships/image" Target="../media/image47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ics for banner_09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932" y="2667000"/>
            <a:ext cx="1608268" cy="1608268"/>
          </a:xfrm>
          <a:prstGeom prst="rect">
            <a:avLst/>
          </a:prstGeom>
        </p:spPr>
      </p:pic>
      <p:sp>
        <p:nvSpPr>
          <p:cNvPr id="14338" name="Tekstboks 3"/>
          <p:cNvSpPr txBox="1">
            <a:spLocks noChangeAspect="1" noChangeArrowheads="1"/>
          </p:cNvSpPr>
          <p:nvPr/>
        </p:nvSpPr>
        <p:spPr bwMode="auto">
          <a:xfrm>
            <a:off x="-533400" y="2590800"/>
            <a:ext cx="3090333" cy="178510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1000" b="1" spc="-300" dirty="0">
                <a:solidFill>
                  <a:srgbClr val="89BD35"/>
                </a:solidFill>
              </a:rPr>
              <a:t>d60</a:t>
            </a:r>
          </a:p>
        </p:txBody>
      </p:sp>
      <p:sp>
        <p:nvSpPr>
          <p:cNvPr id="14339" name="Tekstboks 5"/>
          <p:cNvSpPr txBox="1">
            <a:spLocks noChangeArrowheads="1"/>
          </p:cNvSpPr>
          <p:nvPr/>
        </p:nvSpPr>
        <p:spPr bwMode="auto">
          <a:xfrm>
            <a:off x="129772" y="4081790"/>
            <a:ext cx="24271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a-DK" sz="1100" dirty="0">
                <a:solidFill>
                  <a:srgbClr val="7F7F7F"/>
                </a:solidFill>
              </a:rPr>
              <a:t>developing smart software solutions</a:t>
            </a:r>
          </a:p>
        </p:txBody>
      </p:sp>
      <p:pic>
        <p:nvPicPr>
          <p:cNvPr id="7" name="Picture 6" descr="Pics for banner_01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911" y="2667000"/>
            <a:ext cx="1608268" cy="1608268"/>
          </a:xfrm>
          <a:prstGeom prst="rect">
            <a:avLst/>
          </a:prstGeom>
        </p:spPr>
      </p:pic>
      <p:pic>
        <p:nvPicPr>
          <p:cNvPr id="8" name="Picture 7" descr="Pics for banner_04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732" y="2667000"/>
            <a:ext cx="1608268" cy="1608268"/>
          </a:xfrm>
          <a:prstGeom prst="rect">
            <a:avLst/>
          </a:prstGeom>
        </p:spPr>
      </p:pic>
      <p:pic>
        <p:nvPicPr>
          <p:cNvPr id="9" name="Picture 8" descr="Pics for banner_05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22" y="2667000"/>
            <a:ext cx="1608268" cy="1608268"/>
          </a:xfrm>
          <a:prstGeom prst="rect">
            <a:avLst/>
          </a:prstGeom>
        </p:spPr>
      </p:pic>
      <p:pic>
        <p:nvPicPr>
          <p:cNvPr id="11" name="Picture 10" descr="Pics for banner_03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647" y="1027950"/>
            <a:ext cx="1620000" cy="1620000"/>
          </a:xfrm>
          <a:prstGeom prst="rect">
            <a:avLst/>
          </a:prstGeom>
        </p:spPr>
      </p:pic>
      <p:pic>
        <p:nvPicPr>
          <p:cNvPr id="12" name="Picture 11" descr="Pics for banner_14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179" y="4292600"/>
            <a:ext cx="1620000" cy="1620000"/>
          </a:xfrm>
          <a:prstGeom prst="rect">
            <a:avLst/>
          </a:prstGeom>
        </p:spPr>
      </p:pic>
      <p:sp>
        <p:nvSpPr>
          <p:cNvPr id="2" name="Tekstboks 1"/>
          <p:cNvSpPr txBox="1"/>
          <p:nvPr/>
        </p:nvSpPr>
        <p:spPr>
          <a:xfrm>
            <a:off x="539552" y="1027950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Introduktion til funktionel programmering i F#</a:t>
            </a:r>
          </a:p>
        </p:txBody>
      </p:sp>
      <p:sp>
        <p:nvSpPr>
          <p:cNvPr id="3" name="Rectangle 2"/>
          <p:cNvSpPr/>
          <p:nvPr/>
        </p:nvSpPr>
        <p:spPr>
          <a:xfrm>
            <a:off x="544508" y="5543268"/>
            <a:ext cx="1974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Simon Skov Boisen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9552" y="6228020"/>
            <a:ext cx="120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@</a:t>
            </a:r>
            <a:r>
              <a:rPr lang="da-DK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ssboisen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39552" y="5867980"/>
            <a:ext cx="1467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R&amp;D Ingeniør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1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75519"/>
          </a:xfrm>
        </p:spPr>
        <p:txBody>
          <a:bodyPr>
            <a:normAutofit/>
          </a:bodyPr>
          <a:lstStyle/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a-DK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da-DK" sz="160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0"/>
            <a:endParaRPr lang="da-DK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0" indent="0">
              <a:buNone/>
            </a:pPr>
            <a:endParaRPr lang="en-GB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1580" y="2967335"/>
            <a:ext cx="83608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Ændringer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danner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nye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kopier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286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05880" y="2780928"/>
            <a:ext cx="8280920" cy="23144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simon</a:t>
            </a:r>
            <a:r>
              <a:rPr lang="da-DK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da-DK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Simon"</a:t>
            </a:r>
            <a:r>
              <a:rPr lang="da-DK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da-DK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ssb@d60.dk"</a:t>
            </a:r>
            <a:r>
              <a:rPr lang="da-DK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a-DK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simon2 =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 =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"Simon Skov Boisen"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95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05880" y="2780928"/>
            <a:ext cx="8280920" cy="23144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convert_to_simon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=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simon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person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"Simon Skov Boisen"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simon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simon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Email = 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"simon@skov-boisen.dk"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Job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"Programmer"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en-US" sz="1600" dirty="0"/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20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Persistent </a:t>
            </a:r>
            <a:r>
              <a:rPr lang="da-DK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datastructures</a:t>
            </a:r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2" descr="500px-Purely_functional_tree_before.svg.png (500×467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2896"/>
            <a:ext cx="2284368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500px-Purely_functional_tree_after.svg.png (500×47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564904"/>
            <a:ext cx="2282450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53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Tilstand</a:t>
            </a:r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/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endParaRPr lang="da-DK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endParaRPr lang="da-DK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Pladsholder til indhold 2"/>
          <p:cNvSpPr txBox="1">
            <a:spLocks/>
          </p:cNvSpPr>
          <p:nvPr/>
        </p:nvSpPr>
        <p:spPr>
          <a:xfrm>
            <a:off x="609600" y="1133127"/>
            <a:ext cx="8229600" cy="5023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Identifikator</a:t>
            </a:r>
            <a:endParaRPr lang="da-DK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da-DK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 vi bruger til at referere til ting</a:t>
            </a:r>
          </a:p>
          <a:p>
            <a:pPr lvl="1"/>
            <a:r>
              <a:rPr lang="da-DK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 går</a:t>
            </a:r>
          </a:p>
          <a:p>
            <a:pPr lvl="1"/>
            <a:r>
              <a:rPr lang="da-DK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Min </a:t>
            </a:r>
            <a:r>
              <a:rPr lang="da-DK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arbejds-email</a:t>
            </a:r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a-DK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Værdi</a:t>
            </a:r>
          </a:p>
          <a:p>
            <a:pPr marL="457200" lvl="1" indent="0">
              <a:buNone/>
            </a:pPr>
            <a:r>
              <a:rPr lang="da-DK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Immutable</a:t>
            </a:r>
            <a:r>
              <a:rPr lang="da-DK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facts:</a:t>
            </a:r>
          </a:p>
          <a:p>
            <a:pPr lvl="1"/>
            <a:r>
              <a:rPr lang="da-DK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d. 3. marts</a:t>
            </a:r>
          </a:p>
          <a:p>
            <a:pPr lvl="1"/>
            <a:r>
              <a:rPr lang="da-DK" sz="16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ssb@d60.dk</a:t>
            </a:r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a-DK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Tilstand</a:t>
            </a:r>
          </a:p>
          <a:p>
            <a:pPr marL="457200" lvl="1" indent="0">
              <a:buNone/>
            </a:pPr>
            <a:r>
              <a:rPr lang="da-DK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 identitets skiftende værdi</a:t>
            </a:r>
          </a:p>
          <a:p>
            <a:pPr lvl="1"/>
            <a:r>
              <a:rPr lang="da-DK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 dag var </a:t>
            </a:r>
            <a:r>
              <a:rPr lang="da-DK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 går</a:t>
            </a:r>
            <a:r>
              <a:rPr lang="da-DK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d. 18 marts, i morgen er </a:t>
            </a:r>
            <a:r>
              <a:rPr lang="da-DK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 går</a:t>
            </a:r>
            <a:r>
              <a:rPr lang="da-DK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d. 19. marts.</a:t>
            </a:r>
          </a:p>
          <a:p>
            <a:pPr lvl="1"/>
            <a:r>
              <a:rPr lang="da-DK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 dag er min </a:t>
            </a:r>
            <a:r>
              <a:rPr lang="da-DK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arbejds-email</a:t>
            </a:r>
            <a:r>
              <a:rPr lang="da-DK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a-DK" sz="16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ssb@d60.dk</a:t>
            </a:r>
            <a:r>
              <a:rPr lang="da-DK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men for 2½ år siden var den </a:t>
            </a:r>
            <a:r>
              <a:rPr lang="da-DK" sz="16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simon@netlinq.dk</a:t>
            </a:r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None/>
            </a:pPr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7150" indent="0">
              <a:buNone/>
            </a:pPr>
            <a:r>
              <a:rPr lang="da-DK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OO:</a:t>
            </a:r>
          </a:p>
          <a:p>
            <a:pPr marL="457200" lvl="1" indent="0">
              <a:buNone/>
            </a:pPr>
            <a:r>
              <a:rPr lang="da-DK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Tilstand og værdi blandes sammen da vi ikke længere har </a:t>
            </a:r>
            <a:r>
              <a:rPr lang="da-DK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immutable</a:t>
            </a:r>
            <a:r>
              <a:rPr lang="da-DK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værdier. Hvis vi skal lave </a:t>
            </a:r>
            <a:r>
              <a:rPr lang="da-DK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concurrent</a:t>
            </a:r>
            <a:r>
              <a:rPr lang="da-DK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operationer på, eller gemme, en værdi skal vi have en kopi – og den kan vi kun få ved at standse verden.</a:t>
            </a:r>
          </a:p>
          <a:p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a-DK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76546" y="980728"/>
            <a:ext cx="24118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Want</a:t>
            </a:r>
            <a:r>
              <a:rPr lang="da-DK" dirty="0" smtClean="0"/>
              <a:t> more?</a:t>
            </a:r>
          </a:p>
          <a:p>
            <a:r>
              <a:rPr lang="da-DK" dirty="0" smtClean="0"/>
              <a:t>Tjek Rich </a:t>
            </a:r>
            <a:r>
              <a:rPr lang="da-DK" dirty="0" err="1" smtClean="0"/>
              <a:t>Hickeys</a:t>
            </a:r>
            <a:r>
              <a:rPr lang="da-DK" dirty="0" smtClean="0"/>
              <a:t> talk:</a:t>
            </a:r>
          </a:p>
          <a:p>
            <a:r>
              <a:rPr lang="en-US" dirty="0" smtClean="0">
                <a:hlinkClick r:id="rId4"/>
              </a:rPr>
              <a:t>http://</a:t>
            </a:r>
            <a:r>
              <a:rPr lang="da-DK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www.infoq.com/presentations/Value-Identity-State-Rich-Hickey</a:t>
            </a:r>
            <a:endParaRPr lang="da-DK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830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75519"/>
          </a:xfrm>
        </p:spPr>
        <p:txBody>
          <a:bodyPr>
            <a:normAutofit/>
          </a:bodyPr>
          <a:lstStyle/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a-DK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da-DK" sz="160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0"/>
            <a:endParaRPr lang="da-DK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0" indent="0">
              <a:buNone/>
            </a:pPr>
            <a:endParaRPr lang="en-GB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45317" y="2967335"/>
            <a:ext cx="18533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Purity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490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75519"/>
          </a:xfrm>
        </p:spPr>
        <p:txBody>
          <a:bodyPr>
            <a:normAutofit/>
          </a:bodyPr>
          <a:lstStyle/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a-DK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da-DK" sz="160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0"/>
            <a:endParaRPr lang="da-DK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0" indent="0">
              <a:buNone/>
            </a:pPr>
            <a:endParaRPr lang="en-GB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1202" y="2967335"/>
            <a:ext cx="83016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Funktioner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frem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metoder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615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75519"/>
          </a:xfrm>
        </p:spPr>
        <p:txBody>
          <a:bodyPr>
            <a:normAutofit/>
          </a:bodyPr>
          <a:lstStyle/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a-DK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da-DK" sz="160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0"/>
            <a:endParaRPr lang="da-DK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0" indent="0">
              <a:buNone/>
            </a:pPr>
            <a:endParaRPr lang="en-GB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1362" y="2967335"/>
            <a:ext cx="83413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Funktioner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uden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sideeffekter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238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75519"/>
          </a:xfrm>
        </p:spPr>
        <p:txBody>
          <a:bodyPr>
            <a:normAutofit/>
          </a:bodyPr>
          <a:lstStyle/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a-DK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da-DK" sz="160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0"/>
            <a:endParaRPr lang="da-DK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0" indent="0">
              <a:buNone/>
            </a:pPr>
            <a:endParaRPr lang="en-GB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691268"/>
            <a:ext cx="4104456" cy="394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9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75519"/>
          </a:xfrm>
        </p:spPr>
        <p:txBody>
          <a:bodyPr>
            <a:normAutofit/>
          </a:bodyPr>
          <a:lstStyle/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a-DK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da-DK" sz="160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0"/>
            <a:endParaRPr lang="da-DK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0" indent="0">
              <a:buNone/>
            </a:pPr>
            <a:endParaRPr lang="en-GB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87624" y="1585991"/>
            <a:ext cx="68725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Optimeringsmuligheder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1640" y="3429000"/>
            <a:ext cx="61024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da-DK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Common </a:t>
            </a:r>
            <a:r>
              <a:rPr lang="da-DK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subexpression</a:t>
            </a:r>
            <a:r>
              <a:rPr lang="da-DK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elimination</a:t>
            </a:r>
          </a:p>
          <a:p>
            <a:pPr lvl="1" algn="ctr"/>
            <a:r>
              <a:rPr lang="da-DK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Memoization</a:t>
            </a:r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 algn="ctr"/>
            <a:r>
              <a:rPr lang="da-DK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Lazy</a:t>
            </a:r>
            <a:r>
              <a:rPr lang="da-DK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Evaluering</a:t>
            </a:r>
          </a:p>
          <a:p>
            <a:pPr lvl="1" algn="ctr"/>
            <a:r>
              <a:rPr lang="da-DK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Parallelisering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77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Agenda</a:t>
            </a:r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>
            <a:normAutofit/>
          </a:bodyPr>
          <a:lstStyle/>
          <a:p>
            <a:pPr lvl="0"/>
            <a:endParaRPr lang="da-DK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r>
              <a:rPr lang="da-DK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Hvordan jeg startede med funktionel programmering</a:t>
            </a:r>
          </a:p>
          <a:p>
            <a:pPr lvl="0"/>
            <a:r>
              <a:rPr lang="da-DK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 funktionelle grundsten</a:t>
            </a:r>
          </a:p>
          <a:p>
            <a:pPr lvl="0"/>
            <a:r>
              <a:rPr lang="da-DK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Den funktionelle </a:t>
            </a:r>
            <a:r>
              <a:rPr lang="da-DK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værktøjskasse</a:t>
            </a:r>
          </a:p>
          <a:p>
            <a:pPr lvl="0"/>
            <a:r>
              <a:rPr lang="da-DK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 introduktion til et udvalg af </a:t>
            </a:r>
            <a:r>
              <a:rPr lang="da-DK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F#s</a:t>
            </a:r>
            <a:r>
              <a:rPr lang="da-DK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a-DK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features og syntax</a:t>
            </a:r>
            <a:endParaRPr lang="da-DK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r>
              <a:rPr lang="da-DK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Domæne drevet design i F#</a:t>
            </a:r>
          </a:p>
          <a:p>
            <a:pPr lvl="0"/>
            <a:endParaRPr lang="da-DK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endParaRPr lang="da-DK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endParaRPr lang="da-DK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endParaRPr lang="da-DK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endParaRPr lang="da-DK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04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75519"/>
          </a:xfrm>
        </p:spPr>
        <p:txBody>
          <a:bodyPr>
            <a:normAutofit/>
          </a:bodyPr>
          <a:lstStyle/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a-DK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da-DK" sz="160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0"/>
            <a:endParaRPr lang="da-DK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0" indent="0">
              <a:buNone/>
            </a:pPr>
            <a:endParaRPr lang="en-GB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04515" y="2967335"/>
            <a:ext cx="71350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Referential Transparency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157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75519"/>
          </a:xfrm>
        </p:spPr>
        <p:txBody>
          <a:bodyPr>
            <a:normAutofit/>
          </a:bodyPr>
          <a:lstStyle/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a-DK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da-DK" sz="160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0"/>
            <a:endParaRPr lang="da-DK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0" indent="0">
              <a:buNone/>
            </a:pPr>
            <a:endParaRPr lang="en-GB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76730" y="980641"/>
            <a:ext cx="41905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Composability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2" descr="Lego-Rolls-Royce-01-537x358.jpg (537×358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901" y="2198411"/>
            <a:ext cx="5284403" cy="352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4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75519"/>
          </a:xfrm>
        </p:spPr>
        <p:txBody>
          <a:bodyPr>
            <a:normAutofit/>
          </a:bodyPr>
          <a:lstStyle/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a-DK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da-DK" sz="160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0"/>
            <a:endParaRPr lang="da-DK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0" indent="0">
              <a:buNone/>
            </a:pPr>
            <a:endParaRPr lang="en-GB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673" y="2423870"/>
            <a:ext cx="8416791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ctr"/>
            <a:r>
              <a:rPr lang="da-DK" sz="5400" dirty="0"/>
              <a:t>Kombinere </a:t>
            </a:r>
            <a:r>
              <a:rPr lang="da-DK" sz="5400" dirty="0" smtClean="0"/>
              <a:t>små og </a:t>
            </a:r>
            <a:r>
              <a:rPr lang="da-DK" sz="5400" dirty="0"/>
              <a:t>simple </a:t>
            </a:r>
            <a:endParaRPr lang="da-DK" sz="5400" dirty="0" smtClean="0"/>
          </a:p>
          <a:p>
            <a:pPr lvl="0" algn="ctr"/>
            <a:r>
              <a:rPr lang="da-DK" sz="5400" dirty="0" smtClean="0"/>
              <a:t>byggeklodser til </a:t>
            </a:r>
          </a:p>
          <a:p>
            <a:pPr lvl="0" algn="ctr"/>
            <a:r>
              <a:rPr lang="da-DK" sz="5400" dirty="0" smtClean="0"/>
              <a:t>at </a:t>
            </a:r>
            <a:r>
              <a:rPr lang="da-DK" sz="5400" dirty="0"/>
              <a:t>skabe komplekse løsninger</a:t>
            </a:r>
          </a:p>
        </p:txBody>
      </p:sp>
    </p:spTree>
    <p:extLst>
      <p:ext uri="{BB962C8B-B14F-4D97-AF65-F5344CB8AC3E}">
        <p14:creationId xmlns:p14="http://schemas.microsoft.com/office/powerpoint/2010/main" val="160212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 baseret</a:t>
            </a:r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05880" y="2780928"/>
            <a:ext cx="8280920" cy="2314441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GB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GB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what_to_bring_for_hiking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en-GB" sz="2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raining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umbrella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cane</a:t>
            </a: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82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baseret</a:t>
            </a:r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060848"/>
            <a:ext cx="8280920" cy="2314441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what_to_bring_for_hiking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Nothing;</a:t>
            </a:r>
          </a:p>
          <a:p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(raining)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what_to_bring_for_hiking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Umbrella;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what_to_bring_for_hiking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Cane;</a:t>
            </a: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24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75519"/>
          </a:xfrm>
        </p:spPr>
        <p:txBody>
          <a:bodyPr>
            <a:normAutofit/>
          </a:bodyPr>
          <a:lstStyle/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a-DK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120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0" indent="0">
              <a:buNone/>
            </a:pPr>
            <a:endParaRPr lang="en-GB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120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0" indent="0">
              <a:buNone/>
            </a:pP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4" name="Picture 2" descr="240px-Greek_lc_lamda_thin.svg.png (240×4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985665"/>
            <a:ext cx="228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96383" y="893982"/>
            <a:ext cx="8951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funktionelle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værktøjskasse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962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75519"/>
          </a:xfrm>
        </p:spPr>
        <p:txBody>
          <a:bodyPr>
            <a:normAutofit/>
          </a:bodyPr>
          <a:lstStyle/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a-DK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a-DK" sz="160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Første-klasses</a:t>
            </a:r>
            <a:r>
              <a:rPr lang="da-DK" sz="16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og anonyme funktioner</a:t>
            </a:r>
          </a:p>
          <a:p>
            <a:pPr marL="0" indent="0">
              <a:buNone/>
            </a:pPr>
            <a:endParaRPr lang="en-GB" sz="1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let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square x = x * x</a:t>
            </a:r>
          </a:p>
          <a:p>
            <a:pPr marL="0" indent="0">
              <a:buNone/>
            </a:pP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square = </a:t>
            </a:r>
            <a:r>
              <a:rPr lang="en-GB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</a:t>
            </a:r>
            <a:r>
              <a:rPr lang="en-GB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* x</a:t>
            </a:r>
          </a:p>
          <a:p>
            <a:pPr marL="0" indent="0">
              <a:buNone/>
            </a:pP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60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Operatore</a:t>
            </a:r>
            <a:r>
              <a:rPr lang="da-DK" sz="16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da-DK" sz="1600" i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er</a:t>
            </a:r>
            <a:r>
              <a:rPr lang="da-DK" sz="16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funktioner</a:t>
            </a:r>
          </a:p>
          <a:p>
            <a:pPr marL="0" indent="0">
              <a:buNone/>
            </a:pP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GB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 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nine = ((*) 3) 3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GB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three = ((+) 2) 1</a:t>
            </a:r>
          </a:p>
          <a:p>
            <a:pPr marL="0" indent="0">
              <a:buNone/>
            </a:pPr>
            <a:endParaRPr lang="en-GB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 s 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Seq.reduce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(*) 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product [1; 2; 3] =&gt; 6</a:t>
            </a:r>
          </a:p>
          <a:p>
            <a:pPr marL="0" indent="0">
              <a:buNone/>
            </a:pPr>
            <a:endParaRPr lang="en-GB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a-DK" sz="160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Dobbel</a:t>
            </a:r>
            <a:r>
              <a:rPr lang="da-DK" sz="16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da-DK" sz="160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backtick</a:t>
            </a:r>
            <a:r>
              <a:rPr lang="da-DK" sz="16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kan bruges til funktionsnavne</a:t>
            </a:r>
            <a:endParaRPr lang="da-DK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0" indent="0">
              <a:buNone/>
            </a:pPr>
            <a:endParaRPr lang="en-GB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let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``∑`` s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Seq.reduce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(+)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da-DK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``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∑``[1; 2; 3] =&gt; 6</a:t>
            </a:r>
          </a:p>
          <a:p>
            <a:pPr marL="0" indent="0">
              <a:buNone/>
            </a:pPr>
            <a:endParaRPr lang="da-DK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let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``when I add 3 and 3 it is 6`` p =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((3 + 3) = 6)</a:t>
            </a:r>
            <a:endParaRPr lang="en-GB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120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0" indent="0">
              <a:buNone/>
            </a:pPr>
            <a:endParaRPr lang="en-GB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120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0" indent="0">
              <a:buNone/>
            </a:pP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42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75519"/>
          </a:xfrm>
        </p:spPr>
        <p:txBody>
          <a:bodyPr>
            <a:normAutofit/>
          </a:bodyPr>
          <a:lstStyle/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a-DK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da-DK" sz="160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0"/>
            <a:endParaRPr lang="da-DK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0" indent="0">
              <a:buNone/>
            </a:pPr>
            <a:endParaRPr lang="en-GB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46836" y="2967335"/>
            <a:ext cx="52503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Partial application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66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043608" y="2066467"/>
            <a:ext cx="6635080" cy="28712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4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4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 a b =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 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endParaRPr lang="en-US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53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187624" y="2996952"/>
            <a:ext cx="6635080" cy="13625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add5 = add 5</a:t>
            </a:r>
            <a:endParaRPr lang="en-US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83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Sådan startede det ud</a:t>
            </a:r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/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r>
              <a:rPr lang="da-DK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Tog kursus i funktionel programmering på AU ved Professor Olivier </a:t>
            </a:r>
            <a:r>
              <a:rPr lang="da-DK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Danvy</a:t>
            </a:r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r>
              <a:rPr lang="da-DK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Sprog: </a:t>
            </a:r>
            <a:r>
              <a:rPr lang="da-DK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Scheme</a:t>
            </a:r>
            <a:r>
              <a:rPr lang="da-DK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og ML</a:t>
            </a:r>
          </a:p>
          <a:p>
            <a:pPr lvl="0"/>
            <a:r>
              <a:rPr lang="da-DK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EMACS!!</a:t>
            </a:r>
            <a:endParaRPr lang="da-DK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endParaRPr lang="da-DK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endParaRPr lang="da-DK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064" y="3059879"/>
            <a:ext cx="5702963" cy="15201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13" y="5190898"/>
            <a:ext cx="2376264" cy="3999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74" y="4636660"/>
            <a:ext cx="2429263" cy="6388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58" y="5365017"/>
            <a:ext cx="4071882" cy="3046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13" y="5875712"/>
            <a:ext cx="4208287" cy="18857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60" y="2526149"/>
            <a:ext cx="1476856" cy="177666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95490" y="2967335"/>
            <a:ext cx="855304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Droppede</a:t>
            </a:r>
            <a:r>
              <a:rPr lang="en-US" sz="4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at </a:t>
            </a:r>
            <a:r>
              <a:rPr lang="en-US" sz="48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gennemføre</a:t>
            </a:r>
            <a:r>
              <a:rPr lang="en-US" sz="4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sz="48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kurset</a:t>
            </a:r>
            <a:r>
              <a:rPr lang="en-US" sz="4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!</a:t>
            </a:r>
            <a:endParaRPr lang="en-US" sz="4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2206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187624" y="2996952"/>
            <a:ext cx="6635080" cy="13625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add5 = </a:t>
            </a:r>
          </a:p>
          <a:p>
            <a:pPr marL="0" indent="0" algn="ctr">
              <a:buNone/>
            </a:pPr>
            <a:r>
              <a:rPr lang="en-US" sz="4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-&gt; add 5 x</a:t>
            </a:r>
            <a:endParaRPr lang="en-US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19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71600" y="2732344"/>
            <a:ext cx="6635080" cy="13625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add5 6 =&gt; 11</a:t>
            </a:r>
            <a:endParaRPr lang="en-US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73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71600" y="2732344"/>
            <a:ext cx="6635080" cy="13625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add5 10 =&gt; 15</a:t>
            </a:r>
            <a:endParaRPr lang="en-US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39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05880" y="2780928"/>
            <a:ext cx="8280920" cy="23144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logger (s :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System.IO.TextWriter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 =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s.WriteLine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</a:t>
            </a: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87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05880" y="2780928"/>
            <a:ext cx="8280920" cy="23144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normalLogger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logger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stdout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errorLogger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logger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stderr</a:t>
            </a:r>
            <a:endParaRPr lang="da-DK" sz="2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17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05880" y="2780928"/>
            <a:ext cx="8280920" cy="23144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normalLogger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noget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gik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galt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errorLogger</a:t>
            </a:r>
            <a:r>
              <a:rPr lang="en-GB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noget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gik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helt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galt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71600" y="2732344"/>
            <a:ext cx="6635080" cy="13625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Minder </a:t>
            </a:r>
            <a:r>
              <a:rPr lang="en-US" sz="4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det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jer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om </a:t>
            </a:r>
            <a:r>
              <a:rPr lang="en-US" sz="4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noget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</a:t>
            </a:r>
            <a:endParaRPr lang="en-US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13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71600" y="2732344"/>
            <a:ext cx="6635080" cy="13625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a-DK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Det er fint granuleret </a:t>
            </a:r>
            <a:r>
              <a:rPr lang="da-DK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dependency</a:t>
            </a:r>
            <a:r>
              <a:rPr lang="da-DK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injection</a:t>
            </a:r>
            <a:r>
              <a:rPr lang="da-DK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på den simple måde!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Den funktionelle værktøjskasse</a:t>
            </a:r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75519"/>
          </a:xfrm>
        </p:spPr>
        <p:txBody>
          <a:bodyPr>
            <a:normAutofit fontScale="85000" lnSpcReduction="20000"/>
          </a:bodyPr>
          <a:lstStyle/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Command =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Deactivate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: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Reason : string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Reactivate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: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Reason : string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Checkin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: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Something :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dispatch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dispatchers command =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dispatchers |&gt;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Seq.iter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dispatcher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dispatcher command)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deactivate dep1 dep2 dep3 command =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match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command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| Deactivate (id, reason)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da-DK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printfn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"Deactivating %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because: %s"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reason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| _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reactivate dep1 dep2 command =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match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command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| Reactivate (id, reason)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 </a:t>
            </a:r>
            <a:r>
              <a:rPr lang="en-GB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printfn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"Reactivating %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because: %s"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reason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| _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dep1 command =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match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command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|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(id, something)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 </a:t>
            </a:r>
            <a:r>
              <a:rPr lang="en-GB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printfn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"Checking %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with something: %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something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| _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dep1 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GB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“I’m some domain service that does cool things"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dep2 = </a:t>
            </a:r>
            <a:r>
              <a:rPr lang="en-GB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“maybe I’m a 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repository"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dep3 = 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i'm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some other </a:t>
            </a:r>
            <a:r>
              <a:rPr lang="en-GB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dependency – maybe I call a </a:t>
            </a:r>
            <a:r>
              <a:rPr lang="en-GB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webservice</a:t>
            </a:r>
            <a:r>
              <a:rPr lang="en-GB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dispatchers = [deactivate dep1 dep2 dep3; reactivate dep1 dep2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GB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checkin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dep3]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Deactivate( 5, </a:t>
            </a:r>
            <a:r>
              <a:rPr lang="en-GB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"Science!"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dispatchers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==&gt; prints “Deactivating 5 because: Science!”</a:t>
            </a:r>
          </a:p>
          <a:p>
            <a:pPr marL="0" indent="0">
              <a:buNone/>
            </a:pP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76546" y="980728"/>
            <a:ext cx="24118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Want</a:t>
            </a:r>
            <a:r>
              <a:rPr lang="da-DK" dirty="0" smtClean="0"/>
              <a:t> more?</a:t>
            </a:r>
          </a:p>
          <a:p>
            <a:r>
              <a:rPr lang="da-DK" dirty="0" smtClean="0"/>
              <a:t>Tjek Greg Youngs talk: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www.infoq.com/presentations/8-lines-code-refactoring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54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75519"/>
          </a:xfrm>
        </p:spPr>
        <p:txBody>
          <a:bodyPr>
            <a:normAutofit/>
          </a:bodyPr>
          <a:lstStyle/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a-DK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da-DK" sz="160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0"/>
            <a:endParaRPr lang="da-DK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0" indent="0">
              <a:buNone/>
            </a:pPr>
            <a:endParaRPr lang="en-GB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61575" y="2967335"/>
            <a:ext cx="64208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Funktionskomposition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186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Tre år senere…</a:t>
            </a:r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/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endParaRPr lang="da-DK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endParaRPr lang="da-DK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303387"/>
            <a:ext cx="2137514" cy="267811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060" y="1864965"/>
            <a:ext cx="2914650" cy="31337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94" y="1141848"/>
            <a:ext cx="893253" cy="10831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662">
            <a:off x="4690146" y="2823229"/>
            <a:ext cx="785317" cy="9839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501007"/>
            <a:ext cx="4263127" cy="239800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57994"/>
            <a:ext cx="3174603" cy="57142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73" y="4123157"/>
            <a:ext cx="19050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3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75519"/>
          </a:xfrm>
        </p:spPr>
        <p:txBody>
          <a:bodyPr>
            <a:normAutofit/>
          </a:bodyPr>
          <a:lstStyle/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a-DK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endParaRPr lang="da-DK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0" indent="0">
              <a:buNone/>
            </a:pPr>
            <a:endParaRPr lang="en-GB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4" name="Picture 2" descr="pineapple.jpg (309×58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54795"/>
            <a:ext cx="1320084" cy="248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3632073" y="4115185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6" name="Picture 4" descr="Orange-Fruit-orange-34512935-600-600.png (600×60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241" y="3467113"/>
            <a:ext cx="1474055" cy="147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49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75519"/>
          </a:xfrm>
        </p:spPr>
        <p:txBody>
          <a:bodyPr>
            <a:normAutofit/>
          </a:bodyPr>
          <a:lstStyle/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a-DK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endParaRPr lang="da-DK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0" indent="0">
              <a:buNone/>
            </a:pPr>
            <a:endParaRPr lang="en-GB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776089" y="4115185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4" descr="Orange-Fruit-orange-34512935-600-600.png (600×60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95105"/>
            <a:ext cx="1474055" cy="147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banana_PNG842.png (512×51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221" y="2608607"/>
            <a:ext cx="2563183" cy="256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99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75519"/>
          </a:xfrm>
        </p:spPr>
        <p:txBody>
          <a:bodyPr>
            <a:normAutofit/>
          </a:bodyPr>
          <a:lstStyle/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a-DK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endParaRPr lang="da-DK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0" indent="0">
              <a:buNone/>
            </a:pPr>
            <a:endParaRPr lang="en-GB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50636" y="3743430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4" descr="Orange-Fruit-orange-34512935-600-600.png (600×60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532" y="3491315"/>
            <a:ext cx="608048" cy="60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ineapple.jpg (309×582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95" y="2996952"/>
            <a:ext cx="580378" cy="109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1630275" y="3695990"/>
            <a:ext cx="938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4" descr="Orange-Fruit-orange-34512935-600-600.png (600×600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40878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banana_PNG842.png (512×512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804" y="3212755"/>
            <a:ext cx="966470" cy="96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0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75519"/>
          </a:xfrm>
        </p:spPr>
        <p:txBody>
          <a:bodyPr>
            <a:normAutofit/>
          </a:bodyPr>
          <a:lstStyle/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a-DK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endParaRPr lang="da-DK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0" indent="0">
              <a:buNone/>
            </a:pPr>
            <a:endParaRPr lang="en-GB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50636" y="3743430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4" descr="Orange-Fruit-orange-34512935-600-600.png (600×60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532" y="3491315"/>
            <a:ext cx="608048" cy="60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ineapple.jpg (309×582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95" y="2996952"/>
            <a:ext cx="580378" cy="109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1630275" y="3695990"/>
            <a:ext cx="938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4" descr="Orange-Fruit-orange-34512935-600-600.png (600×600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40878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61992" y="354352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&gt;&gt;</a:t>
            </a:r>
            <a:endParaRPr lang="en-US" dirty="0"/>
          </a:p>
        </p:txBody>
      </p:sp>
      <p:pic>
        <p:nvPicPr>
          <p:cNvPr id="16" name="Picture 8" descr="banana_PNG842.png (512×512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804" y="3212755"/>
            <a:ext cx="966470" cy="96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1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75519"/>
          </a:xfrm>
        </p:spPr>
        <p:txBody>
          <a:bodyPr>
            <a:normAutofit/>
          </a:bodyPr>
          <a:lstStyle/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a-DK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a-DK" sz="16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Vi kan ikke se at den ny funktion i virkeligheden består af to mindre funktioner</a:t>
            </a:r>
          </a:p>
          <a:p>
            <a:pPr lvl="0"/>
            <a:endParaRPr lang="da-DK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0" indent="0">
              <a:buNone/>
            </a:pPr>
            <a:endParaRPr lang="en-GB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2" descr="pineapple.jpg (309×58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48880"/>
            <a:ext cx="1469640" cy="276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3700044" y="4005064"/>
            <a:ext cx="938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8" descr="banana_PNG842.png (512×512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123" y="3034685"/>
            <a:ext cx="2116536" cy="211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98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05880" y="2780928"/>
            <a:ext cx="8630616" cy="23144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add_shipping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x + 74.0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add_vat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(*) 1.25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GB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add_v_and_s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add_vat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add_shipping</a:t>
            </a:r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add_v_and_s</a:t>
            </a:r>
            <a:r>
              <a:rPr lang="en-GB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=&gt; 89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da-DK" sz="2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88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755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120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0" indent="0">
              <a:buNone/>
            </a:pPr>
            <a:r>
              <a:rPr lang="da-DK" sz="12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  </a:t>
            </a:r>
            <a:r>
              <a:rPr lang="da-DK" sz="28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  </a:t>
            </a:r>
          </a:p>
          <a:p>
            <a:pPr marL="0" indent="0" algn="ctr">
              <a:buNone/>
            </a:pPr>
            <a:r>
              <a:rPr lang="en-US" sz="4800" i="1" dirty="0" smtClean="0">
                <a:solidFill>
                  <a:prstClr val="black"/>
                </a:solidFill>
                <a:latin typeface="TimesNewRomanPSMT"/>
              </a:rPr>
              <a:t>g</a:t>
            </a:r>
            <a:r>
              <a:rPr lang="en-US" sz="4800" dirty="0">
                <a:solidFill>
                  <a:prstClr val="black"/>
                </a:solidFill>
                <a:latin typeface="TimesNewRomanPSMT"/>
              </a:rPr>
              <a:t> ∘ </a:t>
            </a:r>
            <a:r>
              <a:rPr lang="en-US" sz="4800" i="1" dirty="0">
                <a:solidFill>
                  <a:prstClr val="black"/>
                </a:solidFill>
                <a:latin typeface="TimesNewRomanPSMT"/>
              </a:rPr>
              <a:t>f</a:t>
            </a:r>
            <a:r>
              <a:rPr lang="en-US" sz="2400" dirty="0">
                <a:solidFill>
                  <a:prstClr val="black"/>
                </a:solidFill>
                <a:latin typeface="TimesNewRomanPSMT"/>
              </a:rPr>
              <a:t> </a:t>
            </a:r>
            <a:endParaRPr lang="da-DK" sz="240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0" indent="0">
              <a:buNone/>
            </a:pPr>
            <a:endParaRPr lang="da-DK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131097"/>
            <a:ext cx="5472608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4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75519"/>
          </a:xfrm>
        </p:spPr>
        <p:txBody>
          <a:bodyPr>
            <a:normAutofit/>
          </a:bodyPr>
          <a:lstStyle/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a-DK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da-DK" sz="160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0"/>
            <a:endParaRPr lang="da-DK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0" indent="0">
              <a:buNone/>
            </a:pPr>
            <a:endParaRPr lang="en-GB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0403" y="2967335"/>
            <a:ext cx="72832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Højere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ordens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funktioner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509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05880" y="2780928"/>
            <a:ext cx="8630616" cy="2314441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List.map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add_v_and_s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/>
              <a:t>[125.5; 145.6] </a:t>
            </a:r>
            <a:endParaRPr lang="en-GB" sz="2800" dirty="0" smtClean="0"/>
          </a:p>
          <a:p>
            <a:pPr marL="0" lvl="0" indent="0">
              <a:buNone/>
            </a:pPr>
            <a:r>
              <a:rPr lang="en-GB" sz="2800" dirty="0"/>
              <a:t> </a:t>
            </a:r>
            <a:r>
              <a:rPr lang="en-GB" sz="2800" dirty="0" smtClean="0"/>
              <a:t>     =&gt; </a:t>
            </a:r>
            <a:r>
              <a:rPr lang="en-GB" sz="2800" dirty="0"/>
              <a:t>[</a:t>
            </a:r>
            <a:r>
              <a:rPr lang="en-US" sz="2800" dirty="0"/>
              <a:t>230.875; 256.0]</a:t>
            </a:r>
            <a:endParaRPr lang="da-DK" sz="28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0" indent="0">
              <a:buNone/>
            </a:pPr>
            <a:r>
              <a:rPr lang="en-GB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List.map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square [1..3] =&gt; [1; 4; 9]</a:t>
            </a:r>
          </a:p>
          <a:p>
            <a:pPr marL="0" indent="0">
              <a:buNone/>
            </a:pPr>
            <a:r>
              <a:rPr lang="da-DK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List.filter</a:t>
            </a:r>
            <a:r>
              <a:rPr lang="da-DK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((=) 3) [1..3] =&gt; [3]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da-DK" sz="2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82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043608" y="1844824"/>
            <a:ext cx="6635080" cy="28712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4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juxt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 x =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da-DK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 </a:t>
            </a:r>
            <a:r>
              <a:rPr lang="da-DK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x, g x</a:t>
            </a: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18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70039" y="2967335"/>
            <a:ext cx="5203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Kode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intermezzo!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00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05880" y="2204864"/>
            <a:ext cx="8630616" cy="23144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emailLogger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logger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emailWriter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fileLogger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logger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fileWriter</a:t>
            </a:r>
            <a:endParaRPr lang="da-DK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 </a:t>
            </a:r>
            <a:r>
              <a:rPr lang="da-DK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composedLogger</a:t>
            </a:r>
            <a:r>
              <a:rPr lang="da-DK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da-DK" sz="2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a-DK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juxt</a:t>
            </a:r>
            <a:r>
              <a:rPr lang="da-DK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emailLogger</a:t>
            </a:r>
            <a:r>
              <a:rPr lang="da-DK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fileLogger</a:t>
            </a:r>
            <a:endParaRPr lang="da-DK" sz="2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composedLogger</a:t>
            </a:r>
            <a:r>
              <a:rPr lang="da-DK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"Something awful"</a:t>
            </a:r>
            <a:endParaRPr lang="da-DK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da-DK" sz="2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9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05880" y="2204864"/>
            <a:ext cx="8630616" cy="23144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orders =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/>
              <a:t>[(“order 1”, 125.5); (“order 2“, 145.6)]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process_orders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en-US" sz="2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juxt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add_v_and_s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da-DK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GB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process_orders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total) </a:t>
            </a:r>
            <a:r>
              <a:rPr lang="en-GB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       	</a:t>
            </a:r>
            <a:r>
              <a:rPr lang="en-GB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add_v_and_s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</a:t>
            </a:r>
            <a:endParaRPr lang="da-DK" sz="2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84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05880" y="2204864"/>
            <a:ext cx="8630616" cy="23144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List.map</a:t>
            </a:r>
            <a:r>
              <a:rPr lang="en-GB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process_orders</a:t>
            </a:r>
            <a:r>
              <a:rPr lang="en-GB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2800" dirty="0" smtClean="0"/>
              <a:t>[(“</a:t>
            </a:r>
            <a:r>
              <a:rPr lang="en-GB" sz="2800" dirty="0"/>
              <a:t>order 1”, 125.5); (“order 2“, 145.6)] </a:t>
            </a:r>
          </a:p>
          <a:p>
            <a:pPr marL="0" indent="0">
              <a:buNone/>
            </a:pPr>
            <a:r>
              <a:rPr lang="en-GB" sz="2800" dirty="0"/>
              <a:t>	=&gt; [(“order 1”, </a:t>
            </a:r>
            <a:r>
              <a:rPr lang="en-US" sz="2800" dirty="0"/>
              <a:t>230.875); (“order 2“, 256.0)]</a:t>
            </a: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60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23528" y="2492896"/>
            <a:ext cx="8630616" cy="23144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GB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tee f value = </a:t>
            </a:r>
            <a:endParaRPr lang="en-GB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 value |&gt; ignore</a:t>
            </a:r>
            <a:endParaRPr lang="en-US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value</a:t>
            </a:r>
            <a:endParaRPr lang="en-US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32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21412" y="2779066"/>
            <a:ext cx="8630616" cy="23144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logger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 =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printfn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"logging: %A with result: %A"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command res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49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21412" y="2779066"/>
            <a:ext cx="8630616" cy="23144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dispatch_then_log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 c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tee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(logger c) (dispatcher c)</a:t>
            </a: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52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21412" y="2779066"/>
            <a:ext cx="8630616" cy="23144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decorated_dispatchers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List.map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dispatch_then_log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dispatchers</a:t>
            </a: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0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21412" y="1916832"/>
            <a:ext cx="8630616" cy="23144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decorated_dispatchers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printer:</a:t>
            </a:r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Deactivating 5 because: Because Science!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logging: Deactivate (5,"Because Science!")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logging: Deactivate (5,"Because Science!")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logging: Deactivate (5,"Because Science!")</a:t>
            </a:r>
            <a:endParaRPr lang="da-DK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55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27784" y="2719860"/>
            <a:ext cx="100811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Points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52528" y="4365104"/>
            <a:ext cx="1431776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Advantage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923928" y="3402780"/>
            <a:ext cx="100811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Deuce</a:t>
            </a:r>
            <a:endParaRPr lang="da-DK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64088" y="2790712"/>
            <a:ext cx="100811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979712" y="3050752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2" idx="0"/>
            <a:endCxn id="2" idx="3"/>
          </p:cNvCxnSpPr>
          <p:nvPr/>
        </p:nvCxnSpPr>
        <p:spPr>
          <a:xfrm rot="16200000" flipH="1">
            <a:off x="3221850" y="2629850"/>
            <a:ext cx="324036" cy="504056"/>
          </a:xfrm>
          <a:prstGeom prst="curvedConnector4">
            <a:avLst>
              <a:gd name="adj1" fmla="val -70548"/>
              <a:gd name="adj2" fmla="val 1453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2" idx="2"/>
            <a:endCxn id="9" idx="1"/>
          </p:cNvCxnSpPr>
          <p:nvPr/>
        </p:nvCxnSpPr>
        <p:spPr>
          <a:xfrm rot="16200000" flipH="1">
            <a:off x="2681580" y="3818192"/>
            <a:ext cx="1321208" cy="4206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9" idx="3"/>
            <a:endCxn id="12" idx="2"/>
          </p:cNvCxnSpPr>
          <p:nvPr/>
        </p:nvCxnSpPr>
        <p:spPr>
          <a:xfrm flipV="1">
            <a:off x="4984304" y="3438784"/>
            <a:ext cx="883840" cy="12503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11" idx="1"/>
          </p:cNvCxnSpPr>
          <p:nvPr/>
        </p:nvCxnSpPr>
        <p:spPr>
          <a:xfrm>
            <a:off x="3383868" y="3367932"/>
            <a:ext cx="540060" cy="358884"/>
          </a:xfrm>
          <a:prstGeom prst="bentConnector3">
            <a:avLst>
              <a:gd name="adj1" fmla="val -22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635896" y="3186756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572000" y="4050852"/>
            <a:ext cx="0" cy="31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9" idx="0"/>
          </p:cNvCxnSpPr>
          <p:nvPr/>
        </p:nvCxnSpPr>
        <p:spPr>
          <a:xfrm flipV="1">
            <a:off x="4268416" y="4050852"/>
            <a:ext cx="0" cy="31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753359" y="790564"/>
            <a:ext cx="33492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Tennis Kata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47864" y="3440033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smtClean="0"/>
              <a:t>40 : 40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5268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70039" y="2967335"/>
            <a:ext cx="5203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Kode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intermezzo!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296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75519"/>
          </a:xfrm>
        </p:spPr>
        <p:txBody>
          <a:bodyPr>
            <a:normAutofit/>
          </a:bodyPr>
          <a:lstStyle/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a-DK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120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0" indent="0">
              <a:buNone/>
            </a:pPr>
            <a:endParaRPr lang="en-GB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120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0" indent="0">
              <a:buNone/>
            </a:pP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0498" y="893982"/>
            <a:ext cx="75030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funktionelle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grundsten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316" name="Picture 4" descr="rocks-3.jpg (566×84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020397"/>
            <a:ext cx="2468858" cy="369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5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Lidt om F#</a:t>
            </a:r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/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endParaRPr lang="da-DK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endParaRPr lang="da-DK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Pladsholder til indhold 2"/>
          <p:cNvSpPr txBox="1">
            <a:spLocks/>
          </p:cNvSpPr>
          <p:nvPr/>
        </p:nvSpPr>
        <p:spPr>
          <a:xfrm>
            <a:off x="609600" y="113312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.NET Funktionelt-først sprog</a:t>
            </a:r>
          </a:p>
          <a:p>
            <a:r>
              <a:rPr lang="da-DK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Opensource</a:t>
            </a:r>
            <a:r>
              <a:rPr lang="da-DK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compiler og specifikation</a:t>
            </a:r>
          </a:p>
          <a:p>
            <a:r>
              <a:rPr lang="da-DK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Immutable</a:t>
            </a:r>
            <a:r>
              <a:rPr lang="da-DK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default – mutable by </a:t>
            </a:r>
            <a:r>
              <a:rPr lang="da-DK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choice</a:t>
            </a:r>
            <a:endParaRPr lang="da-DK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a-DK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Høj grad af type </a:t>
            </a:r>
            <a:r>
              <a:rPr lang="da-DK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inference</a:t>
            </a:r>
            <a:endParaRPr lang="da-DK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a-DK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 kan skrive meget kortfattet og ekspressiv kode</a:t>
            </a:r>
          </a:p>
          <a:p>
            <a:r>
              <a:rPr lang="da-DK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Høj signal til støj ratio</a:t>
            </a:r>
          </a:p>
          <a:p>
            <a:r>
              <a:rPr lang="da-DK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 væld af unikke features sammenlignet med andre sprog på </a:t>
            </a:r>
            <a:r>
              <a:rPr lang="da-DK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CLR’en</a:t>
            </a:r>
            <a:r>
              <a:rPr lang="da-DK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da-DK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Meget aktivt open-source </a:t>
            </a:r>
            <a:r>
              <a:rPr lang="da-DK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community</a:t>
            </a:r>
            <a:r>
              <a:rPr lang="da-DK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lvl="1"/>
            <a:r>
              <a:rPr lang="da-DK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UI </a:t>
            </a:r>
            <a:r>
              <a:rPr lang="da-DK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Webtesting</a:t>
            </a:r>
            <a:r>
              <a:rPr lang="da-DK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DSL</a:t>
            </a:r>
          </a:p>
          <a:p>
            <a:pPr lvl="1"/>
            <a:r>
              <a:rPr lang="da-DK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F# til GPGPU</a:t>
            </a:r>
          </a:p>
          <a:p>
            <a:pPr lvl="1"/>
            <a:r>
              <a:rPr lang="da-DK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F# til JavaScript compiler</a:t>
            </a:r>
          </a:p>
          <a:p>
            <a:pPr lvl="1"/>
            <a:r>
              <a:rPr lang="da-DK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Type-</a:t>
            </a:r>
            <a:r>
              <a:rPr lang="da-DK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providers</a:t>
            </a:r>
            <a:r>
              <a:rPr lang="da-DK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til f.eks. JSON, SQL, </a:t>
            </a:r>
            <a:r>
              <a:rPr lang="da-DK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RegEx</a:t>
            </a:r>
            <a:r>
              <a:rPr lang="da-DK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CSV, R, Java</a:t>
            </a:r>
          </a:p>
          <a:p>
            <a:pPr marL="0" indent="0">
              <a:buNone/>
            </a:pPr>
            <a:endParaRPr lang="da-DK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a-DK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4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Business Case</a:t>
            </a:r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64775"/>
            <a:ext cx="8229600" cy="4525963"/>
          </a:xfrm>
        </p:spPr>
        <p:txBody>
          <a:bodyPr/>
          <a:lstStyle/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endParaRPr lang="da-DK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endParaRPr lang="da-DK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Pladsholder til indhold 2"/>
          <p:cNvSpPr txBox="1">
            <a:spLocks/>
          </p:cNvSpPr>
          <p:nvPr/>
        </p:nvSpPr>
        <p:spPr>
          <a:xfrm>
            <a:off x="609600" y="113312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Time to </a:t>
            </a:r>
            <a:r>
              <a:rPr lang="en-US" sz="2000" dirty="0" smtClean="0"/>
              <a:t>Market</a:t>
            </a:r>
          </a:p>
          <a:p>
            <a:r>
              <a:rPr lang="en-US" sz="2000" dirty="0" err="1" smtClean="0"/>
              <a:t>Effiency</a:t>
            </a:r>
            <a:endParaRPr lang="en-US" sz="2000" dirty="0" smtClean="0"/>
          </a:p>
          <a:p>
            <a:r>
              <a:rPr lang="en-US" sz="2000" dirty="0" smtClean="0"/>
              <a:t>Correctness</a:t>
            </a:r>
          </a:p>
          <a:p>
            <a:r>
              <a:rPr lang="en-US" sz="2000" dirty="0" smtClean="0"/>
              <a:t>Complexity management</a:t>
            </a:r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a-DK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a-DK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89555" y="1578015"/>
            <a:ext cx="47192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“The </a:t>
            </a:r>
            <a:r>
              <a:rPr lang="en-US" sz="1400" dirty="0"/>
              <a:t>present application contains 35 to 40.000 lines of F#-code and an equal amount of C#-code. However, our estimate is that the F# code contains at least 80% of the functionality (which is pretty amazing!). Our experience shows us that the number of code lines shrinks with a ratio of 1/2 to 1/4 by just porting functionality from C# to F</a:t>
            </a:r>
            <a:r>
              <a:rPr lang="en-US" sz="1400" dirty="0" smtClean="0"/>
              <a:t>#”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946033"/>
            <a:ext cx="1381125" cy="152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81600" y="3420077"/>
            <a:ext cx="3056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”</a:t>
            </a:r>
            <a:r>
              <a:rPr lang="da-DK" sz="1400" dirty="0" err="1" smtClean="0"/>
              <a:t>Experienced</a:t>
            </a:r>
            <a:r>
              <a:rPr lang="da-DK" sz="1400" dirty="0" smtClean="0"/>
              <a:t> F# developers </a:t>
            </a:r>
            <a:r>
              <a:rPr lang="da-DK" sz="1400" dirty="0" err="1" smtClean="0"/>
              <a:t>regularly</a:t>
            </a:r>
            <a:r>
              <a:rPr lang="da-DK" sz="1400" dirty="0" smtClean="0"/>
              <a:t> </a:t>
            </a:r>
            <a:r>
              <a:rPr lang="da-DK" sz="1400" dirty="0" err="1" smtClean="0"/>
              <a:t>solve</a:t>
            </a:r>
            <a:r>
              <a:rPr lang="da-DK" sz="1400" dirty="0" smtClean="0"/>
              <a:t> problems in </a:t>
            </a:r>
            <a:r>
              <a:rPr lang="da-DK" sz="1400" dirty="0" err="1" smtClean="0"/>
              <a:t>days</a:t>
            </a:r>
            <a:r>
              <a:rPr lang="da-DK" sz="1400" dirty="0" smtClean="0"/>
              <a:t> </a:t>
            </a:r>
            <a:r>
              <a:rPr lang="da-DK" sz="1400" dirty="0" err="1" smtClean="0"/>
              <a:t>that</a:t>
            </a:r>
            <a:r>
              <a:rPr lang="da-DK" sz="1400" dirty="0" smtClean="0"/>
              <a:t> </a:t>
            </a:r>
            <a:r>
              <a:rPr lang="da-DK" sz="1400" dirty="0" err="1" smtClean="0"/>
              <a:t>would</a:t>
            </a:r>
            <a:r>
              <a:rPr lang="da-DK" sz="1400" dirty="0" smtClean="0"/>
              <a:t> </a:t>
            </a:r>
            <a:r>
              <a:rPr lang="da-DK" sz="1400" dirty="0" err="1" smtClean="0"/>
              <a:t>take</a:t>
            </a:r>
            <a:r>
              <a:rPr lang="da-DK" sz="1400" dirty="0" smtClean="0"/>
              <a:t> </a:t>
            </a:r>
            <a:r>
              <a:rPr lang="da-DK" sz="1400" dirty="0" err="1" smtClean="0"/>
              <a:t>weeks</a:t>
            </a:r>
            <a:r>
              <a:rPr lang="da-DK" sz="1400" dirty="0" smtClean="0"/>
              <a:t> </a:t>
            </a:r>
            <a:r>
              <a:rPr lang="da-DK" sz="1400" dirty="0" err="1" smtClean="0"/>
              <a:t>using</a:t>
            </a:r>
            <a:r>
              <a:rPr lang="da-DK" sz="1400" dirty="0" smtClean="0"/>
              <a:t> more </a:t>
            </a:r>
            <a:r>
              <a:rPr lang="da-DK" sz="1400" dirty="0" err="1" smtClean="0"/>
              <a:t>traditional</a:t>
            </a:r>
            <a:r>
              <a:rPr lang="da-DK" sz="1400" dirty="0" smtClean="0"/>
              <a:t> </a:t>
            </a:r>
            <a:r>
              <a:rPr lang="da-DK" sz="1400" dirty="0" err="1" smtClean="0"/>
              <a:t>languages</a:t>
            </a:r>
            <a:r>
              <a:rPr lang="da-DK" sz="1400" dirty="0" smtClean="0"/>
              <a:t>… </a:t>
            </a:r>
            <a:r>
              <a:rPr lang="da-DK" sz="1400" dirty="0" err="1" smtClean="0"/>
              <a:t>solving</a:t>
            </a:r>
            <a:r>
              <a:rPr lang="da-DK" sz="1400" dirty="0" smtClean="0"/>
              <a:t> </a:t>
            </a:r>
            <a:r>
              <a:rPr lang="da-DK" sz="1400" dirty="0" err="1" smtClean="0"/>
              <a:t>complex</a:t>
            </a:r>
            <a:r>
              <a:rPr lang="da-DK" sz="1400" dirty="0" smtClean="0"/>
              <a:t> problems in an elegant and </a:t>
            </a:r>
            <a:r>
              <a:rPr lang="da-DK" sz="1400" dirty="0" err="1" smtClean="0"/>
              <a:t>highly</a:t>
            </a:r>
            <a:r>
              <a:rPr lang="da-DK" sz="1400" dirty="0" smtClean="0"/>
              <a:t> </a:t>
            </a:r>
            <a:r>
              <a:rPr lang="da-DK" sz="1400" dirty="0" err="1" smtClean="0"/>
              <a:t>maintainable</a:t>
            </a:r>
            <a:r>
              <a:rPr lang="da-DK" sz="1400" dirty="0" smtClean="0"/>
              <a:t> matter.”</a:t>
            </a:r>
            <a:endParaRPr lang="en-US" sz="1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146" y="4652187"/>
            <a:ext cx="2405654" cy="46614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87559" y="3933056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Helvetica Neue"/>
              </a:rPr>
              <a:t>[…]</a:t>
            </a:r>
            <a:r>
              <a:rPr lang="en-US" sz="1400" dirty="0" smtClean="0">
                <a:solidFill>
                  <a:srgbClr val="333333"/>
                </a:solidFill>
                <a:latin typeface="Helvetica Neue"/>
              </a:rPr>
              <a:t> the 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one stat in the summary that I find most compelling is the defect rate. I have now delivered three business critical projects written in F#. I am still waiting for the first bug to come in. This is not the case with the C# projects I have </a:t>
            </a:r>
            <a:r>
              <a:rPr lang="en-US" sz="1400" dirty="0" smtClean="0">
                <a:solidFill>
                  <a:srgbClr val="333333"/>
                </a:solidFill>
                <a:latin typeface="Helvetica Neue"/>
              </a:rPr>
              <a:t>delivered. […] 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It might be that I am just on a lucky streak, but I suspect that the clarity and concision of F# code contributes greatly to its correctness.</a:t>
            </a:r>
            <a:endParaRPr lang="en-US" sz="1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313" y="5641123"/>
            <a:ext cx="1218178" cy="36545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998036" y="5867980"/>
            <a:ext cx="3022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k</a:t>
            </a:r>
            <a:r>
              <a:rPr lang="en-US" i="1" dirty="0" err="1" smtClean="0"/>
              <a:t>ilde</a:t>
            </a:r>
            <a:r>
              <a:rPr lang="en-US" i="1" dirty="0" smtClean="0"/>
              <a:t>: fsharp.org/testimonials/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5327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Stats!</a:t>
            </a:r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/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endParaRPr lang="da-DK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67" y="1134454"/>
            <a:ext cx="6997389" cy="43722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3568" y="5373216"/>
            <a:ext cx="73448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 smtClean="0"/>
              <a:t>Want</a:t>
            </a:r>
            <a:r>
              <a:rPr lang="da-DK" sz="1400" dirty="0" smtClean="0"/>
              <a:t> more? </a:t>
            </a:r>
          </a:p>
          <a:p>
            <a:endParaRPr lang="da-DK" sz="1400" dirty="0" smtClean="0"/>
          </a:p>
          <a:p>
            <a:r>
              <a:rPr lang="da-DK" sz="1400" dirty="0" smtClean="0"/>
              <a:t>Blog:</a:t>
            </a:r>
            <a:r>
              <a:rPr lang="en-US" sz="1400" dirty="0" smtClean="0"/>
              <a:t> </a:t>
            </a:r>
            <a:r>
              <a:rPr lang="en-US" sz="1400" dirty="0">
                <a:hlinkClick r:id="rId3"/>
              </a:rPr>
              <a:t>http://www.simontylercousins.net/does-the-language-you-use-make-a-difference-revisited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 smtClean="0"/>
          </a:p>
          <a:p>
            <a:r>
              <a:rPr lang="da-DK" sz="1400" dirty="0" smtClean="0"/>
              <a:t>Slides: </a:t>
            </a:r>
            <a:r>
              <a:rPr lang="da-DK" sz="1400" dirty="0">
                <a:hlinkClick r:id="rId4"/>
              </a:rPr>
              <a:t>http://</a:t>
            </a:r>
            <a:r>
              <a:rPr lang="da-DK" sz="1400" dirty="0" smtClean="0">
                <a:hlinkClick r:id="rId4"/>
              </a:rPr>
              <a:t>www.slideshare.net/simontcousins/time-for-functions</a:t>
            </a:r>
            <a:endParaRPr lang="da-DK" sz="14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35518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Hvor kortfattet er F#?</a:t>
            </a:r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/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endParaRPr lang="da-DK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166" y="1351310"/>
            <a:ext cx="4210050" cy="1009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739" y="2673404"/>
            <a:ext cx="6263605" cy="335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Sammenlignet med C#</a:t>
            </a:r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Pladsholder til indhold 2"/>
          <p:cNvSpPr txBox="1">
            <a:spLocks/>
          </p:cNvSpPr>
          <p:nvPr/>
        </p:nvSpPr>
        <p:spPr>
          <a:xfrm>
            <a:off x="611560" y="132135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F#	</a:t>
            </a:r>
          </a:p>
          <a:p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Pattern matching &amp; </a:t>
            </a:r>
            <a:r>
              <a:rPr lang="en-GB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destructuring</a:t>
            </a:r>
            <a:endParaRPr lang="en-GB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Discriminated Unions</a:t>
            </a:r>
          </a:p>
          <a:p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Records</a:t>
            </a:r>
          </a:p>
          <a:p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Object expressions</a:t>
            </a:r>
          </a:p>
          <a:p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Type providers</a:t>
            </a:r>
          </a:p>
          <a:p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Unit of measure</a:t>
            </a:r>
          </a:p>
          <a:p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Agents</a:t>
            </a:r>
          </a:p>
          <a:p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Options</a:t>
            </a:r>
          </a:p>
          <a:p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Choice</a:t>
            </a:r>
          </a:p>
          <a:p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Literal tuples</a:t>
            </a:r>
          </a:p>
          <a:p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Computation Expressions</a:t>
            </a:r>
          </a:p>
          <a:p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Static duck typing</a:t>
            </a:r>
          </a:p>
          <a:p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Built-in scriptable</a:t>
            </a:r>
          </a:p>
          <a:p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REPL</a:t>
            </a:r>
            <a:endParaRPr lang="da-DK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a-DK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99992" y="13036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Partial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Implementering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af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same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generiske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interface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flere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gange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NullReferenceException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Tooling</a:t>
            </a:r>
          </a:p>
        </p:txBody>
      </p:sp>
    </p:spTree>
    <p:extLst>
      <p:ext uri="{BB962C8B-B14F-4D97-AF65-F5344CB8AC3E}">
        <p14:creationId xmlns:p14="http://schemas.microsoft.com/office/powerpoint/2010/main" val="346480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Klasser i F#</a:t>
            </a:r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1612895"/>
            <a:ext cx="53285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Person(name : string, age :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name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 = age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9552" y="2850160"/>
            <a:ext cx="5670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Person(name : string, age :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name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get, set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 = age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get, set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9552" y="4072661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DbConnection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string) =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System.IDisposable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this.Dispose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 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printfn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"Disposed </a:t>
            </a:r>
            <a:r>
              <a:rPr lang="en-GB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-connection"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3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Object Expressions</a:t>
            </a:r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286" y="1844824"/>
            <a:ext cx="65344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IAddStuff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 :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ISubtractStuff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Subtract :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IAddStuff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this.Add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b = a + b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ISubtractStuff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this.Subtract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b = a - b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calc.Add</a:t>
            </a:r>
            <a:r>
              <a:rPr lang="en-US" dirty="0" smtClean="0"/>
              <a:t> </a:t>
            </a:r>
            <a:r>
              <a:rPr lang="en-US" dirty="0"/>
              <a:t>7 8</a:t>
            </a:r>
          </a:p>
        </p:txBody>
      </p:sp>
    </p:spTree>
    <p:extLst>
      <p:ext uri="{BB962C8B-B14F-4D97-AF65-F5344CB8AC3E}">
        <p14:creationId xmlns:p14="http://schemas.microsoft.com/office/powerpoint/2010/main" val="297253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Records</a:t>
            </a:r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286" y="1844824"/>
            <a:ext cx="72010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 = { Name : string; Age: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da-D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simon</a:t>
            </a:r>
            <a:r>
              <a:rPr lang="da-D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</a:t>
            </a:r>
            <a:r>
              <a:rPr lang="da-DK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da-D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"Simon"</a:t>
            </a:r>
            <a:r>
              <a:rPr lang="da-D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Age = 29 }</a:t>
            </a:r>
          </a:p>
          <a:p>
            <a:endParaRPr lang="da-DK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simonInTheFuture</a:t>
            </a:r>
            <a:r>
              <a:rPr lang="da-D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</a:t>
            </a:r>
            <a:r>
              <a:rPr lang="da-DK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simon</a:t>
            </a:r>
            <a:r>
              <a:rPr lang="da-D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with Age = 30 }</a:t>
            </a:r>
          </a:p>
          <a:p>
            <a:endParaRPr lang="da-DK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{ First: string; Last: string}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x.FullName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sprintf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"%s %s"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x.First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x.Last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52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Discriminated</a:t>
            </a:r>
            <a:r>
              <a:rPr lang="da-DK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Unions</a:t>
            </a:r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286" y="1158999"/>
            <a:ext cx="727306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ContactInformation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r>
              <a:rPr lang="da-D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da-DK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</a:t>
            </a:r>
            <a:r>
              <a:rPr lang="da-D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of </a:t>
            </a:r>
            <a:r>
              <a:rPr lang="da-DK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endParaRPr lang="da-DK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| Phone of </a:t>
            </a:r>
            <a:r>
              <a:rPr lang="da-DK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da-DK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a-DK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 </a:t>
            </a:r>
            <a:r>
              <a:rPr lang="da-D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 = { </a:t>
            </a:r>
            <a:r>
              <a:rPr lang="da-DK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da-D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da-DK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da-D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CI : </a:t>
            </a:r>
            <a:r>
              <a:rPr lang="da-DK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ContactInformation</a:t>
            </a:r>
            <a:r>
              <a:rPr lang="da-D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endParaRPr lang="da-DK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p1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{ Name =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"Simon"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CI = Email(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"ssb@d60.dk"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a-DK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p2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{ Name =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  <a:r>
              <a:rPr lang="en-GB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Børge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 =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Phone(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53508723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}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Option&lt;'T&gt; =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Some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'T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</a:p>
          <a:p>
            <a:endParaRPr lang="da-DK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Some(x * 2)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| _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None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8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Discrimnated</a:t>
            </a:r>
            <a:r>
              <a:rPr lang="da-DK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Unions: Option</a:t>
            </a:r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5016" y="1214734"/>
            <a:ext cx="75433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Option&lt;'T&gt; =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Some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'T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None</a:t>
            </a:r>
            <a:endParaRPr lang="en-US" sz="900" dirty="0"/>
          </a:p>
        </p:txBody>
      </p:sp>
      <p:sp>
        <p:nvSpPr>
          <p:cNvPr id="11" name="Rectangle 10"/>
          <p:cNvSpPr/>
          <p:nvPr/>
        </p:nvSpPr>
        <p:spPr>
          <a:xfrm>
            <a:off x="467544" y="1772816"/>
            <a:ext cx="5697820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Request = { Name : string; Email : string }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validateNoneBlankName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 =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input.Name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System.String.Empty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None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Some(input)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validateLengthOfName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 =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input.Name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|&gt;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String.length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50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None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Some(input)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validateEmail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 =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input.Email.Contains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"@"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Some(input)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None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canonicalizeEmail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 =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input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Email =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input.Email.Trim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ToLowerInvariant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}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validateRequest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validateNoneBlankName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&gt;&gt;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Option.bind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validateLengthOfName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&gt;&gt;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Option.bind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validateEmail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&gt;&gt;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Option.map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canonicalizeEmail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varadicValidation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validators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match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validators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| []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Some(x)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|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:: rest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List.fold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 v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 &gt;&gt;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Option.bind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v)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rest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validateRequest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varadicValidation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validateNoneBlankName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validateLengthOfName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validateEmail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&gt;&gt;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Option.map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canonicalizeEmail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75589" y="846138"/>
            <a:ext cx="2411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Want</a:t>
            </a:r>
            <a:r>
              <a:rPr lang="da-DK" dirty="0" smtClean="0"/>
              <a:t> more?</a:t>
            </a:r>
          </a:p>
          <a:p>
            <a:r>
              <a:rPr lang="da-DK" dirty="0" smtClean="0"/>
              <a:t>Tjek:</a:t>
            </a:r>
          </a:p>
          <a:p>
            <a:r>
              <a:rPr lang="en-US" dirty="0">
                <a:hlinkClick r:id="rId2"/>
              </a:rPr>
              <a:t>http://fsharpforfunandprofit.com/posts/recipe-part2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916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/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endParaRPr lang="da-DK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endParaRPr lang="da-DK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Pladsholder til indhold 2"/>
          <p:cNvSpPr txBox="1">
            <a:spLocks/>
          </p:cNvSpPr>
          <p:nvPr/>
        </p:nvSpPr>
        <p:spPr>
          <a:xfrm>
            <a:off x="457200" y="116130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da-DK" sz="3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>
              <a:buNone/>
            </a:pPr>
            <a:r>
              <a:rPr lang="da-DK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Immutability</a:t>
            </a:r>
            <a:endParaRPr lang="da-DK" sz="3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>
              <a:buNone/>
            </a:pPr>
            <a:endParaRPr lang="da-DK" sz="3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>
              <a:buNone/>
            </a:pPr>
            <a:r>
              <a:rPr lang="da-DK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Purity</a:t>
            </a:r>
            <a:endParaRPr lang="da-DK" sz="3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>
              <a:buNone/>
            </a:pPr>
            <a:endParaRPr lang="da-DK" sz="3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>
              <a:buNone/>
            </a:pPr>
            <a:r>
              <a:rPr lang="da-DK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Composability</a:t>
            </a:r>
            <a:endParaRPr lang="da-DK" sz="3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a-DK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17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Pattern </a:t>
            </a:r>
            <a:r>
              <a:rPr lang="da-DK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Matching</a:t>
            </a:r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2322746"/>
            <a:ext cx="72730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p1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{ Name =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"Simon"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CI = Email(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"ssb@d60.dk"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a-DK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p2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{ Name =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Børge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 =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Phone(</a:t>
            </a:r>
            <a:r>
              <a:rPr lang="en-US" dirty="0"/>
              <a:t>53508723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[p1;p2] |&gt;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Seq.iter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|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CI = Email(email) }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SendEmail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(content, email)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|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CI = Phone(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}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SendVoiceMail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(content,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4327936"/>
            <a:ext cx="72730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 =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Map.tryFind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"key"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map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Some(value)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"Some value: %</a:t>
            </a:r>
            <a:r>
              <a:rPr lang="en-GB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None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 value"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08104" y="846138"/>
            <a:ext cx="3479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Want</a:t>
            </a:r>
            <a:r>
              <a:rPr lang="da-DK" dirty="0" smtClean="0"/>
              <a:t> more?</a:t>
            </a:r>
          </a:p>
          <a:p>
            <a:r>
              <a:rPr lang="da-DK" dirty="0" smtClean="0"/>
              <a:t>Tjek: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tinyurl.com/fspatternmatch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34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Destructuring</a:t>
            </a:r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2322746"/>
            <a:ext cx="72730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name } = p1</a:t>
            </a: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(a, b) = (56,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da-DK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:: rest = [5; 6; 7]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(Email email) =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emailContactInfo</a:t>
            </a:r>
            <a:endParaRPr lang="en-GB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08104" y="846138"/>
            <a:ext cx="3479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Want</a:t>
            </a:r>
            <a:r>
              <a:rPr lang="da-DK" dirty="0" smtClean="0"/>
              <a:t> more?</a:t>
            </a:r>
          </a:p>
          <a:p>
            <a:r>
              <a:rPr lang="da-DK" dirty="0" smtClean="0"/>
              <a:t>Tjek: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tinyurl.com/fspatternmatch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980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70039" y="2967335"/>
            <a:ext cx="5203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Kode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intermezzo!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465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Unit of measures</a:t>
            </a: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1255684"/>
            <a:ext cx="84249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[&lt;Measure&gt;]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degC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[&lt;Measure&gt;]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degF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celciusToFehrenheit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 * 1.8&lt;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degF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degC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+ 32.0&lt;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degF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endParaRPr lang="da-DK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a-D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c is </a:t>
            </a:r>
            <a:r>
              <a:rPr lang="da-DK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inferred</a:t>
            </a:r>
            <a:r>
              <a:rPr lang="da-D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 must </a:t>
            </a:r>
            <a:r>
              <a:rPr lang="da-DK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</a:t>
            </a:r>
            <a:r>
              <a:rPr lang="da-D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of type </a:t>
            </a:r>
            <a:r>
              <a:rPr lang="da-DK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da-D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a-DK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degC</a:t>
            </a:r>
            <a:r>
              <a:rPr lang="da-D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9552" y="3368109"/>
            <a:ext cx="84969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CurrencyRate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&lt;[&lt;Measure&gt;]'u, [&lt;Measure&gt;]'v&gt; = 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Rate: float&lt;'u/'v&gt;; Date: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System.DateTime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[&lt;Measure&gt;]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EUR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[&lt;Measure&gt;]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USD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mar1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System.DateTime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(2012,3,1)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eurToUsdOnMar1 = {Rate= 1.2&lt;USD/EUR&gt;; Date=mar1}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tenEurInUsd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eurToUsdOnMar1.Rate * 10.0&lt;EUR&gt;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6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MailboxProcessor</a:t>
            </a:r>
            <a:r>
              <a:rPr lang="da-DK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a-DK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aka</a:t>
            </a:r>
            <a:r>
              <a:rPr lang="da-DK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Agents</a:t>
            </a:r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2460" y="1052736"/>
            <a:ext cx="8388012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Add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Subtract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Total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AsyncReplyChannel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MailboxProcessor.Start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inbox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let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loop total =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let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inbox.Receive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match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|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return!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loop (total +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|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Subtract(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return!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loop (total -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|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Total(c) 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 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c.Reply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(total)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loop total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loop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0)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calc.Post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(Add(8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calc.Post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(Subtract(3))</a:t>
            </a:r>
          </a:p>
          <a:p>
            <a:endParaRPr lang="en-GB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 =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calc.PostAndReply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total = 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31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MailboxProcessor</a:t>
            </a:r>
            <a:r>
              <a:rPr lang="da-DK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a-DK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aka</a:t>
            </a:r>
            <a:r>
              <a:rPr lang="da-DK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Agents</a:t>
            </a: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5589" y="846138"/>
            <a:ext cx="24118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Want</a:t>
            </a:r>
            <a:r>
              <a:rPr lang="da-DK" dirty="0" smtClean="0"/>
              <a:t> more?</a:t>
            </a:r>
          </a:p>
          <a:p>
            <a:r>
              <a:rPr lang="da-DK" dirty="0"/>
              <a:t>Tjek: </a:t>
            </a:r>
            <a:r>
              <a:rPr lang="da-DK" dirty="0">
                <a:hlinkClick r:id="rId2"/>
              </a:rPr>
              <a:t>http://</a:t>
            </a:r>
            <a:r>
              <a:rPr lang="da-DK" dirty="0" smtClean="0">
                <a:hlinkClick r:id="rId2"/>
              </a:rPr>
              <a:t>vimeo.com/68320467</a:t>
            </a:r>
            <a:endParaRPr lang="da-DK" dirty="0" smtClean="0"/>
          </a:p>
          <a:p>
            <a:r>
              <a:rPr lang="da-DK" dirty="0">
                <a:hlinkClick r:id="rId3"/>
              </a:rPr>
              <a:t>http://</a:t>
            </a:r>
            <a:r>
              <a:rPr lang="da-DK" dirty="0" smtClean="0">
                <a:hlinkClick r:id="rId3"/>
              </a:rPr>
              <a:t>tinyurl.com/ghfsagents</a:t>
            </a:r>
            <a:endParaRPr lang="da-DK" dirty="0" smtClean="0"/>
          </a:p>
          <a:p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432480" y="1196752"/>
            <a:ext cx="64437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BatchProcessing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Agent&lt;'T&gt; = </a:t>
            </a:r>
            <a:r>
              <a:rPr lang="fr-F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MailboxProcessor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&lt;'T&gt;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BatchProcessorAgent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&lt;'T&gt;(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batchSize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timeout, ?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eventContext:SynchronizationContext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batchProduced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Event&lt;'T[]&gt;()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agent = Agent&lt;'T&gt;.Start(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inbox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triggerEvent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batch = </a:t>
            </a:r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match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eventContext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       | None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batchProduced.Trigger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(batch) </a:t>
            </a:r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       | Some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ctx.Post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batchProduced.Trigger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(batch)),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da-DK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da-DK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da-DK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</a:t>
            </a:r>
            <a:r>
              <a:rPr lang="da-DK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loop </a:t>
            </a:r>
            <a:r>
              <a:rPr lang="da-DK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messages</a:t>
            </a:r>
            <a:r>
              <a:rPr lang="da-DK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</a:t>
            </a:r>
            <a:r>
              <a:rPr lang="da-DK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a-DK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da-DK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DateTime.Now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let!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inbox.TryReceive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(max 0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DateTime.Now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t).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TotalMilliseconds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match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| Some(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List.length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messages =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batchSize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:: messages |&gt;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List.rev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|&gt;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Array.ofList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|&gt;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triggerEvent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return!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loop [] timeout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| Some(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return!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loop 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:: messages) timeout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| None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List.length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messages &gt; 0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messages |&gt;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List.rev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|&gt;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Array.ofList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|&gt;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triggerEvent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return!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loop []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| None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return!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loop messages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loop [] timeout)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[&lt;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CLIEvent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&gt;]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x.BatchProduced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batchProduced.Publish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x.Enqueue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=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agent.Post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2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MailboxProcessor</a:t>
            </a:r>
            <a:r>
              <a:rPr lang="da-DK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a-DK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aka</a:t>
            </a:r>
            <a:r>
              <a:rPr lang="da-DK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Agents</a:t>
            </a: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2460" y="1485939"/>
            <a:ext cx="84600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Window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BatchProcessing.BatchProcessorAgent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_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batchProcessorAgent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ObservableCollection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_batches =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ObservableCollection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batchProcessorAgent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BatchProcessing.BatchProcessorAgent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&gt;(9, 2000,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SynchronizationContext.Current.AsSome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batchProcessorAgent.BatchProduced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OnBatchProduced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ObservableCollection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Batches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_batches; }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OnBatchProduced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batch = 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.Join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String.Empty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Batches.Add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 ({1})"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batch,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DateTime.Now.ToLongTimeString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()));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UIElement_OnKeyUp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KeyEventArgs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batchProcessorAgent.Enqueue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CharUtil.GetCharFromKey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e.Key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8961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Computation</a:t>
            </a:r>
            <a:r>
              <a:rPr lang="da-DK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Expressions</a:t>
            </a:r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552" y="1340773"/>
            <a:ext cx="3072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En måde at lave lækker </a:t>
            </a:r>
            <a:r>
              <a:rPr lang="da-DK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syntax</a:t>
            </a:r>
            <a:r>
              <a:rPr lang="da-DK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!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27584" y="184482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seq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counter = ref 0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counter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counter := !counter + 1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27584" y="3733869"/>
            <a:ext cx="64087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 =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let!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 =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doSomethingAsync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added = res + 5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added }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7584" y="49242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let!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42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let!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43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let!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 = x + y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 }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76546" y="980728"/>
            <a:ext cx="24118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Want</a:t>
            </a:r>
            <a:r>
              <a:rPr lang="da-DK" dirty="0" smtClean="0"/>
              <a:t> more?</a:t>
            </a:r>
          </a:p>
          <a:p>
            <a:r>
              <a:rPr lang="da-DK" dirty="0"/>
              <a:t>Tjek: </a:t>
            </a:r>
            <a:r>
              <a:rPr lang="da-DK" dirty="0">
                <a:hlinkClick r:id="rId2"/>
              </a:rPr>
              <a:t>http://fsharpforfunandprofit.com/posts/computation-expressions-intro</a:t>
            </a:r>
            <a:r>
              <a:rPr lang="da-DK" dirty="0" smtClean="0">
                <a:hlinkClick r:id="rId2"/>
              </a:rPr>
              <a:t>/</a:t>
            </a:r>
            <a:endParaRPr lang="da-DK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55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4" grpId="0"/>
      <p:bldP spid="1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Type Providers</a:t>
            </a:r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552" y="1340773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An F# type provider is a component that provides </a:t>
            </a:r>
            <a:r>
              <a:rPr lang="en-GB" i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types, properties</a:t>
            </a:r>
            <a:r>
              <a:rPr lang="en-GB" i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, and methods for use in your program. </a:t>
            </a:r>
            <a:r>
              <a:rPr lang="en-GB" i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Type </a:t>
            </a:r>
            <a:r>
              <a:rPr lang="en-GB" i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providers are a significant part of F# 3.0 support </a:t>
            </a:r>
            <a:endParaRPr lang="en-GB" i="1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r>
              <a:rPr lang="en-GB" i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for </a:t>
            </a:r>
            <a:r>
              <a:rPr lang="en-GB" i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information-rich programming</a:t>
            </a:r>
            <a:endParaRPr lang="en-US" i="1" dirty="0"/>
          </a:p>
        </p:txBody>
      </p:sp>
      <p:sp>
        <p:nvSpPr>
          <p:cNvPr id="3" name="Rectangle 2"/>
          <p:cNvSpPr/>
          <p:nvPr/>
        </p:nvSpPr>
        <p:spPr>
          <a:xfrm>
            <a:off x="536476" y="2780928"/>
            <a:ext cx="80710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Simple =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JsonProvider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""" { "</a:t>
            </a:r>
            <a:r>
              <a:rPr lang="en-GB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name":"John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"age":94 } """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simple =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Simple.Parse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""" { "</a:t>
            </a:r>
            <a:r>
              <a:rPr lang="en-GB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GB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</a:t>
            </a:r>
            <a:r>
              <a:rPr lang="en-GB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Simon</a:t>
            </a:r>
            <a:r>
              <a:rPr lang="en-GB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"age</a:t>
            </a:r>
            <a:r>
              <a:rPr lang="en-GB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":29 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"""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simple.Age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29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simple.Name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Simon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1400" dirty="0">
              <a:solidFill>
                <a:srgbClr val="C7C7C7"/>
              </a:solidFill>
              <a:latin typeface="Times-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76" y="234888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JSON: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4136" y="3762271"/>
            <a:ext cx="89558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GitHub = JsonProvider&lt;</a:t>
            </a:r>
            <a:r>
              <a:rPr lang="nb-NO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"https://api.github.com/repos/fsharp/FSharp.Data/issues"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topRecentlyUpdatedIssues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GitHub.GetSamples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|&gt;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Seq.filter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issue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issue.State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"open"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Seq.sortBy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issue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System.DateTime.Now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issue.UpdatedAt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Seq.truncate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issue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topRecentlyUpdatedIssues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"#%d %s"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issue.Number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issue.Title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605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Type Providers</a:t>
            </a:r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559" y="1602654"/>
            <a:ext cx="775600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FSharp.Data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[&lt;Literal&gt;]</a:t>
            </a: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@"Data Source=(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LocalDb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)\v11.0;Initial </a:t>
            </a:r>
            <a:r>
              <a:rPr lang="en-GB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Catalog</a:t>
            </a:r>
            <a:r>
              <a:rPr lang="en-GB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=AdventureWorks2012;Integrated 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Security=True"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[&lt;Literal&gt;]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 = 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SELECT TOP(@</a:t>
            </a:r>
            <a:r>
              <a:rPr lang="en-GB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TopN</a:t>
            </a:r>
            <a:r>
              <a:rPr lang="en-GB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GB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GB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GB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SalesYTD</a:t>
            </a:r>
            <a:r>
              <a:rPr lang="en-GB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GB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Sales.vSalesPerson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WHERE 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CountryRegionName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@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regionName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AND 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SalesYTD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@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salesMoreThan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ORDER BY </a:t>
            </a:r>
            <a:r>
              <a:rPr lang="en-US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SalesYTD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SalesPersonQuery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SqlCommandProvider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&lt;query,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SalesPersonQuery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cmd.Execute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TopN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3L,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regionName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"United States"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salesMoreThan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1000000M) 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//output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seq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"Pamela"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Ansman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-Wolfe"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1352577.1325M);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"David"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"Campbell"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1573012.9383M);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Tete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"Mensa-Annan"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1576562.1966M)]</a:t>
            </a:r>
            <a:endParaRPr lang="en-US" sz="1200" dirty="0">
              <a:solidFill>
                <a:srgbClr val="C7C7C7"/>
              </a:solidFill>
              <a:latin typeface="Times-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4136" y="120608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SQL: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76546" y="980728"/>
            <a:ext cx="2411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Want</a:t>
            </a:r>
            <a:r>
              <a:rPr lang="da-DK" dirty="0" smtClean="0"/>
              <a:t> more?</a:t>
            </a:r>
          </a:p>
          <a:p>
            <a:r>
              <a:rPr lang="da-DK" dirty="0"/>
              <a:t>Tjek: </a:t>
            </a:r>
            <a:r>
              <a:rPr lang="da-DK" dirty="0">
                <a:hlinkClick r:id="rId2"/>
              </a:rPr>
              <a:t>http://fsprojects.github.io/FSharp.Data.SqlClient</a:t>
            </a:r>
            <a:r>
              <a:rPr lang="da-DK" dirty="0" smtClean="0">
                <a:hlinkClick r:id="rId2"/>
              </a:rPr>
              <a:t>/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42724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75519"/>
          </a:xfrm>
        </p:spPr>
        <p:txBody>
          <a:bodyPr>
            <a:normAutofit/>
          </a:bodyPr>
          <a:lstStyle/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a-DK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da-DK" sz="160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0"/>
            <a:endParaRPr lang="da-DK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0" indent="0">
              <a:buNone/>
            </a:pPr>
            <a:endParaRPr lang="en-GB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86143" y="2967335"/>
            <a:ext cx="3771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Immutability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201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F# - The bad parts</a:t>
            </a:r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417638"/>
            <a:ext cx="8147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 smtClean="0"/>
              <a:t>Tooling</a:t>
            </a:r>
            <a:endParaRPr lang="da-D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 smtClean="0"/>
              <a:t>Quirks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2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Ekstra materiale</a:t>
            </a:r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033" y="2187223"/>
            <a:ext cx="1209675" cy="1533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612" y="4021488"/>
            <a:ext cx="1247775" cy="1533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612" y="2204864"/>
            <a:ext cx="1238250" cy="1533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6254" y="4021490"/>
            <a:ext cx="1162050" cy="15335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9336" y="4021490"/>
            <a:ext cx="1066800" cy="15335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5033" y="4021489"/>
            <a:ext cx="1019175" cy="15335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0728" y="2204864"/>
            <a:ext cx="1209675" cy="151447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39552" y="180996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fsharpforfunandprofit.com</a:t>
            </a:r>
          </a:p>
          <a:p>
            <a:endParaRPr lang="en-US" dirty="0"/>
          </a:p>
          <a:p>
            <a:r>
              <a:rPr lang="en-US" dirty="0"/>
              <a:t>fsharp.org</a:t>
            </a:r>
          </a:p>
          <a:p>
            <a:endParaRPr lang="en-US" dirty="0"/>
          </a:p>
          <a:p>
            <a:r>
              <a:rPr lang="en-US" dirty="0"/>
              <a:t>tryfsharp.org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013040"/>
            <a:ext cx="1160644" cy="152173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245" y="4013040"/>
            <a:ext cx="1221507" cy="15309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749" y="2187223"/>
            <a:ext cx="1183373" cy="153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da-DK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75519"/>
          </a:xfrm>
        </p:spPr>
        <p:txBody>
          <a:bodyPr>
            <a:normAutofit/>
          </a:bodyPr>
          <a:lstStyle/>
          <a:p>
            <a:pPr lvl="0"/>
            <a:endParaRPr lang="da-DK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a-DK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da-DK" sz="160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0"/>
            <a:endParaRPr lang="da-DK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0" indent="0">
              <a:buNone/>
            </a:pPr>
            <a:endParaRPr lang="en-GB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boks 5"/>
          <p:cNvSpPr txBox="1">
            <a:spLocks noChangeArrowheads="1"/>
          </p:cNvSpPr>
          <p:nvPr/>
        </p:nvSpPr>
        <p:spPr bwMode="auto">
          <a:xfrm>
            <a:off x="5976546" y="241012"/>
            <a:ext cx="2634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eveloping smart </a:t>
            </a:r>
            <a:r>
              <a:rPr lang="da-DK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solutions</a:t>
            </a:r>
          </a:p>
        </p:txBody>
      </p:sp>
      <p:cxnSp>
        <p:nvCxnSpPr>
          <p:cNvPr id="6" name="Straight Connector 10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 w="12700">
            <a:solidFill>
              <a:srgbClr val="89BD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/>
          <p:nvPr/>
        </p:nvSpPr>
        <p:spPr>
          <a:xfrm>
            <a:off x="8153400" y="6781800"/>
            <a:ext cx="457200" cy="76200"/>
          </a:xfrm>
          <a:prstGeom prst="rect">
            <a:avLst/>
          </a:prstGeom>
          <a:solidFill>
            <a:srgbClr val="89BD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kstboks 5"/>
          <p:cNvSpPr txBox="1">
            <a:spLocks noChangeArrowheads="1"/>
          </p:cNvSpPr>
          <p:nvPr/>
        </p:nvSpPr>
        <p:spPr bwMode="auto">
          <a:xfrm>
            <a:off x="8153400" y="6492954"/>
            <a:ext cx="4283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da-DK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da-DK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6853" y="2967335"/>
            <a:ext cx="75103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Værdier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frem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variabler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106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17543</TotalTime>
  <Words>3274</Words>
  <Application>Microsoft Office PowerPoint</Application>
  <PresentationFormat>On-screen Show (4:3)</PresentationFormat>
  <Paragraphs>818</Paragraphs>
  <Slides>81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9" baseType="lpstr">
      <vt:lpstr>ＭＳ Ｐゴシック</vt:lpstr>
      <vt:lpstr>Arial</vt:lpstr>
      <vt:lpstr>Calibri</vt:lpstr>
      <vt:lpstr>Consolas</vt:lpstr>
      <vt:lpstr>Helvetica Neue</vt:lpstr>
      <vt:lpstr>TimesNewRomanPSMT</vt:lpstr>
      <vt:lpstr>Times-Roman</vt:lpstr>
      <vt:lpstr>Kontortema</vt:lpstr>
      <vt:lpstr>PowerPoint Presentation</vt:lpstr>
      <vt:lpstr>Agenda</vt:lpstr>
      <vt:lpstr>Sådan startede det ud</vt:lpstr>
      <vt:lpstr>Tre år senere…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Persistent datastructures</vt:lpstr>
      <vt:lpstr>Tilstand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Expression baseret</vt:lpstr>
      <vt:lpstr>Statement baseret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Den funktionelle værktøjskasse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Lidt om F#</vt:lpstr>
      <vt:lpstr>Business Case</vt:lpstr>
      <vt:lpstr>Stats!</vt:lpstr>
      <vt:lpstr>Hvor kortfattet er F#?</vt:lpstr>
      <vt:lpstr>Sammenlignet med C#</vt:lpstr>
      <vt:lpstr>Klasser i F#</vt:lpstr>
      <vt:lpstr>Object Expressions</vt:lpstr>
      <vt:lpstr>Records</vt:lpstr>
      <vt:lpstr>Discriminated Unions</vt:lpstr>
      <vt:lpstr>Discrimnated Unions: Option</vt:lpstr>
      <vt:lpstr>Pattern Matching</vt:lpstr>
      <vt:lpstr>Destructuring</vt:lpstr>
      <vt:lpstr>PowerPoint Presentation</vt:lpstr>
      <vt:lpstr>Unit of measures</vt:lpstr>
      <vt:lpstr>MailboxProcessor aka Agents</vt:lpstr>
      <vt:lpstr>MailboxProcessor aka Agents</vt:lpstr>
      <vt:lpstr>MailboxProcessor aka Agents</vt:lpstr>
      <vt:lpstr>Computation Expressions</vt:lpstr>
      <vt:lpstr>Type Providers</vt:lpstr>
      <vt:lpstr>Type Providers</vt:lpstr>
      <vt:lpstr>F# - The bad parts</vt:lpstr>
      <vt:lpstr>Ekstra materiale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Tine</dc:creator>
  <cp:lastModifiedBy>Simon Boisen</cp:lastModifiedBy>
  <cp:revision>629</cp:revision>
  <dcterms:created xsi:type="dcterms:W3CDTF">2012-06-11T08:42:40Z</dcterms:created>
  <dcterms:modified xsi:type="dcterms:W3CDTF">2014-03-20T10:43:04Z</dcterms:modified>
</cp:coreProperties>
</file>