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66" r:id="rId5"/>
    <p:sldId id="256" r:id="rId6"/>
    <p:sldId id="257" r:id="rId7"/>
    <p:sldId id="258" r:id="rId8"/>
    <p:sldId id="273" r:id="rId9"/>
    <p:sldId id="274" r:id="rId10"/>
    <p:sldId id="275" r:id="rId11"/>
    <p:sldId id="276" r:id="rId12"/>
    <p:sldId id="277" r:id="rId13"/>
    <p:sldId id="262"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varScale="1">
        <p:scale>
          <a:sx n="70" d="100"/>
          <a:sy n="70" d="100"/>
        </p:scale>
        <p:origin x="738" y="60"/>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05.08.2024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05.08.2024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p:txBody>
          <a:bodyPr/>
          <a:lstStyle/>
          <a:p>
            <a:r>
              <a:rPr lang="en-US" dirty="0"/>
              <a:t>Computer Ports</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lstStyle/>
          <a:p>
            <a:r>
              <a:rPr lang="en-US" dirty="0"/>
              <a:t>Ashish </a:t>
            </a:r>
            <a:r>
              <a:rPr lang="en-US" dirty="0" err="1"/>
              <a:t>Subedi</a:t>
            </a:r>
            <a:r>
              <a:rPr lang="en-US" dirty="0"/>
              <a:t> </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t>Month</a:t>
            </a:r>
            <a:br>
              <a:rPr lang="en-US" dirty="0"/>
            </a:br>
            <a:r>
              <a:rPr lang="en-US" dirty="0"/>
              <a:t>08/4/2024</a:t>
            </a:r>
            <a:endParaRPr lang="ru-RU"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srcRect l="14582" r="14582"/>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a:blip r:embed="rId2"/>
          <a:srcRect l="5708" r="5708"/>
          <a:stretch/>
        </p:blipFill>
        <p:spPr>
          <a:xfrm>
            <a:off x="0" y="1"/>
            <a:ext cx="12190660" cy="5718809"/>
          </a:xfrm>
        </p:spPr>
      </p:pic>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Thank You</a:t>
            </a:r>
            <a:endParaRPr lang="ru-RU" dirty="0"/>
          </a:p>
        </p:txBody>
      </p:sp>
      <p:sp>
        <p:nvSpPr>
          <p:cNvPr id="5" name="Text Placeholder 4">
            <a:extLst>
              <a:ext uri="{FF2B5EF4-FFF2-40B4-BE49-F238E27FC236}">
                <a16:creationId xmlns:a16="http://schemas.microsoft.com/office/drawing/2014/main" id="{53BA5B48-F9FF-45FC-A3F7-5CEF9A012980}"/>
              </a:ext>
            </a:extLst>
          </p:cNvPr>
          <p:cNvSpPr>
            <a:spLocks noGrp="1"/>
          </p:cNvSpPr>
          <p:nvPr>
            <p:ph type="body" sz="quarter" idx="16"/>
          </p:nvPr>
        </p:nvSpPr>
        <p:spPr>
          <a:xfrm>
            <a:off x="0" y="5718809"/>
            <a:ext cx="7366026" cy="1044541"/>
          </a:xfrm>
        </p:spPr>
        <p:txBody>
          <a:bodyPr/>
          <a:lstStyle/>
          <a:p>
            <a:pPr algn="l"/>
            <a:r>
              <a:rPr lang="en-US" dirty="0"/>
              <a:t>Presentation by:</a:t>
            </a:r>
          </a:p>
          <a:p>
            <a:pPr algn="l"/>
            <a:r>
              <a:rPr lang="en-US" dirty="0"/>
              <a:t>-</a:t>
            </a:r>
            <a:r>
              <a:rPr lang="en-US" dirty="0" err="1"/>
              <a:t>Ashis</a:t>
            </a:r>
            <a:r>
              <a:rPr lang="en-US" dirty="0"/>
              <a:t> </a:t>
            </a:r>
            <a:r>
              <a:rPr lang="en-US" dirty="0" err="1"/>
              <a:t>Subedi</a:t>
            </a:r>
            <a:endParaRPr lang="en-US" dirty="0"/>
          </a:p>
          <a:p>
            <a:pPr algn="l"/>
            <a:r>
              <a:rPr lang="en-US" dirty="0"/>
              <a:t>ashisvlog12@gmail.com</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193536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lstStyle/>
          <a:p>
            <a:r>
              <a:rPr lang="en-US" dirty="0"/>
              <a:t>Table of contents:</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p:txBody>
          <a:bodyPr/>
          <a:lstStyle/>
          <a:p>
            <a:r>
              <a:rPr lang="en-US" dirty="0"/>
              <a:t>The upcoming slides will be described wise as given  below:</a:t>
            </a:r>
            <a:endParaRPr lang="ru-RU"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
        <p:nvSpPr>
          <p:cNvPr id="6" name="Rectangle: Top Corners Rounded 5">
            <a:extLst>
              <a:ext uri="{FF2B5EF4-FFF2-40B4-BE49-F238E27FC236}">
                <a16:creationId xmlns:a16="http://schemas.microsoft.com/office/drawing/2014/main" id="{BB6254E2-8A45-BEBC-E559-F67D6D37B7E3}"/>
              </a:ext>
            </a:extLst>
          </p:cNvPr>
          <p:cNvSpPr/>
          <p:nvPr/>
        </p:nvSpPr>
        <p:spPr>
          <a:xfrm>
            <a:off x="0" y="2373273"/>
            <a:ext cx="12192000" cy="2500015"/>
          </a:xfrm>
          <a:prstGeom prst="round2Same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2" name="TextBox 1">
            <a:extLst>
              <a:ext uri="{FF2B5EF4-FFF2-40B4-BE49-F238E27FC236}">
                <a16:creationId xmlns:a16="http://schemas.microsoft.com/office/drawing/2014/main" id="{DCBC6BD6-DEAA-E616-0ADB-411069B24D28}"/>
              </a:ext>
            </a:extLst>
          </p:cNvPr>
          <p:cNvSpPr txBox="1"/>
          <p:nvPr/>
        </p:nvSpPr>
        <p:spPr>
          <a:xfrm>
            <a:off x="436728" y="2385483"/>
            <a:ext cx="9990161" cy="2585323"/>
          </a:xfrm>
          <a:prstGeom prst="rect">
            <a:avLst/>
          </a:prstGeom>
          <a:noFill/>
        </p:spPr>
        <p:txBody>
          <a:bodyPr wrap="square" rtlCol="0">
            <a:spAutoFit/>
          </a:bodyPr>
          <a:lstStyle/>
          <a:p>
            <a:r>
              <a:rPr lang="en-US" dirty="0">
                <a:solidFill>
                  <a:srgbClr val="FF0000"/>
                </a:solidFill>
              </a:rPr>
              <a:t>Subject					Page</a:t>
            </a:r>
          </a:p>
          <a:p>
            <a:r>
              <a:rPr lang="en-US" dirty="0">
                <a:solidFill>
                  <a:srgbClr val="FF0000"/>
                </a:solidFill>
              </a:rPr>
              <a:t>Definition of Ports				  3</a:t>
            </a:r>
          </a:p>
          <a:p>
            <a:r>
              <a:rPr lang="en-US" dirty="0">
                <a:solidFill>
                  <a:srgbClr val="FF0000"/>
                </a:solidFill>
              </a:rPr>
              <a:t>Serial Ports				  4</a:t>
            </a:r>
          </a:p>
          <a:p>
            <a:r>
              <a:rPr lang="en-US" dirty="0">
                <a:solidFill>
                  <a:srgbClr val="FF0000"/>
                </a:solidFill>
              </a:rPr>
              <a:t>Parallel Ports 				  5</a:t>
            </a:r>
          </a:p>
          <a:p>
            <a:r>
              <a:rPr lang="en-US" dirty="0">
                <a:solidFill>
                  <a:srgbClr val="FF0000"/>
                </a:solidFill>
              </a:rPr>
              <a:t>USB Ports				  6</a:t>
            </a:r>
          </a:p>
          <a:p>
            <a:r>
              <a:rPr lang="en-US" dirty="0">
                <a:solidFill>
                  <a:srgbClr val="FF0000"/>
                </a:solidFill>
              </a:rPr>
              <a:t>VGA					  7</a:t>
            </a:r>
          </a:p>
          <a:p>
            <a:r>
              <a:rPr lang="en-US" dirty="0">
                <a:solidFill>
                  <a:srgbClr val="FF0000"/>
                </a:solidFill>
              </a:rPr>
              <a:t>HDMI					  8</a:t>
            </a:r>
          </a:p>
          <a:p>
            <a:r>
              <a:rPr lang="en-US" dirty="0">
                <a:solidFill>
                  <a:srgbClr val="FF0000"/>
                </a:solidFill>
              </a:rPr>
              <a:t>Ethernet					  9</a:t>
            </a:r>
          </a:p>
          <a:p>
            <a:endParaRPr lang="en-US" dirty="0">
              <a:solidFill>
                <a:srgbClr val="FF0000"/>
              </a:solidFill>
            </a:endParaRPr>
          </a:p>
        </p:txBody>
      </p:sp>
      <p:cxnSp>
        <p:nvCxnSpPr>
          <p:cNvPr id="7" name="Straight Connector 6">
            <a:extLst>
              <a:ext uri="{FF2B5EF4-FFF2-40B4-BE49-F238E27FC236}">
                <a16:creationId xmlns:a16="http://schemas.microsoft.com/office/drawing/2014/main" id="{4420C806-3276-BF57-E0B7-EE224A1D87E0}"/>
              </a:ext>
            </a:extLst>
          </p:cNvPr>
          <p:cNvCxnSpPr/>
          <p:nvPr/>
        </p:nvCxnSpPr>
        <p:spPr>
          <a:xfrm>
            <a:off x="0" y="2714629"/>
            <a:ext cx="5729288"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05BF7739-DFF1-0F66-3530-FB116490C4FD}"/>
              </a:ext>
            </a:extLst>
          </p:cNvPr>
          <p:cNvCxnSpPr>
            <a:cxnSpLocks/>
          </p:cNvCxnSpPr>
          <p:nvPr/>
        </p:nvCxnSpPr>
        <p:spPr>
          <a:xfrm>
            <a:off x="5729288" y="2385483"/>
            <a:ext cx="0" cy="248780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0F3E488-1C1B-CA98-F791-AF7DCA1DB9A9}"/>
              </a:ext>
            </a:extLst>
          </p:cNvPr>
          <p:cNvCxnSpPr>
            <a:cxnSpLocks/>
          </p:cNvCxnSpPr>
          <p:nvPr/>
        </p:nvCxnSpPr>
        <p:spPr>
          <a:xfrm>
            <a:off x="366718" y="2385483"/>
            <a:ext cx="0" cy="2487805"/>
          </a:xfrm>
          <a:prstGeom prst="line">
            <a:avLst/>
          </a:prstGeom>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D7DA90B-AA00-5497-7CE2-563DE0A39A0A}"/>
              </a:ext>
            </a:extLst>
          </p:cNvPr>
          <p:cNvCxnSpPr>
            <a:cxnSpLocks/>
          </p:cNvCxnSpPr>
          <p:nvPr/>
        </p:nvCxnSpPr>
        <p:spPr>
          <a:xfrm>
            <a:off x="5076835" y="2385483"/>
            <a:ext cx="0" cy="2487805"/>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4D0DF89D-01FB-68C1-7C0F-6C375B583DFA}"/>
              </a:ext>
            </a:extLst>
          </p:cNvPr>
          <p:cNvSpPr/>
          <p:nvPr/>
        </p:nvSpPr>
        <p:spPr>
          <a:xfrm>
            <a:off x="495870" y="122830"/>
            <a:ext cx="4458268" cy="5800298"/>
          </a:xfrm>
          <a:prstGeom prst="round2Same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a:bodyPr>
          <a:lstStyle/>
          <a:p>
            <a:r>
              <a:rPr lang="en-US" dirty="0"/>
              <a:t>Definition of ports</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523630" y="2050475"/>
            <a:ext cx="5172501" cy="2535173"/>
          </a:xfrm>
        </p:spPr>
        <p:txBody>
          <a:bodyPr>
            <a:normAutofit/>
          </a:bodyPr>
          <a:lstStyle/>
          <a:p>
            <a:pPr marL="285750" indent="-285750">
              <a:buFont typeface="Arial" panose="020B0604020202020204" pitchFamily="34" charset="0"/>
              <a:buChar char="•"/>
            </a:pPr>
            <a:r>
              <a:rPr lang="en-US" dirty="0"/>
              <a:t>Ports in computers are like channels that help different programs and devices send and receive data. Each port has a unique number to make sure the data goes to the right place.</a:t>
            </a:r>
          </a:p>
          <a:p>
            <a:pPr marL="285750" indent="-285750">
              <a:buFont typeface="Arial" panose="020B0604020202020204" pitchFamily="34" charset="0"/>
              <a:buChar char="•"/>
            </a:pPr>
            <a:r>
              <a:rPr lang="en-US" dirty="0"/>
              <a:t>Ports helps in connecting the external peripheral device to the motherboard to function their tasks.</a:t>
            </a:r>
          </a:p>
          <a:p>
            <a:pPr marL="285750" indent="-285750">
              <a:buFont typeface="Arial" panose="020B0604020202020204" pitchFamily="34" charset="0"/>
              <a:buChar char="•"/>
            </a:pPr>
            <a:endParaRPr lang="en-US" dirty="0"/>
          </a:p>
          <a:p>
            <a:endParaRPr lang="en-US"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pic>
        <p:nvPicPr>
          <p:cNvPr id="17" name="Picture 16">
            <a:extLst>
              <a:ext uri="{FF2B5EF4-FFF2-40B4-BE49-F238E27FC236}">
                <a16:creationId xmlns:a16="http://schemas.microsoft.com/office/drawing/2014/main" id="{4A17D510-06B0-2FEF-FC03-59A30C3A1517}"/>
              </a:ext>
            </a:extLst>
          </p:cNvPr>
          <p:cNvPicPr>
            <a:picLocks noChangeAspect="1"/>
          </p:cNvPicPr>
          <p:nvPr/>
        </p:nvPicPr>
        <p:blipFill>
          <a:blip r:embed="rId2"/>
          <a:stretch>
            <a:fillRect/>
          </a:stretch>
        </p:blipFill>
        <p:spPr>
          <a:xfrm>
            <a:off x="1000688" y="486406"/>
            <a:ext cx="3550024" cy="5150123"/>
          </a:xfrm>
          <a:prstGeom prst="rect">
            <a:avLst/>
          </a:prstGeom>
        </p:spPr>
      </p:pic>
      <p:sp>
        <p:nvSpPr>
          <p:cNvPr id="19" name="TextBox 18">
            <a:extLst>
              <a:ext uri="{FF2B5EF4-FFF2-40B4-BE49-F238E27FC236}">
                <a16:creationId xmlns:a16="http://schemas.microsoft.com/office/drawing/2014/main" id="{6AF76750-C897-E5CA-BBE3-68C27E6EE951}"/>
              </a:ext>
            </a:extLst>
          </p:cNvPr>
          <p:cNvSpPr txBox="1"/>
          <p:nvPr/>
        </p:nvSpPr>
        <p:spPr>
          <a:xfrm>
            <a:off x="832513" y="6181944"/>
            <a:ext cx="3316406" cy="369332"/>
          </a:xfrm>
          <a:prstGeom prst="rect">
            <a:avLst/>
          </a:prstGeom>
          <a:noFill/>
        </p:spPr>
        <p:txBody>
          <a:bodyPr wrap="square" rtlCol="0">
            <a:spAutoFit/>
          </a:bodyPr>
          <a:lstStyle/>
          <a:p>
            <a:r>
              <a:rPr lang="en-US" dirty="0"/>
              <a:t>Fig: Different types of ports</a:t>
            </a:r>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Serial ports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dirty="0"/>
              <a:t>All about serial ports</a:t>
            </a:r>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11115" y="2745211"/>
            <a:ext cx="5284885" cy="1036216"/>
          </a:xfrm>
        </p:spPr>
        <p:txBody>
          <a:bodyPr>
            <a:normAutofit/>
          </a:bodyPr>
          <a:lstStyle/>
          <a:p>
            <a:r>
              <a:rPr lang="en-US" sz="1600" dirty="0"/>
              <a:t>A serial port transmits data one bit at a time over a single line, commonly used for connecting older peripherals. It uses standards like RS-232 and is less common today, having been largely replaced by USB.</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30067" y="3889184"/>
            <a:ext cx="5265933" cy="3438427"/>
          </a:xfrm>
        </p:spPr>
        <p:txBody>
          <a:bodyPr>
            <a:normAutofit/>
          </a:bodyPr>
          <a:lstStyle/>
          <a:p>
            <a:pPr marL="0" indent="0">
              <a:buNone/>
            </a:pPr>
            <a:r>
              <a:rPr lang="en-US" sz="1800" b="1" dirty="0">
                <a:solidFill>
                  <a:schemeClr val="tx2">
                    <a:lumMod val="75000"/>
                  </a:schemeClr>
                </a:solidFill>
              </a:rPr>
              <a:t>Advantages:</a:t>
            </a:r>
            <a:endParaRPr lang="en-US" sz="1600" b="1" dirty="0">
              <a:solidFill>
                <a:schemeClr val="tx2">
                  <a:lumMod val="75000"/>
                </a:schemeClr>
              </a:solidFill>
            </a:endParaRPr>
          </a:p>
          <a:p>
            <a:pPr marL="0" indent="0">
              <a:buNone/>
            </a:pPr>
            <a:r>
              <a:rPr lang="en-US" sz="1600" b="1" dirty="0"/>
              <a:t>Simplicity</a:t>
            </a:r>
            <a:r>
              <a:rPr lang="en-US" sz="1600" dirty="0"/>
              <a:t>:</a:t>
            </a:r>
            <a:r>
              <a:rPr lang="en-US" dirty="0"/>
              <a:t> Easy to set up and use for basic data transfer. </a:t>
            </a:r>
            <a:endParaRPr lang="en-US" b="1" dirty="0"/>
          </a:p>
          <a:p>
            <a:pPr marL="0" indent="0">
              <a:buNone/>
            </a:pPr>
            <a:r>
              <a:rPr lang="en-US" b="1" dirty="0"/>
              <a:t>Reliability:</a:t>
            </a:r>
            <a:r>
              <a:rPr lang="en-US" dirty="0"/>
              <a:t> Provides consistent performance in stable environments. </a:t>
            </a:r>
            <a:endParaRPr lang="en-US" sz="1600" b="1" dirty="0">
              <a:solidFill>
                <a:schemeClr val="tx2">
                  <a:lumMod val="75000"/>
                </a:schemeClr>
              </a:solidFill>
            </a:endParaRPr>
          </a:p>
          <a:p>
            <a:pPr marL="0" indent="0">
              <a:buNone/>
            </a:pPr>
            <a:r>
              <a:rPr lang="en-US" sz="1800" b="1" dirty="0">
                <a:solidFill>
                  <a:schemeClr val="tx2">
                    <a:lumMod val="75000"/>
                  </a:schemeClr>
                </a:solidFill>
              </a:rPr>
              <a:t>Disadvantages:</a:t>
            </a:r>
            <a:r>
              <a:rPr lang="en-US" sz="1600" dirty="0"/>
              <a:t> </a:t>
            </a:r>
          </a:p>
          <a:p>
            <a:pPr marL="0" indent="0">
              <a:buNone/>
            </a:pPr>
            <a:r>
              <a:rPr lang="en-US" sz="1600" b="1" dirty="0"/>
              <a:t>Slow Speed: </a:t>
            </a:r>
            <a:r>
              <a:rPr lang="en-US" dirty="0"/>
              <a:t>Lower data transfer rates compared to modern interfaces like USB. </a:t>
            </a:r>
          </a:p>
          <a:p>
            <a:pPr marL="0" indent="0">
              <a:buNone/>
            </a:pPr>
            <a:r>
              <a:rPr lang="en-US" sz="1600" b="1" dirty="0"/>
              <a:t>Limited Bandwidth: </a:t>
            </a:r>
            <a:r>
              <a:rPr lang="en-US" dirty="0"/>
              <a:t>Transmits data one bit at a time, which is less efficient. </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11" name="TextBox 10">
            <a:extLst>
              <a:ext uri="{FF2B5EF4-FFF2-40B4-BE49-F238E27FC236}">
                <a16:creationId xmlns:a16="http://schemas.microsoft.com/office/drawing/2014/main" id="{A8310CC2-7837-8156-E725-A1E368E4B9F9}"/>
              </a:ext>
            </a:extLst>
          </p:cNvPr>
          <p:cNvSpPr txBox="1"/>
          <p:nvPr/>
        </p:nvSpPr>
        <p:spPr>
          <a:xfrm>
            <a:off x="8966579" y="4707181"/>
            <a:ext cx="2852382" cy="400110"/>
          </a:xfrm>
          <a:prstGeom prst="rect">
            <a:avLst/>
          </a:prstGeom>
          <a:noFill/>
        </p:spPr>
        <p:txBody>
          <a:bodyPr wrap="square" rtlCol="0">
            <a:spAutoFit/>
          </a:bodyPr>
          <a:lstStyle/>
          <a:p>
            <a:r>
              <a:rPr lang="en-US" sz="2000" dirty="0"/>
              <a:t>Fig: Serial port</a:t>
            </a:r>
          </a:p>
        </p:txBody>
      </p:sp>
      <p:sp>
        <p:nvSpPr>
          <p:cNvPr id="12" name="TextBox 11">
            <a:extLst>
              <a:ext uri="{FF2B5EF4-FFF2-40B4-BE49-F238E27FC236}">
                <a16:creationId xmlns:a16="http://schemas.microsoft.com/office/drawing/2014/main" id="{90DCC78B-48EE-137E-78CA-E81D188510B1}"/>
              </a:ext>
            </a:extLst>
          </p:cNvPr>
          <p:cNvSpPr txBox="1"/>
          <p:nvPr/>
        </p:nvSpPr>
        <p:spPr>
          <a:xfrm>
            <a:off x="15915183" y="119336"/>
            <a:ext cx="108742" cy="561764"/>
          </a:xfrm>
          <a:prstGeom prst="rect">
            <a:avLst/>
          </a:prstGeom>
          <a:noFill/>
        </p:spPr>
        <p:txBody>
          <a:bodyPr wrap="square" rtlCol="0">
            <a:spAutoFit/>
          </a:bodyPr>
          <a:lstStyle/>
          <a:p>
            <a:endParaRPr lang="en-US" dirty="0"/>
          </a:p>
        </p:txBody>
      </p:sp>
      <p:pic>
        <p:nvPicPr>
          <p:cNvPr id="1028" name="Picture 4" descr="Why Do Some Modern Computers Still Have Serial Ports?">
            <a:extLst>
              <a:ext uri="{FF2B5EF4-FFF2-40B4-BE49-F238E27FC236}">
                <a16:creationId xmlns:a16="http://schemas.microsoft.com/office/drawing/2014/main" id="{4606E22A-964F-CAF0-B0A4-7ABEEFF1A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561" y="1373185"/>
            <a:ext cx="4503295" cy="3105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5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11115" y="1272289"/>
            <a:ext cx="4503295" cy="782638"/>
          </a:xfrm>
        </p:spPr>
        <p:txBody>
          <a:bodyPr/>
          <a:lstStyle/>
          <a:p>
            <a:r>
              <a:rPr lang="en-US" dirty="0"/>
              <a:t>Parallel ports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dirty="0"/>
              <a:t>All about parallel ports</a:t>
            </a:r>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11115" y="2725737"/>
            <a:ext cx="5904010" cy="1541039"/>
          </a:xfrm>
        </p:spPr>
        <p:txBody>
          <a:bodyPr>
            <a:normAutofit/>
          </a:bodyPr>
          <a:lstStyle/>
          <a:p>
            <a:r>
              <a:rPr lang="en-US" sz="1800" dirty="0"/>
              <a:t>A parallel port transmits multiple bits of data simultaneously over multiple lines, allowing for faster data transfer compared to serial ports. It was commonly used for connecting printers and other peripherals but is largely obsolete today.</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11115" y="4067358"/>
            <a:ext cx="5265933" cy="3438427"/>
          </a:xfrm>
        </p:spPr>
        <p:txBody>
          <a:bodyPr>
            <a:normAutofit/>
          </a:bodyPr>
          <a:lstStyle/>
          <a:p>
            <a:pPr marL="0" indent="0">
              <a:buNone/>
            </a:pPr>
            <a:r>
              <a:rPr lang="en-US" sz="1800" b="1" dirty="0">
                <a:solidFill>
                  <a:srgbClr val="002060"/>
                </a:solidFill>
              </a:rPr>
              <a:t>Advantages:</a:t>
            </a:r>
            <a:endParaRPr lang="en-US" sz="1600" b="1" dirty="0">
              <a:solidFill>
                <a:srgbClr val="002060"/>
              </a:solidFill>
            </a:endParaRPr>
          </a:p>
          <a:p>
            <a:pPr marL="0" indent="0">
              <a:buNone/>
            </a:pPr>
            <a:r>
              <a:rPr lang="en-US" sz="1800" b="1" dirty="0">
                <a:solidFill>
                  <a:schemeClr val="tx1"/>
                </a:solidFill>
              </a:rPr>
              <a:t>Faster data sender</a:t>
            </a:r>
            <a:r>
              <a:rPr lang="en-US" sz="1600" dirty="0">
                <a:solidFill>
                  <a:schemeClr val="tx1"/>
                </a:solidFill>
              </a:rPr>
              <a:t>:</a:t>
            </a:r>
            <a:r>
              <a:rPr lang="en-US" dirty="0">
                <a:solidFill>
                  <a:schemeClr val="tx1"/>
                </a:solidFill>
              </a:rPr>
              <a:t> Sends multiple bits of data at once, providing faster communication than serial ports.</a:t>
            </a:r>
            <a:endParaRPr lang="en-US" b="1" dirty="0">
              <a:solidFill>
                <a:schemeClr val="tx1"/>
              </a:solidFill>
            </a:endParaRPr>
          </a:p>
          <a:p>
            <a:pPr marL="0" indent="0">
              <a:buNone/>
            </a:pPr>
            <a:r>
              <a:rPr lang="en-US" sz="1600" b="1" dirty="0">
                <a:solidFill>
                  <a:schemeClr val="tx1"/>
                </a:solidFill>
              </a:rPr>
              <a:t>Higher bandwidth: </a:t>
            </a:r>
            <a:r>
              <a:rPr lang="en-US" dirty="0">
                <a:solidFill>
                  <a:schemeClr val="tx1"/>
                </a:solidFill>
              </a:rPr>
              <a:t>Supports higher data transfer rates, suitable for devices like printers.</a:t>
            </a:r>
          </a:p>
          <a:p>
            <a:pPr marL="0" indent="0">
              <a:buNone/>
            </a:pPr>
            <a:r>
              <a:rPr lang="en-US" sz="1800" b="1" dirty="0">
                <a:solidFill>
                  <a:srgbClr val="002060"/>
                </a:solidFill>
              </a:rPr>
              <a:t>Disadvantages:</a:t>
            </a:r>
            <a:r>
              <a:rPr lang="en-US" sz="1600" dirty="0">
                <a:solidFill>
                  <a:srgbClr val="002060"/>
                </a:solidFill>
              </a:rPr>
              <a:t> </a:t>
            </a:r>
          </a:p>
          <a:p>
            <a:pPr marL="0" indent="0">
              <a:buNone/>
            </a:pPr>
            <a:r>
              <a:rPr lang="en-US" sz="1600" b="1" dirty="0">
                <a:solidFill>
                  <a:schemeClr val="tx1"/>
                </a:solidFill>
              </a:rPr>
              <a:t>Bulkier Connectors: </a:t>
            </a:r>
            <a:r>
              <a:rPr lang="en-US" sz="1600" dirty="0">
                <a:solidFill>
                  <a:schemeClr val="tx1"/>
                </a:solidFill>
              </a:rPr>
              <a:t>Uses large, cumbersome connectors, making it less convenient.</a:t>
            </a:r>
            <a:endParaRPr lang="en-US" sz="1600" dirty="0">
              <a:solidFill>
                <a:schemeClr val="tx1"/>
              </a:solidFill>
              <a:latin typeface="Arial" panose="020B0604020202020204" pitchFamily="34" charset="0"/>
            </a:endParaRPr>
          </a:p>
          <a:p>
            <a:pPr marL="0" indent="0">
              <a:buNone/>
            </a:pPr>
            <a:r>
              <a:rPr kumimoji="0" lang="en-US" altLang="en-US" sz="1600" b="1" i="0" u="none" strike="noStrike" cap="none" normalizeH="0" baseline="0" dirty="0">
                <a:ln>
                  <a:noFill/>
                </a:ln>
                <a:solidFill>
                  <a:schemeClr val="tx1"/>
                </a:solidFill>
                <a:effectLst/>
                <a:latin typeface="Arial" panose="020B0604020202020204" pitchFamily="34" charset="0"/>
              </a:rPr>
              <a:t>Limited Range</a:t>
            </a:r>
            <a:r>
              <a:rPr kumimoji="0" lang="en-US" altLang="en-US" sz="1600" b="0" i="0" u="none" strike="noStrike" cap="none" normalizeH="0" baseline="0" dirty="0">
                <a:ln>
                  <a:noFill/>
                </a:ln>
                <a:solidFill>
                  <a:schemeClr val="tx1"/>
                </a:solidFill>
                <a:effectLst/>
                <a:latin typeface="Arial" panose="020B0604020202020204" pitchFamily="34" charset="0"/>
              </a:rPr>
              <a:t>: Effective only over short distances due to signal degradation and interference.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
        <p:nvSpPr>
          <p:cNvPr id="11" name="TextBox 10">
            <a:extLst>
              <a:ext uri="{FF2B5EF4-FFF2-40B4-BE49-F238E27FC236}">
                <a16:creationId xmlns:a16="http://schemas.microsoft.com/office/drawing/2014/main" id="{A8310CC2-7837-8156-E725-A1E368E4B9F9}"/>
              </a:ext>
            </a:extLst>
          </p:cNvPr>
          <p:cNvSpPr txBox="1"/>
          <p:nvPr/>
        </p:nvSpPr>
        <p:spPr>
          <a:xfrm>
            <a:off x="8966579" y="4707181"/>
            <a:ext cx="2852382" cy="400110"/>
          </a:xfrm>
          <a:prstGeom prst="rect">
            <a:avLst/>
          </a:prstGeom>
          <a:noFill/>
        </p:spPr>
        <p:txBody>
          <a:bodyPr wrap="square" rtlCol="0">
            <a:spAutoFit/>
          </a:bodyPr>
          <a:lstStyle/>
          <a:p>
            <a:r>
              <a:rPr lang="en-US" sz="2000" dirty="0"/>
              <a:t>Fig: Parallel port</a:t>
            </a:r>
          </a:p>
        </p:txBody>
      </p:sp>
      <p:sp>
        <p:nvSpPr>
          <p:cNvPr id="12" name="TextBox 11">
            <a:extLst>
              <a:ext uri="{FF2B5EF4-FFF2-40B4-BE49-F238E27FC236}">
                <a16:creationId xmlns:a16="http://schemas.microsoft.com/office/drawing/2014/main" id="{90DCC78B-48EE-137E-78CA-E81D188510B1}"/>
              </a:ext>
            </a:extLst>
          </p:cNvPr>
          <p:cNvSpPr txBox="1"/>
          <p:nvPr/>
        </p:nvSpPr>
        <p:spPr>
          <a:xfrm>
            <a:off x="15915183" y="119336"/>
            <a:ext cx="108742" cy="561764"/>
          </a:xfrm>
          <a:prstGeom prst="rect">
            <a:avLst/>
          </a:prstGeom>
          <a:noFill/>
        </p:spPr>
        <p:txBody>
          <a:bodyPr wrap="square" rtlCol="0">
            <a:spAutoFit/>
          </a:bodyPr>
          <a:lstStyle/>
          <a:p>
            <a:endParaRPr lang="en-US" dirty="0"/>
          </a:p>
        </p:txBody>
      </p:sp>
      <p:pic>
        <p:nvPicPr>
          <p:cNvPr id="1028" name="Picture 4">
            <a:extLst>
              <a:ext uri="{FF2B5EF4-FFF2-40B4-BE49-F238E27FC236}">
                <a16:creationId xmlns:a16="http://schemas.microsoft.com/office/drawing/2014/main" id="{4606E22A-964F-CAF0-B0A4-7ABEEFF1A1F5}"/>
              </a:ext>
            </a:extLst>
          </p:cNvPr>
          <p:cNvPicPr>
            <a:picLocks noChangeAspect="1" noChangeArrowheads="1"/>
          </p:cNvPicPr>
          <p:nvPr/>
        </p:nvPicPr>
        <p:blipFill>
          <a:blip r:embed="rId2"/>
          <a:srcRect t="4019" b="4019"/>
          <a:stretch/>
        </p:blipFill>
        <p:spPr bwMode="auto">
          <a:xfrm>
            <a:off x="7617265" y="1173043"/>
            <a:ext cx="4503295" cy="3105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45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11115" y="1000707"/>
            <a:ext cx="4503295" cy="782638"/>
          </a:xfrm>
        </p:spPr>
        <p:txBody>
          <a:bodyPr/>
          <a:lstStyle/>
          <a:p>
            <a:r>
              <a:rPr lang="en-US" dirty="0"/>
              <a:t>USB ports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223676"/>
            <a:ext cx="4565650" cy="701675"/>
          </a:xfrm>
        </p:spPr>
        <p:txBody>
          <a:bodyPr/>
          <a:lstStyle/>
          <a:p>
            <a:r>
              <a:rPr lang="en-US" dirty="0"/>
              <a:t>All about USB ports</a:t>
            </a:r>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98495" y="2589335"/>
            <a:ext cx="5948662" cy="1552694"/>
          </a:xfrm>
        </p:spPr>
        <p:txBody>
          <a:bodyPr>
            <a:normAutofit fontScale="92500" lnSpcReduction="10000"/>
          </a:bodyPr>
          <a:lstStyle/>
          <a:p>
            <a:pPr marL="285750" indent="-285750">
              <a:buFont typeface="Arial" panose="020B0604020202020204" pitchFamily="34" charset="0"/>
              <a:buChar char="•"/>
            </a:pPr>
            <a:r>
              <a:rPr lang="en-US" sz="1800" dirty="0">
                <a:solidFill>
                  <a:srgbClr val="002060"/>
                </a:solidFill>
              </a:rPr>
              <a:t>A USB port allows for fast and versatile data transfer and power supply between devices, using a standard connector for ease of use. It supports a wide range of peripherals, including keyboards, mice, storage devices, and more, making it a universal connection standard.</a:t>
            </a:r>
          </a:p>
          <a:p>
            <a:pPr marL="285750" indent="-285750">
              <a:buFont typeface="Arial" panose="020B0604020202020204" pitchFamily="34" charset="0"/>
              <a:buChar char="•"/>
            </a:pPr>
            <a:r>
              <a:rPr lang="en-US" sz="1800" dirty="0">
                <a:solidFill>
                  <a:srgbClr val="002060"/>
                </a:solidFill>
              </a:rPr>
              <a:t>The Full form of USB port is: Universal System Bus.</a:t>
            </a:r>
          </a:p>
          <a:p>
            <a:endParaRPr lang="en-US" sz="1800" dirty="0">
              <a:solidFill>
                <a:srgbClr val="002060"/>
              </a:solidFill>
            </a:endParaRP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11115" y="4142028"/>
            <a:ext cx="5265933" cy="2715971"/>
          </a:xfrm>
        </p:spPr>
        <p:txBody>
          <a:bodyPr>
            <a:normAutofit lnSpcReduction="10000"/>
          </a:bodyPr>
          <a:lstStyle/>
          <a:p>
            <a:pPr marL="0" indent="0">
              <a:buNone/>
            </a:pPr>
            <a:r>
              <a:rPr lang="en-US" sz="1800" b="1" dirty="0">
                <a:solidFill>
                  <a:srgbClr val="002060"/>
                </a:solidFill>
              </a:rPr>
              <a:t>Advantages:</a:t>
            </a:r>
            <a:r>
              <a:rPr lang="en-US" sz="1600" dirty="0">
                <a:solidFill>
                  <a:srgbClr val="002060"/>
                </a:solidFill>
              </a:rPr>
              <a:t> </a:t>
            </a:r>
          </a:p>
          <a:p>
            <a:pPr marL="0" indent="0">
              <a:buNone/>
            </a:pPr>
            <a:r>
              <a:rPr lang="en-US" sz="1600" b="1" dirty="0">
                <a:solidFill>
                  <a:schemeClr val="tx1">
                    <a:lumMod val="95000"/>
                    <a:lumOff val="5000"/>
                  </a:schemeClr>
                </a:solidFill>
              </a:rPr>
              <a:t>High Speed: </a:t>
            </a:r>
            <a:r>
              <a:rPr lang="en-US" sz="1600" dirty="0">
                <a:solidFill>
                  <a:srgbClr val="002060"/>
                </a:solidFill>
              </a:rPr>
              <a:t>Offers fast data transfer rates, especially with newer versions like USB 3.0 and USB 3.1. </a:t>
            </a:r>
          </a:p>
          <a:p>
            <a:pPr marL="0" indent="0">
              <a:buNone/>
            </a:pPr>
            <a:r>
              <a:rPr lang="en-US" sz="1600" b="1" dirty="0">
                <a:solidFill>
                  <a:schemeClr val="tx1"/>
                </a:solidFill>
              </a:rPr>
              <a:t>Versatility: </a:t>
            </a:r>
            <a:r>
              <a:rPr lang="en-US" sz="1600" dirty="0">
                <a:solidFill>
                  <a:srgbClr val="002060"/>
                </a:solidFill>
              </a:rPr>
              <a:t>Supports a wide range of devices, including storage, peripherals, and charging. </a:t>
            </a:r>
          </a:p>
          <a:p>
            <a:pPr marL="0" indent="0">
              <a:buNone/>
            </a:pPr>
            <a:r>
              <a:rPr lang="en-US" sz="1800" b="1" dirty="0">
                <a:solidFill>
                  <a:schemeClr val="tx2">
                    <a:lumMod val="50000"/>
                  </a:schemeClr>
                </a:solidFill>
              </a:rPr>
              <a:t>Disadvantages: </a:t>
            </a:r>
          </a:p>
          <a:p>
            <a:pPr marL="0" indent="0">
              <a:buNone/>
            </a:pPr>
            <a:r>
              <a:rPr lang="en-US" sz="1600" b="1" dirty="0">
                <a:solidFill>
                  <a:schemeClr val="tx1"/>
                </a:solidFill>
              </a:rPr>
              <a:t>Compatibility Issues:</a:t>
            </a:r>
            <a:r>
              <a:rPr lang="en-US" sz="1600" dirty="0">
                <a:solidFill>
                  <a:srgbClr val="002060"/>
                </a:solidFill>
              </a:rPr>
              <a:t> Different versions and connector types can cause compatibility problems. </a:t>
            </a:r>
          </a:p>
          <a:p>
            <a:pPr marL="0" indent="0">
              <a:buNone/>
            </a:pPr>
            <a:r>
              <a:rPr lang="en-US" sz="1600" b="1" dirty="0">
                <a:solidFill>
                  <a:srgbClr val="002060"/>
                </a:solidFill>
              </a:rPr>
              <a:t>Cable Length Limitations: </a:t>
            </a:r>
            <a:r>
              <a:rPr lang="en-US" sz="1600" dirty="0">
                <a:solidFill>
                  <a:srgbClr val="002060"/>
                </a:solidFill>
              </a:rPr>
              <a:t>Effective over limited cable lengths, typically requiring additional hubs for longer distances.</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11" name="TextBox 10">
            <a:extLst>
              <a:ext uri="{FF2B5EF4-FFF2-40B4-BE49-F238E27FC236}">
                <a16:creationId xmlns:a16="http://schemas.microsoft.com/office/drawing/2014/main" id="{A8310CC2-7837-8156-E725-A1E368E4B9F9}"/>
              </a:ext>
            </a:extLst>
          </p:cNvPr>
          <p:cNvSpPr txBox="1"/>
          <p:nvPr/>
        </p:nvSpPr>
        <p:spPr>
          <a:xfrm>
            <a:off x="8966579" y="4707181"/>
            <a:ext cx="2852382" cy="400110"/>
          </a:xfrm>
          <a:prstGeom prst="rect">
            <a:avLst/>
          </a:prstGeom>
          <a:noFill/>
        </p:spPr>
        <p:txBody>
          <a:bodyPr wrap="square" rtlCol="0">
            <a:spAutoFit/>
          </a:bodyPr>
          <a:lstStyle/>
          <a:p>
            <a:r>
              <a:rPr lang="en-US" sz="2000" dirty="0"/>
              <a:t>Fig: USB port</a:t>
            </a:r>
          </a:p>
        </p:txBody>
      </p:sp>
      <p:sp>
        <p:nvSpPr>
          <p:cNvPr id="12" name="TextBox 11">
            <a:extLst>
              <a:ext uri="{FF2B5EF4-FFF2-40B4-BE49-F238E27FC236}">
                <a16:creationId xmlns:a16="http://schemas.microsoft.com/office/drawing/2014/main" id="{90DCC78B-48EE-137E-78CA-E81D188510B1}"/>
              </a:ext>
            </a:extLst>
          </p:cNvPr>
          <p:cNvSpPr txBox="1"/>
          <p:nvPr/>
        </p:nvSpPr>
        <p:spPr>
          <a:xfrm>
            <a:off x="15915183" y="119336"/>
            <a:ext cx="108742" cy="561764"/>
          </a:xfrm>
          <a:prstGeom prst="rect">
            <a:avLst/>
          </a:prstGeom>
          <a:noFill/>
        </p:spPr>
        <p:txBody>
          <a:bodyPr wrap="square" rtlCol="0">
            <a:spAutoFit/>
          </a:bodyPr>
          <a:lstStyle/>
          <a:p>
            <a:endParaRPr lang="en-US" dirty="0"/>
          </a:p>
        </p:txBody>
      </p:sp>
      <p:pic>
        <p:nvPicPr>
          <p:cNvPr id="1028" name="Picture 4">
            <a:extLst>
              <a:ext uri="{FF2B5EF4-FFF2-40B4-BE49-F238E27FC236}">
                <a16:creationId xmlns:a16="http://schemas.microsoft.com/office/drawing/2014/main" id="{4606E22A-964F-CAF0-B0A4-7ABEEFF1A1F5}"/>
              </a:ext>
            </a:extLst>
          </p:cNvPr>
          <p:cNvPicPr>
            <a:picLocks noChangeAspect="1" noChangeArrowheads="1"/>
          </p:cNvPicPr>
          <p:nvPr/>
        </p:nvPicPr>
        <p:blipFill>
          <a:blip r:embed="rId2"/>
          <a:srcRect l="10334" r="10334"/>
          <a:stretch/>
        </p:blipFill>
        <p:spPr bwMode="auto">
          <a:xfrm>
            <a:off x="7617265" y="1173043"/>
            <a:ext cx="4503295" cy="3105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27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11115" y="1000707"/>
            <a:ext cx="4503295" cy="782638"/>
          </a:xfrm>
        </p:spPr>
        <p:txBody>
          <a:bodyPr/>
          <a:lstStyle/>
          <a:p>
            <a:r>
              <a:rPr lang="en-US" dirty="0"/>
              <a:t>VGA ports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223676"/>
            <a:ext cx="4565650" cy="701675"/>
          </a:xfrm>
        </p:spPr>
        <p:txBody>
          <a:bodyPr/>
          <a:lstStyle/>
          <a:p>
            <a:r>
              <a:rPr lang="en-US" dirty="0"/>
              <a:t>All about VGA ports</a:t>
            </a:r>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98495" y="2589335"/>
            <a:ext cx="5948662" cy="1552694"/>
          </a:xfrm>
        </p:spPr>
        <p:txBody>
          <a:bodyPr>
            <a:normAutofit lnSpcReduction="10000"/>
          </a:bodyPr>
          <a:lstStyle/>
          <a:p>
            <a:pPr marL="285750" indent="-285750">
              <a:buFont typeface="Arial" panose="020B0604020202020204" pitchFamily="34" charset="0"/>
              <a:buChar char="•"/>
            </a:pPr>
            <a:r>
              <a:rPr lang="en-US" sz="1800" b="1" dirty="0">
                <a:solidFill>
                  <a:srgbClr val="002060"/>
                </a:solidFill>
              </a:rPr>
              <a:t>VGA (Video Graphics Array) </a:t>
            </a:r>
            <a:r>
              <a:rPr lang="en-US" sz="1800" dirty="0">
                <a:solidFill>
                  <a:srgbClr val="002060"/>
                </a:solidFill>
              </a:rPr>
              <a:t>is an analog video standard used to connect monitors and display devices, providing a resolution of up to 640x480 pixels. While it was widely used for video output, it has largely been replaced by digital interfaces like HDMI and DisplayPort.</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1199904" y="4147487"/>
            <a:ext cx="5265933" cy="2715971"/>
          </a:xfrm>
        </p:spPr>
        <p:txBody>
          <a:bodyPr>
            <a:normAutofit/>
          </a:bodyPr>
          <a:lstStyle/>
          <a:p>
            <a:pPr marL="0" indent="0">
              <a:buNone/>
            </a:pPr>
            <a:r>
              <a:rPr lang="en-US" sz="1800" b="1" dirty="0">
                <a:solidFill>
                  <a:srgbClr val="002060"/>
                </a:solidFill>
              </a:rPr>
              <a:t>Advantages:</a:t>
            </a:r>
          </a:p>
          <a:p>
            <a:pPr marL="0" indent="0">
              <a:buNone/>
            </a:pPr>
            <a:r>
              <a:rPr lang="en-US" sz="1600" b="1" dirty="0">
                <a:solidFill>
                  <a:srgbClr val="002060"/>
                </a:solidFill>
              </a:rPr>
              <a:t> Wide Compatibility: </a:t>
            </a:r>
            <a:r>
              <a:rPr lang="en-US" b="1" dirty="0">
                <a:solidFill>
                  <a:srgbClr val="002060"/>
                </a:solidFill>
              </a:rPr>
              <a:t>Works with many older monitors and projectors. </a:t>
            </a:r>
          </a:p>
          <a:p>
            <a:pPr marL="0" indent="0">
              <a:buNone/>
            </a:pPr>
            <a:r>
              <a:rPr lang="en-US" sz="1600" b="1" dirty="0">
                <a:solidFill>
                  <a:srgbClr val="002060"/>
                </a:solidFill>
              </a:rPr>
              <a:t>Cost-Effective: </a:t>
            </a:r>
            <a:r>
              <a:rPr lang="en-US" b="1" dirty="0">
                <a:solidFill>
                  <a:srgbClr val="002060"/>
                </a:solidFill>
              </a:rPr>
              <a:t>Generally less expensive than newer digital interfaces. </a:t>
            </a:r>
          </a:p>
          <a:p>
            <a:pPr marL="0" indent="0">
              <a:buNone/>
            </a:pPr>
            <a:r>
              <a:rPr lang="en-US" sz="1800" b="1" dirty="0">
                <a:solidFill>
                  <a:srgbClr val="002060"/>
                </a:solidFill>
              </a:rPr>
              <a:t>Disadvantages: </a:t>
            </a:r>
          </a:p>
          <a:p>
            <a:pPr marL="0" indent="0">
              <a:buNone/>
            </a:pPr>
            <a:r>
              <a:rPr lang="en-US" sz="1600" b="1" dirty="0">
                <a:solidFill>
                  <a:srgbClr val="002060"/>
                </a:solidFill>
              </a:rPr>
              <a:t>Analog Signal: </a:t>
            </a:r>
            <a:r>
              <a:rPr lang="en-US" b="1" dirty="0">
                <a:solidFill>
                  <a:srgbClr val="002060"/>
                </a:solidFill>
              </a:rPr>
              <a:t>Limited by lower resolution and signal quality compared to digital standards. </a:t>
            </a:r>
          </a:p>
          <a:p>
            <a:pPr marL="0" indent="0">
              <a:buNone/>
            </a:pPr>
            <a:r>
              <a:rPr lang="en-US" sz="1600" b="1" dirty="0">
                <a:solidFill>
                  <a:srgbClr val="002060"/>
                </a:solidFill>
              </a:rPr>
              <a:t>Bulkier Connector: </a:t>
            </a:r>
            <a:r>
              <a:rPr lang="en-US" b="1" dirty="0">
                <a:solidFill>
                  <a:srgbClr val="002060"/>
                </a:solidFill>
              </a:rPr>
              <a:t>Larger and less convenient connector compared to newer, more compact options.</a:t>
            </a:r>
            <a:endParaRPr lang="en-US" sz="1200" dirty="0">
              <a:solidFill>
                <a:srgbClr val="002060"/>
              </a:solidFill>
            </a:endParaRP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
        <p:nvSpPr>
          <p:cNvPr id="11" name="TextBox 10">
            <a:extLst>
              <a:ext uri="{FF2B5EF4-FFF2-40B4-BE49-F238E27FC236}">
                <a16:creationId xmlns:a16="http://schemas.microsoft.com/office/drawing/2014/main" id="{A8310CC2-7837-8156-E725-A1E368E4B9F9}"/>
              </a:ext>
            </a:extLst>
          </p:cNvPr>
          <p:cNvSpPr txBox="1"/>
          <p:nvPr/>
        </p:nvSpPr>
        <p:spPr>
          <a:xfrm>
            <a:off x="8966579" y="4707181"/>
            <a:ext cx="2852382" cy="400110"/>
          </a:xfrm>
          <a:prstGeom prst="rect">
            <a:avLst/>
          </a:prstGeom>
          <a:noFill/>
        </p:spPr>
        <p:txBody>
          <a:bodyPr wrap="square" rtlCol="0">
            <a:spAutoFit/>
          </a:bodyPr>
          <a:lstStyle/>
          <a:p>
            <a:r>
              <a:rPr lang="en-US" sz="2000" dirty="0"/>
              <a:t>Fig: VGA port</a:t>
            </a:r>
          </a:p>
        </p:txBody>
      </p:sp>
      <p:sp>
        <p:nvSpPr>
          <p:cNvPr id="12" name="TextBox 11">
            <a:extLst>
              <a:ext uri="{FF2B5EF4-FFF2-40B4-BE49-F238E27FC236}">
                <a16:creationId xmlns:a16="http://schemas.microsoft.com/office/drawing/2014/main" id="{90DCC78B-48EE-137E-78CA-E81D188510B1}"/>
              </a:ext>
            </a:extLst>
          </p:cNvPr>
          <p:cNvSpPr txBox="1"/>
          <p:nvPr/>
        </p:nvSpPr>
        <p:spPr>
          <a:xfrm>
            <a:off x="15915183" y="119336"/>
            <a:ext cx="108742" cy="561764"/>
          </a:xfrm>
          <a:prstGeom prst="rect">
            <a:avLst/>
          </a:prstGeom>
          <a:noFill/>
        </p:spPr>
        <p:txBody>
          <a:bodyPr wrap="square" rtlCol="0">
            <a:spAutoFit/>
          </a:bodyPr>
          <a:lstStyle/>
          <a:p>
            <a:endParaRPr lang="en-US" dirty="0"/>
          </a:p>
        </p:txBody>
      </p:sp>
      <p:pic>
        <p:nvPicPr>
          <p:cNvPr id="1028" name="Picture 4">
            <a:extLst>
              <a:ext uri="{FF2B5EF4-FFF2-40B4-BE49-F238E27FC236}">
                <a16:creationId xmlns:a16="http://schemas.microsoft.com/office/drawing/2014/main" id="{4606E22A-964F-CAF0-B0A4-7ABEEFF1A1F5}"/>
              </a:ext>
            </a:extLst>
          </p:cNvPr>
          <p:cNvPicPr>
            <a:picLocks noChangeAspect="1" noChangeArrowheads="1"/>
          </p:cNvPicPr>
          <p:nvPr/>
        </p:nvPicPr>
        <p:blipFill>
          <a:blip r:embed="rId2"/>
          <a:srcRect l="5676" r="5676"/>
          <a:stretch/>
        </p:blipFill>
        <p:spPr bwMode="auto">
          <a:xfrm>
            <a:off x="7617265" y="1173043"/>
            <a:ext cx="4503295" cy="3105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01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11115" y="1000707"/>
            <a:ext cx="4503295" cy="782638"/>
          </a:xfrm>
        </p:spPr>
        <p:txBody>
          <a:bodyPr/>
          <a:lstStyle/>
          <a:p>
            <a:r>
              <a:rPr lang="en-US" dirty="0"/>
              <a:t>HDMI ports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223676"/>
            <a:ext cx="4565650" cy="701675"/>
          </a:xfrm>
        </p:spPr>
        <p:txBody>
          <a:bodyPr/>
          <a:lstStyle/>
          <a:p>
            <a:r>
              <a:rPr lang="en-US" dirty="0"/>
              <a:t>All about VGA ports</a:t>
            </a:r>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98495" y="2589335"/>
            <a:ext cx="5948662" cy="1552694"/>
          </a:xfrm>
        </p:spPr>
        <p:txBody>
          <a:bodyPr>
            <a:normAutofit/>
          </a:bodyPr>
          <a:lstStyle/>
          <a:p>
            <a:pPr marL="285750" indent="-285750">
              <a:buFont typeface="Arial" panose="020B0604020202020204" pitchFamily="34" charset="0"/>
              <a:buChar char="•"/>
            </a:pPr>
            <a:r>
              <a:rPr lang="en-US" sz="1800" b="1" dirty="0">
                <a:solidFill>
                  <a:srgbClr val="002060"/>
                </a:solidFill>
              </a:rPr>
              <a:t>HDMI (High-Definition Multimedia Interface) </a:t>
            </a:r>
            <a:r>
              <a:rPr lang="en-US" sz="1600" dirty="0">
                <a:solidFill>
                  <a:srgbClr val="002060"/>
                </a:solidFill>
              </a:rPr>
              <a:t>is a digital connection standard that transmits high-quality video and audio signals over a single cable. It is widely used for connecting modern TVs, monitors, and other multimedia devices.</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1231082" y="3749305"/>
            <a:ext cx="5265933" cy="2715971"/>
          </a:xfrm>
        </p:spPr>
        <p:txBody>
          <a:bodyPr>
            <a:normAutofit fontScale="77500" lnSpcReduction="20000"/>
          </a:bodyPr>
          <a:lstStyle/>
          <a:p>
            <a:pPr marL="0" indent="0">
              <a:buNone/>
            </a:pPr>
            <a:endParaRPr lang="en-US" sz="1800" b="1" dirty="0">
              <a:solidFill>
                <a:schemeClr val="tx2">
                  <a:lumMod val="50000"/>
                </a:schemeClr>
              </a:solidFill>
            </a:endParaRPr>
          </a:p>
          <a:p>
            <a:pPr marL="0" indent="0">
              <a:buNone/>
            </a:pPr>
            <a:r>
              <a:rPr lang="en-US" sz="2400" b="1" dirty="0">
                <a:solidFill>
                  <a:schemeClr val="tx2">
                    <a:lumMod val="50000"/>
                  </a:schemeClr>
                </a:solidFill>
              </a:rPr>
              <a:t>Advantages:</a:t>
            </a:r>
            <a:endParaRPr lang="en-US" sz="1900" b="1" dirty="0">
              <a:solidFill>
                <a:schemeClr val="tx2">
                  <a:lumMod val="50000"/>
                </a:schemeClr>
              </a:solidFill>
            </a:endParaRPr>
          </a:p>
          <a:p>
            <a:pPr marL="0" indent="0">
              <a:buNone/>
            </a:pPr>
            <a:r>
              <a:rPr lang="en-US" sz="1900" b="1" dirty="0">
                <a:solidFill>
                  <a:srgbClr val="002060"/>
                </a:solidFill>
              </a:rPr>
              <a:t>High Quality:</a:t>
            </a:r>
            <a:r>
              <a:rPr lang="en-US" sz="2100" b="1" dirty="0">
                <a:solidFill>
                  <a:srgbClr val="002060"/>
                </a:solidFill>
              </a:rPr>
              <a:t> </a:t>
            </a:r>
            <a:r>
              <a:rPr lang="en-US" sz="2100" dirty="0">
                <a:solidFill>
                  <a:srgbClr val="002060"/>
                </a:solidFill>
              </a:rPr>
              <a:t>Supports high-definition video and multi-channel audio in one cable.</a:t>
            </a:r>
          </a:p>
          <a:p>
            <a:pPr marL="0" indent="0">
              <a:buNone/>
            </a:pPr>
            <a:r>
              <a:rPr lang="en-US" sz="1900" b="1" dirty="0">
                <a:solidFill>
                  <a:srgbClr val="002060"/>
                </a:solidFill>
              </a:rPr>
              <a:t>Versatility:</a:t>
            </a:r>
            <a:r>
              <a:rPr lang="en-US" dirty="0">
                <a:solidFill>
                  <a:srgbClr val="002060"/>
                </a:solidFill>
              </a:rPr>
              <a:t> </a:t>
            </a:r>
            <a:r>
              <a:rPr lang="en-US" sz="1800" dirty="0">
                <a:solidFill>
                  <a:srgbClr val="002060"/>
                </a:solidFill>
              </a:rPr>
              <a:t>Commonly used with TVs, monitors, and various multimedia devices, providing a universal connection.</a:t>
            </a:r>
          </a:p>
          <a:p>
            <a:pPr marL="0" indent="0">
              <a:buNone/>
            </a:pPr>
            <a:endParaRPr lang="en-US" sz="1800" dirty="0">
              <a:solidFill>
                <a:srgbClr val="002060"/>
              </a:solidFill>
            </a:endParaRPr>
          </a:p>
          <a:p>
            <a:pPr marL="0" indent="0">
              <a:buNone/>
            </a:pPr>
            <a:r>
              <a:rPr lang="en-US" sz="1900" b="1" dirty="0">
                <a:solidFill>
                  <a:schemeClr val="tx2">
                    <a:lumMod val="50000"/>
                  </a:schemeClr>
                </a:solidFill>
              </a:rPr>
              <a:t>Disadvantages:</a:t>
            </a:r>
          </a:p>
          <a:p>
            <a:pPr marL="0" indent="0">
              <a:buNone/>
            </a:pPr>
            <a:r>
              <a:rPr lang="en-US" sz="1900" b="1" dirty="0">
                <a:solidFill>
                  <a:srgbClr val="002060"/>
                </a:solidFill>
              </a:rPr>
              <a:t>Cable Length Limitations: </a:t>
            </a:r>
            <a:r>
              <a:rPr lang="en-US" sz="1800" dirty="0">
                <a:solidFill>
                  <a:srgbClr val="002060"/>
                </a:solidFill>
              </a:rPr>
              <a:t>Effective over shorter distances; longer cables may require signal boosters.</a:t>
            </a:r>
            <a:endParaRPr lang="en-US" sz="1600" dirty="0">
              <a:solidFill>
                <a:srgbClr val="002060"/>
              </a:solidFill>
            </a:endParaRPr>
          </a:p>
          <a:p>
            <a:pPr marL="0" indent="0">
              <a:buNone/>
            </a:pPr>
            <a:r>
              <a:rPr lang="en-US" sz="1900" b="1" dirty="0">
                <a:solidFill>
                  <a:srgbClr val="002060"/>
                </a:solidFill>
              </a:rPr>
              <a:t>Compatibility Issues:</a:t>
            </a:r>
            <a:r>
              <a:rPr lang="en-US" sz="1800" dirty="0">
                <a:solidFill>
                  <a:srgbClr val="002060"/>
                </a:solidFill>
              </a:rPr>
              <a:t> Newer versions and features may not be backward compatible with older devices.</a:t>
            </a:r>
            <a:endParaRPr lang="en-US" sz="1200" dirty="0">
              <a:solidFill>
                <a:srgbClr val="002060"/>
              </a:solidFill>
            </a:endParaRP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8</a:t>
            </a:fld>
            <a:endParaRPr lang="ru-RU" dirty="0"/>
          </a:p>
        </p:txBody>
      </p:sp>
      <p:sp>
        <p:nvSpPr>
          <p:cNvPr id="11" name="TextBox 10">
            <a:extLst>
              <a:ext uri="{FF2B5EF4-FFF2-40B4-BE49-F238E27FC236}">
                <a16:creationId xmlns:a16="http://schemas.microsoft.com/office/drawing/2014/main" id="{A8310CC2-7837-8156-E725-A1E368E4B9F9}"/>
              </a:ext>
            </a:extLst>
          </p:cNvPr>
          <p:cNvSpPr txBox="1"/>
          <p:nvPr/>
        </p:nvSpPr>
        <p:spPr>
          <a:xfrm>
            <a:off x="8966579" y="4707181"/>
            <a:ext cx="2852382" cy="400110"/>
          </a:xfrm>
          <a:prstGeom prst="rect">
            <a:avLst/>
          </a:prstGeom>
          <a:noFill/>
        </p:spPr>
        <p:txBody>
          <a:bodyPr wrap="square" rtlCol="0">
            <a:spAutoFit/>
          </a:bodyPr>
          <a:lstStyle/>
          <a:p>
            <a:r>
              <a:rPr lang="en-US" sz="2000" dirty="0"/>
              <a:t>Fig: HDMI port</a:t>
            </a:r>
          </a:p>
        </p:txBody>
      </p:sp>
      <p:sp>
        <p:nvSpPr>
          <p:cNvPr id="12" name="TextBox 11">
            <a:extLst>
              <a:ext uri="{FF2B5EF4-FFF2-40B4-BE49-F238E27FC236}">
                <a16:creationId xmlns:a16="http://schemas.microsoft.com/office/drawing/2014/main" id="{90DCC78B-48EE-137E-78CA-E81D188510B1}"/>
              </a:ext>
            </a:extLst>
          </p:cNvPr>
          <p:cNvSpPr txBox="1"/>
          <p:nvPr/>
        </p:nvSpPr>
        <p:spPr>
          <a:xfrm>
            <a:off x="15915183" y="119336"/>
            <a:ext cx="108742" cy="561764"/>
          </a:xfrm>
          <a:prstGeom prst="rect">
            <a:avLst/>
          </a:prstGeom>
          <a:noFill/>
        </p:spPr>
        <p:txBody>
          <a:bodyPr wrap="square" rtlCol="0">
            <a:spAutoFit/>
          </a:bodyPr>
          <a:lstStyle/>
          <a:p>
            <a:endParaRPr lang="en-US" dirty="0"/>
          </a:p>
        </p:txBody>
      </p:sp>
      <p:pic>
        <p:nvPicPr>
          <p:cNvPr id="1028" name="Picture 4">
            <a:extLst>
              <a:ext uri="{FF2B5EF4-FFF2-40B4-BE49-F238E27FC236}">
                <a16:creationId xmlns:a16="http://schemas.microsoft.com/office/drawing/2014/main" id="{4606E22A-964F-CAF0-B0A4-7ABEEFF1A1F5}"/>
              </a:ext>
            </a:extLst>
          </p:cNvPr>
          <p:cNvPicPr>
            <a:picLocks noChangeAspect="1" noChangeArrowheads="1"/>
          </p:cNvPicPr>
          <p:nvPr/>
        </p:nvPicPr>
        <p:blipFill>
          <a:blip r:embed="rId2"/>
          <a:srcRect l="1782" r="1782"/>
          <a:stretch/>
        </p:blipFill>
        <p:spPr bwMode="auto">
          <a:xfrm>
            <a:off x="7617265" y="1173043"/>
            <a:ext cx="4503295" cy="3105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8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11115" y="1000707"/>
            <a:ext cx="4503295" cy="782638"/>
          </a:xfrm>
        </p:spPr>
        <p:txBody>
          <a:bodyPr/>
          <a:lstStyle/>
          <a:p>
            <a:r>
              <a:rPr lang="en-US" dirty="0"/>
              <a:t>Ethernet ports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223676"/>
            <a:ext cx="4565650" cy="701675"/>
          </a:xfrm>
        </p:spPr>
        <p:txBody>
          <a:bodyPr/>
          <a:lstStyle/>
          <a:p>
            <a:r>
              <a:rPr lang="en-US" dirty="0"/>
              <a:t>All about Ethernet ports</a:t>
            </a:r>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98495" y="2589335"/>
            <a:ext cx="5948662" cy="1552694"/>
          </a:xfrm>
        </p:spPr>
        <p:txBody>
          <a:bodyPr>
            <a:normAutofit/>
          </a:bodyPr>
          <a:lstStyle/>
          <a:p>
            <a:pPr marL="285750" indent="-285750">
              <a:buFont typeface="Arial" panose="020B0604020202020204" pitchFamily="34" charset="0"/>
              <a:buChar char="•"/>
            </a:pPr>
            <a:r>
              <a:rPr lang="en-US" sz="2000" dirty="0">
                <a:solidFill>
                  <a:srgbClr val="002060"/>
                </a:solidFill>
              </a:rPr>
              <a:t>Ethernet cables </a:t>
            </a:r>
            <a:r>
              <a:rPr lang="en-US" sz="1800" dirty="0">
                <a:solidFill>
                  <a:srgbClr val="002060"/>
                </a:solidFill>
              </a:rPr>
              <a:t>provide stable and high-speed wired network connections for devices, supporting standards from 100 Mbps to 10 Gbps. They are crucial for reliable networking in both home and professional environments.</a:t>
            </a:r>
            <a:endParaRPr lang="en-US" sz="1600" dirty="0">
              <a:solidFill>
                <a:srgbClr val="002060"/>
              </a:solidFill>
            </a:endParaRP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1188780" y="3932650"/>
            <a:ext cx="5045105" cy="2753900"/>
          </a:xfrm>
        </p:spPr>
        <p:txBody>
          <a:bodyPr>
            <a:normAutofit fontScale="77500" lnSpcReduction="20000"/>
          </a:bodyPr>
          <a:lstStyle/>
          <a:p>
            <a:pPr marL="0" indent="0">
              <a:buNone/>
            </a:pPr>
            <a:r>
              <a:rPr lang="en-US" sz="2300" b="1" dirty="0">
                <a:solidFill>
                  <a:schemeClr val="tx2">
                    <a:lumMod val="50000"/>
                  </a:schemeClr>
                </a:solidFill>
              </a:rPr>
              <a:t>Advantages:</a:t>
            </a:r>
            <a:endParaRPr lang="en-US" sz="1500" b="1" dirty="0">
              <a:solidFill>
                <a:schemeClr val="tx2">
                  <a:lumMod val="50000"/>
                </a:schemeClr>
              </a:solidFill>
            </a:endParaRPr>
          </a:p>
          <a:p>
            <a:pPr marL="0" indent="0">
              <a:buNone/>
            </a:pPr>
            <a:r>
              <a:rPr lang="en-US" sz="2000" b="1" dirty="0">
                <a:solidFill>
                  <a:schemeClr val="tx2">
                    <a:lumMod val="50000"/>
                  </a:schemeClr>
                </a:solidFill>
              </a:rPr>
              <a:t>Reliable Connection:</a:t>
            </a:r>
            <a:r>
              <a:rPr lang="en-US" sz="1700" b="1" dirty="0">
                <a:solidFill>
                  <a:schemeClr val="tx2">
                    <a:lumMod val="50000"/>
                  </a:schemeClr>
                </a:solidFill>
              </a:rPr>
              <a:t> </a:t>
            </a:r>
            <a:r>
              <a:rPr lang="en-US" sz="1800" b="1" dirty="0">
                <a:solidFill>
                  <a:schemeClr val="tx2">
                    <a:lumMod val="50000"/>
                  </a:schemeClr>
                </a:solidFill>
              </a:rPr>
              <a:t>Provides a stable and consistent network connection, less prone to interference than wireless.</a:t>
            </a:r>
          </a:p>
          <a:p>
            <a:pPr marL="0" indent="0">
              <a:buNone/>
            </a:pPr>
            <a:endParaRPr lang="en-US" sz="1800" b="1" dirty="0">
              <a:solidFill>
                <a:schemeClr val="tx2">
                  <a:lumMod val="50000"/>
                </a:schemeClr>
              </a:solidFill>
            </a:endParaRPr>
          </a:p>
          <a:p>
            <a:pPr marL="0" indent="0">
              <a:buNone/>
            </a:pPr>
            <a:r>
              <a:rPr lang="en-US" sz="2000" b="1" dirty="0">
                <a:solidFill>
                  <a:schemeClr val="tx2">
                    <a:lumMod val="50000"/>
                  </a:schemeClr>
                </a:solidFill>
              </a:rPr>
              <a:t>High Speed:</a:t>
            </a:r>
            <a:r>
              <a:rPr lang="en-US" sz="1700" b="1" dirty="0">
                <a:solidFill>
                  <a:schemeClr val="tx2">
                    <a:lumMod val="50000"/>
                  </a:schemeClr>
                </a:solidFill>
              </a:rPr>
              <a:t> </a:t>
            </a:r>
            <a:r>
              <a:rPr lang="en-US" sz="1800" b="1" dirty="0">
                <a:solidFill>
                  <a:schemeClr val="tx2">
                    <a:lumMod val="50000"/>
                  </a:schemeClr>
                </a:solidFill>
              </a:rPr>
              <a:t>Supports high-speed data transfer, ideal for fast internet and large file transfers.</a:t>
            </a:r>
            <a:endParaRPr lang="en-US" sz="2600" b="1" dirty="0">
              <a:solidFill>
                <a:schemeClr val="tx2">
                  <a:lumMod val="50000"/>
                </a:schemeClr>
              </a:solidFill>
            </a:endParaRPr>
          </a:p>
          <a:p>
            <a:pPr marL="0" indent="0">
              <a:buNone/>
            </a:pPr>
            <a:r>
              <a:rPr lang="en-US" sz="2300" b="1" dirty="0">
                <a:solidFill>
                  <a:schemeClr val="tx2">
                    <a:lumMod val="50000"/>
                  </a:schemeClr>
                </a:solidFill>
              </a:rPr>
              <a:t>Disadvantages:</a:t>
            </a:r>
            <a:endParaRPr lang="en-US" sz="1700" b="1" dirty="0">
              <a:solidFill>
                <a:schemeClr val="tx2">
                  <a:lumMod val="50000"/>
                </a:schemeClr>
              </a:solidFill>
            </a:endParaRPr>
          </a:p>
          <a:p>
            <a:pPr marL="0" indent="0">
              <a:buNone/>
            </a:pPr>
            <a:r>
              <a:rPr lang="en-US" sz="2000" b="1" dirty="0">
                <a:solidFill>
                  <a:schemeClr val="tx2">
                    <a:lumMod val="50000"/>
                  </a:schemeClr>
                </a:solidFill>
              </a:rPr>
              <a:t>Limited Mobility:</a:t>
            </a:r>
            <a:r>
              <a:rPr lang="en-US" sz="2300" b="1" dirty="0">
                <a:solidFill>
                  <a:schemeClr val="tx2">
                    <a:lumMod val="50000"/>
                  </a:schemeClr>
                </a:solidFill>
              </a:rPr>
              <a:t> </a:t>
            </a:r>
            <a:r>
              <a:rPr lang="en-US" sz="1800" b="1" dirty="0">
                <a:solidFill>
                  <a:schemeClr val="tx2">
                    <a:lumMod val="50000"/>
                  </a:schemeClr>
                </a:solidFill>
              </a:rPr>
              <a:t>Requires physical cables, restricting movement and flexibility compared to wireless connections.</a:t>
            </a:r>
          </a:p>
          <a:p>
            <a:pPr marL="0" indent="0">
              <a:buNone/>
            </a:pPr>
            <a:r>
              <a:rPr lang="en-US" sz="2000" b="1" dirty="0">
                <a:solidFill>
                  <a:schemeClr val="tx2">
                    <a:lumMod val="50000"/>
                  </a:schemeClr>
                </a:solidFill>
              </a:rPr>
              <a:t>Cable Management: </a:t>
            </a:r>
            <a:r>
              <a:rPr lang="en-US" sz="1800" b="1" dirty="0">
                <a:solidFill>
                  <a:schemeClr val="tx2">
                    <a:lumMod val="50000"/>
                  </a:schemeClr>
                </a:solidFill>
              </a:rPr>
              <a:t>Can be cumbersome to manage and organize, especially in complex setups.</a:t>
            </a:r>
          </a:p>
          <a:p>
            <a:pPr marL="0" indent="0">
              <a:buNone/>
            </a:pPr>
            <a:endParaRPr lang="en-US" sz="1800" b="1" dirty="0">
              <a:solidFill>
                <a:schemeClr val="tx2">
                  <a:lumMod val="50000"/>
                </a:schemeClr>
              </a:solidFill>
            </a:endParaRPr>
          </a:p>
          <a:p>
            <a:pPr marL="0" indent="0">
              <a:buNone/>
            </a:pPr>
            <a:endParaRPr lang="en-US" sz="1800" b="1" dirty="0">
              <a:solidFill>
                <a:schemeClr val="tx2">
                  <a:lumMod val="50000"/>
                </a:schemeClr>
              </a:solidFill>
            </a:endParaRPr>
          </a:p>
          <a:p>
            <a:pPr marL="0" indent="0">
              <a:buNone/>
            </a:pPr>
            <a:endParaRPr lang="en-US" sz="1800" b="1" dirty="0">
              <a:solidFill>
                <a:schemeClr val="tx2">
                  <a:lumMod val="50000"/>
                </a:schemeClr>
              </a:solidFill>
            </a:endParaRPr>
          </a:p>
          <a:p>
            <a:pPr marL="0" indent="0">
              <a:buNone/>
            </a:pPr>
            <a:endParaRPr lang="en-US" sz="1800" b="1" dirty="0">
              <a:solidFill>
                <a:schemeClr val="tx2">
                  <a:lumMod val="50000"/>
                </a:schemeClr>
              </a:solidFill>
            </a:endParaRPr>
          </a:p>
          <a:p>
            <a:pPr marL="0" indent="0">
              <a:buNone/>
            </a:pPr>
            <a:endParaRPr lang="en-US" sz="1800" b="1" dirty="0">
              <a:solidFill>
                <a:schemeClr val="tx2">
                  <a:lumMod val="50000"/>
                </a:schemeClr>
              </a:solidFill>
            </a:endParaRP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9</a:t>
            </a:fld>
            <a:endParaRPr lang="ru-RU" dirty="0"/>
          </a:p>
        </p:txBody>
      </p:sp>
      <p:sp>
        <p:nvSpPr>
          <p:cNvPr id="11" name="TextBox 10">
            <a:extLst>
              <a:ext uri="{FF2B5EF4-FFF2-40B4-BE49-F238E27FC236}">
                <a16:creationId xmlns:a16="http://schemas.microsoft.com/office/drawing/2014/main" id="{A8310CC2-7837-8156-E725-A1E368E4B9F9}"/>
              </a:ext>
            </a:extLst>
          </p:cNvPr>
          <p:cNvSpPr txBox="1"/>
          <p:nvPr/>
        </p:nvSpPr>
        <p:spPr>
          <a:xfrm>
            <a:off x="8966579" y="4707181"/>
            <a:ext cx="2852382" cy="400110"/>
          </a:xfrm>
          <a:prstGeom prst="rect">
            <a:avLst/>
          </a:prstGeom>
          <a:noFill/>
        </p:spPr>
        <p:txBody>
          <a:bodyPr wrap="square" rtlCol="0">
            <a:spAutoFit/>
          </a:bodyPr>
          <a:lstStyle/>
          <a:p>
            <a:r>
              <a:rPr lang="en-US" sz="2000" dirty="0"/>
              <a:t>Fig: Ethernet port</a:t>
            </a:r>
          </a:p>
        </p:txBody>
      </p:sp>
      <p:sp>
        <p:nvSpPr>
          <p:cNvPr id="12" name="TextBox 11">
            <a:extLst>
              <a:ext uri="{FF2B5EF4-FFF2-40B4-BE49-F238E27FC236}">
                <a16:creationId xmlns:a16="http://schemas.microsoft.com/office/drawing/2014/main" id="{90DCC78B-48EE-137E-78CA-E81D188510B1}"/>
              </a:ext>
            </a:extLst>
          </p:cNvPr>
          <p:cNvSpPr txBox="1"/>
          <p:nvPr/>
        </p:nvSpPr>
        <p:spPr>
          <a:xfrm>
            <a:off x="15915183" y="119336"/>
            <a:ext cx="108742" cy="561764"/>
          </a:xfrm>
          <a:prstGeom prst="rect">
            <a:avLst/>
          </a:prstGeom>
          <a:noFill/>
        </p:spPr>
        <p:txBody>
          <a:bodyPr wrap="square" rtlCol="0">
            <a:spAutoFit/>
          </a:bodyPr>
          <a:lstStyle/>
          <a:p>
            <a:endParaRPr lang="en-US" dirty="0"/>
          </a:p>
        </p:txBody>
      </p:sp>
      <p:pic>
        <p:nvPicPr>
          <p:cNvPr id="1028" name="Picture 4">
            <a:extLst>
              <a:ext uri="{FF2B5EF4-FFF2-40B4-BE49-F238E27FC236}">
                <a16:creationId xmlns:a16="http://schemas.microsoft.com/office/drawing/2014/main" id="{4606E22A-964F-CAF0-B0A4-7ABEEFF1A1F5}"/>
              </a:ext>
            </a:extLst>
          </p:cNvPr>
          <p:cNvPicPr>
            <a:picLocks noChangeAspect="1" noChangeArrowheads="1"/>
          </p:cNvPicPr>
          <p:nvPr/>
        </p:nvPicPr>
        <p:blipFill>
          <a:blip r:embed="rId2"/>
          <a:srcRect t="13465" b="13465"/>
          <a:stretch/>
        </p:blipFill>
        <p:spPr bwMode="auto">
          <a:xfrm>
            <a:off x="7617265" y="1173043"/>
            <a:ext cx="4503295" cy="3105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477089"/>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84</TotalTime>
  <Words>883</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Office Theme</vt:lpstr>
      <vt:lpstr>Computer Ports</vt:lpstr>
      <vt:lpstr>Table of contents:</vt:lpstr>
      <vt:lpstr>Definition of ports</vt:lpstr>
      <vt:lpstr>Serial ports</vt:lpstr>
      <vt:lpstr>Parallel ports</vt:lpstr>
      <vt:lpstr>USB ports</vt:lpstr>
      <vt:lpstr>VGA ports</vt:lpstr>
      <vt:lpstr>HDMI ports</vt:lpstr>
      <vt:lpstr>Ethernet 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 Dahal</dc:creator>
  <cp:lastModifiedBy>Pratik Dahal</cp:lastModifiedBy>
  <cp:revision>12</cp:revision>
  <dcterms:created xsi:type="dcterms:W3CDTF">2024-08-04T08:05:55Z</dcterms:created>
  <dcterms:modified xsi:type="dcterms:W3CDTF">2024-08-05T08:11:54Z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