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82"/>
  </p:notesMasterIdLst>
  <p:handoutMasterIdLst>
    <p:handoutMasterId r:id="rId83"/>
  </p:handoutMasterIdLst>
  <p:sldIdLst>
    <p:sldId id="257" r:id="rId2"/>
    <p:sldId id="334" r:id="rId3"/>
    <p:sldId id="335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0" r:id="rId12"/>
    <p:sldId id="336" r:id="rId13"/>
    <p:sldId id="339" r:id="rId14"/>
    <p:sldId id="338" r:id="rId15"/>
    <p:sldId id="337" r:id="rId16"/>
    <p:sldId id="348" r:id="rId17"/>
    <p:sldId id="350" r:id="rId18"/>
    <p:sldId id="351" r:id="rId19"/>
    <p:sldId id="352" r:id="rId20"/>
    <p:sldId id="353" r:id="rId21"/>
    <p:sldId id="416" r:id="rId22"/>
    <p:sldId id="354" r:id="rId23"/>
    <p:sldId id="355" r:id="rId24"/>
    <p:sldId id="356" r:id="rId25"/>
    <p:sldId id="357" r:id="rId26"/>
    <p:sldId id="417" r:id="rId27"/>
    <p:sldId id="358" r:id="rId28"/>
    <p:sldId id="359" r:id="rId29"/>
    <p:sldId id="382" r:id="rId30"/>
    <p:sldId id="383" r:id="rId31"/>
    <p:sldId id="362" r:id="rId32"/>
    <p:sldId id="371" r:id="rId33"/>
    <p:sldId id="372" r:id="rId34"/>
    <p:sldId id="373" r:id="rId35"/>
    <p:sldId id="374" r:id="rId36"/>
    <p:sldId id="415" r:id="rId37"/>
    <p:sldId id="381" r:id="rId38"/>
    <p:sldId id="360" r:id="rId39"/>
    <p:sldId id="370" r:id="rId40"/>
    <p:sldId id="363" r:id="rId41"/>
    <p:sldId id="375" r:id="rId42"/>
    <p:sldId id="364" r:id="rId43"/>
    <p:sldId id="365" r:id="rId44"/>
    <p:sldId id="376" r:id="rId45"/>
    <p:sldId id="366" r:id="rId46"/>
    <p:sldId id="377" r:id="rId47"/>
    <p:sldId id="378" r:id="rId48"/>
    <p:sldId id="380" r:id="rId49"/>
    <p:sldId id="379" r:id="rId50"/>
    <p:sldId id="367" r:id="rId51"/>
    <p:sldId id="384" r:id="rId52"/>
    <p:sldId id="392" r:id="rId53"/>
    <p:sldId id="385" r:id="rId54"/>
    <p:sldId id="386" r:id="rId55"/>
    <p:sldId id="387" r:id="rId56"/>
    <p:sldId id="388" r:id="rId57"/>
    <p:sldId id="389" r:id="rId58"/>
    <p:sldId id="390" r:id="rId59"/>
    <p:sldId id="391" r:id="rId60"/>
    <p:sldId id="393" r:id="rId61"/>
    <p:sldId id="394" r:id="rId62"/>
    <p:sldId id="395" r:id="rId63"/>
    <p:sldId id="396" r:id="rId64"/>
    <p:sldId id="397" r:id="rId65"/>
    <p:sldId id="398" r:id="rId66"/>
    <p:sldId id="368" r:id="rId67"/>
    <p:sldId id="399" r:id="rId68"/>
    <p:sldId id="400" r:id="rId69"/>
    <p:sldId id="401" r:id="rId70"/>
    <p:sldId id="402" r:id="rId71"/>
    <p:sldId id="404" r:id="rId72"/>
    <p:sldId id="405" r:id="rId73"/>
    <p:sldId id="406" r:id="rId74"/>
    <p:sldId id="407" r:id="rId75"/>
    <p:sldId id="410" r:id="rId76"/>
    <p:sldId id="412" r:id="rId77"/>
    <p:sldId id="408" r:id="rId78"/>
    <p:sldId id="409" r:id="rId79"/>
    <p:sldId id="411" r:id="rId80"/>
    <p:sldId id="413" r:id="rId81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84"/>
      <p:bold r:id="rId85"/>
    </p:embeddedFont>
    <p:embeddedFont>
      <p:font typeface="나눔스퀘어" panose="020B0600000101010101" pitchFamily="50" charset="-127"/>
      <p:regular r:id="rId86"/>
    </p:embeddedFont>
    <p:embeddedFont>
      <p:font typeface="맑은 고딕" panose="020B0503020000020004" pitchFamily="50" charset="-127"/>
      <p:regular r:id="rId87"/>
      <p:bold r:id="rId8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6C2F"/>
    <a:srgbClr val="0000FF"/>
    <a:srgbClr val="1D314E"/>
    <a:srgbClr val="3D3C3E"/>
    <a:srgbClr val="063656"/>
    <a:srgbClr val="08456E"/>
    <a:srgbClr val="569CF0"/>
    <a:srgbClr val="8DBDF7"/>
    <a:srgbClr val="5DAAFF"/>
    <a:srgbClr val="47B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86364" autoAdjust="0"/>
  </p:normalViewPr>
  <p:slideViewPr>
    <p:cSldViewPr snapToGrid="0">
      <p:cViewPr varScale="1">
        <p:scale>
          <a:sx n="90" d="100"/>
          <a:sy n="90" d="100"/>
        </p:scale>
        <p:origin x="96" y="594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.fntdata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font" Target="fonts/font5.fnt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4.fntdata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26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898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675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07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611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22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691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57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7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827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821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43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34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25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60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458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736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21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9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544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4681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623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4997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268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51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963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2052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932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7697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9547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557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125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7822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669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519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569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9943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544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075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1108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449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116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3845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2971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3569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7891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021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9019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5435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00596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59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046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095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016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9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043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286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20967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2892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3542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0714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263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19489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522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40599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6110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1003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8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10763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3579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0202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764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4078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664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31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6806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473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6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2020-01-13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hex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ko-KR" altLang="en-US" sz="54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2019.12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SW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개발자 양성과정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by Kyung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기본 문법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2)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단위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2" y="1500260"/>
            <a:ext cx="8362288" cy="121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§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상대값 사용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 em, ex, px, %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HTML5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부터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rem, ch 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뷰포트의 백분율 길이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vw, vh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, vmin, vmax</a:t>
            </a: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F1D55A-3738-4EA1-BFD6-8E1625EEA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91940"/>
              </p:ext>
            </p:extLst>
          </p:nvPr>
        </p:nvGraphicFramePr>
        <p:xfrm>
          <a:off x="847594" y="2710775"/>
          <a:ext cx="701875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220">
                  <a:extLst>
                    <a:ext uri="{9D8B030D-6E8A-4147-A177-3AD203B41FA5}">
                      <a16:colId xmlns:a16="http://schemas.microsoft.com/office/drawing/2014/main" val="2026385017"/>
                    </a:ext>
                  </a:extLst>
                </a:gridCol>
                <a:gridCol w="4346531">
                  <a:extLst>
                    <a:ext uri="{9D8B030D-6E8A-4147-A177-3AD203B41FA5}">
                      <a16:colId xmlns:a16="http://schemas.microsoft.com/office/drawing/2014/main" val="663325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1vw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뷰포트 폭의 </a:t>
                      </a:r>
                      <a:r>
                        <a:rPr lang="en-US" altLang="ko-KR"/>
                        <a:t>1%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3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1vh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뷰포트 높이의 </a:t>
                      </a:r>
                      <a:r>
                        <a:rPr lang="en-US" altLang="ko-KR"/>
                        <a:t>1%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16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1vmin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1vw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/>
                        <a:t>1vh </a:t>
                      </a:r>
                      <a:r>
                        <a:rPr lang="ko-KR" altLang="en-US"/>
                        <a:t>중 작은 값을 기준으로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65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1vmax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1vw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/>
                        <a:t>1vh </a:t>
                      </a:r>
                      <a:r>
                        <a:rPr lang="ko-KR" altLang="en-US"/>
                        <a:t>중 큰 값을 기준으로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485213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0EBDEF-E688-4191-B1B2-360CD33510B7}"/>
              </a:ext>
            </a:extLst>
          </p:cNvPr>
          <p:cNvGrpSpPr/>
          <p:nvPr/>
        </p:nvGrpSpPr>
        <p:grpSpPr>
          <a:xfrm>
            <a:off x="459717" y="4304751"/>
            <a:ext cx="8401870" cy="2358018"/>
            <a:chOff x="364802" y="1813142"/>
            <a:chExt cx="8401870" cy="257096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75D1CC9-1042-4AEC-82E0-6BC6AE606DF0}"/>
                </a:ext>
              </a:extLst>
            </p:cNvPr>
            <p:cNvSpPr/>
            <p:nvPr/>
          </p:nvSpPr>
          <p:spPr>
            <a:xfrm>
              <a:off x="364802" y="1813142"/>
              <a:ext cx="8362288" cy="257096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2400">
                  <a:latin typeface="Arial" panose="020B0604020202020204" pitchFamily="34" charset="0"/>
                  <a:cs typeface="Arial" panose="020B0604020202020204" pitchFamily="34" charset="0"/>
                </a:rPr>
                <a:t>Browser 916px</a:t>
              </a:r>
              <a:endParaRPr lang="ko-KR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ACCDC8F-2387-41B7-A3AE-F549BE62BC62}"/>
                </a:ext>
              </a:extLst>
            </p:cNvPr>
            <p:cNvSpPr/>
            <p:nvPr/>
          </p:nvSpPr>
          <p:spPr>
            <a:xfrm>
              <a:off x="475989" y="2388329"/>
              <a:ext cx="8104340" cy="171446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body 900px</a:t>
              </a:r>
              <a:endParaRPr lang="ko-KR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3207C67-4D2C-4378-B7BE-D991D8CD9117}"/>
                </a:ext>
              </a:extLst>
            </p:cNvPr>
            <p:cNvSpPr/>
            <p:nvPr/>
          </p:nvSpPr>
          <p:spPr>
            <a:xfrm>
              <a:off x="475989" y="2850195"/>
              <a:ext cx="8290683" cy="42588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100vw = 916px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0CE9F6F-2DE0-49EC-8A08-AE8EAD23ACAE}"/>
                </a:ext>
              </a:extLst>
            </p:cNvPr>
            <p:cNvSpPr/>
            <p:nvPr/>
          </p:nvSpPr>
          <p:spPr>
            <a:xfrm>
              <a:off x="475989" y="3495286"/>
              <a:ext cx="8104340" cy="42588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</a:rPr>
                <a:t>100 % = 900px</a:t>
              </a:r>
              <a:endParaRPr lang="ko-KR" altLang="en-US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48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2" y="1728592"/>
            <a:ext cx="3936103" cy="420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태그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전체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클래스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아이디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자손 선택자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자식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인접형제 선택자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1" name="내용 개체 틀 5">
            <a:extLst>
              <a:ext uri="{FF2B5EF4-FFF2-40B4-BE49-F238E27FC236}">
                <a16:creationId xmlns:a16="http://schemas.microsoft.com/office/drawing/2014/main" id="{C1670304-65FC-4241-83F4-F3F851867895}"/>
              </a:ext>
            </a:extLst>
          </p:cNvPr>
          <p:cNvSpPr txBox="1">
            <a:spLocks/>
          </p:cNvSpPr>
          <p:nvPr/>
        </p:nvSpPr>
        <p:spPr bwMode="auto">
          <a:xfrm>
            <a:off x="4682729" y="1728592"/>
            <a:ext cx="4044361" cy="420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8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그룹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8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속성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8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가상 선택자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8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의사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요소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8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구조 선택자</a:t>
            </a:r>
            <a:r>
              <a:rPr kumimoji="0"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child,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nth-child)</a:t>
            </a: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8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형태 구조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lnSpc>
                <a:spcPct val="150000"/>
              </a:lnSpc>
              <a:buClr>
                <a:schemeClr val="tx1"/>
              </a:buClr>
              <a:buFont typeface="+mj-ea"/>
              <a:buAutoNum type="circleNumDbPlain" startAt="8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부정 선택자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>
              <a:lnSpc>
                <a:spcPct val="150000"/>
              </a:lnSpc>
            </a:pP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18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0"/>
            <a:ext cx="8265630" cy="499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r>
              <a:rPr kumimoji="0"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태그 선택자</a:t>
            </a: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r>
              <a:rPr kumimoji="0"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전체 선택자</a:t>
            </a: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/>
            </a:pP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2D01A0-6554-4DC3-980D-A2413F0DC1A5}"/>
              </a:ext>
            </a:extLst>
          </p:cNvPr>
          <p:cNvSpPr/>
          <p:nvPr/>
        </p:nvSpPr>
        <p:spPr>
          <a:xfrm>
            <a:off x="1055543" y="1997807"/>
            <a:ext cx="7200000" cy="109611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☞ &lt;body&gt;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 안에 선언된 모든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h1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에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css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A3A2A5-1109-46E3-90EE-144BA3208FE8}"/>
              </a:ext>
            </a:extLst>
          </p:cNvPr>
          <p:cNvSpPr/>
          <p:nvPr/>
        </p:nvSpPr>
        <p:spPr>
          <a:xfrm>
            <a:off x="1055543" y="3992683"/>
            <a:ext cx="7162800" cy="168160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☞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페이지 안 모든 요소를 선택할 때 사용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모든 요소에 공통적인</a:t>
            </a:r>
            <a:b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속성 지정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E80A0F-A2BB-433F-8848-422A6BE2D1C1}"/>
              </a:ext>
            </a:extLst>
          </p:cNvPr>
          <p:cNvSpPr txBox="1"/>
          <p:nvPr/>
        </p:nvSpPr>
        <p:spPr>
          <a:xfrm>
            <a:off x="1191765" y="2055725"/>
            <a:ext cx="3893802" cy="477500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h1 {  color : green; 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035CCC-5E26-403D-827A-5C0241F9E1B4}"/>
              </a:ext>
            </a:extLst>
          </p:cNvPr>
          <p:cNvSpPr txBox="1"/>
          <p:nvPr/>
        </p:nvSpPr>
        <p:spPr>
          <a:xfrm>
            <a:off x="1191765" y="4100003"/>
            <a:ext cx="3893802" cy="477500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* {  color : green;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D2F53-7389-4F03-B5AF-E0F284C3F47D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025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0"/>
            <a:ext cx="8265630" cy="499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rgbClr val="0000FF"/>
              </a:buClr>
              <a:buFont typeface="+mj-lt"/>
              <a:buAutoNum type="arabicPeriod" startAt="3"/>
            </a:pPr>
            <a:r>
              <a:rPr lang="ko-KR" altLang="en-US" b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클래스</a:t>
            </a:r>
            <a:r>
              <a:rPr kumimoji="0" lang="ko-KR" altLang="en-US" b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선택자</a:t>
            </a:r>
            <a:endParaRPr kumimoji="0" lang="en-US" altLang="ko-KR" b="1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82B420-96D0-41CF-839D-C57EB3EAA534}"/>
              </a:ext>
            </a:extLst>
          </p:cNvPr>
          <p:cNvSpPr/>
          <p:nvPr/>
        </p:nvSpPr>
        <p:spPr>
          <a:xfrm>
            <a:off x="513567" y="2035631"/>
            <a:ext cx="8116866" cy="207290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☞ &lt;body&gt;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 안에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target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인 태그만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css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03BB7D-8F2F-41B4-BF1D-9EEB6AC7DC95}"/>
              </a:ext>
            </a:extLst>
          </p:cNvPr>
          <p:cNvSpPr txBox="1"/>
          <p:nvPr/>
        </p:nvSpPr>
        <p:spPr>
          <a:xfrm>
            <a:off x="630830" y="2216884"/>
            <a:ext cx="7338461" cy="1212116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ex)      .target {  color : red; }</a:t>
            </a:r>
          </a:p>
          <a:p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&lt;p 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class=“target”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이곳에 빨간색으로 지정됩니다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.&lt;/p&gt;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1E32C-C096-4BC9-9F3E-FD62B0390468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477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0"/>
            <a:ext cx="8265630" cy="499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rgbClr val="0000FF"/>
              </a:buClr>
              <a:buFont typeface="+mj-lt"/>
              <a:buAutoNum type="arabicPeriod" startAt="4"/>
            </a:pPr>
            <a:r>
              <a:rPr lang="ko-KR" altLang="en-US" b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아이디</a:t>
            </a:r>
            <a:r>
              <a:rPr kumimoji="0" lang="ko-KR" altLang="en-US" b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선택자</a:t>
            </a:r>
            <a:endParaRPr kumimoji="0" lang="en-US" altLang="ko-KR" b="1">
              <a:solidFill>
                <a:srgbClr val="0000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82B420-96D0-41CF-839D-C57EB3EAA534}"/>
              </a:ext>
            </a:extLst>
          </p:cNvPr>
          <p:cNvSpPr/>
          <p:nvPr/>
        </p:nvSpPr>
        <p:spPr>
          <a:xfrm>
            <a:off x="513567" y="2035631"/>
            <a:ext cx="8116866" cy="26866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☞ &lt;body&gt;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 안에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special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인 태그만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css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적용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03BB7D-8F2F-41B4-BF1D-9EEB6AC7DC95}"/>
              </a:ext>
            </a:extLst>
          </p:cNvPr>
          <p:cNvSpPr txBox="1"/>
          <p:nvPr/>
        </p:nvSpPr>
        <p:spPr>
          <a:xfrm>
            <a:off x="731038" y="2213759"/>
            <a:ext cx="7338461" cy="1579424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ex)      #special {  color : red; }</a:t>
            </a:r>
          </a:p>
          <a:p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&lt;p </a:t>
            </a:r>
            <a:r>
              <a:rPr lang="en-US" altLang="ko-KR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id=“special”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&gt;id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special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인 단락입니다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&lt;p&gt;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문단 태그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&lt;/p&gt;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D3B49-E971-411B-9B96-CA93723C43AB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91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1"/>
            <a:ext cx="8265630" cy="319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chemeClr val="tx1"/>
              </a:buClr>
              <a:buFont typeface="+mj-lt"/>
              <a:buAutoNum type="arabicPeriod" startAt="5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자손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5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5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5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5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5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5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자식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2ADD8D-9DE4-44D6-B1B5-57C346A88E16}"/>
              </a:ext>
            </a:extLst>
          </p:cNvPr>
          <p:cNvGrpSpPr/>
          <p:nvPr/>
        </p:nvGrpSpPr>
        <p:grpSpPr>
          <a:xfrm>
            <a:off x="629126" y="2122371"/>
            <a:ext cx="8141676" cy="781952"/>
            <a:chOff x="915710" y="5408784"/>
            <a:chExt cx="6455229" cy="50164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B5DEDB-EE5D-4272-BF78-7E836E22EC13}"/>
                </a:ext>
              </a:extLst>
            </p:cNvPr>
            <p:cNvSpPr/>
            <p:nvPr/>
          </p:nvSpPr>
          <p:spPr>
            <a:xfrm>
              <a:off x="915710" y="5408784"/>
              <a:ext cx="6455229" cy="50164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779925-00B5-420D-A7A8-EAA981DB148A}"/>
                </a:ext>
              </a:extLst>
            </p:cNvPr>
            <p:cNvSpPr txBox="1"/>
            <p:nvPr/>
          </p:nvSpPr>
          <p:spPr>
            <a:xfrm>
              <a:off x="987690" y="5506441"/>
              <a:ext cx="6271956" cy="306332"/>
            </a:xfrm>
            <a:prstGeom prst="foldedCorner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div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h2 { color : blue; }    /* div 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하위에 모든 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h2 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요소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*/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1D53F5-FB4E-447F-8567-D129191415E5}"/>
              </a:ext>
            </a:extLst>
          </p:cNvPr>
          <p:cNvSpPr/>
          <p:nvPr/>
        </p:nvSpPr>
        <p:spPr>
          <a:xfrm>
            <a:off x="629125" y="4295954"/>
            <a:ext cx="8150072" cy="7049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6AA2C-63C1-4257-83D9-1D5EF896FD8C}"/>
              </a:ext>
            </a:extLst>
          </p:cNvPr>
          <p:cNvSpPr txBox="1"/>
          <p:nvPr/>
        </p:nvSpPr>
        <p:spPr>
          <a:xfrm>
            <a:off x="680999" y="4411448"/>
            <a:ext cx="7988345" cy="477500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b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div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&gt; h2 { color : blue; }    /* div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h2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자식 요소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*/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22FBA-2D03-4317-A3CB-FE435FFC88F0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90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1"/>
            <a:ext cx="8265630" cy="319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chemeClr val="tx1"/>
              </a:buClr>
              <a:buFont typeface="+mj-lt"/>
              <a:buAutoNum type="arabicPeriod" startAt="7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인접형제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7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7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7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7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7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7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그룹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2ADD8D-9DE4-44D6-B1B5-57C346A88E16}"/>
              </a:ext>
            </a:extLst>
          </p:cNvPr>
          <p:cNvGrpSpPr/>
          <p:nvPr/>
        </p:nvGrpSpPr>
        <p:grpSpPr>
          <a:xfrm>
            <a:off x="629126" y="2131094"/>
            <a:ext cx="8141676" cy="937778"/>
            <a:chOff x="915710" y="5408783"/>
            <a:chExt cx="6455229" cy="78491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B5DEDB-EE5D-4272-BF78-7E836E22EC13}"/>
                </a:ext>
              </a:extLst>
            </p:cNvPr>
            <p:cNvSpPr/>
            <p:nvPr/>
          </p:nvSpPr>
          <p:spPr>
            <a:xfrm>
              <a:off x="915710" y="5408783"/>
              <a:ext cx="6455229" cy="784919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779925-00B5-420D-A7A8-EAA981DB148A}"/>
                </a:ext>
              </a:extLst>
            </p:cNvPr>
            <p:cNvSpPr txBox="1"/>
            <p:nvPr/>
          </p:nvSpPr>
          <p:spPr>
            <a:xfrm>
              <a:off x="976495" y="5511087"/>
              <a:ext cx="6283151" cy="5925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div h1 + h2 {   color : blue;   }</a:t>
              </a:r>
            </a:p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div h1 ~ h2 {   color : blue;   }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1D53F5-FB4E-447F-8567-D129191415E5}"/>
              </a:ext>
            </a:extLst>
          </p:cNvPr>
          <p:cNvSpPr/>
          <p:nvPr/>
        </p:nvSpPr>
        <p:spPr>
          <a:xfrm>
            <a:off x="629125" y="4295954"/>
            <a:ext cx="8150072" cy="12908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6AA2C-63C1-4257-83D9-1D5EF896FD8C}"/>
              </a:ext>
            </a:extLst>
          </p:cNvPr>
          <p:cNvSpPr txBox="1"/>
          <p:nvPr/>
        </p:nvSpPr>
        <p:spPr>
          <a:xfrm>
            <a:off x="705791" y="4414440"/>
            <a:ext cx="7988345" cy="10156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b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#item, nav, h2{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  text-decoration : underline;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22FBA-2D03-4317-A3CB-FE435FFC88F0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936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1"/>
            <a:ext cx="8265630" cy="319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chemeClr val="tx1"/>
              </a:buClr>
              <a:buFont typeface="+mj-lt"/>
              <a:buAutoNum type="arabicPeriod" startAt="9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속성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9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9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9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9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9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9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가상</a:t>
            </a: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클래스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2ADD8D-9DE4-44D6-B1B5-57C346A88E16}"/>
              </a:ext>
            </a:extLst>
          </p:cNvPr>
          <p:cNvGrpSpPr/>
          <p:nvPr/>
        </p:nvGrpSpPr>
        <p:grpSpPr>
          <a:xfrm>
            <a:off x="629126" y="2122364"/>
            <a:ext cx="8141676" cy="1039054"/>
            <a:chOff x="915710" y="5408784"/>
            <a:chExt cx="6455229" cy="66659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B5DEDB-EE5D-4272-BF78-7E836E22EC13}"/>
                </a:ext>
              </a:extLst>
            </p:cNvPr>
            <p:cNvSpPr/>
            <p:nvPr/>
          </p:nvSpPr>
          <p:spPr>
            <a:xfrm>
              <a:off x="915710" y="5408784"/>
              <a:ext cx="6455229" cy="66659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779925-00B5-420D-A7A8-EAA981DB148A}"/>
                </a:ext>
              </a:extLst>
            </p:cNvPr>
            <p:cNvSpPr txBox="1"/>
            <p:nvPr/>
          </p:nvSpPr>
          <p:spPr>
            <a:xfrm>
              <a:off x="987688" y="5530205"/>
              <a:ext cx="6271956" cy="4541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h1[title] { color : blue; }    /* title 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속성을 가지고 있는 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h1 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요소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*/</a:t>
              </a:r>
            </a:p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p[class=“example”] { color:blue;} /*class 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속성이 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example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인 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p </a:t>
              </a:r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요소</a:t>
              </a: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*/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1D53F5-FB4E-447F-8567-D129191415E5}"/>
              </a:ext>
            </a:extLst>
          </p:cNvPr>
          <p:cNvSpPr/>
          <p:nvPr/>
        </p:nvSpPr>
        <p:spPr>
          <a:xfrm>
            <a:off x="629125" y="4295954"/>
            <a:ext cx="8150072" cy="119044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6AA2C-63C1-4257-83D9-1D5EF896FD8C}"/>
              </a:ext>
            </a:extLst>
          </p:cNvPr>
          <p:cNvSpPr txBox="1"/>
          <p:nvPr/>
        </p:nvSpPr>
        <p:spPr>
          <a:xfrm>
            <a:off x="719908" y="4374177"/>
            <a:ext cx="7988345" cy="10156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b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a:</a:t>
            </a: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link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{  color : blue; }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a:</a:t>
            </a: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visited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{ color:green;}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a:</a:t>
            </a:r>
            <a:r>
              <a:rPr lang="en-US" altLang="ko-KR" sz="200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hover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{ color: green;}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22FBA-2D03-4317-A3CB-FE435FFC88F0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544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1"/>
            <a:ext cx="8265630" cy="319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의사요소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1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구조</a:t>
            </a: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2B5DEDB-EE5D-4272-BF78-7E836E22EC13}"/>
              </a:ext>
            </a:extLst>
          </p:cNvPr>
          <p:cNvSpPr/>
          <p:nvPr/>
        </p:nvSpPr>
        <p:spPr>
          <a:xfrm>
            <a:off x="629126" y="2122362"/>
            <a:ext cx="2424315" cy="161622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79925-00B5-420D-A7A8-EAA981DB148A}"/>
              </a:ext>
            </a:extLst>
          </p:cNvPr>
          <p:cNvSpPr txBox="1"/>
          <p:nvPr/>
        </p:nvSpPr>
        <p:spPr>
          <a:xfrm>
            <a:off x="755276" y="2268754"/>
            <a:ext cx="2189943" cy="13234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h1:before{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content : ‘ ’;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color : red;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1D53F5-FB4E-447F-8567-D129191415E5}"/>
              </a:ext>
            </a:extLst>
          </p:cNvPr>
          <p:cNvSpPr/>
          <p:nvPr/>
        </p:nvSpPr>
        <p:spPr>
          <a:xfrm>
            <a:off x="629125" y="4735927"/>
            <a:ext cx="8150072" cy="93836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6AA2C-63C1-4257-83D9-1D5EF896FD8C}"/>
              </a:ext>
            </a:extLst>
          </p:cNvPr>
          <p:cNvSpPr txBox="1"/>
          <p:nvPr/>
        </p:nvSpPr>
        <p:spPr>
          <a:xfrm>
            <a:off x="705790" y="4870147"/>
            <a:ext cx="7988345" cy="7078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b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li:first-child{  text-decoration : underline;  }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li:last-child { background-color: silver;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22FBA-2D03-4317-A3CB-FE435FFC88F0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311B10-7036-40BB-9FCA-99D7802F7AEA}"/>
              </a:ext>
            </a:extLst>
          </p:cNvPr>
          <p:cNvGrpSpPr/>
          <p:nvPr/>
        </p:nvGrpSpPr>
        <p:grpSpPr>
          <a:xfrm>
            <a:off x="3202205" y="2122073"/>
            <a:ext cx="4378809" cy="1616224"/>
            <a:chOff x="3202205" y="2122073"/>
            <a:chExt cx="4378809" cy="161622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3262B29-64CC-4E4C-9559-3ED7A4F03856}"/>
                </a:ext>
              </a:extLst>
            </p:cNvPr>
            <p:cNvSpPr/>
            <p:nvPr/>
          </p:nvSpPr>
          <p:spPr>
            <a:xfrm>
              <a:off x="3202205" y="2122073"/>
              <a:ext cx="4378809" cy="161622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&lt;h1&gt;                                     </a:t>
              </a:r>
              <a:r>
                <a:rPr lang="ko-KR" altLang="en-US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내용      </a:t>
              </a:r>
              <a:r>
                <a:rPr lang="en-US" altLang="ko-KR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&lt;/h1&gt;</a:t>
              </a: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&lt;h1&gt;     </a:t>
              </a:r>
              <a:r>
                <a:rPr lang="ko-KR" altLang="en-US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내용                                       </a:t>
              </a:r>
              <a:r>
                <a:rPr lang="en-US" altLang="ko-KR" sz="16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&lt;/h1&gt;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10FD21A-9BA2-4334-A9C2-AF2DA6DDD342}"/>
                </a:ext>
              </a:extLst>
            </p:cNvPr>
            <p:cNvSpPr/>
            <p:nvPr/>
          </p:nvSpPr>
          <p:spPr>
            <a:xfrm>
              <a:off x="4044363" y="2448497"/>
              <a:ext cx="1270016" cy="249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before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6D3C837-0EFC-4CD6-B379-4A904EC8CC61}"/>
                </a:ext>
              </a:extLst>
            </p:cNvPr>
            <p:cNvSpPr/>
            <p:nvPr/>
          </p:nvSpPr>
          <p:spPr>
            <a:xfrm>
              <a:off x="4807371" y="3150173"/>
              <a:ext cx="1270016" cy="249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after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705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(Selector)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46D483F4-4FE0-4BE8-BBFC-652DA5E3D917}"/>
              </a:ext>
            </a:extLst>
          </p:cNvPr>
          <p:cNvSpPr txBox="1">
            <a:spLocks/>
          </p:cNvSpPr>
          <p:nvPr/>
        </p:nvSpPr>
        <p:spPr bwMode="auto">
          <a:xfrm>
            <a:off x="364803" y="1545201"/>
            <a:ext cx="8265630" cy="319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7" indent="-457200">
              <a:buClr>
                <a:schemeClr val="tx1"/>
              </a:buClr>
              <a:buFont typeface="+mj-lt"/>
              <a:buAutoNum type="arabicPeriod" startAt="13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형태 구조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3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3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3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3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3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17537" indent="-457200">
              <a:buClr>
                <a:schemeClr val="tx1"/>
              </a:buClr>
              <a:buFont typeface="+mj-lt"/>
              <a:buAutoNum type="arabicPeriod" startAt="13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부정</a:t>
            </a: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 선택자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62ADD8D-9DE4-44D6-B1B5-57C346A88E16}"/>
              </a:ext>
            </a:extLst>
          </p:cNvPr>
          <p:cNvGrpSpPr/>
          <p:nvPr/>
        </p:nvGrpSpPr>
        <p:grpSpPr>
          <a:xfrm>
            <a:off x="629126" y="2122368"/>
            <a:ext cx="8141676" cy="897148"/>
            <a:chOff x="915710" y="5408784"/>
            <a:chExt cx="6455229" cy="57554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B5DEDB-EE5D-4272-BF78-7E836E22EC13}"/>
                </a:ext>
              </a:extLst>
            </p:cNvPr>
            <p:cNvSpPr/>
            <p:nvPr/>
          </p:nvSpPr>
          <p:spPr>
            <a:xfrm>
              <a:off x="915710" y="5408784"/>
              <a:ext cx="6455229" cy="575549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endParaRPr lang="en-US" altLang="ko-KR" sz="160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779925-00B5-420D-A7A8-EAA981DB148A}"/>
                </a:ext>
              </a:extLst>
            </p:cNvPr>
            <p:cNvSpPr txBox="1"/>
            <p:nvPr/>
          </p:nvSpPr>
          <p:spPr>
            <a:xfrm>
              <a:off x="987690" y="5466730"/>
              <a:ext cx="6271956" cy="4541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li:first-of-type {  text-decoration : underline;  }</a:t>
              </a:r>
            </a:p>
            <a:p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li:last-of-type { background-color: silver; }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1D53F5-FB4E-447F-8567-D129191415E5}"/>
              </a:ext>
            </a:extLst>
          </p:cNvPr>
          <p:cNvSpPr/>
          <p:nvPr/>
        </p:nvSpPr>
        <p:spPr>
          <a:xfrm>
            <a:off x="629125" y="4260380"/>
            <a:ext cx="8150072" cy="210483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16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C6AA2C-63C1-4257-83D9-1D5EF896FD8C}"/>
              </a:ext>
            </a:extLst>
          </p:cNvPr>
          <p:cNvSpPr txBox="1"/>
          <p:nvPr/>
        </p:nvSpPr>
        <p:spPr>
          <a:xfrm>
            <a:off x="719911" y="4361872"/>
            <a:ext cx="7988345" cy="193899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rtlCol="0" anchor="b">
            <a:spAutoFit/>
          </a:bodyPr>
          <a:lstStyle/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H1{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 color : black;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:not(h1){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color: red;</a:t>
            </a:r>
          </a:p>
          <a:p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E22FBA-2D03-4317-A3CB-FE435FFC88F0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17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CSS(Cascading Style Sheet)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FB690A-113B-432C-BA1A-F970DD6091EB}"/>
              </a:ext>
            </a:extLst>
          </p:cNvPr>
          <p:cNvSpPr/>
          <p:nvPr/>
        </p:nvSpPr>
        <p:spPr>
          <a:xfrm>
            <a:off x="321091" y="1433318"/>
            <a:ext cx="8405999" cy="2346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CSS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필요성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웹 문서의 디자인과 내용을 분리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다양한 매체에 적합한 문서를 만들 수 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에서 어떤 요소의 스타일을 변경하면 관련되는 전체 페이지의 내용이 한꺼번에 변경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80D501A-1D48-4392-9318-131D428CD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49" y="4003614"/>
            <a:ext cx="6386663" cy="250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486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상속되는 속성들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(properties)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09"/>
            <a:ext cx="8406001" cy="4781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b="1" spc="-150">
                <a:latin typeface="나눔고딕" panose="020D0604000000000000" pitchFamily="50" charset="-127"/>
                <a:ea typeface="나눔고딕" panose="020D0604000000000000" pitchFamily="50" charset="-127"/>
              </a:rPr>
              <a:t>font</a:t>
            </a:r>
          </a:p>
          <a:p>
            <a:pPr marL="575750" lvl="1" indent="-342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font-size , font-weight, font-style, line-height, font-family</a:t>
            </a: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color</a:t>
            </a: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text-align</a:t>
            </a: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text-indenet</a:t>
            </a: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text-decoration</a:t>
            </a: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letter-spacing</a:t>
            </a: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opacity</a:t>
            </a: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etc..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Clr>
                <a:schemeClr val="tx1"/>
              </a:buClr>
              <a:buNone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934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 우선 순위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ko-KR" b="1" spc="-150">
                <a:latin typeface="나눔고딕" panose="020D0604000000000000" pitchFamily="50" charset="-127"/>
                <a:ea typeface="나눔고딕" panose="020D0604000000000000" pitchFamily="50" charset="-127"/>
              </a:rPr>
              <a:t>Cascading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똑같은 선택자에 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CSS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를 부여했을 경우 아래 부분의 스타일이 적용됨</a:t>
            </a: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 b="1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여러 개의 선택자가 섞여 있는 경우 </a:t>
            </a:r>
            <a:r>
              <a:rPr lang="ko-KR" altLang="en-US" b="1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우선순위가 높은 것은 아이디 선택자 임</a:t>
            </a:r>
            <a:endParaRPr lang="en-US" altLang="ko-KR" b="1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인라인 스타일 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내부 스타일 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외부 스타일 순으로 우선 순위가 높음</a:t>
            </a:r>
            <a:endParaRPr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FD5F7E-3715-47F6-89F3-70D175E9A49F}"/>
              </a:ext>
            </a:extLst>
          </p:cNvPr>
          <p:cNvSpPr/>
          <p:nvPr/>
        </p:nvSpPr>
        <p:spPr>
          <a:xfrm>
            <a:off x="432514" y="2592888"/>
            <a:ext cx="2016691" cy="247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&lt;style&gt;</a:t>
            </a:r>
          </a:p>
          <a:p>
            <a:r>
              <a:rPr lang="en-US" altLang="ko-KR">
                <a:solidFill>
                  <a:schemeClr val="tx1"/>
                </a:solidFill>
              </a:rPr>
              <a:t>p{</a:t>
            </a:r>
          </a:p>
          <a:p>
            <a:r>
              <a:rPr lang="en-US" altLang="ko-KR">
                <a:solidFill>
                  <a:schemeClr val="tx1"/>
                </a:solidFill>
              </a:rPr>
              <a:t>    color : blue;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</a:p>
          <a:p>
            <a:r>
              <a:rPr lang="en-US" altLang="ko-KR">
                <a:solidFill>
                  <a:schemeClr val="tx1"/>
                </a:solidFill>
              </a:rPr>
              <a:t>p{</a:t>
            </a:r>
          </a:p>
          <a:p>
            <a:r>
              <a:rPr lang="en-US" altLang="ko-KR">
                <a:solidFill>
                  <a:schemeClr val="tx1"/>
                </a:solidFill>
              </a:rPr>
              <a:t>    color : blue;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  <a:endParaRPr lang="ko-KR" altLang="en-US">
              <a:solidFill>
                <a:schemeClr val="tx1"/>
              </a:solidFill>
            </a:endParaRPr>
          </a:p>
          <a:p>
            <a:r>
              <a:rPr lang="en-US" altLang="ko-KR">
                <a:solidFill>
                  <a:schemeClr val="tx1"/>
                </a:solidFill>
              </a:rPr>
              <a:t>&lt;/style&gt;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5C810C-DFB5-48F7-82D9-CE0A9FEA2E77}"/>
              </a:ext>
            </a:extLst>
          </p:cNvPr>
          <p:cNvSpPr/>
          <p:nvPr/>
        </p:nvSpPr>
        <p:spPr>
          <a:xfrm>
            <a:off x="2608622" y="2592888"/>
            <a:ext cx="3006247" cy="247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>
                <a:solidFill>
                  <a:schemeClr val="tx1"/>
                </a:solidFill>
              </a:rPr>
              <a:t>&lt;p&gt; Lorem ipsum dolor sit amet consectetur adipisicing elit. Libero velit</a:t>
            </a:r>
          </a:p>
          <a:p>
            <a:pPr algn="just"/>
            <a:r>
              <a:rPr lang="en-US" altLang="ko-KR">
                <a:solidFill>
                  <a:schemeClr val="tx1"/>
                </a:solidFill>
              </a:rPr>
              <a:t>&lt;/p&gt;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3EDA7E-2959-4F6C-9F4B-C2601421BB99}"/>
              </a:ext>
            </a:extLst>
          </p:cNvPr>
          <p:cNvSpPr/>
          <p:nvPr/>
        </p:nvSpPr>
        <p:spPr>
          <a:xfrm>
            <a:off x="5774287" y="2592888"/>
            <a:ext cx="3006247" cy="247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>
                <a:solidFill>
                  <a:srgbClr val="0000FF"/>
                </a:solidFill>
              </a:rPr>
              <a:t>Lorem ipsum dolor sit amet consectetur adipisicing elit. Libero velit</a:t>
            </a:r>
          </a:p>
        </p:txBody>
      </p:sp>
    </p:spTree>
    <p:extLst>
      <p:ext uri="{BB962C8B-B14F-4D97-AF65-F5344CB8AC3E}">
        <p14:creationId xmlns:p14="http://schemas.microsoft.com/office/powerpoint/2010/main" val="2936263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선택자 우선 순위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58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참고</a:t>
            </a: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가장 높은 우선순위를 갖게 하는 방법</a:t>
            </a: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EEEF87-56E2-4441-A262-2B2857FB12BA}"/>
              </a:ext>
            </a:extLst>
          </p:cNvPr>
          <p:cNvSpPr/>
          <p:nvPr/>
        </p:nvSpPr>
        <p:spPr>
          <a:xfrm>
            <a:off x="470092" y="2143642"/>
            <a:ext cx="4565371" cy="4521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&lt;style&gt;</a:t>
            </a:r>
          </a:p>
          <a:p>
            <a:r>
              <a:rPr lang="en-US" altLang="ko-KR">
                <a:solidFill>
                  <a:schemeClr val="tx1"/>
                </a:solidFill>
              </a:rPr>
              <a:t>#text2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{</a:t>
            </a:r>
          </a:p>
          <a:p>
            <a:r>
              <a:rPr lang="en-US" altLang="ko-KR">
                <a:solidFill>
                  <a:schemeClr val="tx1"/>
                </a:solidFill>
              </a:rPr>
              <a:t>    color : red !important;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</a:p>
          <a:p>
            <a:r>
              <a:rPr lang="en-US" altLang="ko-KR">
                <a:solidFill>
                  <a:schemeClr val="tx1"/>
                </a:solidFill>
              </a:rPr>
              <a:t>#text2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{</a:t>
            </a:r>
          </a:p>
          <a:p>
            <a:r>
              <a:rPr lang="en-US" altLang="ko-KR">
                <a:solidFill>
                  <a:schemeClr val="tx1"/>
                </a:solidFill>
              </a:rPr>
              <a:t>    color : blue;</a:t>
            </a:r>
          </a:p>
          <a:p>
            <a:r>
              <a:rPr lang="en-US" altLang="ko-KR">
                <a:solidFill>
                  <a:schemeClr val="tx1"/>
                </a:solidFill>
              </a:rPr>
              <a:t>}</a:t>
            </a:r>
          </a:p>
          <a:p>
            <a:r>
              <a:rPr lang="en-US" altLang="ko-KR">
                <a:solidFill>
                  <a:schemeClr val="tx1"/>
                </a:solidFill>
              </a:rPr>
              <a:t>&lt;/style&gt;</a:t>
            </a:r>
          </a:p>
          <a:p>
            <a:r>
              <a:rPr lang="en-US" altLang="ko-KR">
                <a:solidFill>
                  <a:schemeClr val="tx1"/>
                </a:solidFill>
              </a:rPr>
              <a:t>…………………..</a:t>
            </a:r>
          </a:p>
          <a:p>
            <a:r>
              <a:rPr lang="en-US" altLang="ko-KR">
                <a:solidFill>
                  <a:schemeClr val="tx1"/>
                </a:solidFill>
              </a:rPr>
              <a:t>&lt;body&gt;</a:t>
            </a:r>
          </a:p>
          <a:p>
            <a:r>
              <a:rPr lang="ko-KR" altLang="en-US">
                <a:solidFill>
                  <a:schemeClr val="tx1"/>
                </a:solidFill>
              </a:rPr>
              <a:t>  </a:t>
            </a:r>
            <a:r>
              <a:rPr lang="en-US" altLang="ko-KR">
                <a:solidFill>
                  <a:schemeClr val="tx1"/>
                </a:solidFill>
              </a:rPr>
              <a:t>&lt;p id=“text2” style=“color:green”&gt; lorem  ipsum dolor sit amet consectetur adipisicing elit. Libero velit</a:t>
            </a:r>
          </a:p>
          <a:p>
            <a:r>
              <a:rPr lang="en-US" altLang="ko-KR">
                <a:solidFill>
                  <a:schemeClr val="tx1"/>
                </a:solidFill>
              </a:rPr>
              <a:t>&lt;/p&gt;</a:t>
            </a:r>
          </a:p>
          <a:p>
            <a:r>
              <a:rPr lang="en-US" altLang="ko-KR">
                <a:solidFill>
                  <a:schemeClr val="tx1"/>
                </a:solidFill>
              </a:rPr>
              <a:t>&lt;/body&gt;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638480-34BF-4F3A-8349-C9B116955150}"/>
              </a:ext>
            </a:extLst>
          </p:cNvPr>
          <p:cNvSpPr/>
          <p:nvPr/>
        </p:nvSpPr>
        <p:spPr>
          <a:xfrm>
            <a:off x="5223142" y="2143642"/>
            <a:ext cx="3547660" cy="247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>
                <a:solidFill>
                  <a:srgbClr val="FF0000"/>
                </a:solidFill>
              </a:rPr>
              <a:t>Lorem ipsum dolor sit amet consectetur adipisicing elit. Libero velit</a:t>
            </a:r>
          </a:p>
        </p:txBody>
      </p:sp>
    </p:spTree>
    <p:extLst>
      <p:ext uri="{BB962C8B-B14F-4D97-AF65-F5344CB8AC3E}">
        <p14:creationId xmlns:p14="http://schemas.microsoft.com/office/powerpoint/2010/main" val="1684215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폰트 설정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EEEF87-56E2-4441-A262-2B2857FB12BA}"/>
              </a:ext>
            </a:extLst>
          </p:cNvPr>
          <p:cNvSpPr/>
          <p:nvPr/>
        </p:nvSpPr>
        <p:spPr>
          <a:xfrm>
            <a:off x="814638" y="3734447"/>
            <a:ext cx="7514723" cy="1263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 {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font-family : ‘</a:t>
            </a:r>
            <a:r>
              <a:rPr lang="ko-KR" altLang="en-US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돋움</a:t>
            </a:r>
            <a:r>
              <a:rPr lang="en-US" altLang="ko-KR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’, dotum, helvetica, sans-serif</a:t>
            </a:r>
          </a:p>
          <a:p>
            <a:r>
              <a:rPr lang="en-US" altLang="ko-KR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2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3FFF6-B70C-44A3-AA3E-3F5215671E92}"/>
              </a:ext>
            </a:extLst>
          </p:cNvPr>
          <p:cNvSpPr txBox="1"/>
          <p:nvPr/>
        </p:nvSpPr>
        <p:spPr>
          <a:xfrm>
            <a:off x="2398814" y="5244654"/>
            <a:ext cx="402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서체 값이 두 단어 이상이거나 영어가 아닌 경우 </a:t>
            </a:r>
            <a:r>
              <a:rPr lang="ko-KR" altLang="en-US" b="1"/>
              <a:t>따옴표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757F4E6-82E5-4D1D-B44E-B966FDAC0366}"/>
              </a:ext>
            </a:extLst>
          </p:cNvPr>
          <p:cNvCxnSpPr>
            <a:cxnSpLocks/>
          </p:cNvCxnSpPr>
          <p:nvPr/>
        </p:nvCxnSpPr>
        <p:spPr>
          <a:xfrm flipV="1">
            <a:off x="3794285" y="4518765"/>
            <a:ext cx="0" cy="679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3CA4A0CC-7021-4180-BC32-F12A889864AF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169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서체 지정 시에는 쉼표</a:t>
            </a: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(,)</a:t>
            </a: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여러 개의 후보 서체를 제시함</a:t>
            </a: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값의 마지막에슨 서체의 타입을 지정하는데   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‘san-serif’(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고딕체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), ‘serif’(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명조체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), ‘cursive’(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필기체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),  ‘monospace’ 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동일공간 글꼴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456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폰트 설정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구글 웹 폰트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EEEF87-56E2-4441-A262-2B2857FB12BA}"/>
              </a:ext>
            </a:extLst>
          </p:cNvPr>
          <p:cNvSpPr/>
          <p:nvPr/>
        </p:nvSpPr>
        <p:spPr>
          <a:xfrm>
            <a:off x="814638" y="3734447"/>
            <a:ext cx="7514723" cy="1263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 {</a:t>
            </a:r>
          </a:p>
          <a:p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font-family : ‘</a:t>
            </a:r>
            <a:r>
              <a:rPr lang="ko-KR" altLang="en-US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돋움</a:t>
            </a:r>
            <a:r>
              <a:rPr lang="en-US" altLang="ko-KR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’, dotum, helvetica, sans-serif</a:t>
            </a:r>
          </a:p>
          <a:p>
            <a:r>
              <a:rPr lang="en-US" altLang="ko-KR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220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3FFF6-B70C-44A3-AA3E-3F5215671E92}"/>
              </a:ext>
            </a:extLst>
          </p:cNvPr>
          <p:cNvSpPr txBox="1"/>
          <p:nvPr/>
        </p:nvSpPr>
        <p:spPr>
          <a:xfrm>
            <a:off x="2398814" y="5244654"/>
            <a:ext cx="402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서체 값이 두 단어 이상이거나 영어가 아닌 경우 </a:t>
            </a:r>
            <a:r>
              <a:rPr lang="ko-KR" altLang="en-US" b="1"/>
              <a:t>따옴표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757F4E6-82E5-4D1D-B44E-B966FDAC0366}"/>
              </a:ext>
            </a:extLst>
          </p:cNvPr>
          <p:cNvCxnSpPr>
            <a:cxnSpLocks/>
          </p:cNvCxnSpPr>
          <p:nvPr/>
        </p:nvCxnSpPr>
        <p:spPr>
          <a:xfrm flipV="1">
            <a:off x="3794285" y="4518765"/>
            <a:ext cx="0" cy="679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3CA4A0CC-7021-4180-BC32-F12A889864AF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169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서체 지정 시에는 쉼표</a:t>
            </a: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(,)</a:t>
            </a: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여러 개의 후보 서체를 제시함</a:t>
            </a: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값의 마지막에슨 서체의 타입을 지정하는데   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‘san-serif’(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고딕체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), ‘serif’(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명조체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), ‘cursive’(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필기체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),  ‘monospace’ 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동일공간 글꼴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930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Text 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스타일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0551411-0BEC-4E87-8FDC-4EF4D0588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32500"/>
              </p:ext>
            </p:extLst>
          </p:nvPr>
        </p:nvGraphicFramePr>
        <p:xfrm>
          <a:off x="364802" y="1707794"/>
          <a:ext cx="8378365" cy="44500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2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0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수 있는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font-size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키워드</a:t>
                      </a:r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(xx-small ~ xx-large),</a:t>
                      </a:r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상대크기</a:t>
                      </a:r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font-weight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글자굵기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normal, bold,</a:t>
                      </a:r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(100~900)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text-decoration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텍스트에 밑줄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none, underline, overline,</a:t>
                      </a:r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line-through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9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font-style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이탤릭체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normal,</a:t>
                      </a:r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italic(oblique)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1521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text-align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정렬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left, right, center, justify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66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letter-spacing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 간격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79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word-spacing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단어 간격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450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line-height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단락의 줄 간격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50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text-transform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텍스트 변형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Uppercase, lowercase, capitalize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font-variant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작은 대문자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normal, small-caps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695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text-indent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 글자 들여쓰기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백분율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870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657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참고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line-height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79CAB-4E61-4058-B634-3D545BC822E1}"/>
              </a:ext>
            </a:extLst>
          </p:cNvPr>
          <p:cNvSpPr txBox="1"/>
          <p:nvPr/>
        </p:nvSpPr>
        <p:spPr>
          <a:xfrm>
            <a:off x="364802" y="1638186"/>
            <a:ext cx="5102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line-height : 32px;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일 때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0455250-2B72-4F24-873C-A72A4EF44D4D}"/>
              </a:ext>
            </a:extLst>
          </p:cNvPr>
          <p:cNvGrpSpPr/>
          <p:nvPr/>
        </p:nvGrpSpPr>
        <p:grpSpPr>
          <a:xfrm>
            <a:off x="848583" y="2235464"/>
            <a:ext cx="6955714" cy="1953698"/>
            <a:chOff x="848583" y="2235464"/>
            <a:chExt cx="6955714" cy="195369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9FDDCE2-478F-4591-B72C-7F68BE050448}"/>
                </a:ext>
              </a:extLst>
            </p:cNvPr>
            <p:cNvGrpSpPr/>
            <p:nvPr/>
          </p:nvGrpSpPr>
          <p:grpSpPr>
            <a:xfrm>
              <a:off x="848583" y="2317897"/>
              <a:ext cx="6955714" cy="1807534"/>
              <a:chOff x="848583" y="2317897"/>
              <a:chExt cx="6955714" cy="1807534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FA30C89-C9BA-4BF1-BCDD-A03B71D0C1E1}"/>
                  </a:ext>
                </a:extLst>
              </p:cNvPr>
              <p:cNvGrpSpPr/>
              <p:nvPr/>
            </p:nvGrpSpPr>
            <p:grpSpPr>
              <a:xfrm>
                <a:off x="1109080" y="2317897"/>
                <a:ext cx="6695217" cy="903767"/>
                <a:chOff x="364802" y="2010375"/>
                <a:chExt cx="6695217" cy="903767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AF19604-DEB2-4330-A65E-B4818D664385}"/>
                    </a:ext>
                  </a:extLst>
                </p:cNvPr>
                <p:cNvSpPr txBox="1"/>
                <p:nvPr/>
              </p:nvSpPr>
              <p:spPr>
                <a:xfrm>
                  <a:off x="364802" y="2115880"/>
                  <a:ext cx="516742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/>
                    <a:t>첫번째 문장입니다</a:t>
                  </a:r>
                  <a:r>
                    <a:rPr lang="en-US" altLang="ko-KR" sz="4000"/>
                    <a:t>.</a:t>
                  </a:r>
                  <a:endParaRPr lang="ko-KR" altLang="en-US" sz="4000"/>
                </a:p>
              </p:txBody>
            </p:sp>
            <p:cxnSp>
              <p:nvCxnSpPr>
                <p:cNvPr id="4" name="직선 연결선 3">
                  <a:extLst>
                    <a:ext uri="{FF2B5EF4-FFF2-40B4-BE49-F238E27FC236}">
                      <a16:creationId xmlns:a16="http://schemas.microsoft.com/office/drawing/2014/main" id="{A3963A46-70E6-44FD-9921-0195A9F0CFB9}"/>
                    </a:ext>
                  </a:extLst>
                </p:cNvPr>
                <p:cNvCxnSpPr/>
                <p:nvPr/>
              </p:nvCxnSpPr>
              <p:spPr>
                <a:xfrm>
                  <a:off x="364802" y="2190307"/>
                  <a:ext cx="499400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A07942D5-A334-49B3-AAFA-ACE81119093B}"/>
                    </a:ext>
                  </a:extLst>
                </p:cNvPr>
                <p:cNvCxnSpPr/>
                <p:nvPr/>
              </p:nvCxnSpPr>
              <p:spPr>
                <a:xfrm>
                  <a:off x="364802" y="2711302"/>
                  <a:ext cx="499400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직선 화살표 연결선 5">
                  <a:extLst>
                    <a:ext uri="{FF2B5EF4-FFF2-40B4-BE49-F238E27FC236}">
                      <a16:creationId xmlns:a16="http://schemas.microsoft.com/office/drawing/2014/main" id="{F2AC9A21-F906-48DC-88A3-FCF961631F58}"/>
                    </a:ext>
                  </a:extLst>
                </p:cNvPr>
                <p:cNvCxnSpPr/>
                <p:nvPr/>
              </p:nvCxnSpPr>
              <p:spPr>
                <a:xfrm>
                  <a:off x="5061098" y="2190307"/>
                  <a:ext cx="0" cy="520995"/>
                </a:xfrm>
                <a:prstGeom prst="straightConnector1">
                  <a:avLst/>
                </a:prstGeom>
                <a:ln w="3810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251A262-01D5-4983-BCF1-0FAA40D4744D}"/>
                    </a:ext>
                  </a:extLst>
                </p:cNvPr>
                <p:cNvSpPr txBox="1"/>
                <p:nvPr/>
              </p:nvSpPr>
              <p:spPr>
                <a:xfrm>
                  <a:off x="5112240" y="2285157"/>
                  <a:ext cx="839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16px</a:t>
                  </a:r>
                  <a:endParaRPr lang="ko-KR" alt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C72144-18C1-4112-92FB-9703AC0A6A6F}"/>
                    </a:ext>
                  </a:extLst>
                </p:cNvPr>
                <p:cNvSpPr txBox="1"/>
                <p:nvPr/>
              </p:nvSpPr>
              <p:spPr>
                <a:xfrm>
                  <a:off x="6220047" y="2285157"/>
                  <a:ext cx="839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32px</a:t>
                  </a:r>
                  <a:endParaRPr lang="ko-KR" altLang="en-US"/>
                </a:p>
              </p:txBody>
            </p:sp>
            <p:cxnSp>
              <p:nvCxnSpPr>
                <p:cNvPr id="22" name="직선 화살표 연결선 21">
                  <a:extLst>
                    <a:ext uri="{FF2B5EF4-FFF2-40B4-BE49-F238E27FC236}">
                      <a16:creationId xmlns:a16="http://schemas.microsoft.com/office/drawing/2014/main" id="{6E39C8A9-A05A-47F0-B1C2-90B26BA1D4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0047" y="2010375"/>
                  <a:ext cx="0" cy="90376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BD3910EA-E663-456B-8352-60FBE33C523F}"/>
                  </a:ext>
                </a:extLst>
              </p:cNvPr>
              <p:cNvCxnSpPr/>
              <p:nvPr/>
            </p:nvCxnSpPr>
            <p:spPr>
              <a:xfrm>
                <a:off x="848583" y="2317897"/>
                <a:ext cx="653902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F1049446-359B-4DE3-98C4-BDC833064689}"/>
                  </a:ext>
                </a:extLst>
              </p:cNvPr>
              <p:cNvCxnSpPr/>
              <p:nvPr/>
            </p:nvCxnSpPr>
            <p:spPr>
              <a:xfrm>
                <a:off x="848583" y="3221664"/>
                <a:ext cx="653902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68C8BDB8-DA1B-45BE-B126-576C632F8C97}"/>
                  </a:ext>
                </a:extLst>
              </p:cNvPr>
              <p:cNvGrpSpPr/>
              <p:nvPr/>
            </p:nvGrpSpPr>
            <p:grpSpPr>
              <a:xfrm>
                <a:off x="1109080" y="3221664"/>
                <a:ext cx="6695217" cy="903767"/>
                <a:chOff x="364802" y="2010375"/>
                <a:chExt cx="6695217" cy="903767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12BB8C-B09D-4B68-ADC9-C41C48EB9CA0}"/>
                    </a:ext>
                  </a:extLst>
                </p:cNvPr>
                <p:cNvSpPr txBox="1"/>
                <p:nvPr/>
              </p:nvSpPr>
              <p:spPr>
                <a:xfrm>
                  <a:off x="364802" y="2115880"/>
                  <a:ext cx="5167424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000"/>
                    <a:t>두번째 문장입니다</a:t>
                  </a:r>
                  <a:r>
                    <a:rPr lang="en-US" altLang="ko-KR" sz="4000"/>
                    <a:t>.</a:t>
                  </a:r>
                  <a:endParaRPr lang="ko-KR" altLang="en-US" sz="4000"/>
                </a:p>
              </p:txBody>
            </p: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4907A423-F0C8-4CB7-916C-6B27A7B9985D}"/>
                    </a:ext>
                  </a:extLst>
                </p:cNvPr>
                <p:cNvCxnSpPr/>
                <p:nvPr/>
              </p:nvCxnSpPr>
              <p:spPr>
                <a:xfrm>
                  <a:off x="364802" y="2190307"/>
                  <a:ext cx="499400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5319BE5F-13E9-4B47-A4BA-2983C95C9A45}"/>
                    </a:ext>
                  </a:extLst>
                </p:cNvPr>
                <p:cNvCxnSpPr/>
                <p:nvPr/>
              </p:nvCxnSpPr>
              <p:spPr>
                <a:xfrm>
                  <a:off x="364802" y="2711302"/>
                  <a:ext cx="499400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화살표 연결선 27">
                  <a:extLst>
                    <a:ext uri="{FF2B5EF4-FFF2-40B4-BE49-F238E27FC236}">
                      <a16:creationId xmlns:a16="http://schemas.microsoft.com/office/drawing/2014/main" id="{220DFF9D-5585-4ED7-9737-E6A62204231D}"/>
                    </a:ext>
                  </a:extLst>
                </p:cNvPr>
                <p:cNvCxnSpPr/>
                <p:nvPr/>
              </p:nvCxnSpPr>
              <p:spPr>
                <a:xfrm>
                  <a:off x="5061098" y="2190307"/>
                  <a:ext cx="0" cy="520995"/>
                </a:xfrm>
                <a:prstGeom prst="straightConnector1">
                  <a:avLst/>
                </a:prstGeom>
                <a:ln w="38100"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F77E8BF-C767-44F6-88A2-DA03877FAE8C}"/>
                    </a:ext>
                  </a:extLst>
                </p:cNvPr>
                <p:cNvSpPr txBox="1"/>
                <p:nvPr/>
              </p:nvSpPr>
              <p:spPr>
                <a:xfrm>
                  <a:off x="5112240" y="2285157"/>
                  <a:ext cx="839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16px</a:t>
                  </a:r>
                  <a:endParaRPr lang="ko-KR" alt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5781DC8-6D8A-4BA0-A524-7A301F5E04F5}"/>
                    </a:ext>
                  </a:extLst>
                </p:cNvPr>
                <p:cNvSpPr txBox="1"/>
                <p:nvPr/>
              </p:nvSpPr>
              <p:spPr>
                <a:xfrm>
                  <a:off x="6220047" y="2285157"/>
                  <a:ext cx="839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/>
                    <a:t>32px</a:t>
                  </a:r>
                  <a:endParaRPr lang="ko-KR" altLang="en-US"/>
                </a:p>
              </p:txBody>
            </p: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3349FBB7-2AAE-4552-9B4F-9AA8F30FE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20047" y="2010375"/>
                  <a:ext cx="0" cy="903767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6BC678DA-F9F2-491B-B590-05D6A7C6987D}"/>
                  </a:ext>
                </a:extLst>
              </p:cNvPr>
              <p:cNvCxnSpPr/>
              <p:nvPr/>
            </p:nvCxnSpPr>
            <p:spPr>
              <a:xfrm>
                <a:off x="848583" y="3221664"/>
                <a:ext cx="653902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53EE087D-8B36-4361-A2AC-0493E7148BA1}"/>
                  </a:ext>
                </a:extLst>
              </p:cNvPr>
              <p:cNvCxnSpPr/>
              <p:nvPr/>
            </p:nvCxnSpPr>
            <p:spPr>
              <a:xfrm>
                <a:off x="848583" y="4125431"/>
                <a:ext cx="6539023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7DE32E5B-A090-4031-958E-DA4416CA7326}"/>
                </a:ext>
              </a:extLst>
            </p:cNvPr>
            <p:cNvGrpSpPr/>
            <p:nvPr/>
          </p:nvGrpSpPr>
          <p:grpSpPr>
            <a:xfrm>
              <a:off x="4710223" y="2235464"/>
              <a:ext cx="447436" cy="338554"/>
              <a:chOff x="4710223" y="2235464"/>
              <a:chExt cx="447436" cy="338554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CF60C1-527B-4E89-829A-60E9ACA57563}"/>
                  </a:ext>
                </a:extLst>
              </p:cNvPr>
              <p:cNvSpPr txBox="1"/>
              <p:nvPr/>
            </p:nvSpPr>
            <p:spPr>
              <a:xfrm>
                <a:off x="4740683" y="2235464"/>
                <a:ext cx="416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/>
                  <a:t>8</a:t>
                </a:r>
                <a:endParaRPr lang="ko-KR" altLang="en-US" sz="1600"/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63BE1277-3C92-4F13-920F-091E2AB040E8}"/>
                  </a:ext>
                </a:extLst>
              </p:cNvPr>
              <p:cNvCxnSpPr/>
              <p:nvPr/>
            </p:nvCxnSpPr>
            <p:spPr>
              <a:xfrm>
                <a:off x="4710223" y="2317897"/>
                <a:ext cx="0" cy="17993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C2FE77D-25EB-482B-86E5-51827642E3F5}"/>
                </a:ext>
              </a:extLst>
            </p:cNvPr>
            <p:cNvGrpSpPr/>
            <p:nvPr/>
          </p:nvGrpSpPr>
          <p:grpSpPr>
            <a:xfrm>
              <a:off x="4710223" y="2946842"/>
              <a:ext cx="447436" cy="338554"/>
              <a:chOff x="4710223" y="2235464"/>
              <a:chExt cx="447436" cy="33855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55445-1844-4D39-AEB6-B9FE733B8BC2}"/>
                  </a:ext>
                </a:extLst>
              </p:cNvPr>
              <p:cNvSpPr txBox="1"/>
              <p:nvPr/>
            </p:nvSpPr>
            <p:spPr>
              <a:xfrm>
                <a:off x="4740683" y="2235464"/>
                <a:ext cx="416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/>
                  <a:t>8</a:t>
                </a:r>
                <a:endParaRPr lang="ko-KR" altLang="en-US" sz="1600"/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895EE94F-B642-4ADC-97F4-79D41F8D2EAB}"/>
                  </a:ext>
                </a:extLst>
              </p:cNvPr>
              <p:cNvCxnSpPr/>
              <p:nvPr/>
            </p:nvCxnSpPr>
            <p:spPr>
              <a:xfrm>
                <a:off x="4710223" y="2317897"/>
                <a:ext cx="0" cy="17993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6D75129-789A-440D-8B7C-82FE1779227F}"/>
                </a:ext>
              </a:extLst>
            </p:cNvPr>
            <p:cNvGrpSpPr/>
            <p:nvPr/>
          </p:nvGrpSpPr>
          <p:grpSpPr>
            <a:xfrm>
              <a:off x="4710223" y="3149041"/>
              <a:ext cx="447436" cy="338554"/>
              <a:chOff x="4710223" y="2235464"/>
              <a:chExt cx="447436" cy="33855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82B6AB-412A-4875-B9DB-604873A93B23}"/>
                  </a:ext>
                </a:extLst>
              </p:cNvPr>
              <p:cNvSpPr txBox="1"/>
              <p:nvPr/>
            </p:nvSpPr>
            <p:spPr>
              <a:xfrm>
                <a:off x="4740683" y="2235464"/>
                <a:ext cx="416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/>
                  <a:t>8</a:t>
                </a:r>
                <a:endParaRPr lang="ko-KR" altLang="en-US" sz="1600"/>
              </a:p>
            </p:txBody>
          </p:sp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EE18BD70-D187-45B5-8659-28448BCFCEE0}"/>
                  </a:ext>
                </a:extLst>
              </p:cNvPr>
              <p:cNvCxnSpPr/>
              <p:nvPr/>
            </p:nvCxnSpPr>
            <p:spPr>
              <a:xfrm>
                <a:off x="4710223" y="2317897"/>
                <a:ext cx="0" cy="17993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6375DB1-A76E-46DE-8943-849133413A11}"/>
                </a:ext>
              </a:extLst>
            </p:cNvPr>
            <p:cNvGrpSpPr/>
            <p:nvPr/>
          </p:nvGrpSpPr>
          <p:grpSpPr>
            <a:xfrm>
              <a:off x="4710223" y="3850608"/>
              <a:ext cx="447436" cy="338554"/>
              <a:chOff x="4710223" y="2235464"/>
              <a:chExt cx="447436" cy="33855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0BBB6A0-BFB0-4DCF-A898-069267C9FBCC}"/>
                  </a:ext>
                </a:extLst>
              </p:cNvPr>
              <p:cNvSpPr txBox="1"/>
              <p:nvPr/>
            </p:nvSpPr>
            <p:spPr>
              <a:xfrm>
                <a:off x="4740683" y="2235464"/>
                <a:ext cx="416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/>
                  <a:t>8</a:t>
                </a:r>
                <a:endParaRPr lang="ko-KR" altLang="en-US" sz="1600"/>
              </a:p>
            </p:txBody>
          </p: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71218CB0-9F6D-4969-A4C8-721172D7D1FB}"/>
                  </a:ext>
                </a:extLst>
              </p:cNvPr>
              <p:cNvCxnSpPr/>
              <p:nvPr/>
            </p:nvCxnSpPr>
            <p:spPr>
              <a:xfrm>
                <a:off x="4710223" y="2317897"/>
                <a:ext cx="0" cy="179932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8A457BD0-FC9F-4F83-BAA1-9CF69EFCA19F}"/>
                </a:ext>
              </a:extLst>
            </p:cNvPr>
            <p:cNvGrpSpPr/>
            <p:nvPr/>
          </p:nvGrpSpPr>
          <p:grpSpPr>
            <a:xfrm>
              <a:off x="3795255" y="3029275"/>
              <a:ext cx="416976" cy="372321"/>
              <a:chOff x="4710223" y="2247499"/>
              <a:chExt cx="416976" cy="37232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FB253C7-308E-4D35-BF2A-31A10CE43928}"/>
                  </a:ext>
                </a:extLst>
              </p:cNvPr>
              <p:cNvSpPr txBox="1"/>
              <p:nvPr/>
            </p:nvSpPr>
            <p:spPr>
              <a:xfrm>
                <a:off x="4710223" y="2270611"/>
                <a:ext cx="416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/>
                  <a:t>16</a:t>
                </a:r>
                <a:endParaRPr lang="ko-KR" altLang="en-US" sz="1600"/>
              </a:p>
            </p:txBody>
          </p: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7F664133-E62E-4FFE-A563-AA95E24C4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223" y="2247499"/>
                <a:ext cx="0" cy="372321"/>
              </a:xfrm>
              <a:prstGeom prst="straightConnector1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1396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수직 정렬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(Vertical Align)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2501E6E1-9B82-4E86-8AF8-7F30AB875943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169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인라인 요소끼리 위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아래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간격을 맞춤</a:t>
            </a: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baseline, sub, super, top, text-top, middle, bottem, text-bottom</a:t>
            </a: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%,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 길이값 지정 </a:t>
            </a: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B9A8802-84FB-446B-980E-CF283D0F1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555537"/>
              </p:ext>
            </p:extLst>
          </p:nvPr>
        </p:nvGraphicFramePr>
        <p:xfrm>
          <a:off x="703618" y="2972581"/>
          <a:ext cx="75763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262">
                  <a:extLst>
                    <a:ext uri="{9D8B030D-6E8A-4147-A177-3AD203B41FA5}">
                      <a16:colId xmlns:a16="http://schemas.microsoft.com/office/drawing/2014/main" val="831530467"/>
                    </a:ext>
                  </a:extLst>
                </a:gridCol>
                <a:gridCol w="4375135">
                  <a:extLst>
                    <a:ext uri="{9D8B030D-6E8A-4147-A177-3AD203B41FA5}">
                      <a16:colId xmlns:a16="http://schemas.microsoft.com/office/drawing/2014/main" val="2322504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33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baseline;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글자의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baseline 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위치에 맞춤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07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요소의 아래 첨자 위치에 맞춤</a:t>
                      </a:r>
                      <a:endParaRPr lang="en-US" altLang="ko-KR" sz="1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6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super;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요소의 위 첨자 위치에 맞춤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34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요소의 상단에 맞춤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9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text-top;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요소의 글꼴 요소의 상단 위치에 맞춤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65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middle;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요소의 소문자를 기준으로 중간에 맞춤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1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bottom;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요소의 아래쪽에 맞춤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89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vertical-align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</a:t>
                      </a:r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text-bottom;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부모 요소의 글꼴의 아래쪽에 맞춤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50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563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리스트 스타일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AE43C30-A05B-406F-BAEB-ED19032A8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97093"/>
              </p:ext>
            </p:extLst>
          </p:nvPr>
        </p:nvGraphicFramePr>
        <p:xfrm>
          <a:off x="353834" y="1628800"/>
          <a:ext cx="8466638" cy="19050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27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3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list-style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리스트에 대한 속성을 한 줄로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list-style-image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리스트 항목 마커를 이미지로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list-style-position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리스트 마커의 위치를 안쪽인지 바깥쪽인지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list-style-type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리스트 마커의 타입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046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link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 스타일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3256779-964D-4380-8B6A-E8330E7E4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560338"/>
              </p:ext>
            </p:extLst>
          </p:nvPr>
        </p:nvGraphicFramePr>
        <p:xfrm>
          <a:off x="353834" y="1628800"/>
          <a:ext cx="8466638" cy="1981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101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a:link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링크의 스타일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a:hover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 위로 마우스 포인터를 올렸을 때의 스타일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a:active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링크를 클릭하는 순간의 스타일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a:visited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방문했던 링크의 스타일 지정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C6FA2C5C-3B27-4E6C-9C1D-3959ACB6A5A0}"/>
              </a:ext>
            </a:extLst>
          </p:cNvPr>
          <p:cNvSpPr txBox="1">
            <a:spLocks/>
          </p:cNvSpPr>
          <p:nvPr/>
        </p:nvSpPr>
        <p:spPr>
          <a:xfrm>
            <a:off x="406832" y="3717032"/>
            <a:ext cx="8001000" cy="168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</a:rPr>
              <a:t>[</a:t>
            </a:r>
            <a:r>
              <a:rPr lang="ko-KR" altLang="en-US" sz="2000">
                <a:solidFill>
                  <a:schemeClr val="tx1"/>
                </a:solidFill>
              </a:rPr>
              <a:t>참고</a:t>
            </a:r>
            <a:r>
              <a:rPr lang="en-US" altLang="ko-KR" sz="2000">
                <a:solidFill>
                  <a:schemeClr val="tx1"/>
                </a:solidFill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chemeClr val="tx1"/>
                </a:solidFill>
              </a:rPr>
              <a:t>링크의 스타일 설정시 </a:t>
            </a:r>
            <a:r>
              <a:rPr lang="en-US" altLang="ko-KR" sz="2000">
                <a:solidFill>
                  <a:schemeClr val="tx1"/>
                </a:solidFill>
              </a:rPr>
              <a:t>a:hover</a:t>
            </a:r>
            <a:r>
              <a:rPr lang="ko-KR" altLang="en-US" sz="2000">
                <a:solidFill>
                  <a:schemeClr val="tx1"/>
                </a:solidFill>
              </a:rPr>
              <a:t>는 </a:t>
            </a:r>
            <a:r>
              <a:rPr lang="en-US" altLang="ko-KR" sz="2000">
                <a:solidFill>
                  <a:schemeClr val="tx1"/>
                </a:solidFill>
              </a:rPr>
              <a:t>a:link</a:t>
            </a:r>
            <a:r>
              <a:rPr lang="ko-KR" altLang="en-US" sz="2000">
                <a:solidFill>
                  <a:schemeClr val="tx1"/>
                </a:solidFill>
              </a:rPr>
              <a:t>와 </a:t>
            </a:r>
            <a:r>
              <a:rPr lang="en-US" altLang="ko-KR" sz="2000">
                <a:solidFill>
                  <a:schemeClr val="tx1"/>
                </a:solidFill>
              </a:rPr>
              <a:t>a:visited </a:t>
            </a:r>
            <a:r>
              <a:rPr lang="ko-KR" altLang="en-US" sz="2000">
                <a:solidFill>
                  <a:schemeClr val="tx1"/>
                </a:solidFill>
              </a:rPr>
              <a:t>다음에 위치한다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chemeClr val="tx1"/>
                </a:solidFill>
              </a:rPr>
              <a:t>a:active</a:t>
            </a:r>
            <a:r>
              <a:rPr lang="ko-KR" altLang="en-US" sz="2000">
                <a:solidFill>
                  <a:schemeClr val="tx1"/>
                </a:solidFill>
              </a:rPr>
              <a:t>는 </a:t>
            </a:r>
            <a:r>
              <a:rPr lang="en-US" altLang="ko-KR" sz="2000">
                <a:solidFill>
                  <a:schemeClr val="tx1"/>
                </a:solidFill>
              </a:rPr>
              <a:t>a:hover </a:t>
            </a:r>
            <a:r>
              <a:rPr lang="ko-KR" altLang="en-US" sz="2000">
                <a:solidFill>
                  <a:schemeClr val="tx1"/>
                </a:solidFill>
              </a:rPr>
              <a:t>다음에 위치한다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536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적용방법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0D256D2-E4D2-4B23-A073-D8243701874F}"/>
              </a:ext>
            </a:extLst>
          </p:cNvPr>
          <p:cNvGrpSpPr/>
          <p:nvPr/>
        </p:nvGrpSpPr>
        <p:grpSpPr>
          <a:xfrm>
            <a:off x="761670" y="1766816"/>
            <a:ext cx="7965420" cy="1637953"/>
            <a:chOff x="990600" y="3810000"/>
            <a:chExt cx="7162800" cy="1747149"/>
          </a:xfrm>
          <a:solidFill>
            <a:schemeClr val="bg2"/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22839AA-2BB6-4126-B0BF-D9F288465219}"/>
                </a:ext>
              </a:extLst>
            </p:cNvPr>
            <p:cNvSpPr/>
            <p:nvPr/>
          </p:nvSpPr>
          <p:spPr>
            <a:xfrm>
              <a:off x="990600" y="3810000"/>
              <a:ext cx="7162800" cy="6877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>
                  <a:solidFill>
                    <a:schemeClr val="tx1"/>
                  </a:solidFill>
                  <a:latin typeface="Arial" panose="020B0604020202020204" pitchFamily="34" charset="0"/>
                  <a:ea typeface="HY헤드라인M" panose="02030600000101010101" pitchFamily="18" charset="-127"/>
                  <a:cs typeface="Arial" panose="020B0604020202020204" pitchFamily="34" charset="0"/>
                </a:rPr>
                <a:t>p  {  color  :  blue;    }</a:t>
              </a:r>
              <a:endParaRPr lang="ko-KR" altLang="en-US" sz="4000" b="1">
                <a:solidFill>
                  <a:schemeClr val="tx1"/>
                </a:solidFill>
                <a:latin typeface="Arial" panose="020B0604020202020204" pitchFamily="34" charset="0"/>
                <a:ea typeface="HY헤드라인M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61585A-DA61-46D8-B4DF-B5C952D78313}"/>
                </a:ext>
              </a:extLst>
            </p:cNvPr>
            <p:cNvSpPr txBox="1"/>
            <p:nvPr/>
          </p:nvSpPr>
          <p:spPr>
            <a:xfrm>
              <a:off x="1790181" y="4798224"/>
              <a:ext cx="1312946" cy="755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선택자</a:t>
              </a:r>
              <a:b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(selector)</a:t>
              </a:r>
              <a:endPara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99C57C-47CC-447D-A3AB-C501F7F0031D}"/>
                </a:ext>
              </a:extLst>
            </p:cNvPr>
            <p:cNvSpPr txBox="1"/>
            <p:nvPr/>
          </p:nvSpPr>
          <p:spPr>
            <a:xfrm>
              <a:off x="3156971" y="4802071"/>
              <a:ext cx="1386318" cy="755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속성</a:t>
              </a:r>
              <a:b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(property)</a:t>
              </a:r>
              <a:endPara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E8B65AA0-EC81-4C6A-BED6-FD977C810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6654" y="4460264"/>
              <a:ext cx="0" cy="31212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D70E6A-7279-44F5-A10B-EB599E0CD6FA}"/>
                </a:ext>
              </a:extLst>
            </p:cNvPr>
            <p:cNvSpPr txBox="1"/>
            <p:nvPr/>
          </p:nvSpPr>
          <p:spPr>
            <a:xfrm>
              <a:off x="5158103" y="4798224"/>
              <a:ext cx="1040356" cy="755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값</a:t>
              </a:r>
              <a:b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en-US" altLang="ko-KR" sz="2000">
                  <a:latin typeface="나눔고딕" panose="020D0604000000000000" pitchFamily="50" charset="-127"/>
                  <a:ea typeface="나눔고딕" panose="020D0604000000000000" pitchFamily="50" charset="-127"/>
                </a:rPr>
                <a:t>(value)</a:t>
              </a:r>
              <a:endPara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8FB57F7-45C4-4F7F-B59D-133429D32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427" y="4460264"/>
              <a:ext cx="0" cy="31212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D533725-83C0-43A2-8AFC-296A7D5920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8840" y="4460264"/>
              <a:ext cx="0" cy="31212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3" name="내용 개체 틀 5">
            <a:extLst>
              <a:ext uri="{FF2B5EF4-FFF2-40B4-BE49-F238E27FC236}">
                <a16:creationId xmlns:a16="http://schemas.microsoft.com/office/drawing/2014/main" id="{F38483C2-096E-4CC5-AAD9-03B81F747A82}"/>
              </a:ext>
            </a:extLst>
          </p:cNvPr>
          <p:cNvSpPr txBox="1">
            <a:spLocks/>
          </p:cNvSpPr>
          <p:nvPr/>
        </p:nvSpPr>
        <p:spPr bwMode="auto">
          <a:xfrm>
            <a:off x="761670" y="4108536"/>
            <a:ext cx="7760504" cy="177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선택자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스타일 적용 대상자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kumimoji="0"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kumimoji="0"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변경하고자 하는 부분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변경 값</a:t>
            </a:r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endParaRPr kumimoji="0"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11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table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 스타일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127A8D8-0B4A-4012-8A3B-CD84A91E0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53416"/>
              </p:ext>
            </p:extLst>
          </p:nvPr>
        </p:nvGraphicFramePr>
        <p:xfrm>
          <a:off x="364802" y="1641326"/>
          <a:ext cx="8466638" cy="277368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273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3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경계선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border-collapse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이웃한 셀의 경계선을 합칠 것인지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width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가로 길이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height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테이블의 세로 길이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border-spacing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셀 사이의 거리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caption-side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캡션의 위치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651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3944DE1-F661-47EF-93FB-00C174E75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35824"/>
              </p:ext>
            </p:extLst>
          </p:nvPr>
        </p:nvGraphicFramePr>
        <p:xfrm>
          <a:off x="414471" y="1628800"/>
          <a:ext cx="8312620" cy="3064046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2779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0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2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19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수 없는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background-image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 파일 경로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경로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9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background-repeat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 반복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repeat, repeat-x, repeat-y, no-repeat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background-position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 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백분율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키워드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(top, bottom, ceter, left, right)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background-attachment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배경 이미지 위치 고정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fixed, scroll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119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CD0C56-4A54-48B7-AE35-B51C2932D121}"/>
              </a:ext>
            </a:extLst>
          </p:cNvPr>
          <p:cNvSpPr/>
          <p:nvPr/>
        </p:nvSpPr>
        <p:spPr>
          <a:xfrm>
            <a:off x="865843" y="2133611"/>
            <a:ext cx="4946234" cy="4885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background-position : left   top;</a:t>
            </a:r>
            <a:endParaRPr lang="ko-KR" altLang="en-US" sz="2200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4B295-9E00-43B3-9694-A690C9B61ABF}"/>
              </a:ext>
            </a:extLst>
          </p:cNvPr>
          <p:cNvSpPr txBox="1"/>
          <p:nvPr/>
        </p:nvSpPr>
        <p:spPr>
          <a:xfrm>
            <a:off x="4130462" y="2716257"/>
            <a:ext cx="70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가로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139BE0A-107B-4F45-B659-97D0B62963B8}"/>
              </a:ext>
            </a:extLst>
          </p:cNvPr>
          <p:cNvCxnSpPr/>
          <p:nvPr/>
        </p:nvCxnSpPr>
        <p:spPr>
          <a:xfrm>
            <a:off x="4459266" y="2534444"/>
            <a:ext cx="0" cy="212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C5CD90D-D91B-45BF-A2EE-7D644F03C80D}"/>
              </a:ext>
            </a:extLst>
          </p:cNvPr>
          <p:cNvCxnSpPr/>
          <p:nvPr/>
        </p:nvCxnSpPr>
        <p:spPr>
          <a:xfrm>
            <a:off x="4196220" y="2534444"/>
            <a:ext cx="4697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08FCC2-1E8C-4282-89FE-05454516C9E4}"/>
              </a:ext>
            </a:extLst>
          </p:cNvPr>
          <p:cNvSpPr txBox="1"/>
          <p:nvPr/>
        </p:nvSpPr>
        <p:spPr>
          <a:xfrm>
            <a:off x="4844445" y="2716257"/>
            <a:ext cx="70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세로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71F8AE7-09EE-49D6-8062-B75E7BAFF616}"/>
              </a:ext>
            </a:extLst>
          </p:cNvPr>
          <p:cNvCxnSpPr/>
          <p:nvPr/>
        </p:nvCxnSpPr>
        <p:spPr>
          <a:xfrm>
            <a:off x="5107491" y="2534444"/>
            <a:ext cx="0" cy="212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C90E3C-015E-4232-8D67-0B3D5EDACE37}"/>
              </a:ext>
            </a:extLst>
          </p:cNvPr>
          <p:cNvCxnSpPr/>
          <p:nvPr/>
        </p:nvCxnSpPr>
        <p:spPr>
          <a:xfrm>
            <a:off x="4844445" y="2534444"/>
            <a:ext cx="4697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85D692EE-C791-4C63-A44B-88B2E7B032B1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55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background-position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AD9B09B6-FE6D-480E-BEA8-5F55C617A2CA}"/>
              </a:ext>
            </a:extLst>
          </p:cNvPr>
          <p:cNvSpPr txBox="1">
            <a:spLocks/>
          </p:cNvSpPr>
          <p:nvPr/>
        </p:nvSpPr>
        <p:spPr bwMode="auto">
          <a:xfrm>
            <a:off x="364801" y="3022959"/>
            <a:ext cx="8406001" cy="165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위치 값</a:t>
            </a: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0387" lvl="1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가로</a:t>
            </a: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 : left,</a:t>
            </a: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center,</a:t>
            </a: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right</a:t>
            </a:r>
          </a:p>
          <a:p>
            <a:pPr marL="850387" lvl="1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세로 </a:t>
            </a: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: top, center, bottom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44FB1BD-82D3-432D-A4A6-7C692C4C8340}"/>
              </a:ext>
            </a:extLst>
          </p:cNvPr>
          <p:cNvGrpSpPr/>
          <p:nvPr/>
        </p:nvGrpSpPr>
        <p:grpSpPr>
          <a:xfrm>
            <a:off x="5128361" y="4320106"/>
            <a:ext cx="3733226" cy="2331987"/>
            <a:chOff x="4831912" y="3416474"/>
            <a:chExt cx="3733226" cy="233198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1D7E0CD-02CF-41A7-AF82-5B919F82DCCB}"/>
                </a:ext>
              </a:extLst>
            </p:cNvPr>
            <p:cNvSpPr/>
            <p:nvPr/>
          </p:nvSpPr>
          <p:spPr>
            <a:xfrm>
              <a:off x="4831912" y="3429000"/>
              <a:ext cx="3698313" cy="230792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6BFD634-D1BF-4F7F-90A5-9D1D802156D7}"/>
                </a:ext>
              </a:extLst>
            </p:cNvPr>
            <p:cNvCxnSpPr>
              <a:stCxn id="10" idx="0"/>
              <a:endCxn id="10" idx="2"/>
            </p:cNvCxnSpPr>
            <p:nvPr/>
          </p:nvCxnSpPr>
          <p:spPr>
            <a:xfrm>
              <a:off x="6681069" y="3429000"/>
              <a:ext cx="0" cy="230792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0E33534-EA9B-4284-AD5C-923E2285FECA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>
              <a:off x="4831912" y="4582961"/>
              <a:ext cx="36983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382004-F144-4E82-9D3D-A2428B173459}"/>
                </a:ext>
              </a:extLst>
            </p:cNvPr>
            <p:cNvSpPr txBox="1"/>
            <p:nvPr/>
          </p:nvSpPr>
          <p:spPr>
            <a:xfrm>
              <a:off x="6681069" y="3416474"/>
              <a:ext cx="7343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top</a:t>
              </a:r>
            </a:p>
            <a:p>
              <a:r>
                <a:rPr lang="en-US" altLang="ko-KR" b="1">
                  <a:solidFill>
                    <a:schemeClr val="bg2">
                      <a:lumMod val="50000"/>
                    </a:schemeClr>
                  </a:solidFill>
                </a:rPr>
                <a:t>0</a:t>
              </a:r>
              <a:endParaRPr lang="ko-KR" altLang="en-US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D0A3EC-26DE-48B7-BE0F-9F6CA6DBB51E}"/>
                </a:ext>
              </a:extLst>
            </p:cNvPr>
            <p:cNvSpPr txBox="1"/>
            <p:nvPr/>
          </p:nvSpPr>
          <p:spPr>
            <a:xfrm>
              <a:off x="7741088" y="4247536"/>
              <a:ext cx="824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right</a:t>
              </a:r>
            </a:p>
            <a:p>
              <a:r>
                <a:rPr lang="en-US" altLang="ko-KR" b="1">
                  <a:solidFill>
                    <a:schemeClr val="bg2">
                      <a:lumMod val="50000"/>
                    </a:schemeClr>
                  </a:solidFill>
                </a:rPr>
                <a:t>100%</a:t>
              </a:r>
              <a:endParaRPr lang="ko-KR" altLang="en-US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1DD36F-2FAF-47FD-B800-E4203D974AA0}"/>
                </a:ext>
              </a:extLst>
            </p:cNvPr>
            <p:cNvSpPr txBox="1"/>
            <p:nvPr/>
          </p:nvSpPr>
          <p:spPr>
            <a:xfrm>
              <a:off x="4831912" y="4247536"/>
              <a:ext cx="8240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left</a:t>
              </a:r>
            </a:p>
            <a:p>
              <a:r>
                <a:rPr lang="en-US" altLang="ko-KR" b="1">
                  <a:solidFill>
                    <a:schemeClr val="bg2">
                      <a:lumMod val="50000"/>
                    </a:schemeClr>
                  </a:solidFill>
                </a:rPr>
                <a:t>0</a:t>
              </a:r>
              <a:endParaRPr lang="ko-KR" altLang="en-US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9D206E-A60D-44DE-8AB2-61992AF28F61}"/>
                </a:ext>
              </a:extLst>
            </p:cNvPr>
            <p:cNvSpPr txBox="1"/>
            <p:nvPr/>
          </p:nvSpPr>
          <p:spPr>
            <a:xfrm>
              <a:off x="6636213" y="4247536"/>
              <a:ext cx="8992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center</a:t>
              </a:r>
            </a:p>
            <a:p>
              <a:r>
                <a:rPr lang="en-US" altLang="ko-KR" b="1">
                  <a:solidFill>
                    <a:schemeClr val="bg2">
                      <a:lumMod val="50000"/>
                    </a:schemeClr>
                  </a:solidFill>
                </a:rPr>
                <a:t>50%</a:t>
              </a:r>
              <a:endParaRPr lang="ko-KR" altLang="en-US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98A403-7F9A-4FF3-BA2B-89E4A638000F}"/>
                </a:ext>
              </a:extLst>
            </p:cNvPr>
            <p:cNvSpPr txBox="1"/>
            <p:nvPr/>
          </p:nvSpPr>
          <p:spPr>
            <a:xfrm>
              <a:off x="6636213" y="5102130"/>
              <a:ext cx="1104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bottom</a:t>
              </a:r>
            </a:p>
            <a:p>
              <a:r>
                <a:rPr lang="en-US" altLang="ko-KR" b="1">
                  <a:solidFill>
                    <a:schemeClr val="bg2">
                      <a:lumMod val="50000"/>
                    </a:schemeClr>
                  </a:solidFill>
                </a:rPr>
                <a:t>100%</a:t>
              </a:r>
              <a:endParaRPr lang="ko-KR" altLang="en-US" b="1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B12898A-56B1-4212-A8F8-8114B99BCC61}"/>
              </a:ext>
            </a:extLst>
          </p:cNvPr>
          <p:cNvSpPr txBox="1"/>
          <p:nvPr/>
        </p:nvSpPr>
        <p:spPr>
          <a:xfrm>
            <a:off x="701924" y="4851599"/>
            <a:ext cx="4323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%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로 값을 지정하면 해당 영역의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%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지점에 배경 이미지의 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%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지점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이 위치함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px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로 값을 지정하면 해당 영역의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px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값 위치가 배경 이미지의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시작지점</a:t>
            </a:r>
          </a:p>
        </p:txBody>
      </p:sp>
    </p:spTree>
    <p:extLst>
      <p:ext uri="{BB962C8B-B14F-4D97-AF65-F5344CB8AC3E}">
        <p14:creationId xmlns:p14="http://schemas.microsoft.com/office/powerpoint/2010/main" val="2918946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85D692EE-C791-4C63-A44B-88B2E7B032B1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55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같은 형태로 페이지를 구현하시오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5946A3-98F0-4BC3-A95A-B0CAFB45B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13" y="2319316"/>
            <a:ext cx="79533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04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85D692EE-C791-4C63-A44B-88B2E7B032B1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55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좌측에서 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50px 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상단에서 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50px 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위치에 이미지가 나오도록 작성하시오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7689F4-493D-4C68-8735-D2BA76CF0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96" y="2246045"/>
            <a:ext cx="79629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8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내용 개체 틀 5">
            <a:extLst>
              <a:ext uri="{FF2B5EF4-FFF2-40B4-BE49-F238E27FC236}">
                <a16:creationId xmlns:a16="http://schemas.microsoft.com/office/drawing/2014/main" id="{85D692EE-C791-4C63-A44B-88B2E7B032B1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10"/>
            <a:ext cx="8406001" cy="55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아래 로고의 글씨를 이미지가 나오도록 작성하시오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4446B7-297C-4D0C-9B64-E72B742AD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862" y="4119815"/>
            <a:ext cx="6181725" cy="2419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9C3F12-24C6-4143-A780-CD59C3B67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93" y="2268243"/>
            <a:ext cx="5981700" cy="10096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37F6F221-EAF3-4F73-A526-364483A5BC44}"/>
              </a:ext>
            </a:extLst>
          </p:cNvPr>
          <p:cNvCxnSpPr>
            <a:endCxn id="3" idx="1"/>
          </p:cNvCxnSpPr>
          <p:nvPr/>
        </p:nvCxnSpPr>
        <p:spPr>
          <a:xfrm rot="16200000" flipH="1">
            <a:off x="1090746" y="3740373"/>
            <a:ext cx="2051597" cy="11266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74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인라인 요소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VS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블록 요소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2501E6E1-9B82-4E86-8AF8-7F30AB875943}"/>
              </a:ext>
            </a:extLst>
          </p:cNvPr>
          <p:cNvSpPr txBox="1">
            <a:spLocks/>
          </p:cNvSpPr>
          <p:nvPr/>
        </p:nvSpPr>
        <p:spPr bwMode="auto">
          <a:xfrm>
            <a:off x="364801" y="1528509"/>
            <a:ext cx="8496786" cy="368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인라인 요소 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rabicParenR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Clr>
                <a:schemeClr val="tx1"/>
              </a:buClr>
              <a:buFont typeface="+mj-lt"/>
              <a:buAutoNum type="arabicParenR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Clr>
                <a:schemeClr val="tx1"/>
              </a:buClr>
              <a:buFont typeface="+mj-lt"/>
              <a:buAutoNum type="arabicParenR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블록요소 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buFont typeface="+mj-ea"/>
              <a:buAutoNum type="arabicParenR"/>
            </a:pPr>
            <a:endParaRPr lang="ko-KR" altLang="en-US" sz="18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46087B-06C3-4BF8-BD46-392155709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43" y="4208563"/>
            <a:ext cx="3662751" cy="11209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B60BAB-632C-41DC-8C4F-8938C2102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17" y="2086392"/>
            <a:ext cx="3619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07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78400" y="599918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인라인 요소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VS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블록 요소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174668-D9B5-4168-8BBC-EB7BCFBC470D}"/>
              </a:ext>
            </a:extLst>
          </p:cNvPr>
          <p:cNvSpPr/>
          <p:nvPr/>
        </p:nvSpPr>
        <p:spPr>
          <a:xfrm>
            <a:off x="386660" y="1232902"/>
            <a:ext cx="836228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블록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DIV, H1, P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사용 가능한 최대 가로 너비를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크기를 지정할 수 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수직으로 쌓임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margin,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상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좌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우 사용 가능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레이아웃을 잡는 용도로 주로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인라인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ex) SPAN, IMG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필요한 만큼만 너비를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크기를 지정할 수 없다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수평으로 쌓임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margin,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상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하는 사용 불가능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Text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를 다룰 때 주로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040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0" y="700126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display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32771B26-4F2B-4EA6-9A7B-74752242B844}"/>
              </a:ext>
            </a:extLst>
          </p:cNvPr>
          <p:cNvSpPr txBox="1">
            <a:spLocks/>
          </p:cNvSpPr>
          <p:nvPr/>
        </p:nvSpPr>
        <p:spPr bwMode="auto">
          <a:xfrm>
            <a:off x="488515" y="1528846"/>
            <a:ext cx="3171668" cy="478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z="2000" spc="-150">
                <a:latin typeface="나눔고딕" panose="020D0604000000000000" pitchFamily="50" charset="-127"/>
                <a:ea typeface="나눔고딕" panose="020D0604000000000000" pitchFamily="50" charset="-127"/>
              </a:rPr>
              <a:t>inline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block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inline-block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none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list-item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table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table-cell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flex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grid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136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overflow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5" name="Picture 1" descr="Lorem ipsum, dolor sit amet consectetur adipisicing elit. &#10;Exercitationem voluptatem, quasi ipsum aspernatur quos hic &#10;officia quae modi autem, ullam voluptas repudiandae nobis! Qui &#10;ero iusto et cum animi perspiciatis minus natus optio facere &#10;tempore earum dolores officia animi, possimus ipsum cupiditate, &#10;amet consequuntur blanditiis excepturi totam velit voluptatem &#10;labore minima distinctio reiciendis dignissimos id. Consectetur, &#10;aspernatur quas! Deleniti quibusdam officiis, obcaecati, ">
            <a:extLst>
              <a:ext uri="{FF2B5EF4-FFF2-40B4-BE49-F238E27FC236}">
                <a16:creationId xmlns:a16="http://schemas.microsoft.com/office/drawing/2014/main" id="{FDA7523F-975D-4ED6-B228-A1466F2F6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77"/>
          <a:stretch/>
        </p:blipFill>
        <p:spPr bwMode="auto">
          <a:xfrm>
            <a:off x="4280857" y="1355030"/>
            <a:ext cx="4686300" cy="147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orem ipsum, dolor sit amet consectetur adipisicing elit. &#10;Exercitationem voluptatem, quasi ipsum aspernatur quos hic &#10;fficia quae modi autem, ullam voluptas repudiandae nobis! Qui &#10;ro iusto et cum animi perspiciatis minus natus optio facere ">
            <a:extLst>
              <a:ext uri="{FF2B5EF4-FFF2-40B4-BE49-F238E27FC236}">
                <a16:creationId xmlns:a16="http://schemas.microsoft.com/office/drawing/2014/main" id="{4F0AF1FE-CC92-4347-8748-FE89E0BF9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6" b="6429"/>
          <a:stretch/>
        </p:blipFill>
        <p:spPr bwMode="auto">
          <a:xfrm>
            <a:off x="4257044" y="3009556"/>
            <a:ext cx="4733925" cy="97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E1D0C100-573E-4CE6-8F83-C3B672023A38}"/>
              </a:ext>
            </a:extLst>
          </p:cNvPr>
          <p:cNvSpPr txBox="1">
            <a:spLocks/>
          </p:cNvSpPr>
          <p:nvPr/>
        </p:nvSpPr>
        <p:spPr bwMode="auto">
          <a:xfrm>
            <a:off x="364802" y="1453355"/>
            <a:ext cx="3669595" cy="4772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overflow: visible(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기본속성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overflow : hidden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overflow : scroll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overflow : auto</a:t>
            </a: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+mj-ea"/>
              <a:buAutoNum type="circleNumDbPlain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2000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Picture 5" descr="Lorem ipsum, dolor sit amet consectetur adipisicing elit. &#10;Exercitationem voluptatem, quasi ipsum aspernatur quos hic &#10;officia quae modi autem, ullam voluptas repudiandae nobis! &#10;ui vero iusto et cum animi perspiciatis minus natus optio ">
            <a:extLst>
              <a:ext uri="{FF2B5EF4-FFF2-40B4-BE49-F238E27FC236}">
                <a16:creationId xmlns:a16="http://schemas.microsoft.com/office/drawing/2014/main" id="{56016EFF-991E-4AE9-836E-B468ED5FC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44" y="4166677"/>
            <a:ext cx="4733925" cy="112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Lorem ipsum, dolor sit amet consectetur adipisicing elit. &#10;Exercitationem voluptatem, quasi ipsum aspernatur quos hic &#10;officia quae modi autem, ullam voluptas repudiandae nobis! Qu• &#10;ero iusto et cum animi perspiciatis minus natus optio facere ">
            <a:extLst>
              <a:ext uri="{FF2B5EF4-FFF2-40B4-BE49-F238E27FC236}">
                <a16:creationId xmlns:a16="http://schemas.microsoft.com/office/drawing/2014/main" id="{19842443-7AC1-496F-BBD2-5B628C930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993" y="5363095"/>
            <a:ext cx="477202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77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선언 방식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2" y="1528510"/>
            <a:ext cx="82296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3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arenR"/>
            </a:pP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인라인 스타일 시트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(Inline Style Sheet)</a:t>
            </a: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00087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스타일 시트가 겹칠 때 </a:t>
            </a:r>
            <a:r>
              <a:rPr lang="ko-KR" altLang="en-US" sz="2000" b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제일 높은 우선 순위가 부여</a:t>
            </a:r>
            <a:endParaRPr lang="en-US" altLang="ko-KR" sz="2000" b="1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00087" lvl="1" indent="-3429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각각의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요소마다 스타일을 지정함</a:t>
            </a:r>
          </a:p>
          <a:p>
            <a:pPr marL="700087" lvl="1" indent="-342900">
              <a:buClr>
                <a:schemeClr val="tx1"/>
              </a:buClr>
              <a:buFont typeface="+mj-lt"/>
              <a:buAutoNum type="circleNumDbPlain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0BBC5C-ABBF-44EE-A2E8-9E64A7B875BF}"/>
              </a:ext>
            </a:extLst>
          </p:cNvPr>
          <p:cNvSpPr txBox="1">
            <a:spLocks/>
          </p:cNvSpPr>
          <p:nvPr/>
        </p:nvSpPr>
        <p:spPr bwMode="auto">
          <a:xfrm>
            <a:off x="649449" y="2958853"/>
            <a:ext cx="8077641" cy="753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h1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style="color: red"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&gt;This is a headline.&lt;/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h1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</a:p>
          <a:p>
            <a:pPr marL="0" indent="0">
              <a:buNone/>
            </a:pP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 </a:t>
            </a:r>
            <a:r>
              <a:rPr lang="en-US" altLang="ko-KR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style="color: #</a:t>
            </a:r>
            <a:r>
              <a:rPr lang="en-US" altLang="ko-KR" b="1" dirty="0" err="1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0026ff</a:t>
            </a:r>
            <a:r>
              <a:rPr lang="en-US" altLang="ko-KR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&gt;This is a paragraph.&lt;/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p&gt;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_x252802008" descr="EMB00001f04bd5c">
            <a:extLst>
              <a:ext uri="{FF2B5EF4-FFF2-40B4-BE49-F238E27FC236}">
                <a16:creationId xmlns:a16="http://schemas.microsoft.com/office/drawing/2014/main" id="{BC6FD0CF-13BE-4FD9-9A79-8B8703AE3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49" y="3990666"/>
            <a:ext cx="3596582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989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Box Model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D19D0EB-D351-4BFD-8BBD-F04A6E6D6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25" y="1696886"/>
            <a:ext cx="3970784" cy="3245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/>
              <a:t>&lt;style&gt;</a:t>
            </a:r>
          </a:p>
          <a:p>
            <a:pPr marL="0" indent="0">
              <a:buNone/>
            </a:pPr>
            <a:r>
              <a:rPr lang="en-US" altLang="ko-KR" sz="2000"/>
              <a:t> p {</a:t>
            </a:r>
          </a:p>
          <a:p>
            <a:pPr marL="0" indent="0">
              <a:buNone/>
            </a:pPr>
            <a:r>
              <a:rPr lang="en-US" altLang="ko-KR" sz="2000"/>
              <a:t>	width:500px;</a:t>
            </a:r>
          </a:p>
          <a:p>
            <a:pPr marL="0" indent="0">
              <a:buNone/>
            </a:pPr>
            <a:r>
              <a:rPr lang="en-US" altLang="ko-KR" sz="2000"/>
              <a:t> }</a:t>
            </a:r>
          </a:p>
          <a:p>
            <a:pPr marL="0" indent="0">
              <a:buNone/>
            </a:pPr>
            <a:r>
              <a:rPr lang="en-US" altLang="ko-KR" sz="2000"/>
              <a:t>&lt;/style&gt;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&lt;p&gt;content&lt;/p&gt;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 descr="box model에 대한 이미지 검색결과">
            <a:extLst>
              <a:ext uri="{FF2B5EF4-FFF2-40B4-BE49-F238E27FC236}">
                <a16:creationId xmlns:a16="http://schemas.microsoft.com/office/drawing/2014/main" id="{91ED3B8F-A0D6-4046-AF21-FFFEC704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492" y="1600200"/>
            <a:ext cx="38100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8D4399A-263C-4B8A-B6DC-6021E62CAB06}"/>
              </a:ext>
            </a:extLst>
          </p:cNvPr>
          <p:cNvSpPr/>
          <p:nvPr/>
        </p:nvSpPr>
        <p:spPr>
          <a:xfrm>
            <a:off x="535093" y="5270717"/>
            <a:ext cx="75344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content : text or image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padding : content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주위 간격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border : padding+content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영역 주위 간격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margin : border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의 바깥쪽으로 설정되는 간격</a:t>
            </a:r>
          </a:p>
        </p:txBody>
      </p:sp>
    </p:spTree>
    <p:extLst>
      <p:ext uri="{BB962C8B-B14F-4D97-AF65-F5344CB8AC3E}">
        <p14:creationId xmlns:p14="http://schemas.microsoft.com/office/powerpoint/2010/main" val="1845046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Box Model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3F938-5774-4DBF-8570-B97F17EC1EC6}"/>
              </a:ext>
            </a:extLst>
          </p:cNvPr>
          <p:cNvSpPr txBox="1"/>
          <p:nvPr/>
        </p:nvSpPr>
        <p:spPr>
          <a:xfrm>
            <a:off x="364802" y="1474474"/>
            <a:ext cx="8496785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margin, padding, border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 부여 규칙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 =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상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좌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우 동일값으로 부여됨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 =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상하는 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 부여되고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좌우는 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 부여됨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3 =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상은 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 부여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좌우는 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하는 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부여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3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4 =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시계방향으로 값이 부여 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F00905-E50C-449C-BC17-5065CBF5F496}"/>
              </a:ext>
            </a:extLst>
          </p:cNvPr>
          <p:cNvSpPr/>
          <p:nvPr/>
        </p:nvSpPr>
        <p:spPr>
          <a:xfrm>
            <a:off x="498394" y="4052270"/>
            <a:ext cx="8229600" cy="2212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 : 5px;           (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좌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5px)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 : 5px 20px;  (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5px,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좌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20px)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 : 5px 10px 7px; (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5px,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좌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20px,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=7px)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padding : 5px 10px 6px 7px; (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 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5px,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좌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=10px,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=6px, </a:t>
            </a:r>
            <a:r>
              <a:rPr lang="ko-KR" altLang="en-US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</a:t>
            </a:r>
            <a:r>
              <a:rPr lang="en-US" altLang="ko-KR" sz="20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=7px)</a:t>
            </a:r>
            <a:endParaRPr lang="ko-KR" altLang="en-US" sz="200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478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Box Model - padding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98EBF8B-5A0E-4A8D-B6DC-336264CD4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86131"/>
              </p:ext>
            </p:extLst>
          </p:nvPr>
        </p:nvGraphicFramePr>
        <p:xfrm>
          <a:off x="480547" y="1574800"/>
          <a:ext cx="8130798" cy="185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937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수 있는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padding-top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length :  px, pt,cm </a:t>
                      </a:r>
                      <a:r>
                        <a:rPr lang="ko-KR" altLang="en-US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en-US" altLang="ko-KR" sz="1700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%, inherit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padding-right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padding-bottom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padding-left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8FE9DE9C-012D-4C5F-8539-994757239654}"/>
              </a:ext>
            </a:extLst>
          </p:cNvPr>
          <p:cNvGrpSpPr/>
          <p:nvPr/>
        </p:nvGrpSpPr>
        <p:grpSpPr>
          <a:xfrm>
            <a:off x="480547" y="3483601"/>
            <a:ext cx="6609184" cy="2173664"/>
            <a:chOff x="1691680" y="3726394"/>
            <a:chExt cx="8645058" cy="257970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79F4CEA-B13E-4FAD-B9E5-A6E1861BC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0712" y="4077072"/>
              <a:ext cx="5362575" cy="1790700"/>
            </a:xfrm>
            <a:prstGeom prst="rect">
              <a:avLst/>
            </a:prstGeom>
          </p:spPr>
        </p:pic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D12B7E7-C073-44E3-850D-8ECBE3BF9877}"/>
                </a:ext>
              </a:extLst>
            </p:cNvPr>
            <p:cNvCxnSpPr/>
            <p:nvPr/>
          </p:nvCxnSpPr>
          <p:spPr>
            <a:xfrm>
              <a:off x="1890712" y="4797152"/>
              <a:ext cx="953096" cy="0"/>
            </a:xfrm>
            <a:prstGeom prst="line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AF9C90-1EEA-4B95-BB93-E1EA6B70FD1B}"/>
                </a:ext>
              </a:extLst>
            </p:cNvPr>
            <p:cNvSpPr txBox="1"/>
            <p:nvPr/>
          </p:nvSpPr>
          <p:spPr>
            <a:xfrm>
              <a:off x="1691680" y="5867772"/>
              <a:ext cx="2448271" cy="43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padding-left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DC328D2-25C2-4412-A63B-38F451307AE4}"/>
                </a:ext>
              </a:extLst>
            </p:cNvPr>
            <p:cNvCxnSpPr/>
            <p:nvPr/>
          </p:nvCxnSpPr>
          <p:spPr>
            <a:xfrm>
              <a:off x="6516216" y="4797152"/>
              <a:ext cx="665064" cy="0"/>
            </a:xfrm>
            <a:prstGeom prst="line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5BD489-5CD0-4162-8082-4E162373E139}"/>
                </a:ext>
              </a:extLst>
            </p:cNvPr>
            <p:cNvCxnSpPr/>
            <p:nvPr/>
          </p:nvCxnSpPr>
          <p:spPr>
            <a:xfrm flipV="1">
              <a:off x="4139952" y="5007147"/>
              <a:ext cx="0" cy="764580"/>
            </a:xfrm>
            <a:prstGeom prst="line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D2321B4-EF5B-469D-8A88-DB63FE648EE8}"/>
                </a:ext>
              </a:extLst>
            </p:cNvPr>
            <p:cNvCxnSpPr/>
            <p:nvPr/>
          </p:nvCxnSpPr>
          <p:spPr>
            <a:xfrm flipV="1">
              <a:off x="4139952" y="4221088"/>
              <a:ext cx="0" cy="255865"/>
            </a:xfrm>
            <a:prstGeom prst="line">
              <a:avLst/>
            </a:prstGeom>
            <a:ln w="1905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CD360DA-0411-4CA8-87F9-DCD8DADC04DA}"/>
                </a:ext>
              </a:extLst>
            </p:cNvPr>
            <p:cNvCxnSpPr/>
            <p:nvPr/>
          </p:nvCxnSpPr>
          <p:spPr>
            <a:xfrm flipH="1">
              <a:off x="2267744" y="4797152"/>
              <a:ext cx="99516" cy="10706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F0F3897-893A-456B-B737-8AADD9994CEA}"/>
                </a:ext>
              </a:extLst>
            </p:cNvPr>
            <p:cNvSpPr txBox="1"/>
            <p:nvPr/>
          </p:nvSpPr>
          <p:spPr>
            <a:xfrm>
              <a:off x="7263802" y="5007147"/>
              <a:ext cx="3072936" cy="43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padding-right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FF2A13C-0322-403F-9871-CF265C7159B8}"/>
                </a:ext>
              </a:extLst>
            </p:cNvPr>
            <p:cNvSpPr txBox="1"/>
            <p:nvPr/>
          </p:nvSpPr>
          <p:spPr>
            <a:xfrm>
              <a:off x="4338984" y="5191812"/>
              <a:ext cx="2704455" cy="43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padding-bottom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F583B1-C82B-4408-B6EE-FC631FEAC64A}"/>
                </a:ext>
              </a:extLst>
            </p:cNvPr>
            <p:cNvSpPr txBox="1"/>
            <p:nvPr/>
          </p:nvSpPr>
          <p:spPr>
            <a:xfrm>
              <a:off x="4602595" y="3726394"/>
              <a:ext cx="21772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padding-top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4CDB887-C415-4AC0-8659-A5F22B73B972}"/>
                </a:ext>
              </a:extLst>
            </p:cNvPr>
            <p:cNvCxnSpPr/>
            <p:nvPr/>
          </p:nvCxnSpPr>
          <p:spPr>
            <a:xfrm flipV="1">
              <a:off x="4139952" y="4095726"/>
              <a:ext cx="432047" cy="2532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3AB1C51-3245-4DB0-998B-5DB3F0DBD53D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6848747" y="4797152"/>
              <a:ext cx="415055" cy="4291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707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Box Model - margin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3F8871C-BD8F-4B3C-B169-BD5C259FE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00068"/>
              </p:ext>
            </p:extLst>
          </p:nvPr>
        </p:nvGraphicFramePr>
        <p:xfrm>
          <a:off x="401642" y="1519137"/>
          <a:ext cx="8536132" cy="185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92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7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사용할 수 있는 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margin-top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상단 여백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7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</a:t>
                      </a:r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:  </a:t>
                      </a:r>
                      <a:r>
                        <a:rPr lang="ko-KR" altLang="en-US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브라우저 자동 계산</a:t>
                      </a:r>
                      <a:endParaRPr lang="en-US" altLang="ko-KR" sz="1700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length :  px, pt,cm </a:t>
                      </a:r>
                      <a:r>
                        <a:rPr lang="ko-KR" altLang="en-US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</a:t>
                      </a:r>
                      <a:endParaRPr lang="en-US" altLang="ko-KR" sz="1700" baseline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700" baseline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%, inherit</a:t>
                      </a: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margin-right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우측 여백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margin-bottom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하단 여백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margin-left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좌측 여백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7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내용 개체 틀 5">
            <a:extLst>
              <a:ext uri="{FF2B5EF4-FFF2-40B4-BE49-F238E27FC236}">
                <a16:creationId xmlns:a16="http://schemas.microsoft.com/office/drawing/2014/main" id="{27C36500-D553-4D57-80C3-C33A8858F4B7}"/>
              </a:ext>
            </a:extLst>
          </p:cNvPr>
          <p:cNvSpPr txBox="1">
            <a:spLocks/>
          </p:cNvSpPr>
          <p:nvPr/>
        </p:nvSpPr>
        <p:spPr bwMode="auto">
          <a:xfrm>
            <a:off x="342945" y="3450573"/>
            <a:ext cx="8406001" cy="1121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margin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 이 세로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방향으로 동일한 값으로 중첩되는 경우 한번의 </a:t>
            </a:r>
            <a:r>
              <a:rPr lang="en-US" altLang="ko-KR" spc="-150">
                <a:latin typeface="나눔고딕" panose="020D0604000000000000" pitchFamily="50" charset="-127"/>
                <a:ea typeface="나눔고딕" panose="020D0604000000000000" pitchFamily="50" charset="-127"/>
              </a:rPr>
              <a:t>margin </a:t>
            </a: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만 적용됨</a:t>
            </a: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789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pc="-150">
                <a:latin typeface="나눔고딕" panose="020D0604000000000000" pitchFamily="50" charset="-127"/>
                <a:ea typeface="나눔고딕" panose="020D0604000000000000" pitchFamily="50" charset="-127"/>
              </a:rPr>
              <a:t>서로 다른 값이라면 큰 값으로 적용됨</a:t>
            </a:r>
            <a:endParaRPr lang="en-US" altLang="ko-KR" spc="-15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467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Box Model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7" name="Picture 2" descr="box model에 대한 이미지 검색결과">
            <a:extLst>
              <a:ext uri="{FF2B5EF4-FFF2-40B4-BE49-F238E27FC236}">
                <a16:creationId xmlns:a16="http://schemas.microsoft.com/office/drawing/2014/main" id="{4EE28560-BE32-41B5-B7F7-BF048056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81" y="1988507"/>
            <a:ext cx="38100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77153A3-F6C8-4E46-B913-ADAD5614EF12}"/>
              </a:ext>
            </a:extLst>
          </p:cNvPr>
          <p:cNvSpPr/>
          <p:nvPr/>
        </p:nvSpPr>
        <p:spPr>
          <a:xfrm>
            <a:off x="1014608" y="2367419"/>
            <a:ext cx="2968669" cy="26555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CA6DCB-76F5-438E-910C-BB55C99CA8AE}"/>
              </a:ext>
            </a:extLst>
          </p:cNvPr>
          <p:cNvCxnSpPr/>
          <p:nvPr/>
        </p:nvCxnSpPr>
        <p:spPr>
          <a:xfrm>
            <a:off x="3983277" y="2805830"/>
            <a:ext cx="13277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5A336C-F35C-4443-86D2-A10AB45CE947}"/>
              </a:ext>
            </a:extLst>
          </p:cNvPr>
          <p:cNvSpPr txBox="1"/>
          <p:nvPr/>
        </p:nvSpPr>
        <p:spPr>
          <a:xfrm>
            <a:off x="5339204" y="2482664"/>
            <a:ext cx="322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요소의 크기는 </a:t>
            </a:r>
            <a:r>
              <a:rPr lang="en-US" altLang="ko-KR"/>
              <a:t>border </a:t>
            </a:r>
            <a:r>
              <a:rPr lang="ko-KR" altLang="en-US"/>
              <a:t>까지 포함됨</a:t>
            </a:r>
          </a:p>
        </p:txBody>
      </p:sp>
    </p:spTree>
    <p:extLst>
      <p:ext uri="{BB962C8B-B14F-4D97-AF65-F5344CB8AC3E}">
        <p14:creationId xmlns:p14="http://schemas.microsoft.com/office/powerpoint/2010/main" val="2793998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float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70AE3-2546-4A95-BAC7-2B6F8E1DD823}"/>
              </a:ext>
            </a:extLst>
          </p:cNvPr>
          <p:cNvSpPr txBox="1"/>
          <p:nvPr/>
        </p:nvSpPr>
        <p:spPr>
          <a:xfrm>
            <a:off x="364802" y="1453354"/>
            <a:ext cx="8342883" cy="419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요소들을 좌우로 배치할 때 적용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float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left,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right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만 가능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float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 적용된 요소가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해당 방향으로 이동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float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 적용된 요소의 너비가 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해당 요소의 내용의 크기만큼 자동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인지됨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float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 적용된 요소를 뒷 요소들이 둘러쌓아 보여짐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float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속성을 해제하기 위해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clear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필요함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자식요소 모두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float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가 적용된 상태인 경우 부모 요소의 높이가 잡히지 않음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07374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float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를 이용한 레이아웃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7E196F-A7F2-4F80-BC2D-324839FEBD9A}"/>
              </a:ext>
            </a:extLst>
          </p:cNvPr>
          <p:cNvSpPr txBox="1"/>
          <p:nvPr/>
        </p:nvSpPr>
        <p:spPr>
          <a:xfrm>
            <a:off x="364803" y="1453354"/>
            <a:ext cx="8496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전체 요소의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margin,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portfolio 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클래스의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width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960px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 지정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margin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은 상하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:100px,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좌우는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auto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 지정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배경색은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black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지정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li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width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height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225px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지정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배경색은 임의지정 가능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오른쪽 여백은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20px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지정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54A6B1-ED6E-406A-9241-17582F11C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39" y="4667102"/>
            <a:ext cx="7885712" cy="19956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A6A3277-E619-47B3-A64C-23BDBBCFF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433" y="3259810"/>
            <a:ext cx="2066925" cy="933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F7DC3FA-5E54-4751-AF2C-05FD0D364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38" y="3244152"/>
            <a:ext cx="18192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64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float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를 이용한 레이아웃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172802E-ED46-434F-BF1F-F052FF1CB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16" y="1633335"/>
            <a:ext cx="6231346" cy="47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98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float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를 이용한 레이아웃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ABAD0-FD4A-4B95-8DFE-46F05212916F}"/>
              </a:ext>
            </a:extLst>
          </p:cNvPr>
          <p:cNvSpPr txBox="1"/>
          <p:nvPr/>
        </p:nvSpPr>
        <p:spPr>
          <a:xfrm>
            <a:off x="364803" y="1453354"/>
            <a:ext cx="84967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전체 요소의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margin,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ul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의 배경색은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# 333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태그에게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상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14px,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좌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우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16px padding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을 지정한다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메뉴에 마우스가 오버될 경우 색상은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blueviolet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지정한다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BF92AB-990D-44FD-AC12-5F575D682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1" y="3314458"/>
            <a:ext cx="1584176" cy="13559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25F2A6-CA8F-464F-BA23-2772B426D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89" y="5208070"/>
            <a:ext cx="5600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51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float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를 이용한 레이아웃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ABAD0-FD4A-4B95-8DFE-46F05212916F}"/>
              </a:ext>
            </a:extLst>
          </p:cNvPr>
          <p:cNvSpPr txBox="1"/>
          <p:nvPr/>
        </p:nvSpPr>
        <p:spPr>
          <a:xfrm>
            <a:off x="364803" y="1453354"/>
            <a:ext cx="8496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전체 요소의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margin,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padding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설정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헤더의 너비는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960px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화면 가운데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헤더의 배경색은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# ccc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로고는 왼쪽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메뉴는 오른쪽으로 배치하시오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메뉴의 간격을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20px,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로고와 메뉴안의 링크들은 세로높이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60px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안에서 세로기준으로 가운데 오도록 한다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09539C-DCE7-45C7-905C-16C668556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53" y="3429000"/>
            <a:ext cx="1495425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5441374-E064-4AF4-AEE4-733CACB0B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52" y="5289319"/>
            <a:ext cx="8461135" cy="723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884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선언 방식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2" y="1528510"/>
            <a:ext cx="82296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3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arenR" startAt="2"/>
            </a:pP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내부 스타일 시트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(Internal Style Sheet)</a:t>
            </a:r>
            <a:endParaRPr kumimoji="0"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00087" lvl="1" indent="-342900">
              <a:buClr>
                <a:schemeClr val="tx1"/>
              </a:buClr>
              <a:buFont typeface="+mj-lt"/>
              <a:buAutoNum type="circleNumDbPlain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 startAt="2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50BBC5C-ABBF-44EE-A2E8-9E64A7B875BF}"/>
              </a:ext>
            </a:extLst>
          </p:cNvPr>
          <p:cNvSpPr txBox="1">
            <a:spLocks/>
          </p:cNvSpPr>
          <p:nvPr/>
        </p:nvSpPr>
        <p:spPr bwMode="auto">
          <a:xfrm>
            <a:off x="649449" y="2104573"/>
            <a:ext cx="8077641" cy="38953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&lt;head&gt;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&lt;style&gt;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h1 {   color : red;     }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p   {   color : #0026ff;    }</a:t>
            </a:r>
          </a:p>
          <a:p>
            <a:pPr marL="0" indent="0">
              <a:buNone/>
            </a:pPr>
            <a:r>
              <a:rPr lang="en-US" altLang="ko-KR" b="1">
                <a:solidFill>
                  <a:srgbClr val="0000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&lt;/style&gt;</a:t>
            </a:r>
          </a:p>
          <a:p>
            <a:pPr marL="0" indent="0">
              <a:buNone/>
            </a:pPr>
            <a:r>
              <a:rPr lang="en-US" altLang="ko-KR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&lt;/head&gt;</a:t>
            </a:r>
          </a:p>
          <a:p>
            <a:pPr marL="0" indent="0"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&lt;body&gt;</a:t>
            </a:r>
          </a:p>
          <a:p>
            <a:pPr marL="0" indent="0"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&lt;h1&gt;This is a headline.&lt;/h1&gt;</a:t>
            </a:r>
          </a:p>
          <a:p>
            <a:pPr marL="0" indent="0"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    &lt;p&gt;This is a paragraph.&lt;/p&gt;</a:t>
            </a:r>
          </a:p>
          <a:p>
            <a:pPr marL="0" indent="0">
              <a:buNone/>
            </a:pP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&lt;/body&gt;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1" name="_x252802008" descr="EMB00001f04bd5c">
            <a:extLst>
              <a:ext uri="{FF2B5EF4-FFF2-40B4-BE49-F238E27FC236}">
                <a16:creationId xmlns:a16="http://schemas.microsoft.com/office/drawing/2014/main" id="{BC6FD0CF-13BE-4FD9-9A79-8B8703AE3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221" y="3504160"/>
            <a:ext cx="3596582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996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75102-D24F-4B5E-9A34-2126E86997AC}"/>
              </a:ext>
            </a:extLst>
          </p:cNvPr>
          <p:cNvSpPr txBox="1"/>
          <p:nvPr/>
        </p:nvSpPr>
        <p:spPr>
          <a:xfrm>
            <a:off x="364802" y="1453354"/>
            <a:ext cx="8342883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html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요소들을 좌우로 배치하는 것에서 벗어나 기준위치 내에서 자유롭게 배치하고자 할 때 사용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4D6F363-361A-42D9-9823-03D605CB8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534298"/>
              </p:ext>
            </p:extLst>
          </p:nvPr>
        </p:nvGraphicFramePr>
        <p:xfrm>
          <a:off x="792479" y="2422722"/>
          <a:ext cx="7802881" cy="2925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81">
                  <a:extLst>
                    <a:ext uri="{9D8B030D-6E8A-4147-A177-3AD203B41FA5}">
                      <a16:colId xmlns:a16="http://schemas.microsoft.com/office/drawing/2014/main" val="336903570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4269110334"/>
                    </a:ext>
                  </a:extLst>
                </a:gridCol>
              </a:tblGrid>
              <a:tr h="5077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553749"/>
                  </a:ext>
                </a:extLst>
              </a:tr>
              <a:tr h="507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 :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static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정상적인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흐름에 따른 배치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0915782"/>
                  </a:ext>
                </a:extLst>
              </a:tr>
              <a:tr h="571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 :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relative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원래 자신이 위치해야 할 곳을 기준으로 이동</a:t>
                      </a:r>
                      <a:b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top/left/right/bottom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설정</a:t>
                      </a:r>
                      <a:endParaRPr lang="en-US" altLang="ko-KR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9221489"/>
                  </a:ext>
                </a:extLst>
              </a:tr>
              <a:tr h="5718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 :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absolute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기준점에 따라서 특별한 위치에 위치함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top/left/right/bottom 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설정</a:t>
                      </a:r>
                      <a:endParaRPr lang="en-US" altLang="ko-KR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497506"/>
                  </a:ext>
                </a:extLst>
              </a:tr>
              <a:tr h="5077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position : 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fixed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무조건 화면 을 기준으로 위치를 잡을 때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고정</a:t>
                      </a:r>
                      <a:r>
                        <a:rPr lang="en-US" altLang="ko-KR" sz="20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271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262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position - absolute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75102-D24F-4B5E-9A34-2126E86997AC}"/>
              </a:ext>
            </a:extLst>
          </p:cNvPr>
          <p:cNvSpPr txBox="1"/>
          <p:nvPr/>
        </p:nvSpPr>
        <p:spPr>
          <a:xfrm>
            <a:off x="364802" y="1453354"/>
            <a:ext cx="8342883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absolute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적용된 요소는 아무도 알아보지 못함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적용된 요소의 크기는 내용의 크기만큼 자동으로 인지됨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부모중에 반드시 기준이 있어야 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기준 안에서 절대값으로 위치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(left,right,top,bottom)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를 정한다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부모중에 기준이 없으면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body(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화면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 기준이 되는 것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부모가 되기 위한 기준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기본값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(static)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만 아니면 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625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position - absolute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3ED9B6F-7E49-4807-9935-061C69605ABD}"/>
              </a:ext>
            </a:extLst>
          </p:cNvPr>
          <p:cNvSpPr/>
          <p:nvPr/>
        </p:nvSpPr>
        <p:spPr>
          <a:xfrm>
            <a:off x="512867" y="1954530"/>
            <a:ext cx="8109871" cy="3851902"/>
          </a:xfrm>
          <a:prstGeom prst="rect">
            <a:avLst/>
          </a:prstGeom>
          <a:solidFill>
            <a:schemeClr val="bg1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E11C9F-0CAF-4921-81B0-DF9AA5C23F97}"/>
              </a:ext>
            </a:extLst>
          </p:cNvPr>
          <p:cNvSpPr/>
          <p:nvPr/>
        </p:nvSpPr>
        <p:spPr>
          <a:xfrm>
            <a:off x="1451610" y="3143246"/>
            <a:ext cx="1417320" cy="11772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absolute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E91F5-9520-4881-B61D-5740BB96EF5F}"/>
              </a:ext>
            </a:extLst>
          </p:cNvPr>
          <p:cNvSpPr txBox="1"/>
          <p:nvPr/>
        </p:nvSpPr>
        <p:spPr>
          <a:xfrm>
            <a:off x="6766560" y="2331720"/>
            <a:ext cx="122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E6C1CA-E687-4AE5-AF36-E03185AFA9DD}"/>
              </a:ext>
            </a:extLst>
          </p:cNvPr>
          <p:cNvCxnSpPr>
            <a:cxnSpLocks/>
          </p:cNvCxnSpPr>
          <p:nvPr/>
        </p:nvCxnSpPr>
        <p:spPr>
          <a:xfrm>
            <a:off x="2160270" y="1977390"/>
            <a:ext cx="0" cy="1166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0AA7BD-5BE6-439F-AE22-31F09E50FA2C}"/>
              </a:ext>
            </a:extLst>
          </p:cNvPr>
          <p:cNvSpPr txBox="1"/>
          <p:nvPr/>
        </p:nvSpPr>
        <p:spPr>
          <a:xfrm>
            <a:off x="2198050" y="2320290"/>
            <a:ext cx="144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200px</a:t>
            </a:r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3267483-D13F-4355-81E0-0B1ABCA28C3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73960" y="3720453"/>
            <a:ext cx="877650" cy="114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3E49D3-EFC0-4F27-800D-2C8D0EE566CE}"/>
              </a:ext>
            </a:extLst>
          </p:cNvPr>
          <p:cNvSpPr txBox="1"/>
          <p:nvPr/>
        </p:nvSpPr>
        <p:spPr>
          <a:xfrm>
            <a:off x="573960" y="3345406"/>
            <a:ext cx="87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100px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39F9AD-A4E3-4CB8-9A44-8016099C21D8}"/>
              </a:ext>
            </a:extLst>
          </p:cNvPr>
          <p:cNvSpPr txBox="1"/>
          <p:nvPr/>
        </p:nvSpPr>
        <p:spPr>
          <a:xfrm>
            <a:off x="3294101" y="2987508"/>
            <a:ext cx="2547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.abs{</a:t>
            </a:r>
          </a:p>
          <a:p>
            <a:r>
              <a:rPr lang="en-US" altLang="ko-KR"/>
              <a:t>      position:absolute;</a:t>
            </a:r>
          </a:p>
          <a:p>
            <a:r>
              <a:rPr lang="en-US" altLang="ko-KR"/>
              <a:t>      left : 100px;</a:t>
            </a:r>
          </a:p>
          <a:p>
            <a:r>
              <a:rPr lang="en-US" altLang="ko-KR"/>
              <a:t>      right : 200px;</a:t>
            </a:r>
          </a:p>
          <a:p>
            <a:r>
              <a:rPr lang="en-US" altLang="ko-KR"/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4247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position – relative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75102-D24F-4B5E-9A34-2126E86997AC}"/>
              </a:ext>
            </a:extLst>
          </p:cNvPr>
          <p:cNvSpPr txBox="1"/>
          <p:nvPr/>
        </p:nvSpPr>
        <p:spPr>
          <a:xfrm>
            <a:off x="364802" y="1453354"/>
            <a:ext cx="8342883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relative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적용된 요소는 레이아웃의 변동이 없음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적용된 요소의 크기는 내용의 크기만큼 자동으로 인지되지 않음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자기자신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원래 있던 자리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 기준임</a:t>
            </a:r>
            <a:b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원래 있던 자리에서 상대위치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(left,right,top,bottom)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를 정함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410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BA3556-4AB9-496C-9A7F-17ED80A50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26" y="1453354"/>
            <a:ext cx="7147947" cy="48876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37576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143AB1-2D21-48A0-8F56-F497F44AB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480" y="1743106"/>
            <a:ext cx="6736986" cy="44523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75434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59EDAC-3EC2-4262-ABDF-16BC7764E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85" y="1783079"/>
            <a:ext cx="7525251" cy="40809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18203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5D3A18-A244-45B3-8D5A-205F64079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1840100"/>
            <a:ext cx="7904131" cy="41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770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4FB8FA-856A-47C9-8A03-F2FC5A9B6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16" y="1759267"/>
            <a:ext cx="82200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814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819DC1-2DAB-4CFA-A91D-C634F1267E9D}"/>
              </a:ext>
            </a:extLst>
          </p:cNvPr>
          <p:cNvGrpSpPr/>
          <p:nvPr/>
        </p:nvGrpSpPr>
        <p:grpSpPr>
          <a:xfrm>
            <a:off x="507016" y="1775460"/>
            <a:ext cx="8220075" cy="4152900"/>
            <a:chOff x="507016" y="1775460"/>
            <a:chExt cx="8220075" cy="41529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B6E4661-AEF5-4C3D-AC88-A810DF74B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016" y="1775460"/>
              <a:ext cx="8220075" cy="41529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DC0EC886-3F83-4D4A-BE3C-F61FD6319055}"/>
                </a:ext>
              </a:extLst>
            </p:cNvPr>
            <p:cNvCxnSpPr/>
            <p:nvPr/>
          </p:nvCxnSpPr>
          <p:spPr>
            <a:xfrm>
              <a:off x="1748790" y="3669030"/>
              <a:ext cx="51435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5C7936-32C3-45D2-8CA8-93CB5DA50218}"/>
                </a:ext>
              </a:extLst>
            </p:cNvPr>
            <p:cNvSpPr txBox="1"/>
            <p:nvPr/>
          </p:nvSpPr>
          <p:spPr>
            <a:xfrm>
              <a:off x="1686088" y="3288269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50px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D889413-B467-44E1-BDEB-0A24FF748D5D}"/>
                </a:ext>
              </a:extLst>
            </p:cNvPr>
            <p:cNvCxnSpPr/>
            <p:nvPr/>
          </p:nvCxnSpPr>
          <p:spPr>
            <a:xfrm>
              <a:off x="7006264" y="3669030"/>
              <a:ext cx="51435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21AB3D-B1FC-40D2-BA3B-D75D9424084A}"/>
                </a:ext>
              </a:extLst>
            </p:cNvPr>
            <p:cNvSpPr txBox="1"/>
            <p:nvPr/>
          </p:nvSpPr>
          <p:spPr>
            <a:xfrm>
              <a:off x="6852122" y="3288269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50px</a:t>
              </a:r>
              <a:endParaRPr lang="ko-KR" altLang="en-US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01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선언 방식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2" y="1528510"/>
            <a:ext cx="8362288" cy="132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3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arenR" startAt="3"/>
            </a:pP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외부 스타일 시트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(External Style Sheet) -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추천</a:t>
            </a: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외부 스타일 시트는 스타일 시트를 외부에 파일로 저장하는 것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buClr>
                <a:schemeClr val="tx1"/>
              </a:buClr>
              <a:buFont typeface="+mj-ea"/>
              <a:buAutoNum type="circleNumDbPlain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많은 페이지에 동일한 스타일을 적용하려고 할 때 좋은 방법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93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arenR" startAt="3"/>
            </a:pP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700087" lvl="1" indent="-342900">
              <a:buClr>
                <a:schemeClr val="tx1"/>
              </a:buClr>
              <a:buFont typeface="+mj-lt"/>
              <a:buAutoNum type="circleNumDbPlain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 startAt="3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635288A-7B34-422E-AFF8-E3B06C0C5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978" y="3726908"/>
            <a:ext cx="4404632" cy="276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B6093F-FB03-4EB3-8D31-CD780C80FFE3}"/>
              </a:ext>
            </a:extLst>
          </p:cNvPr>
          <p:cNvSpPr/>
          <p:nvPr/>
        </p:nvSpPr>
        <p:spPr>
          <a:xfrm>
            <a:off x="1569037" y="3091366"/>
            <a:ext cx="584555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link  rel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="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stylesheet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" 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href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="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mystyle.css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7186541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BE21E-7FC9-471A-8682-B267869CCC4D}"/>
              </a:ext>
            </a:extLst>
          </p:cNvPr>
          <p:cNvSpPr txBox="1"/>
          <p:nvPr/>
        </p:nvSpPr>
        <p:spPr>
          <a:xfrm>
            <a:off x="364802" y="1453354"/>
            <a:ext cx="8342883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박스의 크기가 일정치 않은 경우에 아래와 같이 표현하고 싶다면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BDC531-6F75-4589-8AEE-27387E7F8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11" y="2244871"/>
            <a:ext cx="7940377" cy="3818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97679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745ED3-93EB-49EC-A245-C44324333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412" y="1509164"/>
            <a:ext cx="4207197" cy="2161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88C9CD-14CE-40A7-A970-9E0E964D7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13" y="4178067"/>
            <a:ext cx="4207196" cy="238353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FC2510E-0AED-46DF-8C24-D635D93E750E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039624" y="2589701"/>
            <a:ext cx="1383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5179BE0E-DE62-458F-A64E-E2EDCE89B9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992" y="1509164"/>
            <a:ext cx="2543215" cy="21610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BE08DA-DA2C-450E-82D5-42404C685A5C}"/>
              </a:ext>
            </a:extLst>
          </p:cNvPr>
          <p:cNvCxnSpPr>
            <a:cxnSpLocks/>
          </p:cNvCxnSpPr>
          <p:nvPr/>
        </p:nvCxnSpPr>
        <p:spPr>
          <a:xfrm>
            <a:off x="6560544" y="3670238"/>
            <a:ext cx="0" cy="5078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5766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FC2510E-0AED-46DF-8C24-D635D93E750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732021" y="2601131"/>
            <a:ext cx="822013" cy="1538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438FA6D-A13A-4977-9E97-1CEB23598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1453354"/>
            <a:ext cx="4367218" cy="2131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F45CE8-44BD-46A5-AD00-42472109C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480" y="4139242"/>
            <a:ext cx="6615107" cy="25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008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913BB1-B64A-48A4-A42F-8E1F5C7F2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06" y="1772624"/>
            <a:ext cx="8362281" cy="38851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29983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B45E884-6FEE-4D5F-8C2D-44C6345C7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2" y="1529370"/>
            <a:ext cx="2488150" cy="24439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3D7270F-1E3A-46E3-953C-CC5B0CC66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43" y="4427980"/>
            <a:ext cx="8589442" cy="1536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06356B-3B96-4509-BD80-FE3207EB0E81}"/>
              </a:ext>
            </a:extLst>
          </p:cNvPr>
          <p:cNvSpPr txBox="1"/>
          <p:nvPr/>
        </p:nvSpPr>
        <p:spPr>
          <a:xfrm>
            <a:off x="5883729" y="3429000"/>
            <a:ext cx="242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배경색 </a:t>
            </a:r>
            <a:r>
              <a:rPr lang="en-US" altLang="ko-KR"/>
              <a:t>: #333</a:t>
            </a:r>
            <a:br>
              <a:rPr lang="en-US" altLang="ko-KR"/>
            </a:br>
            <a:r>
              <a:rPr lang="ko-KR" altLang="en-US"/>
              <a:t>왼쪽 </a:t>
            </a:r>
            <a:r>
              <a:rPr lang="en-US" altLang="ko-KR"/>
              <a:t>padding : 40px</a:t>
            </a:r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93E9AB0-4674-463B-AA79-8851BF7A4F5D}"/>
              </a:ext>
            </a:extLst>
          </p:cNvPr>
          <p:cNvCxnSpPr>
            <a:cxnSpLocks/>
          </p:cNvCxnSpPr>
          <p:nvPr/>
        </p:nvCxnSpPr>
        <p:spPr>
          <a:xfrm flipV="1">
            <a:off x="7097486" y="4075331"/>
            <a:ext cx="0" cy="747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E9F83D-C278-4E26-B19B-A7E595513E4E}"/>
              </a:ext>
            </a:extLst>
          </p:cNvPr>
          <p:cNvSpPr/>
          <p:nvPr/>
        </p:nvSpPr>
        <p:spPr>
          <a:xfrm>
            <a:off x="489857" y="4427980"/>
            <a:ext cx="3733795" cy="3073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1212684-B4EA-4CA7-8DA2-EE4A48FFA380}"/>
              </a:ext>
            </a:extLst>
          </p:cNvPr>
          <p:cNvCxnSpPr>
            <a:stCxn id="11" idx="0"/>
          </p:cNvCxnSpPr>
          <p:nvPr/>
        </p:nvCxnSpPr>
        <p:spPr>
          <a:xfrm flipV="1">
            <a:off x="2356755" y="3810000"/>
            <a:ext cx="496197" cy="61798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B5E0F8-A4DB-4E75-B54E-E47C05E0FFEC}"/>
              </a:ext>
            </a:extLst>
          </p:cNvPr>
          <p:cNvSpPr txBox="1"/>
          <p:nvPr/>
        </p:nvSpPr>
        <p:spPr>
          <a:xfrm>
            <a:off x="2852952" y="3164862"/>
            <a:ext cx="2687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float</a:t>
            </a:r>
            <a:r>
              <a:rPr lang="ko-KR" altLang="en-US"/>
              <a:t>를 </a:t>
            </a:r>
            <a:r>
              <a:rPr lang="en-US" altLang="ko-KR"/>
              <a:t>left </a:t>
            </a:r>
            <a:r>
              <a:rPr lang="ko-KR" altLang="en-US"/>
              <a:t>로 지정</a:t>
            </a:r>
            <a:endParaRPr lang="en-US" altLang="ko-KR"/>
          </a:p>
          <a:p>
            <a:r>
              <a:rPr lang="ko-KR" altLang="en-US"/>
              <a:t>오른쪽 </a:t>
            </a:r>
            <a:r>
              <a:rPr lang="en-US" altLang="ko-KR"/>
              <a:t>margin : 30px</a:t>
            </a:r>
          </a:p>
          <a:p>
            <a:r>
              <a:rPr lang="ko-KR" altLang="en-US"/>
              <a:t>라인높이 </a:t>
            </a:r>
            <a:r>
              <a:rPr lang="en-US" altLang="ko-KR"/>
              <a:t>: 35px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D35A57-76D9-46CC-9088-5F56A9EB090D}"/>
              </a:ext>
            </a:extLst>
          </p:cNvPr>
          <p:cNvSpPr/>
          <p:nvPr/>
        </p:nvSpPr>
        <p:spPr>
          <a:xfrm>
            <a:off x="620486" y="4769743"/>
            <a:ext cx="1023258" cy="9126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986797B-4803-4468-BDEB-56167FD63260}"/>
              </a:ext>
            </a:extLst>
          </p:cNvPr>
          <p:cNvCxnSpPr>
            <a:stCxn id="18" idx="2"/>
          </p:cNvCxnSpPr>
          <p:nvPr/>
        </p:nvCxnSpPr>
        <p:spPr>
          <a:xfrm>
            <a:off x="1132115" y="5682343"/>
            <a:ext cx="511628" cy="316061"/>
          </a:xfrm>
          <a:prstGeom prst="straightConnector1">
            <a:avLst/>
          </a:prstGeom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A6D43A-DF75-4AD4-8885-FBE8F382BACB}"/>
              </a:ext>
            </a:extLst>
          </p:cNvPr>
          <p:cNvSpPr txBox="1"/>
          <p:nvPr/>
        </p:nvSpPr>
        <p:spPr>
          <a:xfrm>
            <a:off x="1763486" y="5802086"/>
            <a:ext cx="2699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배경색 </a:t>
            </a:r>
            <a:r>
              <a:rPr lang="en-US" altLang="ko-KR"/>
              <a:t>: #666</a:t>
            </a:r>
          </a:p>
          <a:p>
            <a:r>
              <a:rPr lang="ko-KR" altLang="en-US"/>
              <a:t>상하 </a:t>
            </a:r>
            <a:r>
              <a:rPr lang="en-US" altLang="ko-KR"/>
              <a:t>padding : 0</a:t>
            </a:r>
          </a:p>
          <a:p>
            <a:r>
              <a:rPr lang="ko-KR" altLang="en-US"/>
              <a:t>좌우 </a:t>
            </a:r>
            <a:r>
              <a:rPr lang="en-US" altLang="ko-KR"/>
              <a:t>padding : 10px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878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position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35EDA4-AE44-4842-9414-14511743A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20" y="1971676"/>
            <a:ext cx="7968559" cy="18600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98609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C92333-3BAE-45CE-BBDC-40E5354F8BE6}"/>
              </a:ext>
            </a:extLst>
          </p:cNvPr>
          <p:cNvSpPr txBox="1"/>
          <p:nvPr/>
        </p:nvSpPr>
        <p:spPr>
          <a:xfrm>
            <a:off x="364801" y="1315568"/>
            <a:ext cx="8362289" cy="212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부모박스는 가변적인 박스로 작동하기 위한 기본 개념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(wrap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처럼 모든 요소를 감싸고 있는 존재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이 부모 박스에 플렉서블 박스에 특정 속성값을 적용하여 가변적인 박스로 작동하도록 설정</a:t>
            </a: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아래와 같이 부모요소에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display:flex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를 설정하면 특별한 설정없이 자식 요소들이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등분으로 가로 배열이 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668D1DD-D8B1-43F5-8900-14DD30A81BBC}"/>
              </a:ext>
            </a:extLst>
          </p:cNvPr>
          <p:cNvGrpSpPr/>
          <p:nvPr/>
        </p:nvGrpSpPr>
        <p:grpSpPr>
          <a:xfrm>
            <a:off x="581770" y="3509012"/>
            <a:ext cx="7972066" cy="3231654"/>
            <a:chOff x="631370" y="3436918"/>
            <a:chExt cx="7972066" cy="32316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DA74B3-F7E1-4D63-A6BF-8E3C969B7981}"/>
                </a:ext>
              </a:extLst>
            </p:cNvPr>
            <p:cNvSpPr txBox="1"/>
            <p:nvPr/>
          </p:nvSpPr>
          <p:spPr>
            <a:xfrm>
              <a:off x="631370" y="3436918"/>
              <a:ext cx="3352799" cy="175432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&lt;style&gt;</a:t>
              </a:r>
            </a:p>
            <a:p>
              <a:r>
                <a:rPr lang="en-US" altLang="ko-KR"/>
                <a:t>      .parent {</a:t>
              </a:r>
            </a:p>
            <a:p>
              <a:r>
                <a:rPr lang="en-US" altLang="ko-KR"/>
                <a:t>        display: flex;</a:t>
              </a:r>
            </a:p>
            <a:p>
              <a:r>
                <a:rPr lang="en-US" altLang="ko-KR"/>
                <a:t>        height: 100px;</a:t>
              </a:r>
            </a:p>
            <a:p>
              <a:r>
                <a:rPr lang="en-US" altLang="ko-KR"/>
                <a:t>      } </a:t>
              </a:r>
            </a:p>
            <a:p>
              <a:r>
                <a:rPr lang="en-US" altLang="ko-KR"/>
                <a:t>&lt;/style&gt;</a:t>
              </a:r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57F75C-A8DF-4CD4-A1C4-C4764CCCBAD0}"/>
                </a:ext>
              </a:extLst>
            </p:cNvPr>
            <p:cNvSpPr txBox="1"/>
            <p:nvPr/>
          </p:nvSpPr>
          <p:spPr>
            <a:xfrm>
              <a:off x="631371" y="5191244"/>
              <a:ext cx="3352800" cy="14773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&lt;div class="parent"&gt;</a:t>
              </a:r>
            </a:p>
            <a:p>
              <a:r>
                <a:rPr lang="en-US" altLang="ko-KR"/>
                <a:t>      &lt;div&gt;flex-item&lt;/div&gt;</a:t>
              </a:r>
            </a:p>
            <a:p>
              <a:r>
                <a:rPr lang="en-US" altLang="ko-KR"/>
                <a:t>      &lt;div&gt;flex-item&lt;/div&gt;</a:t>
              </a:r>
            </a:p>
            <a:p>
              <a:r>
                <a:rPr lang="en-US" altLang="ko-KR"/>
                <a:t>      &lt;div&gt;flex-item&lt;/div&gt;</a:t>
              </a:r>
            </a:p>
            <a:p>
              <a:r>
                <a:rPr lang="en-US" altLang="ko-KR"/>
                <a:t>&lt;/div&gt;</a:t>
              </a:r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3308E44-1675-419E-90C8-22704C98E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0676" y="3965529"/>
              <a:ext cx="4332760" cy="1962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90002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7BF723A-71B0-4B71-8C87-66339DEFBAA4}"/>
              </a:ext>
            </a:extLst>
          </p:cNvPr>
          <p:cNvGrpSpPr/>
          <p:nvPr/>
        </p:nvGrpSpPr>
        <p:grpSpPr>
          <a:xfrm>
            <a:off x="416909" y="1243474"/>
            <a:ext cx="7968342" cy="3559628"/>
            <a:chOff x="511629" y="1578820"/>
            <a:chExt cx="7968342" cy="355962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DCE024A-DDEC-4130-BEBA-0C27BE6E5CF9}"/>
                </a:ext>
              </a:extLst>
            </p:cNvPr>
            <p:cNvSpPr/>
            <p:nvPr/>
          </p:nvSpPr>
          <p:spPr>
            <a:xfrm>
              <a:off x="511629" y="1763486"/>
              <a:ext cx="4376057" cy="23730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9B47C7E-7EAE-4705-B59A-28E1DC16F092}"/>
                </a:ext>
              </a:extLst>
            </p:cNvPr>
            <p:cNvSpPr/>
            <p:nvPr/>
          </p:nvSpPr>
          <p:spPr>
            <a:xfrm>
              <a:off x="664029" y="1872343"/>
              <a:ext cx="707571" cy="13389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AB4A31D-E549-4427-A59B-01E4C72017A0}"/>
                </a:ext>
              </a:extLst>
            </p:cNvPr>
            <p:cNvSpPr/>
            <p:nvPr/>
          </p:nvSpPr>
          <p:spPr>
            <a:xfrm>
              <a:off x="1545772" y="1872343"/>
              <a:ext cx="1981199" cy="13389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091FDA-D966-4256-B29C-CCF086DD1DCC}"/>
                </a:ext>
              </a:extLst>
            </p:cNvPr>
            <p:cNvSpPr/>
            <p:nvPr/>
          </p:nvSpPr>
          <p:spPr>
            <a:xfrm>
              <a:off x="3701143" y="1872343"/>
              <a:ext cx="1034143" cy="13389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7FDCF65-E821-4606-8480-004ADE3125CA}"/>
                </a:ext>
              </a:extLst>
            </p:cNvPr>
            <p:cNvCxnSpPr/>
            <p:nvPr/>
          </p:nvCxnSpPr>
          <p:spPr>
            <a:xfrm>
              <a:off x="511629" y="4136572"/>
              <a:ext cx="0" cy="816428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676F2C4-A03C-43FB-BD98-AD582BA58DE4}"/>
                </a:ext>
              </a:extLst>
            </p:cNvPr>
            <p:cNvCxnSpPr/>
            <p:nvPr/>
          </p:nvCxnSpPr>
          <p:spPr>
            <a:xfrm>
              <a:off x="4876801" y="4136572"/>
              <a:ext cx="0" cy="816428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B744D30-0BE7-4506-B824-B397C4A6DBC1}"/>
                </a:ext>
              </a:extLst>
            </p:cNvPr>
            <p:cNvCxnSpPr>
              <a:cxnSpLocks/>
            </p:cNvCxnSpPr>
            <p:nvPr/>
          </p:nvCxnSpPr>
          <p:spPr>
            <a:xfrm>
              <a:off x="4887686" y="1763486"/>
              <a:ext cx="1273628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375C201-08C8-4407-A890-6CEBA5CE5268}"/>
                </a:ext>
              </a:extLst>
            </p:cNvPr>
            <p:cNvCxnSpPr>
              <a:cxnSpLocks/>
            </p:cNvCxnSpPr>
            <p:nvPr/>
          </p:nvCxnSpPr>
          <p:spPr>
            <a:xfrm>
              <a:off x="4887686" y="4136572"/>
              <a:ext cx="1219200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619C88-EA73-4C25-9F58-D17DD9A842BB}"/>
                </a:ext>
              </a:extLst>
            </p:cNvPr>
            <p:cNvSpPr txBox="1"/>
            <p:nvPr/>
          </p:nvSpPr>
          <p:spPr>
            <a:xfrm>
              <a:off x="6324600" y="1578820"/>
              <a:ext cx="2155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교차축의 시작점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294B2CF-F3EC-4D4A-8183-19D88D1C27E3}"/>
                </a:ext>
              </a:extLst>
            </p:cNvPr>
            <p:cNvSpPr txBox="1"/>
            <p:nvPr/>
          </p:nvSpPr>
          <p:spPr>
            <a:xfrm>
              <a:off x="6324600" y="3951906"/>
              <a:ext cx="2155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교차축의 끝점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C0D089-C2AD-4FC0-9C00-682BB412DF64}"/>
                </a:ext>
              </a:extLst>
            </p:cNvPr>
            <p:cNvSpPr txBox="1"/>
            <p:nvPr/>
          </p:nvSpPr>
          <p:spPr>
            <a:xfrm>
              <a:off x="4887686" y="4769116"/>
              <a:ext cx="2155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주축의 끝점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6BFC0C-31C5-4E99-BAF3-3DD7D7C26B93}"/>
                </a:ext>
              </a:extLst>
            </p:cNvPr>
            <p:cNvSpPr txBox="1"/>
            <p:nvPr/>
          </p:nvSpPr>
          <p:spPr>
            <a:xfrm>
              <a:off x="544287" y="4769116"/>
              <a:ext cx="2155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주축의 시작점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D6BCC96-59E9-4D19-B224-784C858A5BEF}"/>
                </a:ext>
              </a:extLst>
            </p:cNvPr>
            <p:cNvCxnSpPr/>
            <p:nvPr/>
          </p:nvCxnSpPr>
          <p:spPr>
            <a:xfrm>
              <a:off x="511629" y="2166257"/>
              <a:ext cx="48550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826DCC3-9B2A-4137-B955-D124B4925DB6}"/>
                </a:ext>
              </a:extLst>
            </p:cNvPr>
            <p:cNvCxnSpPr/>
            <p:nvPr/>
          </p:nvCxnSpPr>
          <p:spPr>
            <a:xfrm>
              <a:off x="4376057" y="1763486"/>
              <a:ext cx="0" cy="28738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8B2C55C-D52D-4141-8A2B-57FD393AC787}"/>
                </a:ext>
              </a:extLst>
            </p:cNvPr>
            <p:cNvSpPr txBox="1"/>
            <p:nvPr/>
          </p:nvSpPr>
          <p:spPr>
            <a:xfrm>
              <a:off x="3468353" y="4321238"/>
              <a:ext cx="1045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교차축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42DBCBA-E98B-4ABA-B93F-8C94CF3201FE}"/>
                </a:ext>
              </a:extLst>
            </p:cNvPr>
            <p:cNvSpPr txBox="1"/>
            <p:nvPr/>
          </p:nvSpPr>
          <p:spPr>
            <a:xfrm>
              <a:off x="5349077" y="1981591"/>
              <a:ext cx="1045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주축</a:t>
              </a:r>
            </a:p>
          </p:txBody>
        </p: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F885F3E-211C-4173-8280-8EE6EB667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89714"/>
              </p:ext>
            </p:extLst>
          </p:nvPr>
        </p:nvGraphicFramePr>
        <p:xfrm>
          <a:off x="416909" y="5256340"/>
          <a:ext cx="840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835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6231165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속성명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display: flex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자식 요소를 블록 수준의 플렉서블 박스로 작동하게 한다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display: inline-flex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자식 요소를 인라인 수준의 플렉서블 박스로 작동하게 한다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7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7810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BF885F3E-211C-4173-8280-8EE6EB667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697781"/>
              </p:ext>
            </p:extLst>
          </p:nvPr>
        </p:nvGraphicFramePr>
        <p:xfrm>
          <a:off x="455587" y="1870883"/>
          <a:ext cx="840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835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6231165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속성명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display: flex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자식 요소를 블록 수준의 플렉서블 박스로 작동하게 한다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display: inline-flex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자식 요소를 인라인 수준의 플렉서블 박스로 작동하게 한다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7508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94E0715-5FDE-40A9-B407-A8051BEC4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82318"/>
              </p:ext>
            </p:extLst>
          </p:nvPr>
        </p:nvGraphicFramePr>
        <p:xfrm>
          <a:off x="455587" y="3629055"/>
          <a:ext cx="8406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327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5138673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속성명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flex-direction:row(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박스를 왼쪽에서 오른쪽으로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주축은 가로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교차축은 세로가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flex-direction:row-reverse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박스를 가로로 배치하되 역방향으로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오른쪽에서 왼쪽으로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주축은 가로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교차축은 세로가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7508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flex-direction:column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박스를 위에서 아래로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주축은 세로 교차축은 가로가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9211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flex-direction:column-reverse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박스를 세로로 배치하되 역방향으로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아래에서 위로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주축은 세로 교차축은 가로가 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311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BF40294-E0D2-4107-A080-CA7D022468A9}"/>
              </a:ext>
            </a:extLst>
          </p:cNvPr>
          <p:cNvSpPr txBox="1"/>
          <p:nvPr/>
        </p:nvSpPr>
        <p:spPr>
          <a:xfrm>
            <a:off x="455587" y="1491343"/>
            <a:ext cx="83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플렉서블 박스의 기본 개념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01DF43-9677-4A2C-AFF7-0D6E65839537}"/>
              </a:ext>
            </a:extLst>
          </p:cNvPr>
          <p:cNvSpPr txBox="1"/>
          <p:nvPr/>
        </p:nvSpPr>
        <p:spPr>
          <a:xfrm>
            <a:off x="455587" y="3228945"/>
            <a:ext cx="83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플렉스 아이템의 배치 방향 설정하기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주축 변경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1475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94E0715-5FDE-40A9-B407-A8051BEC4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07425"/>
              </p:ext>
            </p:extLst>
          </p:nvPr>
        </p:nvGraphicFramePr>
        <p:xfrm>
          <a:off x="414392" y="1930883"/>
          <a:ext cx="8406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327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5138673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속성명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flex-wrap:nowrap(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박스를 한 줄로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flex-wrap:wrap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박스를 여러 줄로 배치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넘치는 경우 아래줄로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7508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flex-wrap:wrap-reverse</a:t>
                      </a:r>
                      <a:endParaRPr lang="ko-KR" altLang="en-US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박스를 여러 줄로 배치하되 역방향ㅇ으로 배치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주축이 가로일 때는 아래에서 위쪽으로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주축이 세로일 때는 오른쪽에서 왼쪽으로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9211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C01DF43-9677-4A2C-AFF7-0D6E65839537}"/>
              </a:ext>
            </a:extLst>
          </p:cNvPr>
          <p:cNvSpPr txBox="1"/>
          <p:nvPr/>
        </p:nvSpPr>
        <p:spPr>
          <a:xfrm>
            <a:off x="414392" y="1530773"/>
            <a:ext cx="83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플렉스 아이템을 여러 줄로 배치하기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488C2-544E-4585-B333-D66B0150A746}"/>
              </a:ext>
            </a:extLst>
          </p:cNvPr>
          <p:cNvSpPr txBox="1"/>
          <p:nvPr/>
        </p:nvSpPr>
        <p:spPr>
          <a:xfrm>
            <a:off x="414392" y="4208986"/>
            <a:ext cx="83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플렉스 아이템의 방향과 배치를 한꺼번에 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EE882D-4BD5-49EA-84EC-35A5EB3832A7}"/>
              </a:ext>
            </a:extLst>
          </p:cNvPr>
          <p:cNvSpPr/>
          <p:nvPr/>
        </p:nvSpPr>
        <p:spPr>
          <a:xfrm>
            <a:off x="414393" y="4609096"/>
            <a:ext cx="3025494" cy="400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flex-flox: row wrap;</a:t>
            </a:r>
            <a:endParaRPr lang="ko-KR" altLang="en-US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1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기본 문법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색상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2" y="1528510"/>
            <a:ext cx="8362288" cy="132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색상 이름 사용하기</a:t>
            </a:r>
            <a:endParaRPr kumimoji="0"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buClr>
                <a:schemeClr val="tx1"/>
              </a:buClr>
              <a:buFont typeface="+mj-lt"/>
              <a:buAutoNum type="arabicPeriod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A8E15E0-45F9-4E74-A8F1-BDEA505E5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35945"/>
              </p:ext>
            </p:extLst>
          </p:nvPr>
        </p:nvGraphicFramePr>
        <p:xfrm>
          <a:off x="451166" y="2066806"/>
          <a:ext cx="8081301" cy="20731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63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9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15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8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53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75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색상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색상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색상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색상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black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silver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은색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maroon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밤색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red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빨강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navy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네이비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blue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purple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fuchsia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밝은자주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green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lime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라임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olive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올리브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yellow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8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teal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aqua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아쿠아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gray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white</a:t>
                      </a:r>
                      <a:endParaRPr lang="ko-KR" altLang="en-US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CA15AC0-0633-45BD-BD3C-EC84B45C8D69}"/>
              </a:ext>
            </a:extLst>
          </p:cNvPr>
          <p:cNvSpPr/>
          <p:nvPr/>
        </p:nvSpPr>
        <p:spPr>
          <a:xfrm>
            <a:off x="407983" y="5663810"/>
            <a:ext cx="8167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참고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>
                <a:latin typeface="나눔고딕" panose="020D0604000000000000" pitchFamily="50" charset="-127"/>
                <a:ea typeface="나눔고딕" panose="020D0604000000000000" pitchFamily="50" charset="-127"/>
              </a:rPr>
              <a:t>브라우저가 지원하는 색상명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https://www.w3schools.com/colors/colors_hex.asp</a:t>
            </a:r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F6B2AE-9FBA-4565-AC6F-35B3F08FC44C}"/>
              </a:ext>
            </a:extLst>
          </p:cNvPr>
          <p:cNvSpPr/>
          <p:nvPr/>
        </p:nvSpPr>
        <p:spPr>
          <a:xfrm>
            <a:off x="451166" y="4234691"/>
            <a:ext cx="4834818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p {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background – color : purple;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color : red;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552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94E0715-5FDE-40A9-B407-A8051BEC4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04968"/>
              </p:ext>
            </p:extLst>
          </p:nvPr>
        </p:nvGraphicFramePr>
        <p:xfrm>
          <a:off x="414392" y="1930883"/>
          <a:ext cx="8406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4465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4901535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속성명 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속성값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justify-content:flex-start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박스를 주축으로 시작점을 정렬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기본값</a:t>
                      </a:r>
                      <a:r>
                        <a:rPr lang="en-US" altLang="ko-KR"/>
                        <a:t>)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justify-content:flex-end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박스를 주축으로 끝점으로 정렬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7508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justify-content: center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박스를 중앙으로 정렬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9211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justify-content: space-between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플렉서블 박스에 빈공간이 있을 때 사용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첫번째 박스와 마지막 박스는 양쪽 끝으로 붙이고 나머지 박스는 동일한 간격으로 정렬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827932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justify-content: space-around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플렉서블 박스에 빈공간이 있을 때 사용</a:t>
                      </a:r>
                      <a:br>
                        <a:rPr lang="en-US" altLang="ko-KR"/>
                      </a:br>
                      <a:r>
                        <a:rPr lang="ko-KR" altLang="en-US"/>
                        <a:t>양쪽 끝에 있는 박스의 양 옆에도 공간을 둔채 정렬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05174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justify-content: space-evenly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공간을 모두 균일하게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1290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C01DF43-9677-4A2C-AFF7-0D6E65839537}"/>
              </a:ext>
            </a:extLst>
          </p:cNvPr>
          <p:cNvSpPr txBox="1"/>
          <p:nvPr/>
        </p:nvSpPr>
        <p:spPr>
          <a:xfrm>
            <a:off x="414392" y="1530773"/>
            <a:ext cx="83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주축방향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다양하게 배치하기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(justify-content)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71869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71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94E0715-5FDE-40A9-B407-A8051BEC4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21015"/>
              </p:ext>
            </p:extLst>
          </p:nvPr>
        </p:nvGraphicFramePr>
        <p:xfrm>
          <a:off x="414392" y="2094168"/>
          <a:ext cx="8152665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551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5704114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속성명 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속성값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align-items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:stretch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박스를 확장해서 배치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기본값</a:t>
                      </a:r>
                      <a:r>
                        <a:rPr lang="en-US" altLang="ko-KR"/>
                        <a:t>)</a:t>
                      </a:r>
                    </a:p>
                    <a:p>
                      <a:pPr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align-items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:flex-start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박스를 교차축으로 </a:t>
                      </a:r>
                      <a:br>
                        <a:rPr lang="en-US" altLang="ko-KR"/>
                      </a:br>
                      <a:r>
                        <a:rPr lang="ko-KR" altLang="en-US"/>
                        <a:t>끝점으로 정렬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7508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align-items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center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박스를 교차축의 중앙에서 배치</a:t>
                      </a: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9211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C01DF43-9677-4A2C-AFF7-0D6E65839537}"/>
              </a:ext>
            </a:extLst>
          </p:cNvPr>
          <p:cNvSpPr txBox="1"/>
          <p:nvPr/>
        </p:nvSpPr>
        <p:spPr>
          <a:xfrm>
            <a:off x="414392" y="1530773"/>
            <a:ext cx="83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교차 축 방향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으로 다양하게 배치하기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(align-items)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F4B1DE8-2761-4E94-B66F-78AD0BF9F1A3}"/>
              </a:ext>
            </a:extLst>
          </p:cNvPr>
          <p:cNvGrpSpPr/>
          <p:nvPr/>
        </p:nvGrpSpPr>
        <p:grpSpPr>
          <a:xfrm>
            <a:off x="6283932" y="3718036"/>
            <a:ext cx="2184770" cy="1000186"/>
            <a:chOff x="6379029" y="344946"/>
            <a:chExt cx="2184770" cy="100018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4B602FA-A615-49A6-B310-40AA90973C67}"/>
                </a:ext>
              </a:extLst>
            </p:cNvPr>
            <p:cNvSpPr/>
            <p:nvPr/>
          </p:nvSpPr>
          <p:spPr>
            <a:xfrm>
              <a:off x="6379029" y="344946"/>
              <a:ext cx="2184770" cy="10001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BE5C8CC-E425-4F5A-875A-0445E4F8C25A}"/>
                </a:ext>
              </a:extLst>
            </p:cNvPr>
            <p:cNvSpPr/>
            <p:nvPr/>
          </p:nvSpPr>
          <p:spPr>
            <a:xfrm>
              <a:off x="6379029" y="344947"/>
              <a:ext cx="381000" cy="7327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4177A40-6450-4234-84FA-083B1E2B3D64}"/>
                </a:ext>
              </a:extLst>
            </p:cNvPr>
            <p:cNvSpPr/>
            <p:nvPr/>
          </p:nvSpPr>
          <p:spPr>
            <a:xfrm>
              <a:off x="6760029" y="344947"/>
              <a:ext cx="381000" cy="4869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B91EA4A-0131-45B5-90B4-9A705D239FFB}"/>
                </a:ext>
              </a:extLst>
            </p:cNvPr>
            <p:cNvSpPr/>
            <p:nvPr/>
          </p:nvSpPr>
          <p:spPr>
            <a:xfrm>
              <a:off x="7141029" y="344947"/>
              <a:ext cx="1055914" cy="7327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F954270-CA67-42DF-B254-B55F0BF5F9BA}"/>
                </a:ext>
              </a:extLst>
            </p:cNvPr>
            <p:cNvSpPr/>
            <p:nvPr/>
          </p:nvSpPr>
          <p:spPr>
            <a:xfrm>
              <a:off x="8178857" y="344947"/>
              <a:ext cx="384942" cy="10001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FAA243C-7A6C-4E3C-836B-24C5AB251810}"/>
              </a:ext>
            </a:extLst>
          </p:cNvPr>
          <p:cNvGrpSpPr/>
          <p:nvPr/>
        </p:nvGrpSpPr>
        <p:grpSpPr>
          <a:xfrm>
            <a:off x="6283932" y="2554568"/>
            <a:ext cx="2184770" cy="1000186"/>
            <a:chOff x="6379029" y="344946"/>
            <a:chExt cx="2184770" cy="100018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0DD104D-052F-4811-BF3A-736BA0848ABE}"/>
                </a:ext>
              </a:extLst>
            </p:cNvPr>
            <p:cNvSpPr/>
            <p:nvPr/>
          </p:nvSpPr>
          <p:spPr>
            <a:xfrm>
              <a:off x="6379029" y="344946"/>
              <a:ext cx="2184770" cy="10001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4ACF7BD-743F-41D9-88FD-58EE7D80A1B2}"/>
                </a:ext>
              </a:extLst>
            </p:cNvPr>
            <p:cNvSpPr/>
            <p:nvPr/>
          </p:nvSpPr>
          <p:spPr>
            <a:xfrm>
              <a:off x="6379029" y="344946"/>
              <a:ext cx="381000" cy="10001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3FA2824-D20A-4E65-981A-DAC2E2046A97}"/>
                </a:ext>
              </a:extLst>
            </p:cNvPr>
            <p:cNvSpPr/>
            <p:nvPr/>
          </p:nvSpPr>
          <p:spPr>
            <a:xfrm>
              <a:off x="6760029" y="344947"/>
              <a:ext cx="381000" cy="100018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FD5CB6E-2891-4A76-8047-91400220C5FF}"/>
                </a:ext>
              </a:extLst>
            </p:cNvPr>
            <p:cNvSpPr/>
            <p:nvPr/>
          </p:nvSpPr>
          <p:spPr>
            <a:xfrm>
              <a:off x="7141029" y="344947"/>
              <a:ext cx="1055914" cy="10001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4DA2C62-BA64-4A38-B3B9-B80384C5E8B8}"/>
                </a:ext>
              </a:extLst>
            </p:cNvPr>
            <p:cNvSpPr/>
            <p:nvPr/>
          </p:nvSpPr>
          <p:spPr>
            <a:xfrm>
              <a:off x="8178857" y="344947"/>
              <a:ext cx="384942" cy="10001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36348EA-09E8-4925-A957-317AD31B694B}"/>
              </a:ext>
            </a:extLst>
          </p:cNvPr>
          <p:cNvGrpSpPr/>
          <p:nvPr/>
        </p:nvGrpSpPr>
        <p:grpSpPr>
          <a:xfrm>
            <a:off x="6279735" y="4890713"/>
            <a:ext cx="2184770" cy="1000186"/>
            <a:chOff x="6379029" y="344946"/>
            <a:chExt cx="2184770" cy="100018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516947C-0D46-4EA7-9428-319D83EE0221}"/>
                </a:ext>
              </a:extLst>
            </p:cNvPr>
            <p:cNvSpPr/>
            <p:nvPr/>
          </p:nvSpPr>
          <p:spPr>
            <a:xfrm>
              <a:off x="6379029" y="344946"/>
              <a:ext cx="2184770" cy="10001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41B5A81-06D6-4A6D-AC8C-0F992B90A93A}"/>
                </a:ext>
              </a:extLst>
            </p:cNvPr>
            <p:cNvSpPr/>
            <p:nvPr/>
          </p:nvSpPr>
          <p:spPr>
            <a:xfrm>
              <a:off x="6379029" y="475579"/>
              <a:ext cx="381000" cy="7327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16320B3-0839-4653-943B-51FAB04BBB46}"/>
                </a:ext>
              </a:extLst>
            </p:cNvPr>
            <p:cNvSpPr/>
            <p:nvPr/>
          </p:nvSpPr>
          <p:spPr>
            <a:xfrm>
              <a:off x="6760029" y="595325"/>
              <a:ext cx="381000" cy="4869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8EBC409-EB8E-4EE8-AC0E-5B00C8019CD2}"/>
                </a:ext>
              </a:extLst>
            </p:cNvPr>
            <p:cNvSpPr/>
            <p:nvPr/>
          </p:nvSpPr>
          <p:spPr>
            <a:xfrm>
              <a:off x="7141029" y="475579"/>
              <a:ext cx="1055914" cy="7327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9A01051-5B28-48C2-B45C-601C6795700D}"/>
                </a:ext>
              </a:extLst>
            </p:cNvPr>
            <p:cNvSpPr/>
            <p:nvPr/>
          </p:nvSpPr>
          <p:spPr>
            <a:xfrm>
              <a:off x="8178857" y="344947"/>
              <a:ext cx="384942" cy="10001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60607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72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94E0715-5FDE-40A9-B407-A8051BEC4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992320"/>
              </p:ext>
            </p:extLst>
          </p:nvPr>
        </p:nvGraphicFramePr>
        <p:xfrm>
          <a:off x="414392" y="2094168"/>
          <a:ext cx="8152665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551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5704114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속성명 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속성값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align-items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:flex-end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박스를 교차축의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끝점에서 배치</a:t>
                      </a:r>
                      <a:endParaRPr lang="en-US" altLang="ko-KR"/>
                    </a:p>
                    <a:p>
                      <a:pPr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12473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align-items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:baseline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박스를 시작점에 </a:t>
                      </a:r>
                      <a:br>
                        <a:rPr lang="en-US" altLang="ko-KR"/>
                      </a:br>
                      <a:r>
                        <a:rPr lang="ko-KR" altLang="en-US"/>
                        <a:t>배치되는 박스의 </a:t>
                      </a:r>
                      <a:br>
                        <a:rPr lang="en-US" altLang="ko-KR"/>
                      </a:br>
                      <a:r>
                        <a:rPr lang="ko-KR" altLang="en-US"/>
                        <a:t>글자 베이스 라인에</a:t>
                      </a:r>
                      <a:br>
                        <a:rPr lang="en-US" altLang="ko-KR"/>
                      </a:br>
                      <a:r>
                        <a:rPr lang="ko-KR" altLang="en-US"/>
                        <a:t>맞춰 배치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7508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C01DF43-9677-4A2C-AFF7-0D6E65839537}"/>
              </a:ext>
            </a:extLst>
          </p:cNvPr>
          <p:cNvSpPr txBox="1"/>
          <p:nvPr/>
        </p:nvSpPr>
        <p:spPr>
          <a:xfrm>
            <a:off x="414392" y="1530773"/>
            <a:ext cx="831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교차 축 방향으로 다양하게 배치하기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(align-items)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F4B1DE8-2761-4E94-B66F-78AD0BF9F1A3}"/>
              </a:ext>
            </a:extLst>
          </p:cNvPr>
          <p:cNvGrpSpPr/>
          <p:nvPr/>
        </p:nvGrpSpPr>
        <p:grpSpPr>
          <a:xfrm>
            <a:off x="6279735" y="2535799"/>
            <a:ext cx="2184770" cy="1000186"/>
            <a:chOff x="6379029" y="344946"/>
            <a:chExt cx="2184770" cy="100018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94B602FA-A615-49A6-B310-40AA90973C67}"/>
                </a:ext>
              </a:extLst>
            </p:cNvPr>
            <p:cNvSpPr/>
            <p:nvPr/>
          </p:nvSpPr>
          <p:spPr>
            <a:xfrm>
              <a:off x="6379029" y="344946"/>
              <a:ext cx="2184770" cy="10001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BE5C8CC-E425-4F5A-875A-0445E4F8C25A}"/>
                </a:ext>
              </a:extLst>
            </p:cNvPr>
            <p:cNvSpPr/>
            <p:nvPr/>
          </p:nvSpPr>
          <p:spPr>
            <a:xfrm>
              <a:off x="6379029" y="595325"/>
              <a:ext cx="381000" cy="73274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4177A40-6450-4234-84FA-083B1E2B3D64}"/>
                </a:ext>
              </a:extLst>
            </p:cNvPr>
            <p:cNvSpPr/>
            <p:nvPr/>
          </p:nvSpPr>
          <p:spPr>
            <a:xfrm>
              <a:off x="6760029" y="845691"/>
              <a:ext cx="381000" cy="4869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B91EA4A-0131-45B5-90B4-9A705D239FFB}"/>
                </a:ext>
              </a:extLst>
            </p:cNvPr>
            <p:cNvSpPr/>
            <p:nvPr/>
          </p:nvSpPr>
          <p:spPr>
            <a:xfrm>
              <a:off x="7141029" y="595325"/>
              <a:ext cx="1055914" cy="7327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F954270-CA67-42DF-B254-B55F0BF5F9BA}"/>
                </a:ext>
              </a:extLst>
            </p:cNvPr>
            <p:cNvSpPr/>
            <p:nvPr/>
          </p:nvSpPr>
          <p:spPr>
            <a:xfrm>
              <a:off x="8178857" y="344947"/>
              <a:ext cx="384942" cy="10001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3C68BA0-D8D7-4CEC-9518-FEBE18B6FF42}"/>
              </a:ext>
            </a:extLst>
          </p:cNvPr>
          <p:cNvGrpSpPr/>
          <p:nvPr/>
        </p:nvGrpSpPr>
        <p:grpSpPr>
          <a:xfrm>
            <a:off x="5007350" y="4014408"/>
            <a:ext cx="3618256" cy="1666495"/>
            <a:chOff x="4479393" y="4147457"/>
            <a:chExt cx="3618256" cy="1666495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36348EA-09E8-4925-A957-317AD31B694B}"/>
                </a:ext>
              </a:extLst>
            </p:cNvPr>
            <p:cNvGrpSpPr/>
            <p:nvPr/>
          </p:nvGrpSpPr>
          <p:grpSpPr>
            <a:xfrm>
              <a:off x="4479394" y="4147457"/>
              <a:ext cx="3488949" cy="1666495"/>
              <a:chOff x="6379029" y="415513"/>
              <a:chExt cx="2184770" cy="1062056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7516947C-0D46-4EA7-9428-319D83EE0221}"/>
                  </a:ext>
                </a:extLst>
              </p:cNvPr>
              <p:cNvSpPr/>
              <p:nvPr/>
            </p:nvSpPr>
            <p:spPr>
              <a:xfrm>
                <a:off x="6379029" y="477383"/>
                <a:ext cx="2184770" cy="10001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41B5A81-06D6-4A6D-AC8C-0F992B90A93A}"/>
                  </a:ext>
                </a:extLst>
              </p:cNvPr>
              <p:cNvSpPr/>
              <p:nvPr/>
            </p:nvSpPr>
            <p:spPr>
              <a:xfrm>
                <a:off x="6379029" y="475579"/>
                <a:ext cx="381000" cy="73274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816320B3-0839-4653-943B-51FAB04BBB46}"/>
                  </a:ext>
                </a:extLst>
              </p:cNvPr>
              <p:cNvSpPr/>
              <p:nvPr/>
            </p:nvSpPr>
            <p:spPr>
              <a:xfrm>
                <a:off x="6760029" y="512076"/>
                <a:ext cx="381000" cy="48695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foo</a:t>
                </a:r>
                <a:endParaRPr lang="ko-KR" altLang="en-US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8EBC409-EB8E-4EE8-AC0E-5B00C8019CD2}"/>
                  </a:ext>
                </a:extLst>
              </p:cNvPr>
              <p:cNvSpPr/>
              <p:nvPr/>
            </p:nvSpPr>
            <p:spPr>
              <a:xfrm>
                <a:off x="7141029" y="475579"/>
                <a:ext cx="1055914" cy="73273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9A01051-5B28-48C2-B45C-601C6795700D}"/>
                  </a:ext>
                </a:extLst>
              </p:cNvPr>
              <p:cNvSpPr/>
              <p:nvPr/>
            </p:nvSpPr>
            <p:spPr>
              <a:xfrm>
                <a:off x="8178857" y="415513"/>
                <a:ext cx="384942" cy="92961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14FC17-F6BB-42C1-A266-C75E9103F3A2}"/>
                </a:ext>
              </a:extLst>
            </p:cNvPr>
            <p:cNvSpPr txBox="1"/>
            <p:nvPr/>
          </p:nvSpPr>
          <p:spPr>
            <a:xfrm>
              <a:off x="4479393" y="4286942"/>
              <a:ext cx="72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foo</a:t>
              </a:r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28A81B4-E64C-4ADA-8CDC-B85A9996F13D}"/>
                </a:ext>
              </a:extLst>
            </p:cNvPr>
            <p:cNvCxnSpPr/>
            <p:nvPr/>
          </p:nvCxnSpPr>
          <p:spPr>
            <a:xfrm>
              <a:off x="4479394" y="4593772"/>
              <a:ext cx="361825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23AD8F-B103-4F36-9204-833E397F0631}"/>
                </a:ext>
              </a:extLst>
            </p:cNvPr>
            <p:cNvSpPr txBox="1"/>
            <p:nvPr/>
          </p:nvSpPr>
          <p:spPr>
            <a:xfrm>
              <a:off x="5722816" y="4286942"/>
              <a:ext cx="1616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foo foo foo</a:t>
              </a:r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D907E0-9B85-493D-84B2-DC7CF0DA9ACB}"/>
                </a:ext>
              </a:extLst>
            </p:cNvPr>
            <p:cNvSpPr txBox="1"/>
            <p:nvPr/>
          </p:nvSpPr>
          <p:spPr>
            <a:xfrm>
              <a:off x="7354153" y="4286942"/>
              <a:ext cx="72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나눔고딕" panose="020D0604000000000000" pitchFamily="50" charset="-127"/>
                  <a:ea typeface="나눔고딕" panose="020D0604000000000000" pitchFamily="50" charset="-127"/>
                </a:rPr>
                <a:t>foo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01615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73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94E0715-5FDE-40A9-B407-A8051BEC4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421989"/>
              </p:ext>
            </p:extLst>
          </p:nvPr>
        </p:nvGraphicFramePr>
        <p:xfrm>
          <a:off x="491470" y="1997812"/>
          <a:ext cx="815266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551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5704114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속성명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속성값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align-self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auto, stretch, flex-start, flex-end, center, baseline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C01DF43-9677-4A2C-AFF7-0D6E65839537}"/>
              </a:ext>
            </a:extLst>
          </p:cNvPr>
          <p:cNvSpPr txBox="1"/>
          <p:nvPr/>
        </p:nvSpPr>
        <p:spPr>
          <a:xfrm>
            <a:off x="414391" y="1530773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교차축 방향으로 플렉스 아이템을 개별적으로 배치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(align-self)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D914B39-1DF9-41BB-B249-19A473624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87342"/>
              </p:ext>
            </p:extLst>
          </p:nvPr>
        </p:nvGraphicFramePr>
        <p:xfrm>
          <a:off x="491470" y="4494428"/>
          <a:ext cx="8152665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551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5704114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속성명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속성값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align-content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stretch, flex-start, flex-end,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center,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space-between,</a:t>
                      </a:r>
                      <a:r>
                        <a:rPr lang="ko-KR" altLang="en-US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space-around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8F431B4D-F173-46F2-992B-032690061AA5}"/>
              </a:ext>
            </a:extLst>
          </p:cNvPr>
          <p:cNvSpPr txBox="1"/>
          <p:nvPr/>
        </p:nvSpPr>
        <p:spPr>
          <a:xfrm>
            <a:off x="414391" y="3914745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여러 줄인 플렉스 아이템을 교차축 방향으로 다양하게 배치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(align-content)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1468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74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94E0715-5FDE-40A9-B407-A8051BEC4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99253"/>
              </p:ext>
            </p:extLst>
          </p:nvPr>
        </p:nvGraphicFramePr>
        <p:xfrm>
          <a:off x="491470" y="1997812"/>
          <a:ext cx="815266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551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5704114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속성명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속성값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order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순서 숫자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C01DF43-9677-4A2C-AFF7-0D6E65839537}"/>
              </a:ext>
            </a:extLst>
          </p:cNvPr>
          <p:cNvSpPr txBox="1"/>
          <p:nvPr/>
        </p:nvSpPr>
        <p:spPr>
          <a:xfrm>
            <a:off x="414391" y="1530773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순서 변경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(order)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5047FD4-CEA3-425C-8820-F6D4C69FD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93816"/>
              </p:ext>
            </p:extLst>
          </p:nvPr>
        </p:nvGraphicFramePr>
        <p:xfrm>
          <a:off x="491470" y="3608898"/>
          <a:ext cx="8152665" cy="2308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7701">
                  <a:extLst>
                    <a:ext uri="{9D8B030D-6E8A-4147-A177-3AD203B41FA5}">
                      <a16:colId xmlns:a16="http://schemas.microsoft.com/office/drawing/2014/main" val="2173563125"/>
                    </a:ext>
                  </a:extLst>
                </a:gridCol>
                <a:gridCol w="1393372">
                  <a:extLst>
                    <a:ext uri="{9D8B030D-6E8A-4147-A177-3AD203B41FA5}">
                      <a16:colId xmlns:a16="http://schemas.microsoft.com/office/drawing/2014/main" val="4201482953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2850722536"/>
                    </a:ext>
                  </a:extLst>
                </a:gridCol>
                <a:gridCol w="1534885">
                  <a:extLst>
                    <a:ext uri="{9D8B030D-6E8A-4147-A177-3AD203B41FA5}">
                      <a16:colId xmlns:a16="http://schemas.microsoft.com/office/drawing/2014/main" val="2359622524"/>
                    </a:ext>
                  </a:extLst>
                </a:gridCol>
                <a:gridCol w="2178021">
                  <a:extLst>
                    <a:ext uri="{9D8B030D-6E8A-4147-A177-3AD203B41FA5}">
                      <a16:colId xmlns:a16="http://schemas.microsoft.com/office/drawing/2014/main" val="3960933406"/>
                    </a:ext>
                  </a:extLst>
                </a:gridCol>
              </a:tblGrid>
              <a:tr h="352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속성명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속성값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04035"/>
                  </a:ext>
                </a:extLst>
              </a:tr>
              <a:tr h="16002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80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flex</a:t>
                      </a:r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[flex-grow]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[flex-shrink]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[flex-basis]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의미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990538"/>
                  </a:ext>
                </a:extLst>
              </a:tr>
              <a:tr h="4800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기본값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3229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1 auto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같음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363415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auto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1 auto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같음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541974"/>
                  </a:ext>
                </a:extLst>
              </a:tr>
              <a:tr h="160020"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0 auto 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와 같음</a:t>
                      </a:r>
                      <a:endParaRPr lang="en-US" altLang="ko-KR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8081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C06E127-6B83-4B4C-A53F-3BE623D7BFFA}"/>
              </a:ext>
            </a:extLst>
          </p:cNvPr>
          <p:cNvSpPr txBox="1"/>
          <p:nvPr/>
        </p:nvSpPr>
        <p:spPr>
          <a:xfrm>
            <a:off x="414391" y="3141859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아이템 크기 변경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(flex)</a:t>
            </a: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4058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75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DA859E-7402-438D-8F69-92CF4583D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71" y="1915017"/>
            <a:ext cx="8134350" cy="904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88530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76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8224E6-C54D-4427-8E6B-45C2DB433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84" y="1453354"/>
            <a:ext cx="6693924" cy="514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551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77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C3F2B7-F586-4572-B8FE-EB8C356AC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061231"/>
            <a:ext cx="8686801" cy="40510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C80EFE-3B72-4E3B-B1FE-1A5341EC1339}"/>
              </a:ext>
            </a:extLst>
          </p:cNvPr>
          <p:cNvSpPr txBox="1"/>
          <p:nvPr/>
        </p:nvSpPr>
        <p:spPr>
          <a:xfrm>
            <a:off x="414391" y="1530773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화면에서 볼 때</a:t>
            </a:r>
          </a:p>
        </p:txBody>
      </p:sp>
    </p:spTree>
    <p:extLst>
      <p:ext uri="{BB962C8B-B14F-4D97-AF65-F5344CB8AC3E}">
        <p14:creationId xmlns:p14="http://schemas.microsoft.com/office/powerpoint/2010/main" val="36114682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699EB9-BCAC-49A4-A221-E56FAD653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26" y="2188220"/>
            <a:ext cx="4353864" cy="34314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98011B-4EFA-4827-BE34-78273E7A82BB}"/>
              </a:ext>
            </a:extLst>
          </p:cNvPr>
          <p:cNvSpPr txBox="1"/>
          <p:nvPr/>
        </p:nvSpPr>
        <p:spPr>
          <a:xfrm>
            <a:off x="795727" y="1684581"/>
            <a:ext cx="427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태블릿 화면에서 볼 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041EC1-B07A-4116-93C7-A43ACB510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799" y="1361426"/>
            <a:ext cx="2769064" cy="5301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759923-951A-46CD-95DA-0D8758F15718}"/>
              </a:ext>
            </a:extLst>
          </p:cNvPr>
          <p:cNvSpPr txBox="1"/>
          <p:nvPr/>
        </p:nvSpPr>
        <p:spPr>
          <a:xfrm>
            <a:off x="5592303" y="903972"/>
            <a:ext cx="290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모바일 화면에서 볼 때</a:t>
            </a:r>
          </a:p>
        </p:txBody>
      </p:sp>
    </p:spTree>
    <p:extLst>
      <p:ext uri="{BB962C8B-B14F-4D97-AF65-F5344CB8AC3E}">
        <p14:creationId xmlns:p14="http://schemas.microsoft.com/office/powerpoint/2010/main" val="23443259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[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실습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] flexible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688FB8-E456-4422-B029-5C6B529211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58" r="18506"/>
          <a:stretch/>
        </p:blipFill>
        <p:spPr>
          <a:xfrm>
            <a:off x="725214" y="3288125"/>
            <a:ext cx="3142593" cy="1352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78D0DD-79F8-44A3-AE54-702B4F481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83" y="2033587"/>
            <a:ext cx="7715250" cy="962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41E041-E486-43DB-9F80-BADB261F0BEE}"/>
              </a:ext>
            </a:extLst>
          </p:cNvPr>
          <p:cNvSpPr txBox="1"/>
          <p:nvPr/>
        </p:nvSpPr>
        <p:spPr>
          <a:xfrm>
            <a:off x="414392" y="1541019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화면에서 볼 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BC7E91-F612-4607-B5A1-257106A19C95}"/>
              </a:ext>
            </a:extLst>
          </p:cNvPr>
          <p:cNvSpPr txBox="1"/>
          <p:nvPr/>
        </p:nvSpPr>
        <p:spPr>
          <a:xfrm>
            <a:off x="414392" y="3110567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태블릿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화면에서 볼 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F83FCE-C7B0-40CA-84FD-8497E5FB831B}"/>
              </a:ext>
            </a:extLst>
          </p:cNvPr>
          <p:cNvSpPr txBox="1"/>
          <p:nvPr/>
        </p:nvSpPr>
        <p:spPr>
          <a:xfrm>
            <a:off x="414392" y="4680115"/>
            <a:ext cx="844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모바일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화면에서 볼 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7D8AED-9D4A-40AD-9BB9-E202F77DC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650" y="4680115"/>
            <a:ext cx="1332515" cy="200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5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기본 문법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색상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2" y="1528510"/>
            <a:ext cx="8362288" cy="498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tx1"/>
              </a:buClr>
              <a:buFont typeface="+mj-lt"/>
              <a:buAutoNum type="arabicParenR" startAt="2"/>
            </a:pP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16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진수로 표현하기</a:t>
            </a: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indent="-342900">
              <a:buClr>
                <a:schemeClr val="tx1"/>
              </a:buClr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#rrggbb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형식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각 값들이 반복되는 경우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#rgb 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형식으로 한자리 생략 가능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0" indent="0">
              <a:buClr>
                <a:schemeClr val="tx1"/>
              </a:buClr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 startAt="3"/>
            </a:pP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 startAt="3"/>
            </a:pP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 startAt="3"/>
            </a:pP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 startAt="3"/>
            </a:pP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arenR" startAt="3"/>
            </a:pP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rgb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값으로 표현하기</a:t>
            </a: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Font typeface="+mj-lt"/>
              <a:buAutoNum type="arabicParenR" startAt="4"/>
            </a:pPr>
            <a:endParaRPr lang="en-US" altLang="ko-KR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buClr>
                <a:schemeClr val="tx1"/>
              </a:buClr>
              <a:buFont typeface="+mj-lt"/>
              <a:buAutoNum type="arabicPeriod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463CE7-588C-4172-978D-40ECFB3BBB4D}"/>
              </a:ext>
            </a:extLst>
          </p:cNvPr>
          <p:cNvSpPr/>
          <p:nvPr/>
        </p:nvSpPr>
        <p:spPr>
          <a:xfrm>
            <a:off x="939681" y="2697583"/>
            <a:ext cx="6776352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p {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background – color : #c0c0c0;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color : #00f;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6C42F0-7E77-4B41-93CE-01B126430C13}"/>
              </a:ext>
            </a:extLst>
          </p:cNvPr>
          <p:cNvSpPr/>
          <p:nvPr/>
        </p:nvSpPr>
        <p:spPr>
          <a:xfrm>
            <a:off x="939681" y="5092142"/>
            <a:ext cx="6776352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p {</a:t>
            </a:r>
          </a:p>
          <a:p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background – color :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rgb(255,0,0)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color :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rgb(192,128,192)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8440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364802" y="662548"/>
            <a:ext cx="8362289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fontawesom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80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1E041-E486-43DB-9F80-BADB261F0BEE}"/>
              </a:ext>
            </a:extLst>
          </p:cNvPr>
          <p:cNvSpPr txBox="1"/>
          <p:nvPr/>
        </p:nvSpPr>
        <p:spPr>
          <a:xfrm>
            <a:off x="414392" y="1541019"/>
            <a:ext cx="8447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https://fontawesome.com/</a:t>
            </a: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download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D0041D-E777-47E6-9B23-58661C8BC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32" y="2391626"/>
            <a:ext cx="2619375" cy="1295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D7CBC2-9510-45C7-9E18-3DA2949FD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09" y="3866076"/>
            <a:ext cx="7802182" cy="7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0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7054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CSS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기본 문법 </a:t>
            </a:r>
            <a:r>
              <a:rPr lang="en-US" altLang="ko-KR" sz="4000" b="1" spc="-150">
                <a:solidFill>
                  <a:schemeClr val="accent4">
                    <a:lumMod val="50000"/>
                  </a:schemeClr>
                </a:solidFill>
              </a:rPr>
              <a:t>– 1) </a:t>
            </a:r>
            <a:r>
              <a:rPr lang="ko-KR" altLang="en-US" sz="4000" b="1" spc="-150">
                <a:solidFill>
                  <a:schemeClr val="accent4">
                    <a:lumMod val="50000"/>
                  </a:schemeClr>
                </a:solidFill>
              </a:rPr>
              <a:t>색상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endParaRPr lang="en-US" altLang="ko-KR" sz="800" spc="-3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BC1E7-19B7-4E62-AB93-DC8A6A2DC541}"/>
              </a:ext>
            </a:extLst>
          </p:cNvPr>
          <p:cNvSpPr txBox="1"/>
          <p:nvPr/>
        </p:nvSpPr>
        <p:spPr>
          <a:xfrm>
            <a:off x="364802" y="237224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CSS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5686F92B-E9A1-48B4-ABFE-BED3A13FDDFC}"/>
              </a:ext>
            </a:extLst>
          </p:cNvPr>
          <p:cNvSpPr txBox="1">
            <a:spLocks/>
          </p:cNvSpPr>
          <p:nvPr/>
        </p:nvSpPr>
        <p:spPr bwMode="auto">
          <a:xfrm>
            <a:off x="364802" y="1528511"/>
            <a:ext cx="8362288" cy="45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Tx/>
              <a:buFont typeface="+mj-lt"/>
              <a:buAutoNum type="arabicParenR" startAt="4"/>
            </a:pP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rgba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값으로 표현하기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(rgb + alpha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buClr>
                <a:schemeClr val="tx1"/>
              </a:buClr>
              <a:buFont typeface="+mj-lt"/>
              <a:buAutoNum type="arabicPeriod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CCDED4-1236-435F-986D-5D29E01C9005}"/>
              </a:ext>
            </a:extLst>
          </p:cNvPr>
          <p:cNvSpPr/>
          <p:nvPr/>
        </p:nvSpPr>
        <p:spPr>
          <a:xfrm>
            <a:off x="926926" y="2105561"/>
            <a:ext cx="635048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p {</a:t>
            </a:r>
          </a:p>
          <a:p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background – color : 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rgba(0,126,0,0.5); </a:t>
            </a:r>
            <a:endParaRPr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color : 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rgba(192,128,192,0.0)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3A5A3B0C-32D6-4E55-A66C-339EDB2D5DEC}"/>
              </a:ext>
            </a:extLst>
          </p:cNvPr>
          <p:cNvSpPr txBox="1">
            <a:spLocks/>
          </p:cNvSpPr>
          <p:nvPr/>
        </p:nvSpPr>
        <p:spPr bwMode="auto">
          <a:xfrm>
            <a:off x="364802" y="3670462"/>
            <a:ext cx="8362288" cy="45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0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 sz="1400"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Tx/>
              <a:buFont typeface="+mj-lt"/>
              <a:buAutoNum type="arabicParenR" startAt="5"/>
            </a:pP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HSL </a:t>
            </a:r>
            <a:r>
              <a:rPr lang="ko-KR" altLang="en-US" b="1">
                <a:latin typeface="나눔고딕" panose="020D0604000000000000" pitchFamily="50" charset="-127"/>
                <a:ea typeface="나눔고딕" panose="020D0604000000000000" pitchFamily="50" charset="-127"/>
              </a:rPr>
              <a:t>값으로 표현하기</a:t>
            </a:r>
            <a:r>
              <a:rPr lang="en-US" altLang="ko-KR" b="1">
                <a:latin typeface="나눔고딕" panose="020D0604000000000000" pitchFamily="50" charset="-127"/>
                <a:ea typeface="나눔고딕" panose="020D0604000000000000" pitchFamily="50" charset="-127"/>
              </a:rPr>
              <a:t>(Hue, Saturation, Lightness)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14387" lvl="1" indent="-457200">
              <a:buClr>
                <a:schemeClr val="tx1"/>
              </a:buClr>
              <a:buFont typeface="+mj-lt"/>
              <a:buAutoNum type="arabicPeriod"/>
            </a:pPr>
            <a:endParaRPr lang="en-US" altLang="ko-KR" sz="200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kumimoji="0"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01F662-82F2-4D68-80ED-8A9C1CED3027}"/>
              </a:ext>
            </a:extLst>
          </p:cNvPr>
          <p:cNvSpPr/>
          <p:nvPr/>
        </p:nvSpPr>
        <p:spPr>
          <a:xfrm>
            <a:off x="926926" y="4168820"/>
            <a:ext cx="6350485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p {</a:t>
            </a:r>
          </a:p>
          <a:p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background – color : hsl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(0,0%,80%); </a:t>
            </a:r>
            <a:endParaRPr lang="en-US" altLang="ko-KR" sz="20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	color : hsl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(240,100%,50%)</a:t>
            </a:r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pPr latinLnBrk="1"/>
            <a:r>
              <a:rPr lang="en-US" altLang="ko-KR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309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8188</TotalTime>
  <Words>3300</Words>
  <Application>Microsoft Office PowerPoint</Application>
  <PresentationFormat>화면 슬라이드 쇼(4:3)</PresentationFormat>
  <Paragraphs>1132</Paragraphs>
  <Slides>80</Slides>
  <Notes>80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7" baseType="lpstr">
      <vt:lpstr>Symbol</vt:lpstr>
      <vt:lpstr>맑은 고딕</vt:lpstr>
      <vt:lpstr>나눔고딕</vt:lpstr>
      <vt:lpstr>Wingdings</vt:lpstr>
      <vt:lpstr>나눔스퀘어</vt:lpstr>
      <vt:lpstr>Arial</vt:lpstr>
      <vt:lpstr>Office 테마</vt:lpstr>
      <vt:lpstr>CSS</vt:lpstr>
      <vt:lpstr>CSS(Cascading Style Sheet)</vt:lpstr>
      <vt:lpstr>CSS 적용방법</vt:lpstr>
      <vt:lpstr>CSS 선언 방식</vt:lpstr>
      <vt:lpstr>CSS 선언 방식</vt:lpstr>
      <vt:lpstr>CSS 선언 방식</vt:lpstr>
      <vt:lpstr>CSS 기본 문법 – 1) 색상</vt:lpstr>
      <vt:lpstr>CSS 기본 문법 – 1) 색상</vt:lpstr>
      <vt:lpstr>CSS 기본 문법 – 1) 색상</vt:lpstr>
      <vt:lpstr>CSS 기본 문법 – 2) 단위</vt:lpstr>
      <vt:lpstr>CSS 선택자</vt:lpstr>
      <vt:lpstr>CSS – 선택자(Selector)</vt:lpstr>
      <vt:lpstr>CSS – 선택자(Selector)</vt:lpstr>
      <vt:lpstr>CSS – 선택자(Selector)</vt:lpstr>
      <vt:lpstr>CSS – 선택자(Selector)</vt:lpstr>
      <vt:lpstr>CSS – 선택자(Selector)</vt:lpstr>
      <vt:lpstr>CSS – 선택자(Selector)</vt:lpstr>
      <vt:lpstr>CSS – 선택자(Selector)</vt:lpstr>
      <vt:lpstr>CSS – 선택자(Selector)</vt:lpstr>
      <vt:lpstr>상속되는 속성들(properties)</vt:lpstr>
      <vt:lpstr>CSS 선택자 우선 순위</vt:lpstr>
      <vt:lpstr>CSS 선택자 우선 순위</vt:lpstr>
      <vt:lpstr>CSS 폰트 설정</vt:lpstr>
      <vt:lpstr>CSS 폰트 설정 – 구글 웹 폰트</vt:lpstr>
      <vt:lpstr>Text  스타일</vt:lpstr>
      <vt:lpstr>[참고] line-height</vt:lpstr>
      <vt:lpstr>수직 정렬(Vertical Align)</vt:lpstr>
      <vt:lpstr>리스트 스타일</vt:lpstr>
      <vt:lpstr>link 스타일</vt:lpstr>
      <vt:lpstr>table 스타일</vt:lpstr>
      <vt:lpstr>background</vt:lpstr>
      <vt:lpstr>background</vt:lpstr>
      <vt:lpstr>[실습]</vt:lpstr>
      <vt:lpstr>[실습]</vt:lpstr>
      <vt:lpstr>[실습]</vt:lpstr>
      <vt:lpstr>인라인 요소 VS 블록 요소</vt:lpstr>
      <vt:lpstr>인라인 요소 VS 블록 요소</vt:lpstr>
      <vt:lpstr>display</vt:lpstr>
      <vt:lpstr>overflow</vt:lpstr>
      <vt:lpstr>Box Model</vt:lpstr>
      <vt:lpstr>Box Model</vt:lpstr>
      <vt:lpstr>Box Model - padding</vt:lpstr>
      <vt:lpstr>Box Model - margin</vt:lpstr>
      <vt:lpstr>Box Model</vt:lpstr>
      <vt:lpstr>float</vt:lpstr>
      <vt:lpstr>[실습] float를 이용한 레이아웃</vt:lpstr>
      <vt:lpstr>[실습] float를 이용한 레이아웃</vt:lpstr>
      <vt:lpstr>[실습] float를 이용한 레이아웃</vt:lpstr>
      <vt:lpstr>[실습] float를 이용한 레이아웃</vt:lpstr>
      <vt:lpstr>position</vt:lpstr>
      <vt:lpstr>position - absolute</vt:lpstr>
      <vt:lpstr>position - absolute</vt:lpstr>
      <vt:lpstr>position – relative</vt:lpstr>
      <vt:lpstr>[실습] position</vt:lpstr>
      <vt:lpstr>[실습] position</vt:lpstr>
      <vt:lpstr>[실습] position</vt:lpstr>
      <vt:lpstr>[실습] position</vt:lpstr>
      <vt:lpstr>[실습] position</vt:lpstr>
      <vt:lpstr>[실습] position</vt:lpstr>
      <vt:lpstr>[실습] position</vt:lpstr>
      <vt:lpstr>[실습] position</vt:lpstr>
      <vt:lpstr>[실습] position</vt:lpstr>
      <vt:lpstr>[실습] position</vt:lpstr>
      <vt:lpstr>[실습] position</vt:lpstr>
      <vt:lpstr>[실습] position</vt:lpstr>
      <vt:lpstr>flexible</vt:lpstr>
      <vt:lpstr>flexible</vt:lpstr>
      <vt:lpstr>flexible</vt:lpstr>
      <vt:lpstr>flexible</vt:lpstr>
      <vt:lpstr>flexible</vt:lpstr>
      <vt:lpstr>flexible</vt:lpstr>
      <vt:lpstr>flexible</vt:lpstr>
      <vt:lpstr>flexible</vt:lpstr>
      <vt:lpstr>flexible</vt:lpstr>
      <vt:lpstr>[실습] flexible</vt:lpstr>
      <vt:lpstr>[실습] flexible</vt:lpstr>
      <vt:lpstr>[실습] flexible</vt:lpstr>
      <vt:lpstr>[실습] flexible</vt:lpstr>
      <vt:lpstr>[실습] flexible</vt:lpstr>
      <vt:lpstr>fontawesom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박 진경</cp:lastModifiedBy>
  <cp:revision>242</cp:revision>
  <cp:lastPrinted>2011-08-28T13:13:29Z</cp:lastPrinted>
  <dcterms:created xsi:type="dcterms:W3CDTF">2011-08-24T01:05:33Z</dcterms:created>
  <dcterms:modified xsi:type="dcterms:W3CDTF">2020-01-13T14:11:23Z</dcterms:modified>
</cp:coreProperties>
</file>