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handoutMasterIdLst>
    <p:handoutMasterId r:id="rId30"/>
  </p:handoutMasterIdLst>
  <p:sldIdLst>
    <p:sldId id="256" r:id="rId5"/>
    <p:sldId id="259" r:id="rId6"/>
    <p:sldId id="282" r:id="rId7"/>
    <p:sldId id="262" r:id="rId8"/>
    <p:sldId id="263" r:id="rId9"/>
    <p:sldId id="266" r:id="rId10"/>
    <p:sldId id="268" r:id="rId11"/>
    <p:sldId id="271" r:id="rId12"/>
    <p:sldId id="272" r:id="rId13"/>
    <p:sldId id="269" r:id="rId14"/>
    <p:sldId id="273" r:id="rId15"/>
    <p:sldId id="274" r:id="rId16"/>
    <p:sldId id="275" r:id="rId17"/>
    <p:sldId id="276" r:id="rId18"/>
    <p:sldId id="277" r:id="rId19"/>
    <p:sldId id="270" r:id="rId20"/>
    <p:sldId id="278" r:id="rId21"/>
    <p:sldId id="284" r:id="rId22"/>
    <p:sldId id="279" r:id="rId23"/>
    <p:sldId id="280" r:id="rId24"/>
    <p:sldId id="281" r:id="rId25"/>
    <p:sldId id="261" r:id="rId26"/>
    <p:sldId id="265" r:id="rId27"/>
    <p:sldId id="285" r:id="rId28"/>
  </p:sldIdLst>
  <p:sldSz cx="12192000" cy="6858000"/>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517A"/>
    <a:srgbClr val="053A4C"/>
    <a:srgbClr val="30E6FE"/>
    <a:srgbClr val="0DFDFF"/>
    <a:srgbClr val="2A283C"/>
    <a:srgbClr val="0152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19" autoAdjust="0"/>
    <p:restoredTop sz="75000" autoAdjust="0"/>
  </p:normalViewPr>
  <p:slideViewPr>
    <p:cSldViewPr snapToGrid="0">
      <p:cViewPr varScale="1">
        <p:scale>
          <a:sx n="69" d="100"/>
          <a:sy n="69" d="100"/>
        </p:scale>
        <p:origin x="531" y="4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76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A60299-92B6-4F8D-A162-EE626DB15D13}" type="datetimeFigureOut">
              <a:rPr lang="en-CA" smtClean="0"/>
              <a:t>2024-08-30</a:t>
            </a:fld>
            <a:endParaRPr lang="en-C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F98ECE-8D28-49C6-B044-9E0B8069A267}" type="slidenum">
              <a:rPr lang="en-CA" smtClean="0"/>
              <a:t>‹#›</a:t>
            </a:fld>
            <a:endParaRPr lang="en-CA"/>
          </a:p>
        </p:txBody>
      </p:sp>
    </p:spTree>
    <p:extLst>
      <p:ext uri="{BB962C8B-B14F-4D97-AF65-F5344CB8AC3E}">
        <p14:creationId xmlns:p14="http://schemas.microsoft.com/office/powerpoint/2010/main" val="2005595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F7B834-D917-462C-95FD-3F99849F6F1F}" type="datetimeFigureOut">
              <a:rPr lang="en-CA" smtClean="0"/>
              <a:t>2024-08-30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83BD5-7DD4-4467-82F3-7F5CF4B3D304}" type="slidenum">
              <a:rPr lang="en-CA" smtClean="0"/>
              <a:t>‹#›</a:t>
            </a:fld>
            <a:endParaRPr lang="en-CA"/>
          </a:p>
        </p:txBody>
      </p:sp>
    </p:spTree>
    <p:extLst>
      <p:ext uri="{BB962C8B-B14F-4D97-AF65-F5344CB8AC3E}">
        <p14:creationId xmlns:p14="http://schemas.microsoft.com/office/powerpoint/2010/main" val="2068067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Business Requests Parsing and how the parsed data can be integrated into Open </a:t>
            </a:r>
            <a:r>
              <a:rPr lang="en-CA" dirty="0" err="1"/>
              <a:t>WebUI</a:t>
            </a:r>
            <a:endParaRPr lang="en-CA" dirty="0"/>
          </a:p>
        </p:txBody>
      </p:sp>
      <p:sp>
        <p:nvSpPr>
          <p:cNvPr id="4" name="Slide Number Placeholder 3"/>
          <p:cNvSpPr>
            <a:spLocks noGrp="1"/>
          </p:cNvSpPr>
          <p:nvPr>
            <p:ph type="sldNum" sz="quarter" idx="5"/>
          </p:nvPr>
        </p:nvSpPr>
        <p:spPr/>
        <p:txBody>
          <a:bodyPr/>
          <a:lstStyle/>
          <a:p>
            <a:fld id="{9B683BD5-7DD4-4467-82F3-7F5CF4B3D304}" type="slidenum">
              <a:rPr lang="en-CA" smtClean="0"/>
              <a:t>1</a:t>
            </a:fld>
            <a:endParaRPr lang="en-CA"/>
          </a:p>
        </p:txBody>
      </p:sp>
    </p:spTree>
    <p:extLst>
      <p:ext uri="{BB962C8B-B14F-4D97-AF65-F5344CB8AC3E}">
        <p14:creationId xmlns:p14="http://schemas.microsoft.com/office/powerpoint/2010/main" val="2003843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I will talk about data transformation, which is what I did after I extracted my data.</a:t>
            </a:r>
          </a:p>
        </p:txBody>
      </p:sp>
      <p:sp>
        <p:nvSpPr>
          <p:cNvPr id="4" name="Slide Number Placeholder 3"/>
          <p:cNvSpPr>
            <a:spLocks noGrp="1"/>
          </p:cNvSpPr>
          <p:nvPr>
            <p:ph type="sldNum" sz="quarter" idx="5"/>
          </p:nvPr>
        </p:nvSpPr>
        <p:spPr/>
        <p:txBody>
          <a:bodyPr/>
          <a:lstStyle/>
          <a:p>
            <a:fld id="{9B683BD5-7DD4-4467-82F3-7F5CF4B3D304}" type="slidenum">
              <a:rPr lang="en-CA" smtClean="0"/>
              <a:t>11</a:t>
            </a:fld>
            <a:endParaRPr lang="en-CA"/>
          </a:p>
        </p:txBody>
      </p:sp>
    </p:spTree>
    <p:extLst>
      <p:ext uri="{BB962C8B-B14F-4D97-AF65-F5344CB8AC3E}">
        <p14:creationId xmlns:p14="http://schemas.microsoft.com/office/powerpoint/2010/main" val="986792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tried to keep the data as original as possible, so I didn’t do too much on the natural language processing side. One thing that I thought about was the fact that these raw data came from Excel spreadsheets, which means that they are semi-structured, and by converting them into JSON format, I can maybe retain that tabular structure when I feed them into some large language model. To do that, I had to read the data using Pandas and store it in a </a:t>
            </a:r>
            <a:r>
              <a:rPr lang="en-CA" dirty="0" err="1"/>
              <a:t>Dataframe</a:t>
            </a:r>
            <a:r>
              <a:rPr lang="en-CA" dirty="0"/>
              <a:t> so that it can be converted into JSON easily. Every BRD was also very lengthy, and since large language models are bad at dealing with very long context, I divided my data up by sections so that I can feed them into the large language model by smaller chunks. When I have these processed data, I applied embeddings on them using the </a:t>
            </a:r>
            <a:r>
              <a:rPr lang="en-CA" dirty="0" err="1"/>
              <a:t>Mxbai</a:t>
            </a:r>
            <a:r>
              <a:rPr lang="en-CA" dirty="0"/>
              <a:t> large model, and I stored them in this data structure called </a:t>
            </a:r>
            <a:r>
              <a:rPr lang="en-CA" dirty="0" err="1"/>
              <a:t>Llamaindex</a:t>
            </a:r>
            <a:r>
              <a:rPr lang="en-CA" dirty="0"/>
              <a:t> </a:t>
            </a:r>
            <a:r>
              <a:rPr lang="en-CA" dirty="0" err="1"/>
              <a:t>Textnode</a:t>
            </a:r>
            <a:r>
              <a:rPr lang="en-CA" dirty="0"/>
              <a:t> so that I can load them into a database.</a:t>
            </a:r>
          </a:p>
        </p:txBody>
      </p:sp>
      <p:sp>
        <p:nvSpPr>
          <p:cNvPr id="4" name="Slide Number Placeholder 3"/>
          <p:cNvSpPr>
            <a:spLocks noGrp="1"/>
          </p:cNvSpPr>
          <p:nvPr>
            <p:ph type="sldNum" sz="quarter" idx="5"/>
          </p:nvPr>
        </p:nvSpPr>
        <p:spPr/>
        <p:txBody>
          <a:bodyPr/>
          <a:lstStyle/>
          <a:p>
            <a:fld id="{9B683BD5-7DD4-4467-82F3-7F5CF4B3D304}" type="slidenum">
              <a:rPr lang="en-CA" smtClean="0"/>
              <a:t>12</a:t>
            </a:fld>
            <a:endParaRPr lang="en-CA"/>
          </a:p>
        </p:txBody>
      </p:sp>
    </p:spTree>
    <p:extLst>
      <p:ext uri="{BB962C8B-B14F-4D97-AF65-F5344CB8AC3E}">
        <p14:creationId xmlns:p14="http://schemas.microsoft.com/office/powerpoint/2010/main" val="2814088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And that leads to the next part of the pipeline, which is data loading.</a:t>
            </a:r>
          </a:p>
        </p:txBody>
      </p:sp>
      <p:sp>
        <p:nvSpPr>
          <p:cNvPr id="4" name="Slide Number Placeholder 3"/>
          <p:cNvSpPr>
            <a:spLocks noGrp="1"/>
          </p:cNvSpPr>
          <p:nvPr>
            <p:ph type="sldNum" sz="quarter" idx="5"/>
          </p:nvPr>
        </p:nvSpPr>
        <p:spPr/>
        <p:txBody>
          <a:bodyPr/>
          <a:lstStyle/>
          <a:p>
            <a:fld id="{9B683BD5-7DD4-4467-82F3-7F5CF4B3D304}" type="slidenum">
              <a:rPr lang="en-CA" smtClean="0"/>
              <a:t>13</a:t>
            </a:fld>
            <a:endParaRPr lang="en-CA"/>
          </a:p>
        </p:txBody>
      </p:sp>
    </p:spTree>
    <p:extLst>
      <p:ext uri="{BB962C8B-B14F-4D97-AF65-F5344CB8AC3E}">
        <p14:creationId xmlns:p14="http://schemas.microsoft.com/office/powerpoint/2010/main" val="1877492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t>
            </a:r>
            <a:r>
              <a:rPr lang="en-US" dirty="0" err="1"/>
              <a:t>LlamaIndex’s</a:t>
            </a:r>
            <a:r>
              <a:rPr lang="en-US" dirty="0"/>
              <a:t> built in functions, I loaded my data onto </a:t>
            </a:r>
            <a:r>
              <a:rPr lang="en-US" dirty="0" err="1"/>
              <a:t>Qdrant</a:t>
            </a:r>
            <a:r>
              <a:rPr lang="en-US" dirty="0"/>
              <a:t> so that I can interact with them using LLMs or other tools.</a:t>
            </a:r>
          </a:p>
          <a:p>
            <a:r>
              <a:rPr lang="en-US" dirty="0"/>
              <a:t>Along with the JSON data from the BRDs, each node in the database also contains their respective metadata, such as the source of where the data came from, the file type that stored the data, and the business request number for the data. And this data is very useful during retrieval augmented Generation.</a:t>
            </a:r>
          </a:p>
          <a:p>
            <a:endParaRPr lang="en-US" dirty="0"/>
          </a:p>
          <a:p>
            <a:r>
              <a:rPr lang="en-US" dirty="0"/>
              <a:t>To improve my retrieval accuracy during RAG, I also summarized each business request using GPT4o-mini and stored them in a separate database to the JSON data. I tried generating summaries using GPT 3.5, GPT4o, llama3 8b, but it turns out that GPT4o-mini worked the best in terms of pricing and output quality. I did little on tuning hyperparameters like context length or model temperature because I couldn’t really see the effects of it too well, and this could be a future area of improvement</a:t>
            </a:r>
          </a:p>
          <a:p>
            <a:endParaRPr lang="en-US" dirty="0"/>
          </a:p>
          <a:p>
            <a:r>
              <a:rPr lang="en-US" dirty="0"/>
              <a:t>It takes approximately 1 hour and costs 1.6 million tokens to extract like 100 business requests, and I think 1.6 million tokens is like around 50 cents </a:t>
            </a:r>
            <a:r>
              <a:rPr lang="en-US" dirty="0" err="1"/>
              <a:t>usd</a:t>
            </a:r>
            <a:r>
              <a:rPr lang="en-US" dirty="0"/>
              <a:t>.</a:t>
            </a:r>
          </a:p>
        </p:txBody>
      </p:sp>
      <p:sp>
        <p:nvSpPr>
          <p:cNvPr id="4" name="Slide Number Placeholder 3"/>
          <p:cNvSpPr>
            <a:spLocks noGrp="1"/>
          </p:cNvSpPr>
          <p:nvPr>
            <p:ph type="sldNum" sz="quarter" idx="5"/>
          </p:nvPr>
        </p:nvSpPr>
        <p:spPr/>
        <p:txBody>
          <a:bodyPr/>
          <a:lstStyle/>
          <a:p>
            <a:fld id="{9B683BD5-7DD4-4467-82F3-7F5CF4B3D304}" type="slidenum">
              <a:rPr lang="en-CA" smtClean="0"/>
              <a:t>14</a:t>
            </a:fld>
            <a:endParaRPr lang="en-CA"/>
          </a:p>
        </p:txBody>
      </p:sp>
    </p:spTree>
    <p:extLst>
      <p:ext uri="{BB962C8B-B14F-4D97-AF65-F5344CB8AC3E}">
        <p14:creationId xmlns:p14="http://schemas.microsoft.com/office/powerpoint/2010/main" val="3119912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comes part 2 of my project, which is retrieval augmented generation with Open </a:t>
            </a:r>
            <a:r>
              <a:rPr lang="en-CA" dirty="0" err="1"/>
              <a:t>WebUI</a:t>
            </a:r>
            <a:endParaRPr lang="en-CA" dirty="0"/>
          </a:p>
        </p:txBody>
      </p:sp>
      <p:sp>
        <p:nvSpPr>
          <p:cNvPr id="4" name="Slide Number Placeholder 3"/>
          <p:cNvSpPr>
            <a:spLocks noGrp="1"/>
          </p:cNvSpPr>
          <p:nvPr>
            <p:ph type="sldNum" sz="quarter" idx="5"/>
          </p:nvPr>
        </p:nvSpPr>
        <p:spPr/>
        <p:txBody>
          <a:bodyPr/>
          <a:lstStyle/>
          <a:p>
            <a:fld id="{9B683BD5-7DD4-4467-82F3-7F5CF4B3D304}" type="slidenum">
              <a:rPr lang="en-CA" smtClean="0"/>
              <a:t>15</a:t>
            </a:fld>
            <a:endParaRPr lang="en-CA"/>
          </a:p>
        </p:txBody>
      </p:sp>
    </p:spTree>
    <p:extLst>
      <p:ext uri="{BB962C8B-B14F-4D97-AF65-F5344CB8AC3E}">
        <p14:creationId xmlns:p14="http://schemas.microsoft.com/office/powerpoint/2010/main" val="4001556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My goal for this component is to basically enable interactions between generative models and my parsed data in the database, and to integration these interactions into a chat interface which in this case is Open </a:t>
            </a:r>
            <a:r>
              <a:rPr lang="en-CA" dirty="0" err="1"/>
              <a:t>WebUI</a:t>
            </a:r>
            <a:r>
              <a:rPr lang="en-CA" dirty="0"/>
              <a:t>.</a:t>
            </a:r>
          </a:p>
          <a:p>
            <a:endParaRPr lang="en-CA" dirty="0"/>
          </a:p>
          <a:p>
            <a:r>
              <a:rPr lang="en-CA" dirty="0"/>
              <a:t>Some of the problems that I have encountered while building this component was poor retrieval accuracy, so given a query from the user, the retrieved nodes from the database were not very relevant to the query, and I also had trouble finding the right hyperparameters like the number of relevant nodes to retrieve based on the given query, and this was something that had a significant impact on the quality of the model’s output and the cost of the queries.</a:t>
            </a:r>
          </a:p>
        </p:txBody>
      </p:sp>
      <p:sp>
        <p:nvSpPr>
          <p:cNvPr id="4" name="Slide Number Placeholder 3"/>
          <p:cNvSpPr>
            <a:spLocks noGrp="1"/>
          </p:cNvSpPr>
          <p:nvPr>
            <p:ph type="sldNum" sz="quarter" idx="5"/>
          </p:nvPr>
        </p:nvSpPr>
        <p:spPr/>
        <p:txBody>
          <a:bodyPr/>
          <a:lstStyle/>
          <a:p>
            <a:fld id="{9B683BD5-7DD4-4467-82F3-7F5CF4B3D304}" type="slidenum">
              <a:rPr lang="en-CA" smtClean="0"/>
              <a:t>16</a:t>
            </a:fld>
            <a:endParaRPr lang="en-CA"/>
          </a:p>
        </p:txBody>
      </p:sp>
    </p:spTree>
    <p:extLst>
      <p:ext uri="{BB962C8B-B14F-4D97-AF65-F5344CB8AC3E}">
        <p14:creationId xmlns:p14="http://schemas.microsoft.com/office/powerpoint/2010/main" val="2781029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 overcome these challenges, I came up with a custom workflow. I will go back to the diagram so that you can understand this process visually. </a:t>
            </a:r>
          </a:p>
        </p:txBody>
      </p:sp>
      <p:sp>
        <p:nvSpPr>
          <p:cNvPr id="4" name="Slide Number Placeholder 3"/>
          <p:cNvSpPr>
            <a:spLocks noGrp="1"/>
          </p:cNvSpPr>
          <p:nvPr>
            <p:ph type="sldNum" sz="quarter" idx="5"/>
          </p:nvPr>
        </p:nvSpPr>
        <p:spPr/>
        <p:txBody>
          <a:bodyPr/>
          <a:lstStyle/>
          <a:p>
            <a:fld id="{9B683BD5-7DD4-4467-82F3-7F5CF4B3D304}" type="slidenum">
              <a:rPr lang="en-CA" smtClean="0"/>
              <a:t>17</a:t>
            </a:fld>
            <a:endParaRPr lang="en-CA"/>
          </a:p>
        </p:txBody>
      </p:sp>
    </p:spTree>
    <p:extLst>
      <p:ext uri="{BB962C8B-B14F-4D97-AF65-F5344CB8AC3E}">
        <p14:creationId xmlns:p14="http://schemas.microsoft.com/office/powerpoint/2010/main" val="1366929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Some other things that I added in my workflow includes keyword extraction. So if the user mentions a business request number in the query, then that business request number will be used to directly retrieve the relevant nodes from the database.</a:t>
            </a:r>
          </a:p>
          <a:p>
            <a:r>
              <a:rPr lang="en-CA" dirty="0"/>
              <a:t>I also did prompt engineering to deal with hallucination problems in the output of the model. As you can see in the picture, I asked the LLM to give the source of the nodes that it retrieved, and also made sure that it doesn’t make up stuff when it doesn’t know the answer</a:t>
            </a:r>
          </a:p>
          <a:p>
            <a:r>
              <a:rPr lang="en-CA" dirty="0"/>
              <a:t>Lastly, I implemented a Hybrid Retriever (which is a combination of keyword search and cosine similarity).</a:t>
            </a:r>
          </a:p>
          <a:p>
            <a:endParaRPr lang="en-CA" dirty="0"/>
          </a:p>
        </p:txBody>
      </p:sp>
      <p:sp>
        <p:nvSpPr>
          <p:cNvPr id="4" name="Slide Number Placeholder 3"/>
          <p:cNvSpPr>
            <a:spLocks noGrp="1"/>
          </p:cNvSpPr>
          <p:nvPr>
            <p:ph type="sldNum" sz="quarter" idx="5"/>
          </p:nvPr>
        </p:nvSpPr>
        <p:spPr/>
        <p:txBody>
          <a:bodyPr/>
          <a:lstStyle/>
          <a:p>
            <a:fld id="{9B683BD5-7DD4-4467-82F3-7F5CF4B3D304}" type="slidenum">
              <a:rPr lang="en-CA" smtClean="0"/>
              <a:t>18</a:t>
            </a:fld>
            <a:endParaRPr lang="en-CA"/>
          </a:p>
        </p:txBody>
      </p:sp>
    </p:spTree>
    <p:extLst>
      <p:ext uri="{BB962C8B-B14F-4D97-AF65-F5344CB8AC3E}">
        <p14:creationId xmlns:p14="http://schemas.microsoft.com/office/powerpoint/2010/main" val="1623312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component is not finalized, but I will talk about what I have done so far.</a:t>
            </a:r>
          </a:p>
        </p:txBody>
      </p:sp>
      <p:sp>
        <p:nvSpPr>
          <p:cNvPr id="4" name="Slide Number Placeholder 3"/>
          <p:cNvSpPr>
            <a:spLocks noGrp="1"/>
          </p:cNvSpPr>
          <p:nvPr>
            <p:ph type="sldNum" sz="quarter" idx="5"/>
          </p:nvPr>
        </p:nvSpPr>
        <p:spPr/>
        <p:txBody>
          <a:bodyPr/>
          <a:lstStyle/>
          <a:p>
            <a:fld id="{9B683BD5-7DD4-4467-82F3-7F5CF4B3D304}" type="slidenum">
              <a:rPr lang="en-CA" smtClean="0"/>
              <a:t>19</a:t>
            </a:fld>
            <a:endParaRPr lang="en-CA"/>
          </a:p>
        </p:txBody>
      </p:sp>
    </p:spTree>
    <p:extLst>
      <p:ext uri="{BB962C8B-B14F-4D97-AF65-F5344CB8AC3E}">
        <p14:creationId xmlns:p14="http://schemas.microsoft.com/office/powerpoint/2010/main" val="1299770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problems that I encounter while working on this component include duplicated </a:t>
            </a:r>
            <a:r>
              <a:rPr lang="en-CA" dirty="0" err="1"/>
              <a:t>Epets</a:t>
            </a:r>
            <a:r>
              <a:rPr lang="en-CA" dirty="0"/>
              <a:t> each with different dates, meaning that It was really hard to tell which </a:t>
            </a:r>
            <a:r>
              <a:rPr lang="en-CA" dirty="0" err="1"/>
              <a:t>Epet</a:t>
            </a:r>
            <a:r>
              <a:rPr lang="en-CA" dirty="0"/>
              <a:t> had the most up to date costing when there are multiple of them under the same directory. The structure of the </a:t>
            </a:r>
            <a:r>
              <a:rPr lang="en-CA" dirty="0" err="1"/>
              <a:t>Epets</a:t>
            </a:r>
            <a:r>
              <a:rPr lang="en-CA" dirty="0"/>
              <a:t> were also messed up, so it was very difficult to retain the tabular structure of the data after extracting it. Another thing that came up was these Excel Files each had like some type of filters turned on, and that wasn’t compatible with the library that I was using. </a:t>
            </a:r>
          </a:p>
          <a:p>
            <a:endParaRPr lang="en-CA" dirty="0"/>
          </a:p>
          <a:p>
            <a:r>
              <a:rPr lang="en-CA" dirty="0"/>
              <a:t>To solve these problems, I first converted all Excel files with extensions of </a:t>
            </a:r>
            <a:r>
              <a:rPr lang="en-CA" dirty="0" err="1"/>
              <a:t>xlsb</a:t>
            </a:r>
            <a:r>
              <a:rPr lang="en-CA" dirty="0"/>
              <a:t>, </a:t>
            </a:r>
            <a:r>
              <a:rPr lang="en-CA" dirty="0" err="1"/>
              <a:t>xlsm</a:t>
            </a:r>
            <a:r>
              <a:rPr lang="en-CA" dirty="0"/>
              <a:t>, or xlsx all into xlsx, and I wrote a custom script to turn off the filters in these files so that my chosen library can be used to read the data that are stored in them. The library that I used was Unstructured IO.</a:t>
            </a:r>
          </a:p>
        </p:txBody>
      </p:sp>
      <p:sp>
        <p:nvSpPr>
          <p:cNvPr id="4" name="Slide Number Placeholder 3"/>
          <p:cNvSpPr>
            <a:spLocks noGrp="1"/>
          </p:cNvSpPr>
          <p:nvPr>
            <p:ph type="sldNum" sz="quarter" idx="5"/>
          </p:nvPr>
        </p:nvSpPr>
        <p:spPr/>
        <p:txBody>
          <a:bodyPr/>
          <a:lstStyle/>
          <a:p>
            <a:fld id="{9B683BD5-7DD4-4467-82F3-7F5CF4B3D304}" type="slidenum">
              <a:rPr lang="en-CA" smtClean="0"/>
              <a:t>20</a:t>
            </a:fld>
            <a:endParaRPr lang="en-CA"/>
          </a:p>
        </p:txBody>
      </p:sp>
    </p:spTree>
    <p:extLst>
      <p:ext uri="{BB962C8B-B14F-4D97-AF65-F5344CB8AC3E}">
        <p14:creationId xmlns:p14="http://schemas.microsoft.com/office/powerpoint/2010/main" val="1667242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There are 3 main components to the work that I have done, and I will talk about each individually.</a:t>
            </a:r>
          </a:p>
          <a:p>
            <a:r>
              <a:rPr lang="en-CA" dirty="0"/>
              <a:t>All the work that I have done with their documentations can be found on the SSC repository on </a:t>
            </a:r>
            <a:r>
              <a:rPr lang="en-CA" dirty="0" err="1"/>
              <a:t>Github</a:t>
            </a:r>
            <a:endParaRPr lang="en-CA" dirty="0"/>
          </a:p>
        </p:txBody>
      </p:sp>
      <p:sp>
        <p:nvSpPr>
          <p:cNvPr id="4" name="Slide Number Placeholder 3"/>
          <p:cNvSpPr>
            <a:spLocks noGrp="1"/>
          </p:cNvSpPr>
          <p:nvPr>
            <p:ph type="sldNum" sz="quarter" idx="5"/>
          </p:nvPr>
        </p:nvSpPr>
        <p:spPr/>
        <p:txBody>
          <a:bodyPr/>
          <a:lstStyle/>
          <a:p>
            <a:fld id="{9B683BD5-7DD4-4467-82F3-7F5CF4B3D304}" type="slidenum">
              <a:rPr lang="en-CA" smtClean="0"/>
              <a:t>2</a:t>
            </a:fld>
            <a:endParaRPr lang="en-CA"/>
          </a:p>
        </p:txBody>
      </p:sp>
    </p:spTree>
    <p:extLst>
      <p:ext uri="{BB962C8B-B14F-4D97-AF65-F5344CB8AC3E}">
        <p14:creationId xmlns:p14="http://schemas.microsoft.com/office/powerpoint/2010/main" val="11485814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I was reading that data, I had to make assumptions again due to the inconsistent structures of the data. And one of the assumptions that I made was that the total cost of the business request always shows up following the first “Total” (Show the picture in slide 19). On the right, you can see that I have all the extracted prices with their respective business request number in JSON format. </a:t>
            </a:r>
          </a:p>
          <a:p>
            <a:endParaRPr lang="en-CA" dirty="0"/>
          </a:p>
          <a:p>
            <a:r>
              <a:rPr lang="en-CA" dirty="0"/>
              <a:t>One thing that I want to mention is that I tried building a costing prediction model based on some of the features that I have using a very powerful library called </a:t>
            </a:r>
            <a:r>
              <a:rPr lang="en-CA" dirty="0" err="1"/>
              <a:t>AutoGluon</a:t>
            </a:r>
            <a:r>
              <a:rPr lang="en-CA" dirty="0"/>
              <a:t> that can automatically build machine learning models if you feed data into it. I had no good results when I used but I think it was mainly because of the data that I fed into it and not the model itself.</a:t>
            </a:r>
          </a:p>
        </p:txBody>
      </p:sp>
      <p:sp>
        <p:nvSpPr>
          <p:cNvPr id="4" name="Slide Number Placeholder 3"/>
          <p:cNvSpPr>
            <a:spLocks noGrp="1"/>
          </p:cNvSpPr>
          <p:nvPr>
            <p:ph type="sldNum" sz="quarter" idx="5"/>
          </p:nvPr>
        </p:nvSpPr>
        <p:spPr/>
        <p:txBody>
          <a:bodyPr/>
          <a:lstStyle/>
          <a:p>
            <a:fld id="{9B683BD5-7DD4-4467-82F3-7F5CF4B3D304}" type="slidenum">
              <a:rPr lang="en-CA" smtClean="0"/>
              <a:t>21</a:t>
            </a:fld>
            <a:endParaRPr lang="en-CA"/>
          </a:p>
        </p:txBody>
      </p:sp>
    </p:spTree>
    <p:extLst>
      <p:ext uri="{BB962C8B-B14F-4D97-AF65-F5344CB8AC3E}">
        <p14:creationId xmlns:p14="http://schemas.microsoft.com/office/powerpoint/2010/main" val="41727886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Finally, I will just talk about some of the future directions of this project. </a:t>
            </a:r>
          </a:p>
          <a:p>
            <a:endParaRPr lang="en-CA" dirty="0"/>
          </a:p>
          <a:p>
            <a:r>
              <a:rPr lang="en-CA" dirty="0"/>
              <a:t>The first thing is support for French data. I only parsed English data for simplicity, but if I wanted to parse French data, I could just change a few lines in my code, and it shouldn’t be a difficult process. </a:t>
            </a:r>
          </a:p>
          <a:p>
            <a:r>
              <a:rPr lang="en-CA" dirty="0"/>
              <a:t>I think the biggest future improvement that could be made is incorporating AI agents into my workflow. This is something that I found while learning about RAG, and I think they have great potentials as they become more powerful. For example, you can use them to identify duplicated data by actually going into these documents and look at their similarity, and they can also classify documents by dates or deal with inconsistent directory structure.</a:t>
            </a:r>
          </a:p>
          <a:p>
            <a:r>
              <a:rPr lang="en-CA" dirty="0"/>
              <a:t>For part 1 of my project, I could use a better PDF parser. The PDF files also had a tabular structure, and the open-source tools that I found do not identify that structure too well, so if a better extraction tool is used, then the extracted data can also be more meaningful.</a:t>
            </a:r>
          </a:p>
          <a:p>
            <a:endParaRPr lang="en-CA" dirty="0"/>
          </a:p>
          <a:p>
            <a:r>
              <a:rPr lang="en-CA" dirty="0"/>
              <a:t>For part 2 of my project, I can improve on hyperparameter selection, which I have already mentioned earlier.</a:t>
            </a:r>
          </a:p>
          <a:p>
            <a:r>
              <a:rPr lang="en-CA" dirty="0"/>
              <a:t>I could’ve also made a chat engine. Right now I only have a query engine that the user can ask questions on. The problem that I saw with chat engine was that the number of tokens could grow exponentially as the chat history becomes longer, because every time the user makes a query, the entire chat history is sent back to the model along with the BRDs, and the pricing can go really high quickly.</a:t>
            </a:r>
          </a:p>
          <a:p>
            <a:r>
              <a:rPr lang="en-CA" dirty="0"/>
              <a:t>I also tried simple reranking to improve document retrieval accuracy during RAG but I didn’t find it too helpful, and this could be something to look at in depth in the future.</a:t>
            </a:r>
          </a:p>
          <a:p>
            <a:endParaRPr lang="en-CA" dirty="0"/>
          </a:p>
          <a:p>
            <a:r>
              <a:rPr lang="en-CA" dirty="0"/>
              <a:t>And lastly for part 3, I could probably do more on extracting meaningful features from the data and maybe build a custom model instead of using an automatic engine.</a:t>
            </a:r>
          </a:p>
          <a:p>
            <a:endParaRPr lang="en-CA" dirty="0"/>
          </a:p>
        </p:txBody>
      </p:sp>
      <p:sp>
        <p:nvSpPr>
          <p:cNvPr id="4" name="Slide Number Placeholder 3"/>
          <p:cNvSpPr>
            <a:spLocks noGrp="1"/>
          </p:cNvSpPr>
          <p:nvPr>
            <p:ph type="sldNum" sz="quarter" idx="5"/>
          </p:nvPr>
        </p:nvSpPr>
        <p:spPr/>
        <p:txBody>
          <a:bodyPr/>
          <a:lstStyle/>
          <a:p>
            <a:fld id="{9B683BD5-7DD4-4467-82F3-7F5CF4B3D304}" type="slidenum">
              <a:rPr lang="en-CA" smtClean="0"/>
              <a:t>22</a:t>
            </a:fld>
            <a:endParaRPr lang="en-CA"/>
          </a:p>
        </p:txBody>
      </p:sp>
    </p:spTree>
    <p:extLst>
      <p:ext uri="{BB962C8B-B14F-4D97-AF65-F5344CB8AC3E}">
        <p14:creationId xmlns:p14="http://schemas.microsoft.com/office/powerpoint/2010/main" val="2296904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 begin, I will just give a brief background about the project that I am working on and some of the objectives that I was aiming to achieve.</a:t>
            </a:r>
          </a:p>
          <a:p>
            <a:r>
              <a:rPr lang="en-CA" dirty="0"/>
              <a:t>So within Share Services Canada, all the work done with internal and external clients are recorded as business requests, specifically in these files called Business Requirements Document and ePET, and my task is basically to build an automated pipeline that takes these raw data and consolidate them into some type of searchable datastore. With these parsed data, I can then do data analysis and try find useful insights from them, like predicting the cost of a business request, or finding out why a client may have cancelled a business request. The data that we have is very messed up and unstructured, and that is one of the biggest challenge that I had to account for while working on this.</a:t>
            </a:r>
          </a:p>
        </p:txBody>
      </p:sp>
      <p:sp>
        <p:nvSpPr>
          <p:cNvPr id="4" name="Slide Number Placeholder 3"/>
          <p:cNvSpPr>
            <a:spLocks noGrp="1"/>
          </p:cNvSpPr>
          <p:nvPr>
            <p:ph type="sldNum" sz="quarter" idx="5"/>
          </p:nvPr>
        </p:nvSpPr>
        <p:spPr/>
        <p:txBody>
          <a:bodyPr/>
          <a:lstStyle/>
          <a:p>
            <a:fld id="{9B683BD5-7DD4-4467-82F3-7F5CF4B3D304}" type="slidenum">
              <a:rPr lang="en-CA" smtClean="0"/>
              <a:t>3</a:t>
            </a:fld>
            <a:endParaRPr lang="en-CA"/>
          </a:p>
        </p:txBody>
      </p:sp>
    </p:spTree>
    <p:extLst>
      <p:ext uri="{BB962C8B-B14F-4D97-AF65-F5344CB8AC3E}">
        <p14:creationId xmlns:p14="http://schemas.microsoft.com/office/powerpoint/2010/main" val="3660866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a diagram that shows the overall workflow for my first two components. The first component is the business requirements document parsing pipeline, shown on the left with black lines, and the second component is using Retrieval Augmented Generation to do Q&amp;A on the data, which is shown on the right with red lines. And I will break down these steps individually in the next couple of slides,</a:t>
            </a:r>
          </a:p>
        </p:txBody>
      </p:sp>
      <p:sp>
        <p:nvSpPr>
          <p:cNvPr id="4" name="Slide Number Placeholder 3"/>
          <p:cNvSpPr>
            <a:spLocks noGrp="1"/>
          </p:cNvSpPr>
          <p:nvPr>
            <p:ph type="sldNum" sz="quarter" idx="5"/>
          </p:nvPr>
        </p:nvSpPr>
        <p:spPr/>
        <p:txBody>
          <a:bodyPr/>
          <a:lstStyle/>
          <a:p>
            <a:fld id="{9B683BD5-7DD4-4467-82F3-7F5CF4B3D304}" type="slidenum">
              <a:rPr lang="en-CA" smtClean="0"/>
              <a:t>4</a:t>
            </a:fld>
            <a:endParaRPr lang="en-CA"/>
          </a:p>
        </p:txBody>
      </p:sp>
    </p:spTree>
    <p:extLst>
      <p:ext uri="{BB962C8B-B14F-4D97-AF65-F5344CB8AC3E}">
        <p14:creationId xmlns:p14="http://schemas.microsoft.com/office/powerpoint/2010/main" val="3430487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And I will first talk about the data extraction process of this pipeline</a:t>
            </a:r>
          </a:p>
        </p:txBody>
      </p:sp>
      <p:sp>
        <p:nvSpPr>
          <p:cNvPr id="4" name="Slide Number Placeholder 3"/>
          <p:cNvSpPr>
            <a:spLocks noGrp="1"/>
          </p:cNvSpPr>
          <p:nvPr>
            <p:ph type="sldNum" sz="quarter" idx="5"/>
          </p:nvPr>
        </p:nvSpPr>
        <p:spPr/>
        <p:txBody>
          <a:bodyPr/>
          <a:lstStyle/>
          <a:p>
            <a:fld id="{9B683BD5-7DD4-4467-82F3-7F5CF4B3D304}" type="slidenum">
              <a:rPr lang="en-CA" smtClean="0"/>
              <a:t>6</a:t>
            </a:fld>
            <a:endParaRPr lang="en-CA"/>
          </a:p>
        </p:txBody>
      </p:sp>
    </p:spTree>
    <p:extLst>
      <p:ext uri="{BB962C8B-B14F-4D97-AF65-F5344CB8AC3E}">
        <p14:creationId xmlns:p14="http://schemas.microsoft.com/office/powerpoint/2010/main" val="3099520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biggest problem that I have encountered while working on data extraction was the inconsistent data structure. Here are three different directories for three business requests, and you can see within them, the contents are very different. One is just all files, and another one is like all folders, and it was difficult to produce a single generalized algorithm that can deal with all these different structures elegantly.</a:t>
            </a:r>
          </a:p>
        </p:txBody>
      </p:sp>
      <p:sp>
        <p:nvSpPr>
          <p:cNvPr id="4" name="Slide Number Placeholder 3"/>
          <p:cNvSpPr>
            <a:spLocks noGrp="1"/>
          </p:cNvSpPr>
          <p:nvPr>
            <p:ph type="sldNum" sz="quarter" idx="5"/>
          </p:nvPr>
        </p:nvSpPr>
        <p:spPr/>
        <p:txBody>
          <a:bodyPr/>
          <a:lstStyle/>
          <a:p>
            <a:fld id="{9B683BD5-7DD4-4467-82F3-7F5CF4B3D304}" type="slidenum">
              <a:rPr lang="en-CA" smtClean="0"/>
              <a:t>7</a:t>
            </a:fld>
            <a:endParaRPr lang="en-CA"/>
          </a:p>
        </p:txBody>
      </p:sp>
    </p:spTree>
    <p:extLst>
      <p:ext uri="{BB962C8B-B14F-4D97-AF65-F5344CB8AC3E}">
        <p14:creationId xmlns:p14="http://schemas.microsoft.com/office/powerpoint/2010/main" val="1801637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And even within files, the data looks very different, especially between the older BRDs and the newer BRDs. And here is two different BRDs.</a:t>
            </a:r>
          </a:p>
        </p:txBody>
      </p:sp>
      <p:sp>
        <p:nvSpPr>
          <p:cNvPr id="4" name="Slide Number Placeholder 3"/>
          <p:cNvSpPr>
            <a:spLocks noGrp="1"/>
          </p:cNvSpPr>
          <p:nvPr>
            <p:ph type="sldNum" sz="quarter" idx="5"/>
          </p:nvPr>
        </p:nvSpPr>
        <p:spPr/>
        <p:txBody>
          <a:bodyPr/>
          <a:lstStyle/>
          <a:p>
            <a:fld id="{9B683BD5-7DD4-4467-82F3-7F5CF4B3D304}" type="slidenum">
              <a:rPr lang="en-CA" smtClean="0"/>
              <a:t>8</a:t>
            </a:fld>
            <a:endParaRPr lang="en-CA"/>
          </a:p>
        </p:txBody>
      </p:sp>
    </p:spTree>
    <p:extLst>
      <p:ext uri="{BB962C8B-B14F-4D97-AF65-F5344CB8AC3E}">
        <p14:creationId xmlns:p14="http://schemas.microsoft.com/office/powerpoint/2010/main" val="3275094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another BRD in PDF format. So you can see that there is already three different versions of BRDs that look very different to each other.</a:t>
            </a:r>
          </a:p>
        </p:txBody>
      </p:sp>
      <p:sp>
        <p:nvSpPr>
          <p:cNvPr id="4" name="Slide Number Placeholder 3"/>
          <p:cNvSpPr>
            <a:spLocks noGrp="1"/>
          </p:cNvSpPr>
          <p:nvPr>
            <p:ph type="sldNum" sz="quarter" idx="5"/>
          </p:nvPr>
        </p:nvSpPr>
        <p:spPr/>
        <p:txBody>
          <a:bodyPr/>
          <a:lstStyle/>
          <a:p>
            <a:fld id="{9B683BD5-7DD4-4467-82F3-7F5CF4B3D304}" type="slidenum">
              <a:rPr lang="en-CA" smtClean="0"/>
              <a:t>9</a:t>
            </a:fld>
            <a:endParaRPr lang="en-CA"/>
          </a:p>
        </p:txBody>
      </p:sp>
    </p:spTree>
    <p:extLst>
      <p:ext uri="{BB962C8B-B14F-4D97-AF65-F5344CB8AC3E}">
        <p14:creationId xmlns:p14="http://schemas.microsoft.com/office/powerpoint/2010/main" val="3890008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one of the most important things that I did was making assumptions about the structure of the data, and without these assumptions it would be very hard to make a generalized algorithm that can deal with these different structures. I derived these assumptions by looking at lots of BRDs from different business requests and trying to find common patterns among them. There are three main assumptions that I made in my algorithm; the first one being the fact that every business request contains no more than 1 BRD folder, 1 ePET folder, and 1 agreement approval folder (there are other data in the directory, but these three folders are the primary ones that I was dealing with). The second assumption I made was that all business requests directories are named as BR followed by a bunch of digits, and this was very useful as metadata especially in the RAG part of my project which I will take about later. And lastly, I made the assumption that every BRD contains certain keywords like “Business requirements Document” to make sure that the algorithm picks out BRDs only.</a:t>
            </a:r>
          </a:p>
          <a:p>
            <a:endParaRPr lang="en-CA" dirty="0"/>
          </a:p>
          <a:p>
            <a:r>
              <a:rPr lang="en-CA" dirty="0"/>
              <a:t>When I was making the algorithm, I used regular expressions to identify patterns in the extracted data so that I can filter out irrelevant data and also do metadata extraction.</a:t>
            </a:r>
          </a:p>
          <a:p>
            <a:r>
              <a:rPr lang="en-CA" dirty="0"/>
              <a:t>Earlier, I showed that BRDs come in different formats as Excel files or PDF files, if it was an Excel file, then I would use Pandas to extract the data. If it was a PDF file, then I would use </a:t>
            </a:r>
            <a:r>
              <a:rPr lang="en-CA" dirty="0" err="1"/>
              <a:t>PyMuPDF</a:t>
            </a:r>
            <a:r>
              <a:rPr lang="en-CA" dirty="0"/>
              <a:t> to extract the data.</a:t>
            </a:r>
          </a:p>
        </p:txBody>
      </p:sp>
      <p:sp>
        <p:nvSpPr>
          <p:cNvPr id="4" name="Slide Number Placeholder 3"/>
          <p:cNvSpPr>
            <a:spLocks noGrp="1"/>
          </p:cNvSpPr>
          <p:nvPr>
            <p:ph type="sldNum" sz="quarter" idx="5"/>
          </p:nvPr>
        </p:nvSpPr>
        <p:spPr/>
        <p:txBody>
          <a:bodyPr/>
          <a:lstStyle/>
          <a:p>
            <a:fld id="{9B683BD5-7DD4-4467-82F3-7F5CF4B3D304}" type="slidenum">
              <a:rPr lang="en-CA" smtClean="0"/>
              <a:t>10</a:t>
            </a:fld>
            <a:endParaRPr lang="en-CA"/>
          </a:p>
        </p:txBody>
      </p:sp>
    </p:spTree>
    <p:extLst>
      <p:ext uri="{BB962C8B-B14F-4D97-AF65-F5344CB8AC3E}">
        <p14:creationId xmlns:p14="http://schemas.microsoft.com/office/powerpoint/2010/main" val="40915024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2.emf"/><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 IM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36FA05-98D1-4500-9948-701EEC95A34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cxnSp>
        <p:nvCxnSpPr>
          <p:cNvPr id="13" name="Straight Connector 12"/>
          <p:cNvCxnSpPr/>
          <p:nvPr userDrawn="1"/>
        </p:nvCxnSpPr>
        <p:spPr>
          <a:xfrm>
            <a:off x="535341" y="5554159"/>
            <a:ext cx="11101419"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3"/>
          <a:stretch>
            <a:fillRect/>
          </a:stretch>
        </p:blipFill>
        <p:spPr>
          <a:xfrm>
            <a:off x="10163010" y="5979272"/>
            <a:ext cx="1473750" cy="348750"/>
          </a:xfrm>
          <a:prstGeom prst="rect">
            <a:avLst/>
          </a:prstGeom>
        </p:spPr>
      </p:pic>
      <p:sp>
        <p:nvSpPr>
          <p:cNvPr id="21" name="Text Placeholder 28"/>
          <p:cNvSpPr>
            <a:spLocks noGrp="1"/>
          </p:cNvSpPr>
          <p:nvPr>
            <p:ph type="body" sz="quarter" idx="13" hasCustomPrompt="1"/>
          </p:nvPr>
        </p:nvSpPr>
        <p:spPr>
          <a:xfrm>
            <a:off x="457198" y="4962991"/>
            <a:ext cx="1990725" cy="319332"/>
          </a:xfrm>
          <a:prstGeom prst="rect">
            <a:avLst/>
          </a:prstGeom>
        </p:spPr>
        <p:txBody>
          <a:bodyPr anchor="ctr">
            <a:noAutofit/>
          </a:bodyPr>
          <a:lstStyle>
            <a:lvl1pPr marL="0" indent="0" algn="l">
              <a:lnSpc>
                <a:spcPts val="1400"/>
              </a:lnSpc>
              <a:buNone/>
              <a:defRPr lang="en-CA" sz="1100">
                <a:solidFill>
                  <a:schemeClr val="bg1"/>
                </a:solidFill>
                <a:effectLst/>
                <a:latin typeface="Arial" panose="020B0604020202020204" pitchFamily="34" charset="0"/>
                <a:cs typeface="Arial" panose="020B0604020202020204" pitchFamily="34" charset="0"/>
              </a:defRPr>
            </a:lvl1pPr>
          </a:lstStyle>
          <a:p>
            <a:r>
              <a:rPr lang="en-US" sz="1100" dirty="0">
                <a:solidFill>
                  <a:srgbClr val="FFFFFF"/>
                </a:solidFill>
                <a:effectLst/>
                <a:latin typeface="Arial" panose="020B0604020202020204" pitchFamily="34" charset="0"/>
                <a:ea typeface="Calibri" panose="020F0502020204030204" pitchFamily="34" charset="0"/>
                <a:cs typeface="Arial" panose="020B0604020202020204" pitchFamily="34" charset="0"/>
              </a:rPr>
              <a:t>Date | Version</a:t>
            </a:r>
            <a:endParaRPr lang="en-CA" sz="1100" dirty="0">
              <a:solidFill>
                <a:srgbClr val="2A283C"/>
              </a:solidFill>
              <a:effectLst/>
              <a:latin typeface="Arial" panose="020B0604020202020204" pitchFamily="34" charset="0"/>
              <a:ea typeface="Calibri" panose="020F0502020204030204" pitchFamily="34" charset="0"/>
              <a:cs typeface="Times New Roman" panose="02020603050405020304" pitchFamily="18" charset="0"/>
            </a:endParaRPr>
          </a:p>
        </p:txBody>
      </p:sp>
      <p:sp>
        <p:nvSpPr>
          <p:cNvPr id="23" name="Text Placeholder 28"/>
          <p:cNvSpPr>
            <a:spLocks noGrp="1"/>
          </p:cNvSpPr>
          <p:nvPr>
            <p:ph type="body" sz="quarter" idx="11" hasCustomPrompt="1"/>
          </p:nvPr>
        </p:nvSpPr>
        <p:spPr>
          <a:xfrm>
            <a:off x="457198" y="2285995"/>
            <a:ext cx="5636031" cy="1455519"/>
          </a:xfrm>
          <a:prstGeom prst="rect">
            <a:avLst/>
          </a:prstGeom>
        </p:spPr>
        <p:txBody>
          <a:bodyPr anchor="b">
            <a:normAutofit/>
          </a:bodyPr>
          <a:lstStyle>
            <a:lvl1pPr marL="0" indent="0" algn="l">
              <a:lnSpc>
                <a:spcPts val="2800"/>
              </a:lnSpc>
              <a:buNone/>
              <a:defRPr sz="3000" b="1" baseline="0">
                <a:solidFill>
                  <a:schemeClr val="bg1"/>
                </a:solidFill>
                <a:latin typeface="Century Gothic" panose="020B0502020202020204" pitchFamily="34" charset="0"/>
              </a:defRPr>
            </a:lvl1pPr>
          </a:lstStyle>
          <a:p>
            <a:pPr lvl="0"/>
            <a:r>
              <a:rPr lang="fr-CA" dirty="0" err="1"/>
              <a:t>Title</a:t>
            </a:r>
            <a:endParaRPr lang="en-CA" dirty="0"/>
          </a:p>
        </p:txBody>
      </p:sp>
      <p:sp>
        <p:nvSpPr>
          <p:cNvPr id="24" name="Text Placeholder 28"/>
          <p:cNvSpPr>
            <a:spLocks noGrp="1"/>
          </p:cNvSpPr>
          <p:nvPr>
            <p:ph type="body" sz="quarter" idx="12" hasCustomPrompt="1"/>
          </p:nvPr>
        </p:nvSpPr>
        <p:spPr>
          <a:xfrm>
            <a:off x="457199" y="3880595"/>
            <a:ext cx="5636030" cy="764725"/>
          </a:xfrm>
          <a:prstGeom prst="rect">
            <a:avLst/>
          </a:prstGeom>
        </p:spPr>
        <p:txBody>
          <a:bodyPr anchor="ctr">
            <a:noAutofit/>
          </a:bodyPr>
          <a:lstStyle>
            <a:lvl1pPr marL="0" indent="0" algn="l">
              <a:lnSpc>
                <a:spcPts val="1500"/>
              </a:lnSpc>
              <a:buNone/>
              <a:defRPr sz="2000" b="0">
                <a:solidFill>
                  <a:schemeClr val="bg1"/>
                </a:solidFill>
                <a:latin typeface="Century Gothic" panose="020B0502020202020204" pitchFamily="34" charset="0"/>
                <a:cs typeface="Arial" panose="020B0604020202020204" pitchFamily="34" charset="0"/>
              </a:defRPr>
            </a:lvl1pPr>
          </a:lstStyle>
          <a:p>
            <a:pPr lvl="0"/>
            <a:r>
              <a:rPr lang="fr-CA" dirty="0" err="1"/>
              <a:t>Subtitle</a:t>
            </a:r>
            <a:endParaRPr lang="en-CA" dirty="0"/>
          </a:p>
        </p:txBody>
      </p:sp>
      <p:pic>
        <p:nvPicPr>
          <p:cNvPr id="25" name="Picture 2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0367" y="5971932"/>
            <a:ext cx="3210535" cy="458020"/>
          </a:xfrm>
          <a:prstGeom prst="rect">
            <a:avLst/>
          </a:prstGeom>
        </p:spPr>
      </p:pic>
      <p:grpSp>
        <p:nvGrpSpPr>
          <p:cNvPr id="5" name="Graphic 1">
            <a:extLst>
              <a:ext uri="{FF2B5EF4-FFF2-40B4-BE49-F238E27FC236}">
                <a16:creationId xmlns:a16="http://schemas.microsoft.com/office/drawing/2014/main" id="{C742175F-9FE7-4CBB-E900-70450179CC00}"/>
              </a:ext>
            </a:extLst>
          </p:cNvPr>
          <p:cNvGrpSpPr/>
          <p:nvPr/>
        </p:nvGrpSpPr>
        <p:grpSpPr>
          <a:xfrm>
            <a:off x="1728398" y="852397"/>
            <a:ext cx="1802359" cy="834706"/>
            <a:chOff x="1728398" y="852397"/>
            <a:chExt cx="1802359" cy="834706"/>
          </a:xfrm>
          <a:solidFill>
            <a:schemeClr val="bg1"/>
          </a:solidFill>
        </p:grpSpPr>
        <p:grpSp>
          <p:nvGrpSpPr>
            <p:cNvPr id="6" name="Graphic 1">
              <a:extLst>
                <a:ext uri="{FF2B5EF4-FFF2-40B4-BE49-F238E27FC236}">
                  <a16:creationId xmlns:a16="http://schemas.microsoft.com/office/drawing/2014/main" id="{1E153CFA-40B4-F714-6E2E-63ECAEB9CD0D}"/>
                </a:ext>
              </a:extLst>
            </p:cNvPr>
            <p:cNvGrpSpPr/>
            <p:nvPr/>
          </p:nvGrpSpPr>
          <p:grpSpPr>
            <a:xfrm>
              <a:off x="1728398" y="852397"/>
              <a:ext cx="1378175" cy="211153"/>
              <a:chOff x="1728398" y="852397"/>
              <a:chExt cx="1378175" cy="211153"/>
            </a:xfrm>
            <a:solidFill>
              <a:schemeClr val="bg1"/>
            </a:solidFill>
          </p:grpSpPr>
          <p:sp>
            <p:nvSpPr>
              <p:cNvPr id="7" name="Freeform: Shape 6">
                <a:extLst>
                  <a:ext uri="{FF2B5EF4-FFF2-40B4-BE49-F238E27FC236}">
                    <a16:creationId xmlns:a16="http://schemas.microsoft.com/office/drawing/2014/main" id="{8B12514A-2E06-4682-B2CD-D44DBF9DDEF0}"/>
                  </a:ext>
                </a:extLst>
              </p:cNvPr>
              <p:cNvSpPr/>
              <p:nvPr/>
            </p:nvSpPr>
            <p:spPr>
              <a:xfrm>
                <a:off x="1728398" y="854465"/>
                <a:ext cx="208219" cy="207041"/>
              </a:xfrm>
              <a:custGeom>
                <a:avLst/>
                <a:gdLst>
                  <a:gd name="connsiteX0" fmla="*/ 142469 w 208219"/>
                  <a:gd name="connsiteY0" fmla="*/ 170462 h 207041"/>
                  <a:gd name="connsiteX1" fmla="*/ 65174 w 208219"/>
                  <a:gd name="connsiteY1" fmla="*/ 170462 h 207041"/>
                  <a:gd name="connsiteX2" fmla="*/ 52788 w 208219"/>
                  <a:gd name="connsiteY2" fmla="*/ 207041 h 207041"/>
                  <a:gd name="connsiteX3" fmla="*/ 0 w 208219"/>
                  <a:gd name="connsiteY3" fmla="*/ 207041 h 207041"/>
                  <a:gd name="connsiteX4" fmla="*/ 74914 w 208219"/>
                  <a:gd name="connsiteY4" fmla="*/ 0 h 207041"/>
                  <a:gd name="connsiteX5" fmla="*/ 133306 w 208219"/>
                  <a:gd name="connsiteY5" fmla="*/ 0 h 207041"/>
                  <a:gd name="connsiteX6" fmla="*/ 208220 w 208219"/>
                  <a:gd name="connsiteY6" fmla="*/ 207041 h 207041"/>
                  <a:gd name="connsiteX7" fmla="*/ 154830 w 208219"/>
                  <a:gd name="connsiteY7" fmla="*/ 207041 h 207041"/>
                  <a:gd name="connsiteX8" fmla="*/ 142469 w 208219"/>
                  <a:gd name="connsiteY8" fmla="*/ 170462 h 207041"/>
                  <a:gd name="connsiteX9" fmla="*/ 103821 w 208219"/>
                  <a:gd name="connsiteY9" fmla="*/ 55747 h 207041"/>
                  <a:gd name="connsiteX10" fmla="*/ 78449 w 208219"/>
                  <a:gd name="connsiteY10" fmla="*/ 131550 h 207041"/>
                  <a:gd name="connsiteX11" fmla="*/ 129482 w 208219"/>
                  <a:gd name="connsiteY11" fmla="*/ 131550 h 207041"/>
                  <a:gd name="connsiteX12" fmla="*/ 103821 w 208219"/>
                  <a:gd name="connsiteY12" fmla="*/ 55747 h 20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8219" h="207041">
                    <a:moveTo>
                      <a:pt x="142469" y="170462"/>
                    </a:moveTo>
                    <a:lnTo>
                      <a:pt x="65174" y="170462"/>
                    </a:lnTo>
                    <a:lnTo>
                      <a:pt x="52788" y="207041"/>
                    </a:lnTo>
                    <a:lnTo>
                      <a:pt x="0" y="207041"/>
                    </a:lnTo>
                    <a:lnTo>
                      <a:pt x="74914" y="0"/>
                    </a:lnTo>
                    <a:lnTo>
                      <a:pt x="133306" y="0"/>
                    </a:lnTo>
                    <a:lnTo>
                      <a:pt x="208220" y="207041"/>
                    </a:lnTo>
                    <a:lnTo>
                      <a:pt x="154830" y="207041"/>
                    </a:lnTo>
                    <a:lnTo>
                      <a:pt x="142469" y="170462"/>
                    </a:lnTo>
                    <a:close/>
                    <a:moveTo>
                      <a:pt x="103821" y="55747"/>
                    </a:moveTo>
                    <a:lnTo>
                      <a:pt x="78449" y="131550"/>
                    </a:lnTo>
                    <a:lnTo>
                      <a:pt x="129482" y="131550"/>
                    </a:lnTo>
                    <a:lnTo>
                      <a:pt x="103821" y="55747"/>
                    </a:lnTo>
                    <a:close/>
                  </a:path>
                </a:pathLst>
              </a:custGeom>
              <a:solidFill>
                <a:schemeClr val="bg1"/>
              </a:solidFill>
              <a:ln w="2405" cap="flat">
                <a:noFill/>
                <a:prstDash val="solid"/>
                <a:miter/>
              </a:ln>
            </p:spPr>
            <p:txBody>
              <a:bodyPr rtlCol="0" anchor="ctr"/>
              <a:lstStyle/>
              <a:p>
                <a:endParaRPr lang="en-CA"/>
              </a:p>
            </p:txBody>
          </p:sp>
          <p:sp>
            <p:nvSpPr>
              <p:cNvPr id="9" name="Freeform: Shape 8">
                <a:extLst>
                  <a:ext uri="{FF2B5EF4-FFF2-40B4-BE49-F238E27FC236}">
                    <a16:creationId xmlns:a16="http://schemas.microsoft.com/office/drawing/2014/main" id="{2CCE294E-692E-BBA2-EB9F-85A6FDBDC5E3}"/>
                  </a:ext>
                </a:extLst>
              </p:cNvPr>
              <p:cNvSpPr/>
              <p:nvPr/>
            </p:nvSpPr>
            <p:spPr>
              <a:xfrm>
                <a:off x="1965237" y="854465"/>
                <a:ext cx="127702" cy="207041"/>
              </a:xfrm>
              <a:custGeom>
                <a:avLst/>
                <a:gdLst>
                  <a:gd name="connsiteX0" fmla="*/ 56925 w 127702"/>
                  <a:gd name="connsiteY0" fmla="*/ 0 h 207041"/>
                  <a:gd name="connsiteX1" fmla="*/ 125947 w 127702"/>
                  <a:gd name="connsiteY1" fmla="*/ 59282 h 207041"/>
                  <a:gd name="connsiteX2" fmla="*/ 73447 w 127702"/>
                  <a:gd name="connsiteY2" fmla="*/ 117674 h 207041"/>
                  <a:gd name="connsiteX3" fmla="*/ 127702 w 127702"/>
                  <a:gd name="connsiteY3" fmla="*/ 207041 h 207041"/>
                  <a:gd name="connsiteX4" fmla="*/ 111782 w 127702"/>
                  <a:gd name="connsiteY4" fmla="*/ 207041 h 207041"/>
                  <a:gd name="connsiteX5" fmla="*/ 58705 w 127702"/>
                  <a:gd name="connsiteY5" fmla="*/ 118852 h 207041"/>
                  <a:gd name="connsiteX6" fmla="*/ 57526 w 127702"/>
                  <a:gd name="connsiteY6" fmla="*/ 118852 h 207041"/>
                  <a:gd name="connsiteX7" fmla="*/ 13275 w 127702"/>
                  <a:gd name="connsiteY7" fmla="*/ 118852 h 207041"/>
                  <a:gd name="connsiteX8" fmla="*/ 13275 w 127702"/>
                  <a:gd name="connsiteY8" fmla="*/ 207041 h 207041"/>
                  <a:gd name="connsiteX9" fmla="*/ 0 w 127702"/>
                  <a:gd name="connsiteY9" fmla="*/ 207041 h 207041"/>
                  <a:gd name="connsiteX10" fmla="*/ 0 w 127702"/>
                  <a:gd name="connsiteY10" fmla="*/ 0 h 207041"/>
                  <a:gd name="connsiteX11" fmla="*/ 56925 w 127702"/>
                  <a:gd name="connsiteY11" fmla="*/ 0 h 207041"/>
                  <a:gd name="connsiteX12" fmla="*/ 56925 w 127702"/>
                  <a:gd name="connsiteY12" fmla="*/ 11784 h 207041"/>
                  <a:gd name="connsiteX13" fmla="*/ 13275 w 127702"/>
                  <a:gd name="connsiteY13" fmla="*/ 11784 h 207041"/>
                  <a:gd name="connsiteX14" fmla="*/ 13275 w 127702"/>
                  <a:gd name="connsiteY14" fmla="*/ 107645 h 207041"/>
                  <a:gd name="connsiteX15" fmla="*/ 57526 w 127702"/>
                  <a:gd name="connsiteY15" fmla="*/ 107645 h 207041"/>
                  <a:gd name="connsiteX16" fmla="*/ 112094 w 127702"/>
                  <a:gd name="connsiteY16" fmla="*/ 59282 h 207041"/>
                  <a:gd name="connsiteX17" fmla="*/ 56925 w 127702"/>
                  <a:gd name="connsiteY17" fmla="*/ 11784 h 20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7702" h="207041">
                    <a:moveTo>
                      <a:pt x="56925" y="0"/>
                    </a:moveTo>
                    <a:cubicBezTo>
                      <a:pt x="104711" y="0"/>
                      <a:pt x="125947" y="25059"/>
                      <a:pt x="125947" y="59282"/>
                    </a:cubicBezTo>
                    <a:cubicBezTo>
                      <a:pt x="125947" y="90257"/>
                      <a:pt x="108535" y="112671"/>
                      <a:pt x="73447" y="117674"/>
                    </a:cubicBezTo>
                    <a:lnTo>
                      <a:pt x="127702" y="207041"/>
                    </a:lnTo>
                    <a:lnTo>
                      <a:pt x="111782" y="207041"/>
                    </a:lnTo>
                    <a:lnTo>
                      <a:pt x="58705" y="118852"/>
                    </a:lnTo>
                    <a:lnTo>
                      <a:pt x="57526" y="118852"/>
                    </a:lnTo>
                    <a:lnTo>
                      <a:pt x="13275" y="118852"/>
                    </a:lnTo>
                    <a:lnTo>
                      <a:pt x="13275" y="207041"/>
                    </a:lnTo>
                    <a:lnTo>
                      <a:pt x="0" y="207041"/>
                    </a:lnTo>
                    <a:lnTo>
                      <a:pt x="0" y="0"/>
                    </a:lnTo>
                    <a:lnTo>
                      <a:pt x="56925" y="0"/>
                    </a:lnTo>
                    <a:close/>
                    <a:moveTo>
                      <a:pt x="56925" y="11784"/>
                    </a:moveTo>
                    <a:lnTo>
                      <a:pt x="13275" y="11784"/>
                    </a:lnTo>
                    <a:lnTo>
                      <a:pt x="13275" y="107645"/>
                    </a:lnTo>
                    <a:lnTo>
                      <a:pt x="57526" y="107645"/>
                    </a:lnTo>
                    <a:cubicBezTo>
                      <a:pt x="95572" y="107645"/>
                      <a:pt x="112094" y="87011"/>
                      <a:pt x="112094" y="59282"/>
                    </a:cubicBezTo>
                    <a:cubicBezTo>
                      <a:pt x="112070" y="30086"/>
                      <a:pt x="96727" y="11784"/>
                      <a:pt x="56925" y="11784"/>
                    </a:cubicBezTo>
                    <a:close/>
                  </a:path>
                </a:pathLst>
              </a:custGeom>
              <a:solidFill>
                <a:schemeClr val="bg1"/>
              </a:solidFill>
              <a:ln w="2405" cap="flat">
                <a:noFill/>
                <a:prstDash val="solid"/>
                <a:miter/>
              </a:ln>
            </p:spPr>
            <p:txBody>
              <a:bodyPr rtlCol="0" anchor="ctr"/>
              <a:lstStyle/>
              <a:p>
                <a:endParaRPr lang="en-CA"/>
              </a:p>
            </p:txBody>
          </p:sp>
          <p:sp>
            <p:nvSpPr>
              <p:cNvPr id="10" name="Freeform: Shape 9">
                <a:extLst>
                  <a:ext uri="{FF2B5EF4-FFF2-40B4-BE49-F238E27FC236}">
                    <a16:creationId xmlns:a16="http://schemas.microsoft.com/office/drawing/2014/main" id="{3A948C10-482C-0BCB-BABB-1981B80C5690}"/>
                  </a:ext>
                </a:extLst>
              </p:cNvPr>
              <p:cNvSpPr/>
              <p:nvPr/>
            </p:nvSpPr>
            <p:spPr>
              <a:xfrm>
                <a:off x="2113838" y="854465"/>
                <a:ext cx="131261" cy="207041"/>
              </a:xfrm>
              <a:custGeom>
                <a:avLst/>
                <a:gdLst>
                  <a:gd name="connsiteX0" fmla="*/ 24 w 131261"/>
                  <a:gd name="connsiteY0" fmla="*/ 0 h 207041"/>
                  <a:gd name="connsiteX1" fmla="*/ 131262 w 131261"/>
                  <a:gd name="connsiteY1" fmla="*/ 0 h 207041"/>
                  <a:gd name="connsiteX2" fmla="*/ 131262 w 131261"/>
                  <a:gd name="connsiteY2" fmla="*/ 11207 h 207041"/>
                  <a:gd name="connsiteX3" fmla="*/ 72268 w 131261"/>
                  <a:gd name="connsiteY3" fmla="*/ 11207 h 207041"/>
                  <a:gd name="connsiteX4" fmla="*/ 72268 w 131261"/>
                  <a:gd name="connsiteY4" fmla="*/ 207041 h 207041"/>
                  <a:gd name="connsiteX5" fmla="*/ 58993 w 131261"/>
                  <a:gd name="connsiteY5" fmla="*/ 207041 h 207041"/>
                  <a:gd name="connsiteX6" fmla="*/ 58993 w 131261"/>
                  <a:gd name="connsiteY6" fmla="*/ 11207 h 207041"/>
                  <a:gd name="connsiteX7" fmla="*/ 0 w 131261"/>
                  <a:gd name="connsiteY7" fmla="*/ 11207 h 207041"/>
                  <a:gd name="connsiteX8" fmla="*/ 0 w 131261"/>
                  <a:gd name="connsiteY8" fmla="*/ 0 h 20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261" h="207041">
                    <a:moveTo>
                      <a:pt x="24" y="0"/>
                    </a:moveTo>
                    <a:lnTo>
                      <a:pt x="131262" y="0"/>
                    </a:lnTo>
                    <a:lnTo>
                      <a:pt x="131262" y="11207"/>
                    </a:lnTo>
                    <a:lnTo>
                      <a:pt x="72268" y="11207"/>
                    </a:lnTo>
                    <a:lnTo>
                      <a:pt x="72268" y="207041"/>
                    </a:lnTo>
                    <a:lnTo>
                      <a:pt x="58993" y="207041"/>
                    </a:lnTo>
                    <a:lnTo>
                      <a:pt x="58993" y="11207"/>
                    </a:lnTo>
                    <a:lnTo>
                      <a:pt x="0" y="11207"/>
                    </a:lnTo>
                    <a:lnTo>
                      <a:pt x="0" y="0"/>
                    </a:lnTo>
                    <a:close/>
                  </a:path>
                </a:pathLst>
              </a:custGeom>
              <a:solidFill>
                <a:schemeClr val="bg1"/>
              </a:solidFill>
              <a:ln w="2405" cap="flat">
                <a:noFill/>
                <a:prstDash val="solid"/>
                <a:miter/>
              </a:ln>
            </p:spPr>
            <p:txBody>
              <a:bodyPr rtlCol="0" anchor="ctr"/>
              <a:lstStyle/>
              <a:p>
                <a:endParaRPr lang="en-CA"/>
              </a:p>
            </p:txBody>
          </p:sp>
          <p:sp>
            <p:nvSpPr>
              <p:cNvPr id="11" name="Freeform: Shape 10">
                <a:extLst>
                  <a:ext uri="{FF2B5EF4-FFF2-40B4-BE49-F238E27FC236}">
                    <a16:creationId xmlns:a16="http://schemas.microsoft.com/office/drawing/2014/main" id="{9C3F0665-CE69-2DC8-DCAB-F373A6E01211}"/>
                  </a:ext>
                </a:extLst>
              </p:cNvPr>
              <p:cNvSpPr/>
              <p:nvPr/>
            </p:nvSpPr>
            <p:spPr>
              <a:xfrm>
                <a:off x="2276676" y="854465"/>
                <a:ext cx="13275" cy="207041"/>
              </a:xfrm>
              <a:custGeom>
                <a:avLst/>
                <a:gdLst>
                  <a:gd name="connsiteX0" fmla="*/ 0 w 13275"/>
                  <a:gd name="connsiteY0" fmla="*/ 0 h 207041"/>
                  <a:gd name="connsiteX1" fmla="*/ 13275 w 13275"/>
                  <a:gd name="connsiteY1" fmla="*/ 0 h 207041"/>
                  <a:gd name="connsiteX2" fmla="*/ 13275 w 13275"/>
                  <a:gd name="connsiteY2" fmla="*/ 207041 h 207041"/>
                  <a:gd name="connsiteX3" fmla="*/ 0 w 13275"/>
                  <a:gd name="connsiteY3" fmla="*/ 207041 h 207041"/>
                  <a:gd name="connsiteX4" fmla="*/ 0 w 13275"/>
                  <a:gd name="connsiteY4" fmla="*/ 0 h 207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75" h="207041">
                    <a:moveTo>
                      <a:pt x="0" y="0"/>
                    </a:moveTo>
                    <a:lnTo>
                      <a:pt x="13275" y="0"/>
                    </a:lnTo>
                    <a:lnTo>
                      <a:pt x="13275" y="207041"/>
                    </a:lnTo>
                    <a:lnTo>
                      <a:pt x="0" y="207041"/>
                    </a:lnTo>
                    <a:lnTo>
                      <a:pt x="0" y="0"/>
                    </a:lnTo>
                    <a:close/>
                  </a:path>
                </a:pathLst>
              </a:custGeom>
              <a:solidFill>
                <a:schemeClr val="bg1"/>
              </a:solidFill>
              <a:ln w="2405" cap="flat">
                <a:noFill/>
                <a:prstDash val="solid"/>
                <a:miter/>
              </a:ln>
            </p:spPr>
            <p:txBody>
              <a:bodyPr rtlCol="0" anchor="ctr"/>
              <a:lstStyle/>
              <a:p>
                <a:endParaRPr lang="en-CA"/>
              </a:p>
            </p:txBody>
          </p:sp>
          <p:sp>
            <p:nvSpPr>
              <p:cNvPr id="12" name="Freeform: Shape 11">
                <a:extLst>
                  <a:ext uri="{FF2B5EF4-FFF2-40B4-BE49-F238E27FC236}">
                    <a16:creationId xmlns:a16="http://schemas.microsoft.com/office/drawing/2014/main" id="{9D63C462-9EE6-CF27-A369-6F80E304CCFF}"/>
                  </a:ext>
                </a:extLst>
              </p:cNvPr>
              <p:cNvSpPr/>
              <p:nvPr/>
            </p:nvSpPr>
            <p:spPr>
              <a:xfrm>
                <a:off x="2338580" y="854465"/>
                <a:ext cx="106779" cy="207041"/>
              </a:xfrm>
              <a:custGeom>
                <a:avLst/>
                <a:gdLst>
                  <a:gd name="connsiteX0" fmla="*/ 24 w 106779"/>
                  <a:gd name="connsiteY0" fmla="*/ 0 h 207041"/>
                  <a:gd name="connsiteX1" fmla="*/ 106779 w 106779"/>
                  <a:gd name="connsiteY1" fmla="*/ 0 h 207041"/>
                  <a:gd name="connsiteX2" fmla="*/ 106779 w 106779"/>
                  <a:gd name="connsiteY2" fmla="*/ 11207 h 207041"/>
                  <a:gd name="connsiteX3" fmla="*/ 13275 w 106779"/>
                  <a:gd name="connsiteY3" fmla="*/ 11207 h 207041"/>
                  <a:gd name="connsiteX4" fmla="*/ 13275 w 106779"/>
                  <a:gd name="connsiteY4" fmla="*/ 97617 h 207041"/>
                  <a:gd name="connsiteX5" fmla="*/ 94971 w 106779"/>
                  <a:gd name="connsiteY5" fmla="*/ 97617 h 207041"/>
                  <a:gd name="connsiteX6" fmla="*/ 94971 w 106779"/>
                  <a:gd name="connsiteY6" fmla="*/ 108824 h 207041"/>
                  <a:gd name="connsiteX7" fmla="*/ 13275 w 106779"/>
                  <a:gd name="connsiteY7" fmla="*/ 108824 h 207041"/>
                  <a:gd name="connsiteX8" fmla="*/ 13275 w 106779"/>
                  <a:gd name="connsiteY8" fmla="*/ 207041 h 207041"/>
                  <a:gd name="connsiteX9" fmla="*/ 0 w 106779"/>
                  <a:gd name="connsiteY9" fmla="*/ 207041 h 207041"/>
                  <a:gd name="connsiteX10" fmla="*/ 0 w 106779"/>
                  <a:gd name="connsiteY10" fmla="*/ 0 h 20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779" h="207041">
                    <a:moveTo>
                      <a:pt x="24" y="0"/>
                    </a:moveTo>
                    <a:lnTo>
                      <a:pt x="106779" y="0"/>
                    </a:lnTo>
                    <a:lnTo>
                      <a:pt x="106779" y="11207"/>
                    </a:lnTo>
                    <a:lnTo>
                      <a:pt x="13275" y="11207"/>
                    </a:lnTo>
                    <a:lnTo>
                      <a:pt x="13275" y="97617"/>
                    </a:lnTo>
                    <a:lnTo>
                      <a:pt x="94971" y="97617"/>
                    </a:lnTo>
                    <a:lnTo>
                      <a:pt x="94971" y="108824"/>
                    </a:lnTo>
                    <a:lnTo>
                      <a:pt x="13275" y="108824"/>
                    </a:lnTo>
                    <a:lnTo>
                      <a:pt x="13275" y="207041"/>
                    </a:lnTo>
                    <a:lnTo>
                      <a:pt x="0" y="207041"/>
                    </a:lnTo>
                    <a:lnTo>
                      <a:pt x="0" y="0"/>
                    </a:lnTo>
                    <a:close/>
                  </a:path>
                </a:pathLst>
              </a:custGeom>
              <a:solidFill>
                <a:schemeClr val="bg1"/>
              </a:solidFill>
              <a:ln w="2405" cap="flat">
                <a:noFill/>
                <a:prstDash val="solid"/>
                <a:miter/>
              </a:ln>
            </p:spPr>
            <p:txBody>
              <a:bodyPr rtlCol="0" anchor="ctr"/>
              <a:lstStyle/>
              <a:p>
                <a:endParaRPr lang="en-CA"/>
              </a:p>
            </p:txBody>
          </p:sp>
          <p:sp>
            <p:nvSpPr>
              <p:cNvPr id="14" name="Freeform: Shape 13">
                <a:extLst>
                  <a:ext uri="{FF2B5EF4-FFF2-40B4-BE49-F238E27FC236}">
                    <a16:creationId xmlns:a16="http://schemas.microsoft.com/office/drawing/2014/main" id="{34378FC1-6006-AE8D-A6CE-F7047A6A9A8C}"/>
                  </a:ext>
                </a:extLst>
              </p:cNvPr>
              <p:cNvSpPr/>
              <p:nvPr/>
            </p:nvSpPr>
            <p:spPr>
              <a:xfrm>
                <a:off x="2480447" y="854465"/>
                <a:ext cx="13275" cy="207041"/>
              </a:xfrm>
              <a:custGeom>
                <a:avLst/>
                <a:gdLst>
                  <a:gd name="connsiteX0" fmla="*/ 0 w 13275"/>
                  <a:gd name="connsiteY0" fmla="*/ 0 h 207041"/>
                  <a:gd name="connsiteX1" fmla="*/ 13275 w 13275"/>
                  <a:gd name="connsiteY1" fmla="*/ 0 h 207041"/>
                  <a:gd name="connsiteX2" fmla="*/ 13275 w 13275"/>
                  <a:gd name="connsiteY2" fmla="*/ 207041 h 207041"/>
                  <a:gd name="connsiteX3" fmla="*/ 0 w 13275"/>
                  <a:gd name="connsiteY3" fmla="*/ 207041 h 207041"/>
                  <a:gd name="connsiteX4" fmla="*/ 0 w 13275"/>
                  <a:gd name="connsiteY4" fmla="*/ 0 h 207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75" h="207041">
                    <a:moveTo>
                      <a:pt x="0" y="0"/>
                    </a:moveTo>
                    <a:lnTo>
                      <a:pt x="13275" y="0"/>
                    </a:lnTo>
                    <a:lnTo>
                      <a:pt x="13275" y="207041"/>
                    </a:lnTo>
                    <a:lnTo>
                      <a:pt x="0" y="207041"/>
                    </a:lnTo>
                    <a:lnTo>
                      <a:pt x="0" y="0"/>
                    </a:lnTo>
                    <a:close/>
                  </a:path>
                </a:pathLst>
              </a:custGeom>
              <a:solidFill>
                <a:schemeClr val="bg1"/>
              </a:solidFill>
              <a:ln w="2405" cap="flat">
                <a:noFill/>
                <a:prstDash val="solid"/>
                <a:miter/>
              </a:ln>
            </p:spPr>
            <p:txBody>
              <a:bodyPr rtlCol="0" anchor="ctr"/>
              <a:lstStyle/>
              <a:p>
                <a:endParaRPr lang="en-CA"/>
              </a:p>
            </p:txBody>
          </p:sp>
          <p:sp>
            <p:nvSpPr>
              <p:cNvPr id="15" name="Freeform: Shape 14">
                <a:extLst>
                  <a:ext uri="{FF2B5EF4-FFF2-40B4-BE49-F238E27FC236}">
                    <a16:creationId xmlns:a16="http://schemas.microsoft.com/office/drawing/2014/main" id="{4A551E7A-C567-0605-722E-26E9D1BD8B26}"/>
                  </a:ext>
                </a:extLst>
              </p:cNvPr>
              <p:cNvSpPr/>
              <p:nvPr/>
            </p:nvSpPr>
            <p:spPr>
              <a:xfrm>
                <a:off x="2534126" y="852397"/>
                <a:ext cx="193765" cy="211153"/>
              </a:xfrm>
              <a:custGeom>
                <a:avLst/>
                <a:gdLst>
                  <a:gd name="connsiteX0" fmla="*/ 98795 w 193765"/>
                  <a:gd name="connsiteY0" fmla="*/ 0 h 211153"/>
                  <a:gd name="connsiteX1" fmla="*/ 193766 w 193765"/>
                  <a:gd name="connsiteY1" fmla="*/ 62817 h 211153"/>
                  <a:gd name="connsiteX2" fmla="*/ 178422 w 193765"/>
                  <a:gd name="connsiteY2" fmla="*/ 62817 h 211153"/>
                  <a:gd name="connsiteX3" fmla="*/ 98795 w 193765"/>
                  <a:gd name="connsiteY3" fmla="*/ 11784 h 211153"/>
                  <a:gd name="connsiteX4" fmla="*/ 13564 w 193765"/>
                  <a:gd name="connsiteY4" fmla="*/ 105865 h 211153"/>
                  <a:gd name="connsiteX5" fmla="*/ 98795 w 193765"/>
                  <a:gd name="connsiteY5" fmla="*/ 199370 h 211153"/>
                  <a:gd name="connsiteX6" fmla="*/ 178422 w 193765"/>
                  <a:gd name="connsiteY6" fmla="*/ 148337 h 211153"/>
                  <a:gd name="connsiteX7" fmla="*/ 193766 w 193765"/>
                  <a:gd name="connsiteY7" fmla="*/ 148337 h 211153"/>
                  <a:gd name="connsiteX8" fmla="*/ 98795 w 193765"/>
                  <a:gd name="connsiteY8" fmla="*/ 211154 h 211153"/>
                  <a:gd name="connsiteX9" fmla="*/ 0 w 193765"/>
                  <a:gd name="connsiteY9" fmla="*/ 105865 h 211153"/>
                  <a:gd name="connsiteX10" fmla="*/ 98795 w 193765"/>
                  <a:gd name="connsiteY10" fmla="*/ 0 h 21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3765" h="211153">
                    <a:moveTo>
                      <a:pt x="98795" y="0"/>
                    </a:moveTo>
                    <a:cubicBezTo>
                      <a:pt x="146870" y="0"/>
                      <a:pt x="179024" y="24194"/>
                      <a:pt x="193766" y="62817"/>
                    </a:cubicBezTo>
                    <a:lnTo>
                      <a:pt x="178422" y="62817"/>
                    </a:lnTo>
                    <a:cubicBezTo>
                      <a:pt x="166927" y="32731"/>
                      <a:pt x="140088" y="11784"/>
                      <a:pt x="98795" y="11784"/>
                    </a:cubicBezTo>
                    <a:cubicBezTo>
                      <a:pt x="51321" y="11784"/>
                      <a:pt x="13564" y="47185"/>
                      <a:pt x="13564" y="105865"/>
                    </a:cubicBezTo>
                    <a:cubicBezTo>
                      <a:pt x="13564" y="163680"/>
                      <a:pt x="51321" y="199370"/>
                      <a:pt x="98795" y="199370"/>
                    </a:cubicBezTo>
                    <a:cubicBezTo>
                      <a:pt x="140088" y="199370"/>
                      <a:pt x="166927" y="178423"/>
                      <a:pt x="178422" y="148337"/>
                    </a:cubicBezTo>
                    <a:lnTo>
                      <a:pt x="193766" y="148337"/>
                    </a:lnTo>
                    <a:cubicBezTo>
                      <a:pt x="179024" y="186960"/>
                      <a:pt x="146870" y="211154"/>
                      <a:pt x="98795" y="211154"/>
                    </a:cubicBezTo>
                    <a:cubicBezTo>
                      <a:pt x="42159" y="211154"/>
                      <a:pt x="0" y="167504"/>
                      <a:pt x="0" y="105865"/>
                    </a:cubicBezTo>
                    <a:cubicBezTo>
                      <a:pt x="0" y="43650"/>
                      <a:pt x="42183" y="0"/>
                      <a:pt x="98795" y="0"/>
                    </a:cubicBezTo>
                    <a:close/>
                  </a:path>
                </a:pathLst>
              </a:custGeom>
              <a:solidFill>
                <a:schemeClr val="bg1"/>
              </a:solidFill>
              <a:ln w="2405" cap="flat">
                <a:noFill/>
                <a:prstDash val="solid"/>
                <a:miter/>
              </a:ln>
            </p:spPr>
            <p:txBody>
              <a:bodyPr rtlCol="0" anchor="ctr"/>
              <a:lstStyle/>
              <a:p>
                <a:endParaRPr lang="en-CA"/>
              </a:p>
            </p:txBody>
          </p:sp>
          <p:sp>
            <p:nvSpPr>
              <p:cNvPr id="16" name="Freeform: Shape 15">
                <a:extLst>
                  <a:ext uri="{FF2B5EF4-FFF2-40B4-BE49-F238E27FC236}">
                    <a16:creationId xmlns:a16="http://schemas.microsoft.com/office/drawing/2014/main" id="{2DD81F33-53A3-61D1-E960-2D4EC9A68629}"/>
                  </a:ext>
                </a:extLst>
              </p:cNvPr>
              <p:cNvSpPr/>
              <p:nvPr/>
            </p:nvSpPr>
            <p:spPr>
              <a:xfrm>
                <a:off x="2769473" y="854465"/>
                <a:ext cx="13275" cy="207041"/>
              </a:xfrm>
              <a:custGeom>
                <a:avLst/>
                <a:gdLst>
                  <a:gd name="connsiteX0" fmla="*/ 0 w 13275"/>
                  <a:gd name="connsiteY0" fmla="*/ 0 h 207041"/>
                  <a:gd name="connsiteX1" fmla="*/ 13275 w 13275"/>
                  <a:gd name="connsiteY1" fmla="*/ 0 h 207041"/>
                  <a:gd name="connsiteX2" fmla="*/ 13275 w 13275"/>
                  <a:gd name="connsiteY2" fmla="*/ 207041 h 207041"/>
                  <a:gd name="connsiteX3" fmla="*/ 0 w 13275"/>
                  <a:gd name="connsiteY3" fmla="*/ 207041 h 207041"/>
                  <a:gd name="connsiteX4" fmla="*/ 0 w 13275"/>
                  <a:gd name="connsiteY4" fmla="*/ 0 h 207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75" h="207041">
                    <a:moveTo>
                      <a:pt x="0" y="0"/>
                    </a:moveTo>
                    <a:lnTo>
                      <a:pt x="13275" y="0"/>
                    </a:lnTo>
                    <a:lnTo>
                      <a:pt x="13275" y="207041"/>
                    </a:lnTo>
                    <a:lnTo>
                      <a:pt x="0" y="207041"/>
                    </a:lnTo>
                    <a:lnTo>
                      <a:pt x="0" y="0"/>
                    </a:lnTo>
                    <a:close/>
                  </a:path>
                </a:pathLst>
              </a:custGeom>
              <a:solidFill>
                <a:schemeClr val="bg1"/>
              </a:solidFill>
              <a:ln w="2405" cap="flat">
                <a:noFill/>
                <a:prstDash val="solid"/>
                <a:miter/>
              </a:ln>
            </p:spPr>
            <p:txBody>
              <a:bodyPr rtlCol="0" anchor="ctr"/>
              <a:lstStyle/>
              <a:p>
                <a:endParaRPr lang="en-CA"/>
              </a:p>
            </p:txBody>
          </p:sp>
          <p:sp>
            <p:nvSpPr>
              <p:cNvPr id="17" name="Freeform: Shape 16">
                <a:extLst>
                  <a:ext uri="{FF2B5EF4-FFF2-40B4-BE49-F238E27FC236}">
                    <a16:creationId xmlns:a16="http://schemas.microsoft.com/office/drawing/2014/main" id="{1DE682B3-4E22-0DDC-E3FD-549296AA5F1F}"/>
                  </a:ext>
                </a:extLst>
              </p:cNvPr>
              <p:cNvSpPr/>
              <p:nvPr/>
            </p:nvSpPr>
            <p:spPr>
              <a:xfrm>
                <a:off x="2816345" y="859155"/>
                <a:ext cx="166638" cy="202327"/>
              </a:xfrm>
              <a:custGeom>
                <a:avLst/>
                <a:gdLst>
                  <a:gd name="connsiteX0" fmla="*/ 132440 w 166638"/>
                  <a:gd name="connsiteY0" fmla="*/ 149251 h 202327"/>
                  <a:gd name="connsiteX1" fmla="*/ 34222 w 166638"/>
                  <a:gd name="connsiteY1" fmla="*/ 149251 h 202327"/>
                  <a:gd name="connsiteX2" fmla="*/ 14454 w 166638"/>
                  <a:gd name="connsiteY2" fmla="*/ 202328 h 202327"/>
                  <a:gd name="connsiteX3" fmla="*/ 0 w 166638"/>
                  <a:gd name="connsiteY3" fmla="*/ 202328 h 202327"/>
                  <a:gd name="connsiteX4" fmla="*/ 76092 w 166638"/>
                  <a:gd name="connsiteY4" fmla="*/ 0 h 202327"/>
                  <a:gd name="connsiteX5" fmla="*/ 90835 w 166638"/>
                  <a:gd name="connsiteY5" fmla="*/ 0 h 202327"/>
                  <a:gd name="connsiteX6" fmla="*/ 166638 w 166638"/>
                  <a:gd name="connsiteY6" fmla="*/ 202328 h 202327"/>
                  <a:gd name="connsiteX7" fmla="*/ 152185 w 166638"/>
                  <a:gd name="connsiteY7" fmla="*/ 202328 h 202327"/>
                  <a:gd name="connsiteX8" fmla="*/ 132440 w 166638"/>
                  <a:gd name="connsiteY8" fmla="*/ 149251 h 202327"/>
                  <a:gd name="connsiteX9" fmla="*/ 83476 w 166638"/>
                  <a:gd name="connsiteY9" fmla="*/ 17436 h 202327"/>
                  <a:gd name="connsiteX10" fmla="*/ 38359 w 166638"/>
                  <a:gd name="connsiteY10" fmla="*/ 138068 h 202327"/>
                  <a:gd name="connsiteX11" fmla="*/ 128304 w 166638"/>
                  <a:gd name="connsiteY11" fmla="*/ 138068 h 202327"/>
                  <a:gd name="connsiteX12" fmla="*/ 83476 w 166638"/>
                  <a:gd name="connsiteY12" fmla="*/ 17436 h 20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6638" h="202327">
                    <a:moveTo>
                      <a:pt x="132440" y="149251"/>
                    </a:moveTo>
                    <a:lnTo>
                      <a:pt x="34222" y="149251"/>
                    </a:lnTo>
                    <a:lnTo>
                      <a:pt x="14454" y="202328"/>
                    </a:lnTo>
                    <a:lnTo>
                      <a:pt x="0" y="202328"/>
                    </a:lnTo>
                    <a:lnTo>
                      <a:pt x="76092" y="0"/>
                    </a:lnTo>
                    <a:lnTo>
                      <a:pt x="90835" y="0"/>
                    </a:lnTo>
                    <a:lnTo>
                      <a:pt x="166638" y="202328"/>
                    </a:lnTo>
                    <a:lnTo>
                      <a:pt x="152185" y="202328"/>
                    </a:lnTo>
                    <a:lnTo>
                      <a:pt x="132440" y="149251"/>
                    </a:lnTo>
                    <a:close/>
                    <a:moveTo>
                      <a:pt x="83476" y="17436"/>
                    </a:moveTo>
                    <a:lnTo>
                      <a:pt x="38359" y="138068"/>
                    </a:lnTo>
                    <a:lnTo>
                      <a:pt x="128304" y="138068"/>
                    </a:lnTo>
                    <a:lnTo>
                      <a:pt x="83476" y="17436"/>
                    </a:lnTo>
                    <a:close/>
                  </a:path>
                </a:pathLst>
              </a:custGeom>
              <a:solidFill>
                <a:schemeClr val="bg1"/>
              </a:solidFill>
              <a:ln w="2405" cap="flat">
                <a:noFill/>
                <a:prstDash val="solid"/>
                <a:miter/>
              </a:ln>
            </p:spPr>
            <p:txBody>
              <a:bodyPr rtlCol="0" anchor="ctr"/>
              <a:lstStyle/>
              <a:p>
                <a:endParaRPr lang="en-CA"/>
              </a:p>
            </p:txBody>
          </p:sp>
          <p:sp>
            <p:nvSpPr>
              <p:cNvPr id="18" name="Freeform: Shape 17">
                <a:extLst>
                  <a:ext uri="{FF2B5EF4-FFF2-40B4-BE49-F238E27FC236}">
                    <a16:creationId xmlns:a16="http://schemas.microsoft.com/office/drawing/2014/main" id="{702C31DA-76F2-367B-B49C-E3CF1E88CEDE}"/>
                  </a:ext>
                </a:extLst>
              </p:cNvPr>
              <p:cNvSpPr/>
              <p:nvPr/>
            </p:nvSpPr>
            <p:spPr>
              <a:xfrm>
                <a:off x="3016316" y="854465"/>
                <a:ext cx="90257" cy="207041"/>
              </a:xfrm>
              <a:custGeom>
                <a:avLst/>
                <a:gdLst>
                  <a:gd name="connsiteX0" fmla="*/ 13275 w 90257"/>
                  <a:gd name="connsiteY0" fmla="*/ 0 h 207041"/>
                  <a:gd name="connsiteX1" fmla="*/ 13275 w 90257"/>
                  <a:gd name="connsiteY1" fmla="*/ 195834 h 207041"/>
                  <a:gd name="connsiteX2" fmla="*/ 90258 w 90257"/>
                  <a:gd name="connsiteY2" fmla="*/ 195834 h 207041"/>
                  <a:gd name="connsiteX3" fmla="*/ 90258 w 90257"/>
                  <a:gd name="connsiteY3" fmla="*/ 207041 h 207041"/>
                  <a:gd name="connsiteX4" fmla="*/ 0 w 90257"/>
                  <a:gd name="connsiteY4" fmla="*/ 207041 h 207041"/>
                  <a:gd name="connsiteX5" fmla="*/ 0 w 90257"/>
                  <a:gd name="connsiteY5" fmla="*/ 0 h 207041"/>
                  <a:gd name="connsiteX6" fmla="*/ 13275 w 90257"/>
                  <a:gd name="connsiteY6" fmla="*/ 0 h 20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57" h="207041">
                    <a:moveTo>
                      <a:pt x="13275" y="0"/>
                    </a:moveTo>
                    <a:lnTo>
                      <a:pt x="13275" y="195834"/>
                    </a:lnTo>
                    <a:lnTo>
                      <a:pt x="90258" y="195834"/>
                    </a:lnTo>
                    <a:lnTo>
                      <a:pt x="90258" y="207041"/>
                    </a:lnTo>
                    <a:lnTo>
                      <a:pt x="0" y="207041"/>
                    </a:lnTo>
                    <a:lnTo>
                      <a:pt x="0" y="0"/>
                    </a:lnTo>
                    <a:lnTo>
                      <a:pt x="13275" y="0"/>
                    </a:lnTo>
                    <a:close/>
                  </a:path>
                </a:pathLst>
              </a:custGeom>
              <a:solidFill>
                <a:schemeClr val="bg1"/>
              </a:solidFill>
              <a:ln w="2405" cap="flat">
                <a:noFill/>
                <a:prstDash val="solid"/>
                <a:miter/>
              </a:ln>
            </p:spPr>
            <p:txBody>
              <a:bodyPr rtlCol="0" anchor="ctr"/>
              <a:lstStyle/>
              <a:p>
                <a:endParaRPr lang="en-CA"/>
              </a:p>
            </p:txBody>
          </p:sp>
        </p:grpSp>
        <p:grpSp>
          <p:nvGrpSpPr>
            <p:cNvPr id="19" name="Graphic 1">
              <a:extLst>
                <a:ext uri="{FF2B5EF4-FFF2-40B4-BE49-F238E27FC236}">
                  <a16:creationId xmlns:a16="http://schemas.microsoft.com/office/drawing/2014/main" id="{0A21B823-990F-FB61-22C3-0D15F274BA63}"/>
                </a:ext>
              </a:extLst>
            </p:cNvPr>
            <p:cNvGrpSpPr/>
            <p:nvPr/>
          </p:nvGrpSpPr>
          <p:grpSpPr>
            <a:xfrm>
              <a:off x="1742371" y="1475036"/>
              <a:ext cx="1476946" cy="212067"/>
              <a:chOff x="1742371" y="1475036"/>
              <a:chExt cx="1476946" cy="212067"/>
            </a:xfrm>
            <a:solidFill>
              <a:schemeClr val="bg1"/>
            </a:solidFill>
          </p:grpSpPr>
          <p:sp>
            <p:nvSpPr>
              <p:cNvPr id="20" name="Freeform: Shape 19">
                <a:extLst>
                  <a:ext uri="{FF2B5EF4-FFF2-40B4-BE49-F238E27FC236}">
                    <a16:creationId xmlns:a16="http://schemas.microsoft.com/office/drawing/2014/main" id="{96A2BF86-6388-9C48-3E82-D8F4736B4D47}"/>
                  </a:ext>
                </a:extLst>
              </p:cNvPr>
              <p:cNvSpPr/>
              <p:nvPr/>
            </p:nvSpPr>
            <p:spPr>
              <a:xfrm>
                <a:off x="1742371" y="1477994"/>
                <a:ext cx="157788" cy="207041"/>
              </a:xfrm>
              <a:custGeom>
                <a:avLst/>
                <a:gdLst>
                  <a:gd name="connsiteX0" fmla="*/ 81696 w 157788"/>
                  <a:gd name="connsiteY0" fmla="*/ 132729 h 207041"/>
                  <a:gd name="connsiteX1" fmla="*/ 50432 w 157788"/>
                  <a:gd name="connsiteY1" fmla="*/ 132729 h 207041"/>
                  <a:gd name="connsiteX2" fmla="*/ 50432 w 157788"/>
                  <a:gd name="connsiteY2" fmla="*/ 207041 h 207041"/>
                  <a:gd name="connsiteX3" fmla="*/ 0 w 157788"/>
                  <a:gd name="connsiteY3" fmla="*/ 207041 h 207041"/>
                  <a:gd name="connsiteX4" fmla="*/ 0 w 157788"/>
                  <a:gd name="connsiteY4" fmla="*/ 0 h 207041"/>
                  <a:gd name="connsiteX5" fmla="*/ 81696 w 157788"/>
                  <a:gd name="connsiteY5" fmla="*/ 0 h 207041"/>
                  <a:gd name="connsiteX6" fmla="*/ 157788 w 157788"/>
                  <a:gd name="connsiteY6" fmla="*/ 66665 h 207041"/>
                  <a:gd name="connsiteX7" fmla="*/ 81696 w 157788"/>
                  <a:gd name="connsiteY7" fmla="*/ 132729 h 207041"/>
                  <a:gd name="connsiteX8" fmla="*/ 77848 w 157788"/>
                  <a:gd name="connsiteY8" fmla="*/ 92614 h 207041"/>
                  <a:gd name="connsiteX9" fmla="*/ 106467 w 157788"/>
                  <a:gd name="connsiteY9" fmla="*/ 66665 h 207041"/>
                  <a:gd name="connsiteX10" fmla="*/ 77848 w 157788"/>
                  <a:gd name="connsiteY10" fmla="*/ 40716 h 207041"/>
                  <a:gd name="connsiteX11" fmla="*/ 50408 w 157788"/>
                  <a:gd name="connsiteY11" fmla="*/ 40716 h 207041"/>
                  <a:gd name="connsiteX12" fmla="*/ 50408 w 157788"/>
                  <a:gd name="connsiteY12" fmla="*/ 92614 h 207041"/>
                  <a:gd name="connsiteX13" fmla="*/ 77848 w 157788"/>
                  <a:gd name="connsiteY13" fmla="*/ 92614 h 20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7788" h="207041">
                    <a:moveTo>
                      <a:pt x="81696" y="132729"/>
                    </a:moveTo>
                    <a:lnTo>
                      <a:pt x="50432" y="132729"/>
                    </a:lnTo>
                    <a:lnTo>
                      <a:pt x="50432" y="207041"/>
                    </a:lnTo>
                    <a:lnTo>
                      <a:pt x="0" y="207041"/>
                    </a:lnTo>
                    <a:lnTo>
                      <a:pt x="0" y="0"/>
                    </a:lnTo>
                    <a:lnTo>
                      <a:pt x="81696" y="0"/>
                    </a:lnTo>
                    <a:cubicBezTo>
                      <a:pt x="132416" y="0"/>
                      <a:pt x="157788" y="28619"/>
                      <a:pt x="157788" y="66665"/>
                    </a:cubicBezTo>
                    <a:cubicBezTo>
                      <a:pt x="157788" y="100887"/>
                      <a:pt x="134484" y="132729"/>
                      <a:pt x="81696" y="132729"/>
                    </a:cubicBezTo>
                    <a:close/>
                    <a:moveTo>
                      <a:pt x="77848" y="92614"/>
                    </a:moveTo>
                    <a:cubicBezTo>
                      <a:pt x="97905" y="92614"/>
                      <a:pt x="106467" y="82586"/>
                      <a:pt x="106467" y="66665"/>
                    </a:cubicBezTo>
                    <a:cubicBezTo>
                      <a:pt x="106467" y="50744"/>
                      <a:pt x="97905" y="40716"/>
                      <a:pt x="77848" y="40716"/>
                    </a:cubicBezTo>
                    <a:lnTo>
                      <a:pt x="50408" y="40716"/>
                    </a:lnTo>
                    <a:lnTo>
                      <a:pt x="50408" y="92614"/>
                    </a:lnTo>
                    <a:lnTo>
                      <a:pt x="77848" y="92614"/>
                    </a:lnTo>
                    <a:close/>
                  </a:path>
                </a:pathLst>
              </a:custGeom>
              <a:solidFill>
                <a:schemeClr val="bg1"/>
              </a:solidFill>
              <a:ln w="2405" cap="flat">
                <a:noFill/>
                <a:prstDash val="solid"/>
                <a:miter/>
              </a:ln>
            </p:spPr>
            <p:txBody>
              <a:bodyPr rtlCol="0" anchor="ctr"/>
              <a:lstStyle/>
              <a:p>
                <a:endParaRPr lang="en-CA"/>
              </a:p>
            </p:txBody>
          </p:sp>
          <p:sp>
            <p:nvSpPr>
              <p:cNvPr id="22" name="Freeform: Shape 21">
                <a:extLst>
                  <a:ext uri="{FF2B5EF4-FFF2-40B4-BE49-F238E27FC236}">
                    <a16:creationId xmlns:a16="http://schemas.microsoft.com/office/drawing/2014/main" id="{43059DE1-E435-9FDE-F005-FCA5216E6688}"/>
                  </a:ext>
                </a:extLst>
              </p:cNvPr>
              <p:cNvSpPr/>
              <p:nvPr/>
            </p:nvSpPr>
            <p:spPr>
              <a:xfrm>
                <a:off x="1926421" y="1477970"/>
                <a:ext cx="162501" cy="207041"/>
              </a:xfrm>
              <a:custGeom>
                <a:avLst/>
                <a:gdLst>
                  <a:gd name="connsiteX0" fmla="*/ 84630 w 162501"/>
                  <a:gd name="connsiteY0" fmla="*/ 24 h 207041"/>
                  <a:gd name="connsiteX1" fmla="*/ 160722 w 162501"/>
                  <a:gd name="connsiteY1" fmla="*/ 65198 h 207041"/>
                  <a:gd name="connsiteX2" fmla="*/ 114716 w 162501"/>
                  <a:gd name="connsiteY2" fmla="*/ 125057 h 207041"/>
                  <a:gd name="connsiteX3" fmla="*/ 162502 w 162501"/>
                  <a:gd name="connsiteY3" fmla="*/ 207041 h 207041"/>
                  <a:gd name="connsiteX4" fmla="*/ 105577 w 162501"/>
                  <a:gd name="connsiteY4" fmla="*/ 207041 h 207041"/>
                  <a:gd name="connsiteX5" fmla="*/ 62528 w 162501"/>
                  <a:gd name="connsiteY5" fmla="*/ 128881 h 207041"/>
                  <a:gd name="connsiteX6" fmla="*/ 50432 w 162501"/>
                  <a:gd name="connsiteY6" fmla="*/ 128881 h 207041"/>
                  <a:gd name="connsiteX7" fmla="*/ 50432 w 162501"/>
                  <a:gd name="connsiteY7" fmla="*/ 207041 h 207041"/>
                  <a:gd name="connsiteX8" fmla="*/ 0 w 162501"/>
                  <a:gd name="connsiteY8" fmla="*/ 207041 h 207041"/>
                  <a:gd name="connsiteX9" fmla="*/ 0 w 162501"/>
                  <a:gd name="connsiteY9" fmla="*/ 0 h 207041"/>
                  <a:gd name="connsiteX10" fmla="*/ 84630 w 162501"/>
                  <a:gd name="connsiteY10" fmla="*/ 0 h 207041"/>
                  <a:gd name="connsiteX11" fmla="*/ 81672 w 162501"/>
                  <a:gd name="connsiteY11" fmla="*/ 41918 h 207041"/>
                  <a:gd name="connsiteX12" fmla="*/ 50407 w 162501"/>
                  <a:gd name="connsiteY12" fmla="*/ 41918 h 207041"/>
                  <a:gd name="connsiteX13" fmla="*/ 50407 w 162501"/>
                  <a:gd name="connsiteY13" fmla="*/ 93240 h 207041"/>
                  <a:gd name="connsiteX14" fmla="*/ 81672 w 162501"/>
                  <a:gd name="connsiteY14" fmla="*/ 93240 h 207041"/>
                  <a:gd name="connsiteX15" fmla="*/ 109401 w 162501"/>
                  <a:gd name="connsiteY15" fmla="*/ 67290 h 207041"/>
                  <a:gd name="connsiteX16" fmla="*/ 81672 w 162501"/>
                  <a:gd name="connsiteY16" fmla="*/ 41918 h 20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501" h="207041">
                    <a:moveTo>
                      <a:pt x="84630" y="24"/>
                    </a:moveTo>
                    <a:cubicBezTo>
                      <a:pt x="135350" y="24"/>
                      <a:pt x="160722" y="29220"/>
                      <a:pt x="160722" y="65198"/>
                    </a:cubicBezTo>
                    <a:cubicBezTo>
                      <a:pt x="160722" y="91147"/>
                      <a:pt x="146557" y="115630"/>
                      <a:pt x="114716" y="125057"/>
                    </a:cubicBezTo>
                    <a:lnTo>
                      <a:pt x="162502" y="207041"/>
                    </a:lnTo>
                    <a:lnTo>
                      <a:pt x="105577" y="207041"/>
                    </a:lnTo>
                    <a:lnTo>
                      <a:pt x="62528" y="128881"/>
                    </a:lnTo>
                    <a:lnTo>
                      <a:pt x="50432" y="128881"/>
                    </a:lnTo>
                    <a:lnTo>
                      <a:pt x="50432" y="207041"/>
                    </a:lnTo>
                    <a:lnTo>
                      <a:pt x="0" y="207041"/>
                    </a:lnTo>
                    <a:lnTo>
                      <a:pt x="0" y="0"/>
                    </a:lnTo>
                    <a:lnTo>
                      <a:pt x="84630" y="0"/>
                    </a:lnTo>
                    <a:close/>
                    <a:moveTo>
                      <a:pt x="81672" y="41918"/>
                    </a:moveTo>
                    <a:lnTo>
                      <a:pt x="50407" y="41918"/>
                    </a:lnTo>
                    <a:lnTo>
                      <a:pt x="50407" y="93240"/>
                    </a:lnTo>
                    <a:lnTo>
                      <a:pt x="81672" y="93240"/>
                    </a:lnTo>
                    <a:cubicBezTo>
                      <a:pt x="100551" y="93240"/>
                      <a:pt x="109401" y="83500"/>
                      <a:pt x="109401" y="67290"/>
                    </a:cubicBezTo>
                    <a:cubicBezTo>
                      <a:pt x="109401" y="51947"/>
                      <a:pt x="100551" y="41918"/>
                      <a:pt x="81672" y="41918"/>
                    </a:cubicBezTo>
                    <a:close/>
                  </a:path>
                </a:pathLst>
              </a:custGeom>
              <a:solidFill>
                <a:schemeClr val="bg1"/>
              </a:solidFill>
              <a:ln w="2405" cap="flat">
                <a:noFill/>
                <a:prstDash val="solid"/>
                <a:miter/>
              </a:ln>
            </p:spPr>
            <p:txBody>
              <a:bodyPr rtlCol="0" anchor="ctr"/>
              <a:lstStyle/>
              <a:p>
                <a:endParaRPr lang="en-CA"/>
              </a:p>
            </p:txBody>
          </p:sp>
          <p:sp>
            <p:nvSpPr>
              <p:cNvPr id="26" name="Freeform: Shape 25">
                <a:extLst>
                  <a:ext uri="{FF2B5EF4-FFF2-40B4-BE49-F238E27FC236}">
                    <a16:creationId xmlns:a16="http://schemas.microsoft.com/office/drawing/2014/main" id="{6896B866-AADE-7800-BC0E-4E2F251E2FED}"/>
                  </a:ext>
                </a:extLst>
              </p:cNvPr>
              <p:cNvSpPr/>
              <p:nvPr/>
            </p:nvSpPr>
            <p:spPr>
              <a:xfrm>
                <a:off x="2110134" y="1475036"/>
                <a:ext cx="212356" cy="212067"/>
              </a:xfrm>
              <a:custGeom>
                <a:avLst/>
                <a:gdLst>
                  <a:gd name="connsiteX0" fmla="*/ 106467 w 212356"/>
                  <a:gd name="connsiteY0" fmla="*/ 212068 h 212067"/>
                  <a:gd name="connsiteX1" fmla="*/ 0 w 212356"/>
                  <a:gd name="connsiteY1" fmla="*/ 105890 h 212067"/>
                  <a:gd name="connsiteX2" fmla="*/ 106467 w 212356"/>
                  <a:gd name="connsiteY2" fmla="*/ 0 h 212067"/>
                  <a:gd name="connsiteX3" fmla="*/ 212356 w 212356"/>
                  <a:gd name="connsiteY3" fmla="*/ 105890 h 212067"/>
                  <a:gd name="connsiteX4" fmla="*/ 106467 w 212356"/>
                  <a:gd name="connsiteY4" fmla="*/ 212068 h 212067"/>
                  <a:gd name="connsiteX5" fmla="*/ 106467 w 212356"/>
                  <a:gd name="connsiteY5" fmla="*/ 166061 h 212067"/>
                  <a:gd name="connsiteX6" fmla="*/ 161035 w 212356"/>
                  <a:gd name="connsiteY6" fmla="*/ 105890 h 212067"/>
                  <a:gd name="connsiteX7" fmla="*/ 106467 w 212356"/>
                  <a:gd name="connsiteY7" fmla="*/ 45718 h 212067"/>
                  <a:gd name="connsiteX8" fmla="*/ 51610 w 212356"/>
                  <a:gd name="connsiteY8" fmla="*/ 105890 h 212067"/>
                  <a:gd name="connsiteX9" fmla="*/ 106467 w 212356"/>
                  <a:gd name="connsiteY9" fmla="*/ 166061 h 21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356" h="212067">
                    <a:moveTo>
                      <a:pt x="106467" y="212068"/>
                    </a:moveTo>
                    <a:cubicBezTo>
                      <a:pt x="47786" y="212068"/>
                      <a:pt x="0" y="168129"/>
                      <a:pt x="0" y="105890"/>
                    </a:cubicBezTo>
                    <a:cubicBezTo>
                      <a:pt x="0" y="43650"/>
                      <a:pt x="47786" y="0"/>
                      <a:pt x="106467" y="0"/>
                    </a:cubicBezTo>
                    <a:cubicBezTo>
                      <a:pt x="165460" y="0"/>
                      <a:pt x="212356" y="43650"/>
                      <a:pt x="212356" y="105890"/>
                    </a:cubicBezTo>
                    <a:cubicBezTo>
                      <a:pt x="212356" y="168129"/>
                      <a:pt x="165147" y="212068"/>
                      <a:pt x="106467" y="212068"/>
                    </a:cubicBezTo>
                    <a:close/>
                    <a:moveTo>
                      <a:pt x="106467" y="166061"/>
                    </a:moveTo>
                    <a:cubicBezTo>
                      <a:pt x="139487" y="166061"/>
                      <a:pt x="161035" y="142180"/>
                      <a:pt x="161035" y="105890"/>
                    </a:cubicBezTo>
                    <a:cubicBezTo>
                      <a:pt x="161035" y="69022"/>
                      <a:pt x="139511" y="45718"/>
                      <a:pt x="106467" y="45718"/>
                    </a:cubicBezTo>
                    <a:cubicBezTo>
                      <a:pt x="72846" y="45718"/>
                      <a:pt x="51610" y="69022"/>
                      <a:pt x="51610" y="105890"/>
                    </a:cubicBezTo>
                    <a:cubicBezTo>
                      <a:pt x="51610" y="142180"/>
                      <a:pt x="72846" y="166061"/>
                      <a:pt x="106467" y="166061"/>
                    </a:cubicBezTo>
                    <a:close/>
                  </a:path>
                </a:pathLst>
              </a:custGeom>
              <a:solidFill>
                <a:schemeClr val="bg1"/>
              </a:solidFill>
              <a:ln w="2405" cap="flat">
                <a:noFill/>
                <a:prstDash val="solid"/>
                <a:miter/>
              </a:ln>
            </p:spPr>
            <p:txBody>
              <a:bodyPr rtlCol="0" anchor="ctr"/>
              <a:lstStyle/>
              <a:p>
                <a:endParaRPr lang="en-CA"/>
              </a:p>
            </p:txBody>
          </p:sp>
          <p:sp>
            <p:nvSpPr>
              <p:cNvPr id="27" name="Freeform: Shape 26">
                <a:extLst>
                  <a:ext uri="{FF2B5EF4-FFF2-40B4-BE49-F238E27FC236}">
                    <a16:creationId xmlns:a16="http://schemas.microsoft.com/office/drawing/2014/main" id="{7F16E73D-3186-F156-BF18-D4746F325906}"/>
                  </a:ext>
                </a:extLst>
              </p:cNvPr>
              <p:cNvSpPr/>
              <p:nvPr/>
            </p:nvSpPr>
            <p:spPr>
              <a:xfrm>
                <a:off x="2341971" y="1475661"/>
                <a:ext cx="205261" cy="210865"/>
              </a:xfrm>
              <a:custGeom>
                <a:avLst/>
                <a:gdLst>
                  <a:gd name="connsiteX0" fmla="*/ 201702 w 205261"/>
                  <a:gd name="connsiteY0" fmla="*/ 67819 h 210865"/>
                  <a:gd name="connsiteX1" fmla="*/ 145956 w 205261"/>
                  <a:gd name="connsiteY1" fmla="*/ 67819 h 210865"/>
                  <a:gd name="connsiteX2" fmla="*/ 105264 w 205261"/>
                  <a:gd name="connsiteY2" fmla="*/ 46584 h 210865"/>
                  <a:gd name="connsiteX3" fmla="*/ 51297 w 205261"/>
                  <a:gd name="connsiteY3" fmla="*/ 105577 h 210865"/>
                  <a:gd name="connsiteX4" fmla="*/ 109401 w 205261"/>
                  <a:gd name="connsiteY4" fmla="*/ 166326 h 210865"/>
                  <a:gd name="connsiteX5" fmla="*/ 159544 w 205261"/>
                  <a:gd name="connsiteY5" fmla="*/ 129747 h 210865"/>
                  <a:gd name="connsiteX6" fmla="*/ 95548 w 205261"/>
                  <a:gd name="connsiteY6" fmla="*/ 129747 h 210865"/>
                  <a:gd name="connsiteX7" fmla="*/ 95548 w 205261"/>
                  <a:gd name="connsiteY7" fmla="*/ 92590 h 210865"/>
                  <a:gd name="connsiteX8" fmla="*/ 205262 w 205261"/>
                  <a:gd name="connsiteY8" fmla="*/ 92590 h 210865"/>
                  <a:gd name="connsiteX9" fmla="*/ 205262 w 205261"/>
                  <a:gd name="connsiteY9" fmla="*/ 139487 h 210865"/>
                  <a:gd name="connsiteX10" fmla="*/ 105577 w 205261"/>
                  <a:gd name="connsiteY10" fmla="*/ 210865 h 210865"/>
                  <a:gd name="connsiteX11" fmla="*/ 0 w 205261"/>
                  <a:gd name="connsiteY11" fmla="*/ 105577 h 210865"/>
                  <a:gd name="connsiteX12" fmla="*/ 105288 w 205261"/>
                  <a:gd name="connsiteY12" fmla="*/ 0 h 210865"/>
                  <a:gd name="connsiteX13" fmla="*/ 201702 w 205261"/>
                  <a:gd name="connsiteY13" fmla="*/ 67819 h 210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261" h="210865">
                    <a:moveTo>
                      <a:pt x="201702" y="67819"/>
                    </a:moveTo>
                    <a:lnTo>
                      <a:pt x="145956" y="67819"/>
                    </a:lnTo>
                    <a:cubicBezTo>
                      <a:pt x="138284" y="53967"/>
                      <a:pt x="124119" y="46584"/>
                      <a:pt x="105264" y="46584"/>
                    </a:cubicBezTo>
                    <a:cubicBezTo>
                      <a:pt x="72822" y="46584"/>
                      <a:pt x="51297" y="69599"/>
                      <a:pt x="51297" y="105577"/>
                    </a:cubicBezTo>
                    <a:cubicBezTo>
                      <a:pt x="51297" y="143912"/>
                      <a:pt x="73134" y="166326"/>
                      <a:pt x="109401" y="166326"/>
                    </a:cubicBezTo>
                    <a:cubicBezTo>
                      <a:pt x="134460" y="166326"/>
                      <a:pt x="151872" y="153050"/>
                      <a:pt x="159544" y="129747"/>
                    </a:cubicBezTo>
                    <a:lnTo>
                      <a:pt x="95548" y="129747"/>
                    </a:lnTo>
                    <a:lnTo>
                      <a:pt x="95548" y="92590"/>
                    </a:lnTo>
                    <a:lnTo>
                      <a:pt x="205262" y="92590"/>
                    </a:lnTo>
                    <a:lnTo>
                      <a:pt x="205262" y="139487"/>
                    </a:lnTo>
                    <a:cubicBezTo>
                      <a:pt x="194632" y="175176"/>
                      <a:pt x="160145" y="210865"/>
                      <a:pt x="105577" y="210865"/>
                    </a:cubicBezTo>
                    <a:cubicBezTo>
                      <a:pt x="43650" y="210865"/>
                      <a:pt x="0" y="167504"/>
                      <a:pt x="0" y="105577"/>
                    </a:cubicBezTo>
                    <a:cubicBezTo>
                      <a:pt x="0" y="43650"/>
                      <a:pt x="43361" y="0"/>
                      <a:pt x="105288" y="0"/>
                    </a:cubicBezTo>
                    <a:cubicBezTo>
                      <a:pt x="154806" y="-24"/>
                      <a:pt x="190784" y="25348"/>
                      <a:pt x="201702" y="67819"/>
                    </a:cubicBezTo>
                    <a:close/>
                  </a:path>
                </a:pathLst>
              </a:custGeom>
              <a:solidFill>
                <a:schemeClr val="bg1"/>
              </a:solidFill>
              <a:ln w="2405" cap="flat">
                <a:noFill/>
                <a:prstDash val="solid"/>
                <a:miter/>
              </a:ln>
            </p:spPr>
            <p:txBody>
              <a:bodyPr rtlCol="0" anchor="ctr"/>
              <a:lstStyle/>
              <a:p>
                <a:endParaRPr lang="en-CA"/>
              </a:p>
            </p:txBody>
          </p:sp>
          <p:sp>
            <p:nvSpPr>
              <p:cNvPr id="28" name="Freeform: Shape 27">
                <a:extLst>
                  <a:ext uri="{FF2B5EF4-FFF2-40B4-BE49-F238E27FC236}">
                    <a16:creationId xmlns:a16="http://schemas.microsoft.com/office/drawing/2014/main" id="{A9890C03-CE48-94C0-97CE-7C31C50379D3}"/>
                  </a:ext>
                </a:extLst>
              </p:cNvPr>
              <p:cNvSpPr/>
              <p:nvPr/>
            </p:nvSpPr>
            <p:spPr>
              <a:xfrm>
                <a:off x="2575226" y="1477970"/>
                <a:ext cx="162525" cy="207041"/>
              </a:xfrm>
              <a:custGeom>
                <a:avLst/>
                <a:gdLst>
                  <a:gd name="connsiteX0" fmla="*/ 84654 w 162525"/>
                  <a:gd name="connsiteY0" fmla="*/ 24 h 207041"/>
                  <a:gd name="connsiteX1" fmla="*/ 160746 w 162525"/>
                  <a:gd name="connsiteY1" fmla="*/ 65198 h 207041"/>
                  <a:gd name="connsiteX2" fmla="*/ 114740 w 162525"/>
                  <a:gd name="connsiteY2" fmla="*/ 125057 h 207041"/>
                  <a:gd name="connsiteX3" fmla="*/ 162526 w 162525"/>
                  <a:gd name="connsiteY3" fmla="*/ 207041 h 207041"/>
                  <a:gd name="connsiteX4" fmla="*/ 105601 w 162525"/>
                  <a:gd name="connsiteY4" fmla="*/ 207041 h 207041"/>
                  <a:gd name="connsiteX5" fmla="*/ 62528 w 162525"/>
                  <a:gd name="connsiteY5" fmla="*/ 128881 h 207041"/>
                  <a:gd name="connsiteX6" fmla="*/ 50432 w 162525"/>
                  <a:gd name="connsiteY6" fmla="*/ 128881 h 207041"/>
                  <a:gd name="connsiteX7" fmla="*/ 50432 w 162525"/>
                  <a:gd name="connsiteY7" fmla="*/ 207041 h 207041"/>
                  <a:gd name="connsiteX8" fmla="*/ 0 w 162525"/>
                  <a:gd name="connsiteY8" fmla="*/ 207041 h 207041"/>
                  <a:gd name="connsiteX9" fmla="*/ 0 w 162525"/>
                  <a:gd name="connsiteY9" fmla="*/ 0 h 207041"/>
                  <a:gd name="connsiteX10" fmla="*/ 84654 w 162525"/>
                  <a:gd name="connsiteY10" fmla="*/ 0 h 207041"/>
                  <a:gd name="connsiteX11" fmla="*/ 81696 w 162525"/>
                  <a:gd name="connsiteY11" fmla="*/ 41918 h 207041"/>
                  <a:gd name="connsiteX12" fmla="*/ 50432 w 162525"/>
                  <a:gd name="connsiteY12" fmla="*/ 41918 h 207041"/>
                  <a:gd name="connsiteX13" fmla="*/ 50432 w 162525"/>
                  <a:gd name="connsiteY13" fmla="*/ 93240 h 207041"/>
                  <a:gd name="connsiteX14" fmla="*/ 81696 w 162525"/>
                  <a:gd name="connsiteY14" fmla="*/ 93240 h 207041"/>
                  <a:gd name="connsiteX15" fmla="*/ 109425 w 162525"/>
                  <a:gd name="connsiteY15" fmla="*/ 67290 h 207041"/>
                  <a:gd name="connsiteX16" fmla="*/ 81696 w 162525"/>
                  <a:gd name="connsiteY16" fmla="*/ 41918 h 20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525" h="207041">
                    <a:moveTo>
                      <a:pt x="84654" y="24"/>
                    </a:moveTo>
                    <a:cubicBezTo>
                      <a:pt x="135374" y="24"/>
                      <a:pt x="160746" y="29220"/>
                      <a:pt x="160746" y="65198"/>
                    </a:cubicBezTo>
                    <a:cubicBezTo>
                      <a:pt x="160746" y="91147"/>
                      <a:pt x="146581" y="115630"/>
                      <a:pt x="114740" y="125057"/>
                    </a:cubicBezTo>
                    <a:lnTo>
                      <a:pt x="162526" y="207041"/>
                    </a:lnTo>
                    <a:lnTo>
                      <a:pt x="105601" y="207041"/>
                    </a:lnTo>
                    <a:lnTo>
                      <a:pt x="62528" y="128881"/>
                    </a:lnTo>
                    <a:lnTo>
                      <a:pt x="50432" y="128881"/>
                    </a:lnTo>
                    <a:lnTo>
                      <a:pt x="50432" y="207041"/>
                    </a:lnTo>
                    <a:lnTo>
                      <a:pt x="0" y="207041"/>
                    </a:lnTo>
                    <a:lnTo>
                      <a:pt x="0" y="0"/>
                    </a:lnTo>
                    <a:lnTo>
                      <a:pt x="84654" y="0"/>
                    </a:lnTo>
                    <a:close/>
                    <a:moveTo>
                      <a:pt x="81696" y="41918"/>
                    </a:moveTo>
                    <a:lnTo>
                      <a:pt x="50432" y="41918"/>
                    </a:lnTo>
                    <a:lnTo>
                      <a:pt x="50432" y="93240"/>
                    </a:lnTo>
                    <a:lnTo>
                      <a:pt x="81696" y="93240"/>
                    </a:lnTo>
                    <a:cubicBezTo>
                      <a:pt x="100575" y="93240"/>
                      <a:pt x="109425" y="83500"/>
                      <a:pt x="109425" y="67290"/>
                    </a:cubicBezTo>
                    <a:cubicBezTo>
                      <a:pt x="109425" y="51947"/>
                      <a:pt x="100575" y="41918"/>
                      <a:pt x="81696" y="41918"/>
                    </a:cubicBezTo>
                    <a:close/>
                  </a:path>
                </a:pathLst>
              </a:custGeom>
              <a:solidFill>
                <a:schemeClr val="bg1"/>
              </a:solidFill>
              <a:ln w="2405" cap="flat">
                <a:noFill/>
                <a:prstDash val="solid"/>
                <a:miter/>
              </a:ln>
            </p:spPr>
            <p:txBody>
              <a:bodyPr rtlCol="0" anchor="ctr"/>
              <a:lstStyle/>
              <a:p>
                <a:endParaRPr lang="en-CA"/>
              </a:p>
            </p:txBody>
          </p:sp>
          <p:sp>
            <p:nvSpPr>
              <p:cNvPr id="29" name="Freeform: Shape 28">
                <a:extLst>
                  <a:ext uri="{FF2B5EF4-FFF2-40B4-BE49-F238E27FC236}">
                    <a16:creationId xmlns:a16="http://schemas.microsoft.com/office/drawing/2014/main" id="{C29568CE-0D78-9C9F-FC32-9B9922B44A3E}"/>
                  </a:ext>
                </a:extLst>
              </p:cNvPr>
              <p:cNvSpPr/>
              <p:nvPr/>
            </p:nvSpPr>
            <p:spPr>
              <a:xfrm>
                <a:off x="2753961" y="1478018"/>
                <a:ext cx="208219" cy="207041"/>
              </a:xfrm>
              <a:custGeom>
                <a:avLst/>
                <a:gdLst>
                  <a:gd name="connsiteX0" fmla="*/ 142445 w 208219"/>
                  <a:gd name="connsiteY0" fmla="*/ 170462 h 207041"/>
                  <a:gd name="connsiteX1" fmla="*/ 65174 w 208219"/>
                  <a:gd name="connsiteY1" fmla="*/ 170462 h 207041"/>
                  <a:gd name="connsiteX2" fmla="*/ 52788 w 208219"/>
                  <a:gd name="connsiteY2" fmla="*/ 207041 h 207041"/>
                  <a:gd name="connsiteX3" fmla="*/ 0 w 208219"/>
                  <a:gd name="connsiteY3" fmla="*/ 207041 h 207041"/>
                  <a:gd name="connsiteX4" fmla="*/ 74914 w 208219"/>
                  <a:gd name="connsiteY4" fmla="*/ 0 h 207041"/>
                  <a:gd name="connsiteX5" fmla="*/ 133306 w 208219"/>
                  <a:gd name="connsiteY5" fmla="*/ 0 h 207041"/>
                  <a:gd name="connsiteX6" fmla="*/ 208220 w 208219"/>
                  <a:gd name="connsiteY6" fmla="*/ 207041 h 207041"/>
                  <a:gd name="connsiteX7" fmla="*/ 154830 w 208219"/>
                  <a:gd name="connsiteY7" fmla="*/ 207041 h 207041"/>
                  <a:gd name="connsiteX8" fmla="*/ 142445 w 208219"/>
                  <a:gd name="connsiteY8" fmla="*/ 170462 h 207041"/>
                  <a:gd name="connsiteX9" fmla="*/ 103797 w 208219"/>
                  <a:gd name="connsiteY9" fmla="*/ 55722 h 207041"/>
                  <a:gd name="connsiteX10" fmla="*/ 78425 w 208219"/>
                  <a:gd name="connsiteY10" fmla="*/ 131526 h 207041"/>
                  <a:gd name="connsiteX11" fmla="*/ 129458 w 208219"/>
                  <a:gd name="connsiteY11" fmla="*/ 131526 h 207041"/>
                  <a:gd name="connsiteX12" fmla="*/ 103797 w 208219"/>
                  <a:gd name="connsiteY12" fmla="*/ 55722 h 20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8219" h="207041">
                    <a:moveTo>
                      <a:pt x="142445" y="170462"/>
                    </a:moveTo>
                    <a:lnTo>
                      <a:pt x="65174" y="170462"/>
                    </a:lnTo>
                    <a:lnTo>
                      <a:pt x="52788" y="207041"/>
                    </a:lnTo>
                    <a:lnTo>
                      <a:pt x="0" y="207041"/>
                    </a:lnTo>
                    <a:lnTo>
                      <a:pt x="74914" y="0"/>
                    </a:lnTo>
                    <a:lnTo>
                      <a:pt x="133306" y="0"/>
                    </a:lnTo>
                    <a:lnTo>
                      <a:pt x="208220" y="207041"/>
                    </a:lnTo>
                    <a:lnTo>
                      <a:pt x="154830" y="207041"/>
                    </a:lnTo>
                    <a:lnTo>
                      <a:pt x="142445" y="170462"/>
                    </a:lnTo>
                    <a:close/>
                    <a:moveTo>
                      <a:pt x="103797" y="55722"/>
                    </a:moveTo>
                    <a:lnTo>
                      <a:pt x="78425" y="131526"/>
                    </a:lnTo>
                    <a:lnTo>
                      <a:pt x="129458" y="131526"/>
                    </a:lnTo>
                    <a:lnTo>
                      <a:pt x="103797" y="55722"/>
                    </a:lnTo>
                    <a:close/>
                  </a:path>
                </a:pathLst>
              </a:custGeom>
              <a:solidFill>
                <a:schemeClr val="bg1"/>
              </a:solidFill>
              <a:ln w="2405" cap="flat">
                <a:noFill/>
                <a:prstDash val="solid"/>
                <a:miter/>
              </a:ln>
            </p:spPr>
            <p:txBody>
              <a:bodyPr rtlCol="0" anchor="ctr"/>
              <a:lstStyle/>
              <a:p>
                <a:endParaRPr lang="en-CA"/>
              </a:p>
            </p:txBody>
          </p:sp>
          <p:sp>
            <p:nvSpPr>
              <p:cNvPr id="30" name="Freeform: Shape 29">
                <a:extLst>
                  <a:ext uri="{FF2B5EF4-FFF2-40B4-BE49-F238E27FC236}">
                    <a16:creationId xmlns:a16="http://schemas.microsoft.com/office/drawing/2014/main" id="{84F35A9A-BB70-0DDD-AA08-13B3101EEF05}"/>
                  </a:ext>
                </a:extLst>
              </p:cNvPr>
              <p:cNvSpPr/>
              <p:nvPr/>
            </p:nvSpPr>
            <p:spPr>
              <a:xfrm>
                <a:off x="2984860" y="1477994"/>
                <a:ext cx="234457" cy="207041"/>
              </a:xfrm>
              <a:custGeom>
                <a:avLst/>
                <a:gdLst>
                  <a:gd name="connsiteX0" fmla="*/ 0 w 234457"/>
                  <a:gd name="connsiteY0" fmla="*/ 0 h 207041"/>
                  <a:gd name="connsiteX1" fmla="*/ 59570 w 234457"/>
                  <a:gd name="connsiteY1" fmla="*/ 0 h 207041"/>
                  <a:gd name="connsiteX2" fmla="*/ 117674 w 234457"/>
                  <a:gd name="connsiteY2" fmla="*/ 143334 h 207041"/>
                  <a:gd name="connsiteX3" fmla="*/ 175176 w 234457"/>
                  <a:gd name="connsiteY3" fmla="*/ 0 h 207041"/>
                  <a:gd name="connsiteX4" fmla="*/ 234458 w 234457"/>
                  <a:gd name="connsiteY4" fmla="*/ 0 h 207041"/>
                  <a:gd name="connsiteX5" fmla="*/ 234458 w 234457"/>
                  <a:gd name="connsiteY5" fmla="*/ 207041 h 207041"/>
                  <a:gd name="connsiteX6" fmla="*/ 184026 w 234457"/>
                  <a:gd name="connsiteY6" fmla="*/ 207041 h 207041"/>
                  <a:gd name="connsiteX7" fmla="*/ 184026 w 234457"/>
                  <a:gd name="connsiteY7" fmla="*/ 82874 h 207041"/>
                  <a:gd name="connsiteX8" fmla="*/ 137731 w 234457"/>
                  <a:gd name="connsiteY8" fmla="*/ 207041 h 207041"/>
                  <a:gd name="connsiteX9" fmla="*/ 97039 w 234457"/>
                  <a:gd name="connsiteY9" fmla="*/ 207041 h 207041"/>
                  <a:gd name="connsiteX10" fmla="*/ 50432 w 234457"/>
                  <a:gd name="connsiteY10" fmla="*/ 82586 h 207041"/>
                  <a:gd name="connsiteX11" fmla="*/ 50432 w 234457"/>
                  <a:gd name="connsiteY11" fmla="*/ 207041 h 207041"/>
                  <a:gd name="connsiteX12" fmla="*/ 0 w 234457"/>
                  <a:gd name="connsiteY12" fmla="*/ 207041 h 207041"/>
                  <a:gd name="connsiteX13" fmla="*/ 0 w 234457"/>
                  <a:gd name="connsiteY13" fmla="*/ 0 h 20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457" h="207041">
                    <a:moveTo>
                      <a:pt x="0" y="0"/>
                    </a:moveTo>
                    <a:lnTo>
                      <a:pt x="59570" y="0"/>
                    </a:lnTo>
                    <a:lnTo>
                      <a:pt x="117674" y="143334"/>
                    </a:lnTo>
                    <a:lnTo>
                      <a:pt x="175176" y="0"/>
                    </a:lnTo>
                    <a:lnTo>
                      <a:pt x="234458" y="0"/>
                    </a:lnTo>
                    <a:lnTo>
                      <a:pt x="234458" y="207041"/>
                    </a:lnTo>
                    <a:lnTo>
                      <a:pt x="184026" y="207041"/>
                    </a:lnTo>
                    <a:lnTo>
                      <a:pt x="184026" y="82874"/>
                    </a:lnTo>
                    <a:lnTo>
                      <a:pt x="137731" y="207041"/>
                    </a:lnTo>
                    <a:lnTo>
                      <a:pt x="97039" y="207041"/>
                    </a:lnTo>
                    <a:lnTo>
                      <a:pt x="50432" y="82586"/>
                    </a:lnTo>
                    <a:lnTo>
                      <a:pt x="50432" y="207041"/>
                    </a:lnTo>
                    <a:lnTo>
                      <a:pt x="0" y="207041"/>
                    </a:lnTo>
                    <a:lnTo>
                      <a:pt x="0" y="0"/>
                    </a:lnTo>
                    <a:close/>
                  </a:path>
                </a:pathLst>
              </a:custGeom>
              <a:solidFill>
                <a:schemeClr val="bg1"/>
              </a:solidFill>
              <a:ln w="2405" cap="flat">
                <a:noFill/>
                <a:prstDash val="solid"/>
                <a:miter/>
              </a:ln>
            </p:spPr>
            <p:txBody>
              <a:bodyPr rtlCol="0" anchor="ctr"/>
              <a:lstStyle/>
              <a:p>
                <a:endParaRPr lang="en-CA"/>
              </a:p>
            </p:txBody>
          </p:sp>
        </p:grpSp>
        <p:grpSp>
          <p:nvGrpSpPr>
            <p:cNvPr id="31" name="Graphic 1">
              <a:extLst>
                <a:ext uri="{FF2B5EF4-FFF2-40B4-BE49-F238E27FC236}">
                  <a16:creationId xmlns:a16="http://schemas.microsoft.com/office/drawing/2014/main" id="{5743EB28-E729-FF1B-8972-8DE07FC3E3EE}"/>
                </a:ext>
              </a:extLst>
            </p:cNvPr>
            <p:cNvGrpSpPr/>
            <p:nvPr/>
          </p:nvGrpSpPr>
          <p:grpSpPr>
            <a:xfrm>
              <a:off x="1742371" y="1164173"/>
              <a:ext cx="1788386" cy="211177"/>
              <a:chOff x="1742371" y="1164173"/>
              <a:chExt cx="1788386" cy="211177"/>
            </a:xfrm>
            <a:solidFill>
              <a:schemeClr val="bg1"/>
            </a:solidFill>
          </p:grpSpPr>
          <p:sp>
            <p:nvSpPr>
              <p:cNvPr id="32" name="Freeform: Shape 31">
                <a:extLst>
                  <a:ext uri="{FF2B5EF4-FFF2-40B4-BE49-F238E27FC236}">
                    <a16:creationId xmlns:a16="http://schemas.microsoft.com/office/drawing/2014/main" id="{820B142E-CD85-85ED-6E7B-E9B366CDD5F6}"/>
                  </a:ext>
                </a:extLst>
              </p:cNvPr>
              <p:cNvSpPr/>
              <p:nvPr/>
            </p:nvSpPr>
            <p:spPr>
              <a:xfrm>
                <a:off x="1742371" y="1166241"/>
                <a:ext cx="50431" cy="207041"/>
              </a:xfrm>
              <a:custGeom>
                <a:avLst/>
                <a:gdLst>
                  <a:gd name="connsiteX0" fmla="*/ 0 w 50431"/>
                  <a:gd name="connsiteY0" fmla="*/ 0 h 207041"/>
                  <a:gd name="connsiteX1" fmla="*/ 50432 w 50431"/>
                  <a:gd name="connsiteY1" fmla="*/ 0 h 207041"/>
                  <a:gd name="connsiteX2" fmla="*/ 50432 w 50431"/>
                  <a:gd name="connsiteY2" fmla="*/ 207041 h 207041"/>
                  <a:gd name="connsiteX3" fmla="*/ 0 w 50431"/>
                  <a:gd name="connsiteY3" fmla="*/ 207041 h 207041"/>
                  <a:gd name="connsiteX4" fmla="*/ 0 w 50431"/>
                  <a:gd name="connsiteY4" fmla="*/ 0 h 207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31" h="207041">
                    <a:moveTo>
                      <a:pt x="0" y="0"/>
                    </a:moveTo>
                    <a:lnTo>
                      <a:pt x="50432" y="0"/>
                    </a:lnTo>
                    <a:lnTo>
                      <a:pt x="50432" y="207041"/>
                    </a:lnTo>
                    <a:lnTo>
                      <a:pt x="0" y="207041"/>
                    </a:lnTo>
                    <a:lnTo>
                      <a:pt x="0" y="0"/>
                    </a:lnTo>
                    <a:close/>
                  </a:path>
                </a:pathLst>
              </a:custGeom>
              <a:solidFill>
                <a:schemeClr val="bg1"/>
              </a:solidFill>
              <a:ln w="2405" cap="flat">
                <a:noFill/>
                <a:prstDash val="solid"/>
                <a:miter/>
              </a:ln>
            </p:spPr>
            <p:txBody>
              <a:bodyPr rtlCol="0" anchor="ctr"/>
              <a:lstStyle/>
              <a:p>
                <a:endParaRPr lang="en-CA"/>
              </a:p>
            </p:txBody>
          </p:sp>
          <p:sp>
            <p:nvSpPr>
              <p:cNvPr id="33" name="Freeform: Shape 32">
                <a:extLst>
                  <a:ext uri="{FF2B5EF4-FFF2-40B4-BE49-F238E27FC236}">
                    <a16:creationId xmlns:a16="http://schemas.microsoft.com/office/drawing/2014/main" id="{CFE6DD95-C625-2A02-3E12-41D63CFAB13D}"/>
                  </a:ext>
                </a:extLst>
              </p:cNvPr>
              <p:cNvSpPr/>
              <p:nvPr/>
            </p:nvSpPr>
            <p:spPr>
              <a:xfrm>
                <a:off x="1835249" y="1166530"/>
                <a:ext cx="148072" cy="206752"/>
              </a:xfrm>
              <a:custGeom>
                <a:avLst/>
                <a:gdLst>
                  <a:gd name="connsiteX0" fmla="*/ 148072 w 148072"/>
                  <a:gd name="connsiteY0" fmla="*/ 0 h 206752"/>
                  <a:gd name="connsiteX1" fmla="*/ 148072 w 148072"/>
                  <a:gd name="connsiteY1" fmla="*/ 206753 h 206752"/>
                  <a:gd name="connsiteX2" fmla="*/ 134797 w 148072"/>
                  <a:gd name="connsiteY2" fmla="*/ 206753 h 206752"/>
                  <a:gd name="connsiteX3" fmla="*/ 13275 w 148072"/>
                  <a:gd name="connsiteY3" fmla="*/ 21548 h 206752"/>
                  <a:gd name="connsiteX4" fmla="*/ 13275 w 148072"/>
                  <a:gd name="connsiteY4" fmla="*/ 206753 h 206752"/>
                  <a:gd name="connsiteX5" fmla="*/ 0 w 148072"/>
                  <a:gd name="connsiteY5" fmla="*/ 206753 h 206752"/>
                  <a:gd name="connsiteX6" fmla="*/ 0 w 148072"/>
                  <a:gd name="connsiteY6" fmla="*/ 0 h 206752"/>
                  <a:gd name="connsiteX7" fmla="*/ 13275 w 148072"/>
                  <a:gd name="connsiteY7" fmla="*/ 0 h 206752"/>
                  <a:gd name="connsiteX8" fmla="*/ 134797 w 148072"/>
                  <a:gd name="connsiteY8" fmla="*/ 184627 h 206752"/>
                  <a:gd name="connsiteX9" fmla="*/ 134797 w 148072"/>
                  <a:gd name="connsiteY9" fmla="*/ 0 h 206752"/>
                  <a:gd name="connsiteX10" fmla="*/ 148072 w 148072"/>
                  <a:gd name="connsiteY10" fmla="*/ 0 h 206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8072" h="206752">
                    <a:moveTo>
                      <a:pt x="148072" y="0"/>
                    </a:moveTo>
                    <a:lnTo>
                      <a:pt x="148072" y="206753"/>
                    </a:lnTo>
                    <a:lnTo>
                      <a:pt x="134797" y="206753"/>
                    </a:lnTo>
                    <a:lnTo>
                      <a:pt x="13275" y="21548"/>
                    </a:lnTo>
                    <a:lnTo>
                      <a:pt x="13275" y="206753"/>
                    </a:lnTo>
                    <a:lnTo>
                      <a:pt x="0" y="206753"/>
                    </a:lnTo>
                    <a:lnTo>
                      <a:pt x="0" y="0"/>
                    </a:lnTo>
                    <a:lnTo>
                      <a:pt x="13275" y="0"/>
                    </a:lnTo>
                    <a:lnTo>
                      <a:pt x="134797" y="184627"/>
                    </a:lnTo>
                    <a:lnTo>
                      <a:pt x="134797" y="0"/>
                    </a:lnTo>
                    <a:lnTo>
                      <a:pt x="148072" y="0"/>
                    </a:lnTo>
                    <a:close/>
                  </a:path>
                </a:pathLst>
              </a:custGeom>
              <a:solidFill>
                <a:schemeClr val="bg1"/>
              </a:solidFill>
              <a:ln w="2405" cap="flat">
                <a:noFill/>
                <a:prstDash val="solid"/>
                <a:miter/>
              </a:ln>
            </p:spPr>
            <p:txBody>
              <a:bodyPr rtlCol="0" anchor="ctr"/>
              <a:lstStyle/>
              <a:p>
                <a:endParaRPr lang="en-CA"/>
              </a:p>
            </p:txBody>
          </p:sp>
          <p:sp>
            <p:nvSpPr>
              <p:cNvPr id="34" name="Freeform: Shape 33">
                <a:extLst>
                  <a:ext uri="{FF2B5EF4-FFF2-40B4-BE49-F238E27FC236}">
                    <a16:creationId xmlns:a16="http://schemas.microsoft.com/office/drawing/2014/main" id="{B29C5054-C35B-E4CB-EAF6-E77FB6430EDC}"/>
                  </a:ext>
                </a:extLst>
              </p:cNvPr>
              <p:cNvSpPr/>
              <p:nvPr/>
            </p:nvSpPr>
            <p:spPr>
              <a:xfrm>
                <a:off x="2015139" y="1166241"/>
                <a:ext cx="131261" cy="207041"/>
              </a:xfrm>
              <a:custGeom>
                <a:avLst/>
                <a:gdLst>
                  <a:gd name="connsiteX0" fmla="*/ 24 w 131261"/>
                  <a:gd name="connsiteY0" fmla="*/ 0 h 207041"/>
                  <a:gd name="connsiteX1" fmla="*/ 131262 w 131261"/>
                  <a:gd name="connsiteY1" fmla="*/ 0 h 207041"/>
                  <a:gd name="connsiteX2" fmla="*/ 131262 w 131261"/>
                  <a:gd name="connsiteY2" fmla="*/ 11207 h 207041"/>
                  <a:gd name="connsiteX3" fmla="*/ 72269 w 131261"/>
                  <a:gd name="connsiteY3" fmla="*/ 11207 h 207041"/>
                  <a:gd name="connsiteX4" fmla="*/ 72269 w 131261"/>
                  <a:gd name="connsiteY4" fmla="*/ 207041 h 207041"/>
                  <a:gd name="connsiteX5" fmla="*/ 58993 w 131261"/>
                  <a:gd name="connsiteY5" fmla="*/ 207041 h 207041"/>
                  <a:gd name="connsiteX6" fmla="*/ 58993 w 131261"/>
                  <a:gd name="connsiteY6" fmla="*/ 11207 h 207041"/>
                  <a:gd name="connsiteX7" fmla="*/ 0 w 131261"/>
                  <a:gd name="connsiteY7" fmla="*/ 11207 h 207041"/>
                  <a:gd name="connsiteX8" fmla="*/ 0 w 131261"/>
                  <a:gd name="connsiteY8" fmla="*/ 0 h 20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261" h="207041">
                    <a:moveTo>
                      <a:pt x="24" y="0"/>
                    </a:moveTo>
                    <a:lnTo>
                      <a:pt x="131262" y="0"/>
                    </a:lnTo>
                    <a:lnTo>
                      <a:pt x="131262" y="11207"/>
                    </a:lnTo>
                    <a:lnTo>
                      <a:pt x="72269" y="11207"/>
                    </a:lnTo>
                    <a:lnTo>
                      <a:pt x="72269" y="207041"/>
                    </a:lnTo>
                    <a:lnTo>
                      <a:pt x="58993" y="207041"/>
                    </a:lnTo>
                    <a:lnTo>
                      <a:pt x="58993" y="11207"/>
                    </a:lnTo>
                    <a:lnTo>
                      <a:pt x="0" y="11207"/>
                    </a:lnTo>
                    <a:lnTo>
                      <a:pt x="0" y="0"/>
                    </a:lnTo>
                    <a:close/>
                  </a:path>
                </a:pathLst>
              </a:custGeom>
              <a:solidFill>
                <a:schemeClr val="bg1"/>
              </a:solidFill>
              <a:ln w="2405" cap="flat">
                <a:noFill/>
                <a:prstDash val="solid"/>
                <a:miter/>
              </a:ln>
            </p:spPr>
            <p:txBody>
              <a:bodyPr rtlCol="0" anchor="ctr"/>
              <a:lstStyle/>
              <a:p>
                <a:endParaRPr lang="en-CA"/>
              </a:p>
            </p:txBody>
          </p:sp>
          <p:sp>
            <p:nvSpPr>
              <p:cNvPr id="35" name="Freeform: Shape 34">
                <a:extLst>
                  <a:ext uri="{FF2B5EF4-FFF2-40B4-BE49-F238E27FC236}">
                    <a16:creationId xmlns:a16="http://schemas.microsoft.com/office/drawing/2014/main" id="{68B24825-1E93-B1C1-8C08-52AF354BE060}"/>
                  </a:ext>
                </a:extLst>
              </p:cNvPr>
              <p:cNvSpPr/>
              <p:nvPr/>
            </p:nvSpPr>
            <p:spPr>
              <a:xfrm>
                <a:off x="2177954" y="1166241"/>
                <a:ext cx="104711" cy="207041"/>
              </a:xfrm>
              <a:custGeom>
                <a:avLst/>
                <a:gdLst>
                  <a:gd name="connsiteX0" fmla="*/ 104711 w 104711"/>
                  <a:gd name="connsiteY0" fmla="*/ 11207 h 207041"/>
                  <a:gd name="connsiteX1" fmla="*/ 13275 w 104711"/>
                  <a:gd name="connsiteY1" fmla="*/ 11207 h 207041"/>
                  <a:gd name="connsiteX2" fmla="*/ 13275 w 104711"/>
                  <a:gd name="connsiteY2" fmla="*/ 97617 h 207041"/>
                  <a:gd name="connsiteX3" fmla="*/ 95861 w 104711"/>
                  <a:gd name="connsiteY3" fmla="*/ 97617 h 207041"/>
                  <a:gd name="connsiteX4" fmla="*/ 95861 w 104711"/>
                  <a:gd name="connsiteY4" fmla="*/ 108824 h 207041"/>
                  <a:gd name="connsiteX5" fmla="*/ 13275 w 104711"/>
                  <a:gd name="connsiteY5" fmla="*/ 108824 h 207041"/>
                  <a:gd name="connsiteX6" fmla="*/ 13275 w 104711"/>
                  <a:gd name="connsiteY6" fmla="*/ 195834 h 207041"/>
                  <a:gd name="connsiteX7" fmla="*/ 104711 w 104711"/>
                  <a:gd name="connsiteY7" fmla="*/ 195834 h 207041"/>
                  <a:gd name="connsiteX8" fmla="*/ 104711 w 104711"/>
                  <a:gd name="connsiteY8" fmla="*/ 207041 h 207041"/>
                  <a:gd name="connsiteX9" fmla="*/ 0 w 104711"/>
                  <a:gd name="connsiteY9" fmla="*/ 207041 h 207041"/>
                  <a:gd name="connsiteX10" fmla="*/ 0 w 104711"/>
                  <a:gd name="connsiteY10" fmla="*/ 0 h 207041"/>
                  <a:gd name="connsiteX11" fmla="*/ 104711 w 104711"/>
                  <a:gd name="connsiteY11" fmla="*/ 0 h 207041"/>
                  <a:gd name="connsiteX12" fmla="*/ 104711 w 104711"/>
                  <a:gd name="connsiteY12" fmla="*/ 11207 h 20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711" h="207041">
                    <a:moveTo>
                      <a:pt x="104711" y="11207"/>
                    </a:moveTo>
                    <a:lnTo>
                      <a:pt x="13275" y="11207"/>
                    </a:lnTo>
                    <a:lnTo>
                      <a:pt x="13275" y="97617"/>
                    </a:lnTo>
                    <a:lnTo>
                      <a:pt x="95861" y="97617"/>
                    </a:lnTo>
                    <a:lnTo>
                      <a:pt x="95861" y="108824"/>
                    </a:lnTo>
                    <a:lnTo>
                      <a:pt x="13275" y="108824"/>
                    </a:lnTo>
                    <a:lnTo>
                      <a:pt x="13275" y="195834"/>
                    </a:lnTo>
                    <a:lnTo>
                      <a:pt x="104711" y="195834"/>
                    </a:lnTo>
                    <a:lnTo>
                      <a:pt x="104711" y="207041"/>
                    </a:lnTo>
                    <a:lnTo>
                      <a:pt x="0" y="207041"/>
                    </a:lnTo>
                    <a:lnTo>
                      <a:pt x="0" y="0"/>
                    </a:lnTo>
                    <a:lnTo>
                      <a:pt x="104711" y="0"/>
                    </a:lnTo>
                    <a:lnTo>
                      <a:pt x="104711" y="11207"/>
                    </a:lnTo>
                    <a:close/>
                  </a:path>
                </a:pathLst>
              </a:custGeom>
              <a:solidFill>
                <a:schemeClr val="bg1"/>
              </a:solidFill>
              <a:ln w="2405" cap="flat">
                <a:noFill/>
                <a:prstDash val="solid"/>
                <a:miter/>
              </a:ln>
            </p:spPr>
            <p:txBody>
              <a:bodyPr rtlCol="0" anchor="ctr"/>
              <a:lstStyle/>
              <a:p>
                <a:endParaRPr lang="en-CA"/>
              </a:p>
            </p:txBody>
          </p:sp>
          <p:sp>
            <p:nvSpPr>
              <p:cNvPr id="36" name="Freeform: Shape 35">
                <a:extLst>
                  <a:ext uri="{FF2B5EF4-FFF2-40B4-BE49-F238E27FC236}">
                    <a16:creationId xmlns:a16="http://schemas.microsoft.com/office/drawing/2014/main" id="{DE9C14A5-E470-B1BE-7543-79CFFB8DD676}"/>
                  </a:ext>
                </a:extLst>
              </p:cNvPr>
              <p:cNvSpPr/>
              <p:nvPr/>
            </p:nvSpPr>
            <p:spPr>
              <a:xfrm>
                <a:off x="2322779" y="1166241"/>
                <a:ext cx="90257" cy="207041"/>
              </a:xfrm>
              <a:custGeom>
                <a:avLst/>
                <a:gdLst>
                  <a:gd name="connsiteX0" fmla="*/ 13275 w 90257"/>
                  <a:gd name="connsiteY0" fmla="*/ 0 h 207041"/>
                  <a:gd name="connsiteX1" fmla="*/ 13275 w 90257"/>
                  <a:gd name="connsiteY1" fmla="*/ 195834 h 207041"/>
                  <a:gd name="connsiteX2" fmla="*/ 90257 w 90257"/>
                  <a:gd name="connsiteY2" fmla="*/ 195834 h 207041"/>
                  <a:gd name="connsiteX3" fmla="*/ 90257 w 90257"/>
                  <a:gd name="connsiteY3" fmla="*/ 207041 h 207041"/>
                  <a:gd name="connsiteX4" fmla="*/ 0 w 90257"/>
                  <a:gd name="connsiteY4" fmla="*/ 207041 h 207041"/>
                  <a:gd name="connsiteX5" fmla="*/ 0 w 90257"/>
                  <a:gd name="connsiteY5" fmla="*/ 0 h 207041"/>
                  <a:gd name="connsiteX6" fmla="*/ 13275 w 90257"/>
                  <a:gd name="connsiteY6" fmla="*/ 0 h 20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57" h="207041">
                    <a:moveTo>
                      <a:pt x="13275" y="0"/>
                    </a:moveTo>
                    <a:lnTo>
                      <a:pt x="13275" y="195834"/>
                    </a:lnTo>
                    <a:lnTo>
                      <a:pt x="90257" y="195834"/>
                    </a:lnTo>
                    <a:lnTo>
                      <a:pt x="90257" y="207041"/>
                    </a:lnTo>
                    <a:lnTo>
                      <a:pt x="0" y="207041"/>
                    </a:lnTo>
                    <a:lnTo>
                      <a:pt x="0" y="0"/>
                    </a:lnTo>
                    <a:lnTo>
                      <a:pt x="13275" y="0"/>
                    </a:lnTo>
                    <a:close/>
                  </a:path>
                </a:pathLst>
              </a:custGeom>
              <a:solidFill>
                <a:schemeClr val="bg1"/>
              </a:solidFill>
              <a:ln w="2405" cap="flat">
                <a:noFill/>
                <a:prstDash val="solid"/>
                <a:miter/>
              </a:ln>
            </p:spPr>
            <p:txBody>
              <a:bodyPr rtlCol="0" anchor="ctr"/>
              <a:lstStyle/>
              <a:p>
                <a:endParaRPr lang="en-CA"/>
              </a:p>
            </p:txBody>
          </p:sp>
          <p:sp>
            <p:nvSpPr>
              <p:cNvPr id="37" name="Freeform: Shape 36">
                <a:extLst>
                  <a:ext uri="{FF2B5EF4-FFF2-40B4-BE49-F238E27FC236}">
                    <a16:creationId xmlns:a16="http://schemas.microsoft.com/office/drawing/2014/main" id="{4764FA0D-487B-03FA-547E-1D7687EF0522}"/>
                  </a:ext>
                </a:extLst>
              </p:cNvPr>
              <p:cNvSpPr/>
              <p:nvPr/>
            </p:nvSpPr>
            <p:spPr>
              <a:xfrm>
                <a:off x="2443098" y="1166241"/>
                <a:ext cx="90257" cy="207041"/>
              </a:xfrm>
              <a:custGeom>
                <a:avLst/>
                <a:gdLst>
                  <a:gd name="connsiteX0" fmla="*/ 13275 w 90257"/>
                  <a:gd name="connsiteY0" fmla="*/ 0 h 207041"/>
                  <a:gd name="connsiteX1" fmla="*/ 13275 w 90257"/>
                  <a:gd name="connsiteY1" fmla="*/ 195834 h 207041"/>
                  <a:gd name="connsiteX2" fmla="*/ 90258 w 90257"/>
                  <a:gd name="connsiteY2" fmla="*/ 195834 h 207041"/>
                  <a:gd name="connsiteX3" fmla="*/ 90258 w 90257"/>
                  <a:gd name="connsiteY3" fmla="*/ 207041 h 207041"/>
                  <a:gd name="connsiteX4" fmla="*/ 0 w 90257"/>
                  <a:gd name="connsiteY4" fmla="*/ 207041 h 207041"/>
                  <a:gd name="connsiteX5" fmla="*/ 0 w 90257"/>
                  <a:gd name="connsiteY5" fmla="*/ 0 h 207041"/>
                  <a:gd name="connsiteX6" fmla="*/ 13275 w 90257"/>
                  <a:gd name="connsiteY6" fmla="*/ 0 h 20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57" h="207041">
                    <a:moveTo>
                      <a:pt x="13275" y="0"/>
                    </a:moveTo>
                    <a:lnTo>
                      <a:pt x="13275" y="195834"/>
                    </a:lnTo>
                    <a:lnTo>
                      <a:pt x="90258" y="195834"/>
                    </a:lnTo>
                    <a:lnTo>
                      <a:pt x="90258" y="207041"/>
                    </a:lnTo>
                    <a:lnTo>
                      <a:pt x="0" y="207041"/>
                    </a:lnTo>
                    <a:lnTo>
                      <a:pt x="0" y="0"/>
                    </a:lnTo>
                    <a:lnTo>
                      <a:pt x="13275" y="0"/>
                    </a:lnTo>
                    <a:close/>
                  </a:path>
                </a:pathLst>
              </a:custGeom>
              <a:solidFill>
                <a:schemeClr val="bg1"/>
              </a:solidFill>
              <a:ln w="2405" cap="flat">
                <a:noFill/>
                <a:prstDash val="solid"/>
                <a:miter/>
              </a:ln>
            </p:spPr>
            <p:txBody>
              <a:bodyPr rtlCol="0" anchor="ctr"/>
              <a:lstStyle/>
              <a:p>
                <a:endParaRPr lang="en-CA"/>
              </a:p>
            </p:txBody>
          </p:sp>
          <p:sp>
            <p:nvSpPr>
              <p:cNvPr id="38" name="Freeform: Shape 37">
                <a:extLst>
                  <a:ext uri="{FF2B5EF4-FFF2-40B4-BE49-F238E27FC236}">
                    <a16:creationId xmlns:a16="http://schemas.microsoft.com/office/drawing/2014/main" id="{00C0C2C7-14FA-AB31-A1A0-C635EDE23376}"/>
                  </a:ext>
                </a:extLst>
              </p:cNvPr>
              <p:cNvSpPr/>
              <p:nvPr/>
            </p:nvSpPr>
            <p:spPr>
              <a:xfrm>
                <a:off x="2563418" y="1166241"/>
                <a:ext cx="13275" cy="207041"/>
              </a:xfrm>
              <a:custGeom>
                <a:avLst/>
                <a:gdLst>
                  <a:gd name="connsiteX0" fmla="*/ 0 w 13275"/>
                  <a:gd name="connsiteY0" fmla="*/ 0 h 207041"/>
                  <a:gd name="connsiteX1" fmla="*/ 13275 w 13275"/>
                  <a:gd name="connsiteY1" fmla="*/ 0 h 207041"/>
                  <a:gd name="connsiteX2" fmla="*/ 13275 w 13275"/>
                  <a:gd name="connsiteY2" fmla="*/ 207041 h 207041"/>
                  <a:gd name="connsiteX3" fmla="*/ 0 w 13275"/>
                  <a:gd name="connsiteY3" fmla="*/ 207041 h 207041"/>
                  <a:gd name="connsiteX4" fmla="*/ 0 w 13275"/>
                  <a:gd name="connsiteY4" fmla="*/ 0 h 207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75" h="207041">
                    <a:moveTo>
                      <a:pt x="0" y="0"/>
                    </a:moveTo>
                    <a:lnTo>
                      <a:pt x="13275" y="0"/>
                    </a:lnTo>
                    <a:lnTo>
                      <a:pt x="13275" y="207041"/>
                    </a:lnTo>
                    <a:lnTo>
                      <a:pt x="0" y="207041"/>
                    </a:lnTo>
                    <a:lnTo>
                      <a:pt x="0" y="0"/>
                    </a:lnTo>
                    <a:close/>
                  </a:path>
                </a:pathLst>
              </a:custGeom>
              <a:solidFill>
                <a:schemeClr val="bg1"/>
              </a:solidFill>
              <a:ln w="2405" cap="flat">
                <a:noFill/>
                <a:prstDash val="solid"/>
                <a:miter/>
              </a:ln>
            </p:spPr>
            <p:txBody>
              <a:bodyPr rtlCol="0" anchor="ctr"/>
              <a:lstStyle/>
              <a:p>
                <a:endParaRPr lang="en-CA"/>
              </a:p>
            </p:txBody>
          </p:sp>
          <p:sp>
            <p:nvSpPr>
              <p:cNvPr id="39" name="Freeform: Shape 38">
                <a:extLst>
                  <a:ext uri="{FF2B5EF4-FFF2-40B4-BE49-F238E27FC236}">
                    <a16:creationId xmlns:a16="http://schemas.microsoft.com/office/drawing/2014/main" id="{60FCAF33-2B6F-9AEC-1CA2-7735120FE5FE}"/>
                  </a:ext>
                </a:extLst>
              </p:cNvPr>
              <p:cNvSpPr/>
              <p:nvPr/>
            </p:nvSpPr>
            <p:spPr>
              <a:xfrm>
                <a:off x="2617096" y="1164486"/>
                <a:ext cx="200259" cy="210865"/>
              </a:xfrm>
              <a:custGeom>
                <a:avLst/>
                <a:gdLst>
                  <a:gd name="connsiteX0" fmla="*/ 193766 w 200259"/>
                  <a:gd name="connsiteY0" fmla="*/ 62793 h 210865"/>
                  <a:gd name="connsiteX1" fmla="*/ 178422 w 200259"/>
                  <a:gd name="connsiteY1" fmla="*/ 62793 h 210865"/>
                  <a:gd name="connsiteX2" fmla="*/ 100551 w 200259"/>
                  <a:gd name="connsiteY2" fmla="*/ 11760 h 210865"/>
                  <a:gd name="connsiteX3" fmla="*/ 13540 w 200259"/>
                  <a:gd name="connsiteY3" fmla="*/ 105553 h 210865"/>
                  <a:gd name="connsiteX4" fmla="*/ 100551 w 200259"/>
                  <a:gd name="connsiteY4" fmla="*/ 199057 h 210865"/>
                  <a:gd name="connsiteX5" fmla="*/ 186672 w 200259"/>
                  <a:gd name="connsiteY5" fmla="*/ 112359 h 210865"/>
                  <a:gd name="connsiteX6" fmla="*/ 94370 w 200259"/>
                  <a:gd name="connsiteY6" fmla="*/ 112359 h 210865"/>
                  <a:gd name="connsiteX7" fmla="*/ 94370 w 200259"/>
                  <a:gd name="connsiteY7" fmla="*/ 101152 h 210865"/>
                  <a:gd name="connsiteX8" fmla="*/ 200259 w 200259"/>
                  <a:gd name="connsiteY8" fmla="*/ 101152 h 210865"/>
                  <a:gd name="connsiteX9" fmla="*/ 200259 w 200259"/>
                  <a:gd name="connsiteY9" fmla="*/ 110002 h 210865"/>
                  <a:gd name="connsiteX10" fmla="*/ 100575 w 200259"/>
                  <a:gd name="connsiteY10" fmla="*/ 210865 h 210865"/>
                  <a:gd name="connsiteX11" fmla="*/ 0 w 200259"/>
                  <a:gd name="connsiteY11" fmla="*/ 105577 h 210865"/>
                  <a:gd name="connsiteX12" fmla="*/ 100575 w 200259"/>
                  <a:gd name="connsiteY12" fmla="*/ 0 h 210865"/>
                  <a:gd name="connsiteX13" fmla="*/ 193766 w 200259"/>
                  <a:gd name="connsiteY13" fmla="*/ 62793 h 210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0259" h="210865">
                    <a:moveTo>
                      <a:pt x="193766" y="62793"/>
                    </a:moveTo>
                    <a:lnTo>
                      <a:pt x="178422" y="62793"/>
                    </a:lnTo>
                    <a:cubicBezTo>
                      <a:pt x="166927" y="32707"/>
                      <a:pt x="138597" y="11760"/>
                      <a:pt x="100551" y="11760"/>
                    </a:cubicBezTo>
                    <a:cubicBezTo>
                      <a:pt x="51899" y="11760"/>
                      <a:pt x="13540" y="47450"/>
                      <a:pt x="13540" y="105553"/>
                    </a:cubicBezTo>
                    <a:cubicBezTo>
                      <a:pt x="13540" y="163368"/>
                      <a:pt x="51874" y="199057"/>
                      <a:pt x="100551" y="199057"/>
                    </a:cubicBezTo>
                    <a:cubicBezTo>
                      <a:pt x="147736" y="199057"/>
                      <a:pt x="184026" y="166013"/>
                      <a:pt x="186672" y="112359"/>
                    </a:cubicBezTo>
                    <a:lnTo>
                      <a:pt x="94370" y="112359"/>
                    </a:lnTo>
                    <a:lnTo>
                      <a:pt x="94370" y="101152"/>
                    </a:lnTo>
                    <a:lnTo>
                      <a:pt x="200259" y="101152"/>
                    </a:lnTo>
                    <a:lnTo>
                      <a:pt x="200259" y="110002"/>
                    </a:lnTo>
                    <a:cubicBezTo>
                      <a:pt x="198480" y="168105"/>
                      <a:pt x="157788" y="210865"/>
                      <a:pt x="100575" y="210865"/>
                    </a:cubicBezTo>
                    <a:cubicBezTo>
                      <a:pt x="42760" y="210865"/>
                      <a:pt x="0" y="167504"/>
                      <a:pt x="0" y="105577"/>
                    </a:cubicBezTo>
                    <a:cubicBezTo>
                      <a:pt x="0" y="43337"/>
                      <a:pt x="42760" y="0"/>
                      <a:pt x="100575" y="0"/>
                    </a:cubicBezTo>
                    <a:cubicBezTo>
                      <a:pt x="145403" y="-24"/>
                      <a:pt x="179024" y="24170"/>
                      <a:pt x="193766" y="62793"/>
                    </a:cubicBezTo>
                    <a:close/>
                  </a:path>
                </a:pathLst>
              </a:custGeom>
              <a:solidFill>
                <a:schemeClr val="bg1"/>
              </a:solidFill>
              <a:ln w="2405" cap="flat">
                <a:noFill/>
                <a:prstDash val="solid"/>
                <a:miter/>
              </a:ln>
            </p:spPr>
            <p:txBody>
              <a:bodyPr rtlCol="0" anchor="ctr"/>
              <a:lstStyle/>
              <a:p>
                <a:endParaRPr lang="en-CA"/>
              </a:p>
            </p:txBody>
          </p:sp>
          <p:sp>
            <p:nvSpPr>
              <p:cNvPr id="40" name="Freeform: Shape 39">
                <a:extLst>
                  <a:ext uri="{FF2B5EF4-FFF2-40B4-BE49-F238E27FC236}">
                    <a16:creationId xmlns:a16="http://schemas.microsoft.com/office/drawing/2014/main" id="{27A8C5D9-88FE-061A-8A79-F0E54D9A12D3}"/>
                  </a:ext>
                </a:extLst>
              </p:cNvPr>
              <p:cNvSpPr/>
              <p:nvPr/>
            </p:nvSpPr>
            <p:spPr>
              <a:xfrm>
                <a:off x="2857446" y="1166241"/>
                <a:ext cx="104711" cy="207041"/>
              </a:xfrm>
              <a:custGeom>
                <a:avLst/>
                <a:gdLst>
                  <a:gd name="connsiteX0" fmla="*/ 104711 w 104711"/>
                  <a:gd name="connsiteY0" fmla="*/ 11207 h 207041"/>
                  <a:gd name="connsiteX1" fmla="*/ 13275 w 104711"/>
                  <a:gd name="connsiteY1" fmla="*/ 11207 h 207041"/>
                  <a:gd name="connsiteX2" fmla="*/ 13275 w 104711"/>
                  <a:gd name="connsiteY2" fmla="*/ 97617 h 207041"/>
                  <a:gd name="connsiteX3" fmla="*/ 95861 w 104711"/>
                  <a:gd name="connsiteY3" fmla="*/ 97617 h 207041"/>
                  <a:gd name="connsiteX4" fmla="*/ 95861 w 104711"/>
                  <a:gd name="connsiteY4" fmla="*/ 108824 h 207041"/>
                  <a:gd name="connsiteX5" fmla="*/ 13275 w 104711"/>
                  <a:gd name="connsiteY5" fmla="*/ 108824 h 207041"/>
                  <a:gd name="connsiteX6" fmla="*/ 13275 w 104711"/>
                  <a:gd name="connsiteY6" fmla="*/ 195834 h 207041"/>
                  <a:gd name="connsiteX7" fmla="*/ 104711 w 104711"/>
                  <a:gd name="connsiteY7" fmla="*/ 195834 h 207041"/>
                  <a:gd name="connsiteX8" fmla="*/ 104711 w 104711"/>
                  <a:gd name="connsiteY8" fmla="*/ 207041 h 207041"/>
                  <a:gd name="connsiteX9" fmla="*/ 0 w 104711"/>
                  <a:gd name="connsiteY9" fmla="*/ 207041 h 207041"/>
                  <a:gd name="connsiteX10" fmla="*/ 0 w 104711"/>
                  <a:gd name="connsiteY10" fmla="*/ 0 h 207041"/>
                  <a:gd name="connsiteX11" fmla="*/ 104711 w 104711"/>
                  <a:gd name="connsiteY11" fmla="*/ 0 h 207041"/>
                  <a:gd name="connsiteX12" fmla="*/ 104711 w 104711"/>
                  <a:gd name="connsiteY12" fmla="*/ 11207 h 20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711" h="207041">
                    <a:moveTo>
                      <a:pt x="104711" y="11207"/>
                    </a:moveTo>
                    <a:lnTo>
                      <a:pt x="13275" y="11207"/>
                    </a:lnTo>
                    <a:lnTo>
                      <a:pt x="13275" y="97617"/>
                    </a:lnTo>
                    <a:lnTo>
                      <a:pt x="95861" y="97617"/>
                    </a:lnTo>
                    <a:lnTo>
                      <a:pt x="95861" y="108824"/>
                    </a:lnTo>
                    <a:lnTo>
                      <a:pt x="13275" y="108824"/>
                    </a:lnTo>
                    <a:lnTo>
                      <a:pt x="13275" y="195834"/>
                    </a:lnTo>
                    <a:lnTo>
                      <a:pt x="104711" y="195834"/>
                    </a:lnTo>
                    <a:lnTo>
                      <a:pt x="104711" y="207041"/>
                    </a:lnTo>
                    <a:lnTo>
                      <a:pt x="0" y="207041"/>
                    </a:lnTo>
                    <a:lnTo>
                      <a:pt x="0" y="0"/>
                    </a:lnTo>
                    <a:lnTo>
                      <a:pt x="104711" y="0"/>
                    </a:lnTo>
                    <a:lnTo>
                      <a:pt x="104711" y="11207"/>
                    </a:lnTo>
                    <a:close/>
                  </a:path>
                </a:pathLst>
              </a:custGeom>
              <a:solidFill>
                <a:schemeClr val="bg1"/>
              </a:solidFill>
              <a:ln w="2405" cap="flat">
                <a:noFill/>
                <a:prstDash val="solid"/>
                <a:miter/>
              </a:ln>
            </p:spPr>
            <p:txBody>
              <a:bodyPr rtlCol="0" anchor="ctr"/>
              <a:lstStyle/>
              <a:p>
                <a:endParaRPr lang="en-CA"/>
              </a:p>
            </p:txBody>
          </p:sp>
          <p:sp>
            <p:nvSpPr>
              <p:cNvPr id="41" name="Freeform: Shape 40">
                <a:extLst>
                  <a:ext uri="{FF2B5EF4-FFF2-40B4-BE49-F238E27FC236}">
                    <a16:creationId xmlns:a16="http://schemas.microsoft.com/office/drawing/2014/main" id="{7DC7DD29-ECF5-3724-7C5F-ECEAC4BB2CE2}"/>
                  </a:ext>
                </a:extLst>
              </p:cNvPr>
              <p:cNvSpPr/>
              <p:nvPr/>
            </p:nvSpPr>
            <p:spPr>
              <a:xfrm>
                <a:off x="3002247" y="1166530"/>
                <a:ext cx="148072" cy="206752"/>
              </a:xfrm>
              <a:custGeom>
                <a:avLst/>
                <a:gdLst>
                  <a:gd name="connsiteX0" fmla="*/ 148072 w 148072"/>
                  <a:gd name="connsiteY0" fmla="*/ 0 h 206752"/>
                  <a:gd name="connsiteX1" fmla="*/ 148072 w 148072"/>
                  <a:gd name="connsiteY1" fmla="*/ 206753 h 206752"/>
                  <a:gd name="connsiteX2" fmla="*/ 134797 w 148072"/>
                  <a:gd name="connsiteY2" fmla="*/ 206753 h 206752"/>
                  <a:gd name="connsiteX3" fmla="*/ 13275 w 148072"/>
                  <a:gd name="connsiteY3" fmla="*/ 21548 h 206752"/>
                  <a:gd name="connsiteX4" fmla="*/ 13275 w 148072"/>
                  <a:gd name="connsiteY4" fmla="*/ 206753 h 206752"/>
                  <a:gd name="connsiteX5" fmla="*/ 0 w 148072"/>
                  <a:gd name="connsiteY5" fmla="*/ 206753 h 206752"/>
                  <a:gd name="connsiteX6" fmla="*/ 0 w 148072"/>
                  <a:gd name="connsiteY6" fmla="*/ 0 h 206752"/>
                  <a:gd name="connsiteX7" fmla="*/ 13275 w 148072"/>
                  <a:gd name="connsiteY7" fmla="*/ 0 h 206752"/>
                  <a:gd name="connsiteX8" fmla="*/ 134797 w 148072"/>
                  <a:gd name="connsiteY8" fmla="*/ 184627 h 206752"/>
                  <a:gd name="connsiteX9" fmla="*/ 134797 w 148072"/>
                  <a:gd name="connsiteY9" fmla="*/ 0 h 206752"/>
                  <a:gd name="connsiteX10" fmla="*/ 148072 w 148072"/>
                  <a:gd name="connsiteY10" fmla="*/ 0 h 206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8072" h="206752">
                    <a:moveTo>
                      <a:pt x="148072" y="0"/>
                    </a:moveTo>
                    <a:lnTo>
                      <a:pt x="148072" y="206753"/>
                    </a:lnTo>
                    <a:lnTo>
                      <a:pt x="134797" y="206753"/>
                    </a:lnTo>
                    <a:lnTo>
                      <a:pt x="13275" y="21548"/>
                    </a:lnTo>
                    <a:lnTo>
                      <a:pt x="13275" y="206753"/>
                    </a:lnTo>
                    <a:lnTo>
                      <a:pt x="0" y="206753"/>
                    </a:lnTo>
                    <a:lnTo>
                      <a:pt x="0" y="0"/>
                    </a:lnTo>
                    <a:lnTo>
                      <a:pt x="13275" y="0"/>
                    </a:lnTo>
                    <a:lnTo>
                      <a:pt x="134797" y="184627"/>
                    </a:lnTo>
                    <a:lnTo>
                      <a:pt x="134797" y="0"/>
                    </a:lnTo>
                    <a:lnTo>
                      <a:pt x="148072" y="0"/>
                    </a:lnTo>
                    <a:close/>
                  </a:path>
                </a:pathLst>
              </a:custGeom>
              <a:solidFill>
                <a:schemeClr val="bg1"/>
              </a:solidFill>
              <a:ln w="2405" cap="flat">
                <a:noFill/>
                <a:prstDash val="solid"/>
                <a:miter/>
              </a:ln>
            </p:spPr>
            <p:txBody>
              <a:bodyPr rtlCol="0" anchor="ctr"/>
              <a:lstStyle/>
              <a:p>
                <a:endParaRPr lang="en-CA"/>
              </a:p>
            </p:txBody>
          </p:sp>
          <p:sp>
            <p:nvSpPr>
              <p:cNvPr id="42" name="Freeform: Shape 41">
                <a:extLst>
                  <a:ext uri="{FF2B5EF4-FFF2-40B4-BE49-F238E27FC236}">
                    <a16:creationId xmlns:a16="http://schemas.microsoft.com/office/drawing/2014/main" id="{422B5F56-A9FC-9C33-3223-DF2F0E830DE5}"/>
                  </a:ext>
                </a:extLst>
              </p:cNvPr>
              <p:cNvSpPr/>
              <p:nvPr/>
            </p:nvSpPr>
            <p:spPr>
              <a:xfrm>
                <a:off x="3190723" y="1164173"/>
                <a:ext cx="193765" cy="211153"/>
              </a:xfrm>
              <a:custGeom>
                <a:avLst/>
                <a:gdLst>
                  <a:gd name="connsiteX0" fmla="*/ 98795 w 193765"/>
                  <a:gd name="connsiteY0" fmla="*/ 0 h 211153"/>
                  <a:gd name="connsiteX1" fmla="*/ 193766 w 193765"/>
                  <a:gd name="connsiteY1" fmla="*/ 62817 h 211153"/>
                  <a:gd name="connsiteX2" fmla="*/ 178422 w 193765"/>
                  <a:gd name="connsiteY2" fmla="*/ 62817 h 211153"/>
                  <a:gd name="connsiteX3" fmla="*/ 98795 w 193765"/>
                  <a:gd name="connsiteY3" fmla="*/ 11784 h 211153"/>
                  <a:gd name="connsiteX4" fmla="*/ 13564 w 193765"/>
                  <a:gd name="connsiteY4" fmla="*/ 105865 h 211153"/>
                  <a:gd name="connsiteX5" fmla="*/ 98795 w 193765"/>
                  <a:gd name="connsiteY5" fmla="*/ 199370 h 211153"/>
                  <a:gd name="connsiteX6" fmla="*/ 178422 w 193765"/>
                  <a:gd name="connsiteY6" fmla="*/ 148337 h 211153"/>
                  <a:gd name="connsiteX7" fmla="*/ 193766 w 193765"/>
                  <a:gd name="connsiteY7" fmla="*/ 148337 h 211153"/>
                  <a:gd name="connsiteX8" fmla="*/ 98795 w 193765"/>
                  <a:gd name="connsiteY8" fmla="*/ 211154 h 211153"/>
                  <a:gd name="connsiteX9" fmla="*/ 0 w 193765"/>
                  <a:gd name="connsiteY9" fmla="*/ 105865 h 211153"/>
                  <a:gd name="connsiteX10" fmla="*/ 98795 w 193765"/>
                  <a:gd name="connsiteY10" fmla="*/ 0 h 21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3765" h="211153">
                    <a:moveTo>
                      <a:pt x="98795" y="0"/>
                    </a:moveTo>
                    <a:cubicBezTo>
                      <a:pt x="146870" y="0"/>
                      <a:pt x="179024" y="24194"/>
                      <a:pt x="193766" y="62817"/>
                    </a:cubicBezTo>
                    <a:lnTo>
                      <a:pt x="178422" y="62817"/>
                    </a:lnTo>
                    <a:cubicBezTo>
                      <a:pt x="166927" y="32731"/>
                      <a:pt x="140088" y="11784"/>
                      <a:pt x="98795" y="11784"/>
                    </a:cubicBezTo>
                    <a:cubicBezTo>
                      <a:pt x="51321" y="11784"/>
                      <a:pt x="13564" y="47185"/>
                      <a:pt x="13564" y="105865"/>
                    </a:cubicBezTo>
                    <a:cubicBezTo>
                      <a:pt x="13564" y="163680"/>
                      <a:pt x="51321" y="199370"/>
                      <a:pt x="98795" y="199370"/>
                    </a:cubicBezTo>
                    <a:cubicBezTo>
                      <a:pt x="140088" y="199370"/>
                      <a:pt x="166927" y="178422"/>
                      <a:pt x="178422" y="148337"/>
                    </a:cubicBezTo>
                    <a:lnTo>
                      <a:pt x="193766" y="148337"/>
                    </a:lnTo>
                    <a:cubicBezTo>
                      <a:pt x="179024" y="186984"/>
                      <a:pt x="146870" y="211154"/>
                      <a:pt x="98795" y="211154"/>
                    </a:cubicBezTo>
                    <a:cubicBezTo>
                      <a:pt x="42158" y="211154"/>
                      <a:pt x="0" y="167504"/>
                      <a:pt x="0" y="105865"/>
                    </a:cubicBezTo>
                    <a:cubicBezTo>
                      <a:pt x="0" y="43650"/>
                      <a:pt x="42158" y="0"/>
                      <a:pt x="98795" y="0"/>
                    </a:cubicBezTo>
                    <a:close/>
                  </a:path>
                </a:pathLst>
              </a:custGeom>
              <a:solidFill>
                <a:schemeClr val="bg1"/>
              </a:solidFill>
              <a:ln w="2405" cap="flat">
                <a:noFill/>
                <a:prstDash val="solid"/>
                <a:miter/>
              </a:ln>
            </p:spPr>
            <p:txBody>
              <a:bodyPr rtlCol="0" anchor="ctr"/>
              <a:lstStyle/>
              <a:p>
                <a:endParaRPr lang="en-CA"/>
              </a:p>
            </p:txBody>
          </p:sp>
          <p:sp>
            <p:nvSpPr>
              <p:cNvPr id="43" name="Freeform: Shape 42">
                <a:extLst>
                  <a:ext uri="{FF2B5EF4-FFF2-40B4-BE49-F238E27FC236}">
                    <a16:creationId xmlns:a16="http://schemas.microsoft.com/office/drawing/2014/main" id="{BD6F3CA4-6911-90D9-8E20-CF4784B13FA2}"/>
                  </a:ext>
                </a:extLst>
              </p:cNvPr>
              <p:cNvSpPr/>
              <p:nvPr/>
            </p:nvSpPr>
            <p:spPr>
              <a:xfrm>
                <a:off x="3426046" y="1166241"/>
                <a:ext cx="104710" cy="207041"/>
              </a:xfrm>
              <a:custGeom>
                <a:avLst/>
                <a:gdLst>
                  <a:gd name="connsiteX0" fmla="*/ 104711 w 104710"/>
                  <a:gd name="connsiteY0" fmla="*/ 11207 h 207041"/>
                  <a:gd name="connsiteX1" fmla="*/ 13275 w 104710"/>
                  <a:gd name="connsiteY1" fmla="*/ 11207 h 207041"/>
                  <a:gd name="connsiteX2" fmla="*/ 13275 w 104710"/>
                  <a:gd name="connsiteY2" fmla="*/ 97617 h 207041"/>
                  <a:gd name="connsiteX3" fmla="*/ 95861 w 104710"/>
                  <a:gd name="connsiteY3" fmla="*/ 97617 h 207041"/>
                  <a:gd name="connsiteX4" fmla="*/ 95861 w 104710"/>
                  <a:gd name="connsiteY4" fmla="*/ 108824 h 207041"/>
                  <a:gd name="connsiteX5" fmla="*/ 13275 w 104710"/>
                  <a:gd name="connsiteY5" fmla="*/ 108824 h 207041"/>
                  <a:gd name="connsiteX6" fmla="*/ 13275 w 104710"/>
                  <a:gd name="connsiteY6" fmla="*/ 195834 h 207041"/>
                  <a:gd name="connsiteX7" fmla="*/ 104711 w 104710"/>
                  <a:gd name="connsiteY7" fmla="*/ 195834 h 207041"/>
                  <a:gd name="connsiteX8" fmla="*/ 104711 w 104710"/>
                  <a:gd name="connsiteY8" fmla="*/ 207041 h 207041"/>
                  <a:gd name="connsiteX9" fmla="*/ 0 w 104710"/>
                  <a:gd name="connsiteY9" fmla="*/ 207041 h 207041"/>
                  <a:gd name="connsiteX10" fmla="*/ 0 w 104710"/>
                  <a:gd name="connsiteY10" fmla="*/ 0 h 207041"/>
                  <a:gd name="connsiteX11" fmla="*/ 104711 w 104710"/>
                  <a:gd name="connsiteY11" fmla="*/ 0 h 207041"/>
                  <a:gd name="connsiteX12" fmla="*/ 104711 w 104710"/>
                  <a:gd name="connsiteY12" fmla="*/ 11207 h 20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710" h="207041">
                    <a:moveTo>
                      <a:pt x="104711" y="11207"/>
                    </a:moveTo>
                    <a:lnTo>
                      <a:pt x="13275" y="11207"/>
                    </a:lnTo>
                    <a:lnTo>
                      <a:pt x="13275" y="97617"/>
                    </a:lnTo>
                    <a:lnTo>
                      <a:pt x="95861" y="97617"/>
                    </a:lnTo>
                    <a:lnTo>
                      <a:pt x="95861" y="108824"/>
                    </a:lnTo>
                    <a:lnTo>
                      <a:pt x="13275" y="108824"/>
                    </a:lnTo>
                    <a:lnTo>
                      <a:pt x="13275" y="195834"/>
                    </a:lnTo>
                    <a:lnTo>
                      <a:pt x="104711" y="195834"/>
                    </a:lnTo>
                    <a:lnTo>
                      <a:pt x="104711" y="207041"/>
                    </a:lnTo>
                    <a:lnTo>
                      <a:pt x="0" y="207041"/>
                    </a:lnTo>
                    <a:lnTo>
                      <a:pt x="0" y="0"/>
                    </a:lnTo>
                    <a:lnTo>
                      <a:pt x="104711" y="0"/>
                    </a:lnTo>
                    <a:lnTo>
                      <a:pt x="104711" y="11207"/>
                    </a:lnTo>
                    <a:close/>
                  </a:path>
                </a:pathLst>
              </a:custGeom>
              <a:solidFill>
                <a:schemeClr val="bg1"/>
              </a:solidFill>
              <a:ln w="2405" cap="flat">
                <a:noFill/>
                <a:prstDash val="solid"/>
                <a:miter/>
              </a:ln>
            </p:spPr>
            <p:txBody>
              <a:bodyPr rtlCol="0" anchor="ctr"/>
              <a:lstStyle/>
              <a:p>
                <a:endParaRPr lang="en-CA"/>
              </a:p>
            </p:txBody>
          </p:sp>
        </p:grpSp>
      </p:grpSp>
      <p:sp>
        <p:nvSpPr>
          <p:cNvPr id="44" name="Freeform: Shape 43">
            <a:extLst>
              <a:ext uri="{FF2B5EF4-FFF2-40B4-BE49-F238E27FC236}">
                <a16:creationId xmlns:a16="http://schemas.microsoft.com/office/drawing/2014/main" id="{1C087CFE-9AA7-3A70-B142-8AC87C66A8D6}"/>
              </a:ext>
            </a:extLst>
          </p:cNvPr>
          <p:cNvSpPr/>
          <p:nvPr/>
        </p:nvSpPr>
        <p:spPr>
          <a:xfrm>
            <a:off x="577634" y="828444"/>
            <a:ext cx="952573" cy="881867"/>
          </a:xfrm>
          <a:custGeom>
            <a:avLst/>
            <a:gdLst>
              <a:gd name="connsiteX0" fmla="*/ 856592 w 952573"/>
              <a:gd name="connsiteY0" fmla="*/ 548326 h 881867"/>
              <a:gd name="connsiteX1" fmla="*/ 782472 w 952573"/>
              <a:gd name="connsiteY1" fmla="*/ 601379 h 881867"/>
              <a:gd name="connsiteX2" fmla="*/ 765517 w 952573"/>
              <a:gd name="connsiteY2" fmla="*/ 601379 h 881867"/>
              <a:gd name="connsiteX3" fmla="*/ 695485 w 952573"/>
              <a:gd name="connsiteY3" fmla="*/ 495249 h 881867"/>
              <a:gd name="connsiteX4" fmla="*/ 510377 w 952573"/>
              <a:gd name="connsiteY4" fmla="*/ 495249 h 881867"/>
              <a:gd name="connsiteX5" fmla="*/ 510377 w 952573"/>
              <a:gd name="connsiteY5" fmla="*/ 457323 h 881867"/>
              <a:gd name="connsiteX6" fmla="*/ 800148 w 952573"/>
              <a:gd name="connsiteY6" fmla="*/ 457323 h 881867"/>
              <a:gd name="connsiteX7" fmla="*/ 874268 w 952573"/>
              <a:gd name="connsiteY7" fmla="*/ 510376 h 881867"/>
              <a:gd name="connsiteX8" fmla="*/ 952573 w 952573"/>
              <a:gd name="connsiteY8" fmla="*/ 432072 h 881867"/>
              <a:gd name="connsiteX9" fmla="*/ 874268 w 952573"/>
              <a:gd name="connsiteY9" fmla="*/ 353767 h 881867"/>
              <a:gd name="connsiteX10" fmla="*/ 800148 w 952573"/>
              <a:gd name="connsiteY10" fmla="*/ 406820 h 881867"/>
              <a:gd name="connsiteX11" fmla="*/ 510401 w 952573"/>
              <a:gd name="connsiteY11" fmla="*/ 406820 h 881867"/>
              <a:gd name="connsiteX12" fmla="*/ 510401 w 952573"/>
              <a:gd name="connsiteY12" fmla="*/ 368894 h 881867"/>
              <a:gd name="connsiteX13" fmla="*/ 693080 w 952573"/>
              <a:gd name="connsiteY13" fmla="*/ 368894 h 881867"/>
              <a:gd name="connsiteX14" fmla="*/ 765300 w 952573"/>
              <a:gd name="connsiteY14" fmla="*/ 262764 h 881867"/>
              <a:gd name="connsiteX15" fmla="*/ 782472 w 952573"/>
              <a:gd name="connsiteY15" fmla="*/ 262764 h 881867"/>
              <a:gd name="connsiteX16" fmla="*/ 856592 w 952573"/>
              <a:gd name="connsiteY16" fmla="*/ 315817 h 881867"/>
              <a:gd name="connsiteX17" fmla="*/ 934897 w 952573"/>
              <a:gd name="connsiteY17" fmla="*/ 237512 h 881867"/>
              <a:gd name="connsiteX18" fmla="*/ 856592 w 952573"/>
              <a:gd name="connsiteY18" fmla="*/ 159207 h 881867"/>
              <a:gd name="connsiteX19" fmla="*/ 782472 w 952573"/>
              <a:gd name="connsiteY19" fmla="*/ 212260 h 881867"/>
              <a:gd name="connsiteX20" fmla="*/ 738582 w 952573"/>
              <a:gd name="connsiteY20" fmla="*/ 212260 h 881867"/>
              <a:gd name="connsiteX21" fmla="*/ 666361 w 952573"/>
              <a:gd name="connsiteY21" fmla="*/ 318390 h 881867"/>
              <a:gd name="connsiteX22" fmla="*/ 510401 w 952573"/>
              <a:gd name="connsiteY22" fmla="*/ 318390 h 881867"/>
              <a:gd name="connsiteX23" fmla="*/ 510401 w 952573"/>
              <a:gd name="connsiteY23" fmla="*/ 280464 h 881867"/>
              <a:gd name="connsiteX24" fmla="*/ 604482 w 952573"/>
              <a:gd name="connsiteY24" fmla="*/ 280464 h 881867"/>
              <a:gd name="connsiteX25" fmla="*/ 684446 w 952573"/>
              <a:gd name="connsiteY25" fmla="*/ 185758 h 881867"/>
              <a:gd name="connsiteX26" fmla="*/ 715109 w 952573"/>
              <a:gd name="connsiteY26" fmla="*/ 192010 h 881867"/>
              <a:gd name="connsiteX27" fmla="*/ 793414 w 952573"/>
              <a:gd name="connsiteY27" fmla="*/ 113706 h 881867"/>
              <a:gd name="connsiteX28" fmla="*/ 715109 w 952573"/>
              <a:gd name="connsiteY28" fmla="*/ 35401 h 881867"/>
              <a:gd name="connsiteX29" fmla="*/ 636804 w 952573"/>
              <a:gd name="connsiteY29" fmla="*/ 113706 h 881867"/>
              <a:gd name="connsiteX30" fmla="*/ 646857 w 952573"/>
              <a:gd name="connsiteY30" fmla="*/ 152016 h 881867"/>
              <a:gd name="connsiteX31" fmla="*/ 581034 w 952573"/>
              <a:gd name="connsiteY31" fmla="*/ 229936 h 881867"/>
              <a:gd name="connsiteX32" fmla="*/ 510401 w 952573"/>
              <a:gd name="connsiteY32" fmla="*/ 229936 h 881867"/>
              <a:gd name="connsiteX33" fmla="*/ 510401 w 952573"/>
              <a:gd name="connsiteY33" fmla="*/ 149058 h 881867"/>
              <a:gd name="connsiteX34" fmla="*/ 361342 w 952573"/>
              <a:gd name="connsiteY34" fmla="*/ 0 h 881867"/>
              <a:gd name="connsiteX35" fmla="*/ 224405 w 952573"/>
              <a:gd name="connsiteY35" fmla="*/ 90281 h 881867"/>
              <a:gd name="connsiteX36" fmla="*/ 132224 w 952573"/>
              <a:gd name="connsiteY36" fmla="*/ 142733 h 881867"/>
              <a:gd name="connsiteX37" fmla="*/ 88454 w 952573"/>
              <a:gd name="connsiteY37" fmla="*/ 264038 h 881867"/>
              <a:gd name="connsiteX38" fmla="*/ 88502 w 952573"/>
              <a:gd name="connsiteY38" fmla="*/ 268175 h 881867"/>
              <a:gd name="connsiteX39" fmla="*/ 0 w 952573"/>
              <a:gd name="connsiteY39" fmla="*/ 449772 h 881867"/>
              <a:gd name="connsiteX40" fmla="*/ 37854 w 952573"/>
              <a:gd name="connsiteY40" fmla="*/ 581394 h 881867"/>
              <a:gd name="connsiteX41" fmla="*/ 36411 w 952573"/>
              <a:gd name="connsiteY41" fmla="*/ 635866 h 881867"/>
              <a:gd name="connsiteX42" fmla="*/ 193718 w 952573"/>
              <a:gd name="connsiteY42" fmla="*/ 793149 h 881867"/>
              <a:gd name="connsiteX43" fmla="*/ 198095 w 952573"/>
              <a:gd name="connsiteY43" fmla="*/ 801110 h 881867"/>
              <a:gd name="connsiteX44" fmla="*/ 198215 w 952573"/>
              <a:gd name="connsiteY44" fmla="*/ 801037 h 881867"/>
              <a:gd name="connsiteX45" fmla="*/ 343618 w 952573"/>
              <a:gd name="connsiteY45" fmla="*/ 881868 h 881867"/>
              <a:gd name="connsiteX46" fmla="*/ 510377 w 952573"/>
              <a:gd name="connsiteY46" fmla="*/ 723959 h 881867"/>
              <a:gd name="connsiteX47" fmla="*/ 510377 w 952573"/>
              <a:gd name="connsiteY47" fmla="*/ 634231 h 881867"/>
              <a:gd name="connsiteX48" fmla="*/ 579302 w 952573"/>
              <a:gd name="connsiteY48" fmla="*/ 634231 h 881867"/>
              <a:gd name="connsiteX49" fmla="*/ 651186 w 952573"/>
              <a:gd name="connsiteY49" fmla="*/ 740649 h 881867"/>
              <a:gd name="connsiteX50" fmla="*/ 636756 w 952573"/>
              <a:gd name="connsiteY50" fmla="*/ 785862 h 881867"/>
              <a:gd name="connsiteX51" fmla="*/ 715061 w 952573"/>
              <a:gd name="connsiteY51" fmla="*/ 864167 h 881867"/>
              <a:gd name="connsiteX52" fmla="*/ 793366 w 952573"/>
              <a:gd name="connsiteY52" fmla="*/ 785862 h 881867"/>
              <a:gd name="connsiteX53" fmla="*/ 715061 w 952573"/>
              <a:gd name="connsiteY53" fmla="*/ 707533 h 881867"/>
              <a:gd name="connsiteX54" fmla="*/ 692094 w 952573"/>
              <a:gd name="connsiteY54" fmla="*/ 710972 h 881867"/>
              <a:gd name="connsiteX55" fmla="*/ 606141 w 952573"/>
              <a:gd name="connsiteY55" fmla="*/ 583703 h 881867"/>
              <a:gd name="connsiteX56" fmla="*/ 510377 w 952573"/>
              <a:gd name="connsiteY56" fmla="*/ 583703 h 881867"/>
              <a:gd name="connsiteX57" fmla="*/ 510377 w 952573"/>
              <a:gd name="connsiteY57" fmla="*/ 545753 h 881867"/>
              <a:gd name="connsiteX58" fmla="*/ 668309 w 952573"/>
              <a:gd name="connsiteY58" fmla="*/ 545753 h 881867"/>
              <a:gd name="connsiteX59" fmla="*/ 738341 w 952573"/>
              <a:gd name="connsiteY59" fmla="*/ 651883 h 881867"/>
              <a:gd name="connsiteX60" fmla="*/ 782472 w 952573"/>
              <a:gd name="connsiteY60" fmla="*/ 651883 h 881867"/>
              <a:gd name="connsiteX61" fmla="*/ 856592 w 952573"/>
              <a:gd name="connsiteY61" fmla="*/ 704960 h 881867"/>
              <a:gd name="connsiteX62" fmla="*/ 934897 w 952573"/>
              <a:gd name="connsiteY62" fmla="*/ 626631 h 881867"/>
              <a:gd name="connsiteX63" fmla="*/ 856592 w 952573"/>
              <a:gd name="connsiteY63" fmla="*/ 548326 h 881867"/>
              <a:gd name="connsiteX64" fmla="*/ 874292 w 952573"/>
              <a:gd name="connsiteY64" fmla="*/ 404270 h 881867"/>
              <a:gd name="connsiteX65" fmla="*/ 902094 w 952573"/>
              <a:gd name="connsiteY65" fmla="*/ 432072 h 881867"/>
              <a:gd name="connsiteX66" fmla="*/ 874292 w 952573"/>
              <a:gd name="connsiteY66" fmla="*/ 459873 h 881867"/>
              <a:gd name="connsiteX67" fmla="*/ 846491 w 952573"/>
              <a:gd name="connsiteY67" fmla="*/ 432072 h 881867"/>
              <a:gd name="connsiteX68" fmla="*/ 874292 w 952573"/>
              <a:gd name="connsiteY68" fmla="*/ 404270 h 881867"/>
              <a:gd name="connsiteX69" fmla="*/ 856592 w 952573"/>
              <a:gd name="connsiteY69" fmla="*/ 209687 h 881867"/>
              <a:gd name="connsiteX70" fmla="*/ 884393 w 952573"/>
              <a:gd name="connsiteY70" fmla="*/ 237488 h 881867"/>
              <a:gd name="connsiteX71" fmla="*/ 856592 w 952573"/>
              <a:gd name="connsiteY71" fmla="*/ 265289 h 881867"/>
              <a:gd name="connsiteX72" fmla="*/ 828791 w 952573"/>
              <a:gd name="connsiteY72" fmla="*/ 237488 h 881867"/>
              <a:gd name="connsiteX73" fmla="*/ 856592 w 952573"/>
              <a:gd name="connsiteY73" fmla="*/ 209687 h 881867"/>
              <a:gd name="connsiteX74" fmla="*/ 715085 w 952573"/>
              <a:gd name="connsiteY74" fmla="*/ 85880 h 881867"/>
              <a:gd name="connsiteX75" fmla="*/ 742886 w 952573"/>
              <a:gd name="connsiteY75" fmla="*/ 113682 h 881867"/>
              <a:gd name="connsiteX76" fmla="*/ 715085 w 952573"/>
              <a:gd name="connsiteY76" fmla="*/ 141483 h 881867"/>
              <a:gd name="connsiteX77" fmla="*/ 687284 w 952573"/>
              <a:gd name="connsiteY77" fmla="*/ 113682 h 881867"/>
              <a:gd name="connsiteX78" fmla="*/ 715085 w 952573"/>
              <a:gd name="connsiteY78" fmla="*/ 85880 h 881867"/>
              <a:gd name="connsiteX79" fmla="*/ 742910 w 952573"/>
              <a:gd name="connsiteY79" fmla="*/ 785838 h 881867"/>
              <a:gd name="connsiteX80" fmla="*/ 715109 w 952573"/>
              <a:gd name="connsiteY80" fmla="*/ 813639 h 881867"/>
              <a:gd name="connsiteX81" fmla="*/ 687308 w 952573"/>
              <a:gd name="connsiteY81" fmla="*/ 785838 h 881867"/>
              <a:gd name="connsiteX82" fmla="*/ 715109 w 952573"/>
              <a:gd name="connsiteY82" fmla="*/ 758013 h 881867"/>
              <a:gd name="connsiteX83" fmla="*/ 742910 w 952573"/>
              <a:gd name="connsiteY83" fmla="*/ 785838 h 881867"/>
              <a:gd name="connsiteX84" fmla="*/ 343642 w 952573"/>
              <a:gd name="connsiteY84" fmla="*/ 831340 h 881867"/>
              <a:gd name="connsiteX85" fmla="*/ 233688 w 952573"/>
              <a:gd name="connsiteY85" fmla="*/ 758470 h 881867"/>
              <a:gd name="connsiteX86" fmla="*/ 232365 w 952573"/>
              <a:gd name="connsiteY86" fmla="*/ 754911 h 881867"/>
              <a:gd name="connsiteX87" fmla="*/ 227387 w 952573"/>
              <a:gd name="connsiteY87" fmla="*/ 723935 h 881867"/>
              <a:gd name="connsiteX88" fmla="*/ 343642 w 952573"/>
              <a:gd name="connsiteY88" fmla="*/ 616530 h 881867"/>
              <a:gd name="connsiteX89" fmla="*/ 368870 w 952573"/>
              <a:gd name="connsiteY89" fmla="*/ 616530 h 881867"/>
              <a:gd name="connsiteX90" fmla="*/ 368894 w 952573"/>
              <a:gd name="connsiteY90" fmla="*/ 579879 h 881867"/>
              <a:gd name="connsiteX91" fmla="*/ 368894 w 952573"/>
              <a:gd name="connsiteY91" fmla="*/ 573578 h 881867"/>
              <a:gd name="connsiteX92" fmla="*/ 414395 w 952573"/>
              <a:gd name="connsiteY92" fmla="*/ 528077 h 881867"/>
              <a:gd name="connsiteX93" fmla="*/ 414395 w 952573"/>
              <a:gd name="connsiteY93" fmla="*/ 477573 h 881867"/>
              <a:gd name="connsiteX94" fmla="*/ 350857 w 952573"/>
              <a:gd name="connsiteY94" fmla="*/ 508525 h 881867"/>
              <a:gd name="connsiteX95" fmla="*/ 318679 w 952573"/>
              <a:gd name="connsiteY95" fmla="*/ 567782 h 881867"/>
              <a:gd name="connsiteX96" fmla="*/ 220004 w 952573"/>
              <a:gd name="connsiteY96" fmla="*/ 618118 h 881867"/>
              <a:gd name="connsiteX97" fmla="*/ 174310 w 952573"/>
              <a:gd name="connsiteY97" fmla="*/ 573554 h 881867"/>
              <a:gd name="connsiteX98" fmla="*/ 123806 w 952573"/>
              <a:gd name="connsiteY98" fmla="*/ 573554 h 881867"/>
              <a:gd name="connsiteX99" fmla="*/ 190688 w 952573"/>
              <a:gd name="connsiteY99" fmla="*/ 660998 h 881867"/>
              <a:gd name="connsiteX100" fmla="*/ 176859 w 952573"/>
              <a:gd name="connsiteY100" fmla="*/ 723935 h 881867"/>
              <a:gd name="connsiteX101" fmla="*/ 177821 w 952573"/>
              <a:gd name="connsiteY101" fmla="*/ 740649 h 881867"/>
              <a:gd name="connsiteX102" fmla="*/ 86578 w 952573"/>
              <a:gd name="connsiteY102" fmla="*/ 630094 h 881867"/>
              <a:gd name="connsiteX103" fmla="*/ 89344 w 952573"/>
              <a:gd name="connsiteY103" fmla="*/ 581418 h 881867"/>
              <a:gd name="connsiteX104" fmla="*/ 92061 w 952573"/>
              <a:gd name="connsiteY104" fmla="*/ 569851 h 881867"/>
              <a:gd name="connsiteX105" fmla="*/ 84870 w 952573"/>
              <a:gd name="connsiteY105" fmla="*/ 560399 h 881867"/>
              <a:gd name="connsiteX106" fmla="*/ 50504 w 952573"/>
              <a:gd name="connsiteY106" fmla="*/ 449772 h 881867"/>
              <a:gd name="connsiteX107" fmla="*/ 125346 w 952573"/>
              <a:gd name="connsiteY107" fmla="*/ 305572 h 881867"/>
              <a:gd name="connsiteX108" fmla="*/ 141892 w 952573"/>
              <a:gd name="connsiteY108" fmla="*/ 297972 h 881867"/>
              <a:gd name="connsiteX109" fmla="*/ 139919 w 952573"/>
              <a:gd name="connsiteY109" fmla="*/ 279863 h 881867"/>
              <a:gd name="connsiteX110" fmla="*/ 138958 w 952573"/>
              <a:gd name="connsiteY110" fmla="*/ 264014 h 881867"/>
              <a:gd name="connsiteX111" fmla="*/ 212332 w 952573"/>
              <a:gd name="connsiteY111" fmla="*/ 145595 h 881867"/>
              <a:gd name="connsiteX112" fmla="*/ 212260 w 952573"/>
              <a:gd name="connsiteY112" fmla="*/ 149034 h 881867"/>
              <a:gd name="connsiteX113" fmla="*/ 233520 w 952573"/>
              <a:gd name="connsiteY113" fmla="*/ 225680 h 881867"/>
              <a:gd name="connsiteX114" fmla="*/ 176883 w 952573"/>
              <a:gd name="connsiteY114" fmla="*/ 308217 h 881867"/>
              <a:gd name="connsiteX115" fmla="*/ 227387 w 952573"/>
              <a:gd name="connsiteY115" fmla="*/ 308217 h 881867"/>
              <a:gd name="connsiteX116" fmla="*/ 268247 w 952573"/>
              <a:gd name="connsiteY116" fmla="*/ 265337 h 881867"/>
              <a:gd name="connsiteX117" fmla="*/ 361342 w 952573"/>
              <a:gd name="connsiteY117" fmla="*/ 298092 h 881867"/>
              <a:gd name="connsiteX118" fmla="*/ 361342 w 952573"/>
              <a:gd name="connsiteY118" fmla="*/ 247589 h 881867"/>
              <a:gd name="connsiteX119" fmla="*/ 262764 w 952573"/>
              <a:gd name="connsiteY119" fmla="*/ 149034 h 881867"/>
              <a:gd name="connsiteX120" fmla="*/ 266347 w 952573"/>
              <a:gd name="connsiteY120" fmla="*/ 122820 h 881867"/>
              <a:gd name="connsiteX121" fmla="*/ 266876 w 952573"/>
              <a:gd name="connsiteY121" fmla="*/ 121041 h 881867"/>
              <a:gd name="connsiteX122" fmla="*/ 361342 w 952573"/>
              <a:gd name="connsiteY122" fmla="*/ 50504 h 881867"/>
              <a:gd name="connsiteX123" fmla="*/ 459897 w 952573"/>
              <a:gd name="connsiteY123" fmla="*/ 149058 h 881867"/>
              <a:gd name="connsiteX124" fmla="*/ 459897 w 952573"/>
              <a:gd name="connsiteY124" fmla="*/ 178687 h 881867"/>
              <a:gd name="connsiteX125" fmla="*/ 385031 w 952573"/>
              <a:gd name="connsiteY125" fmla="*/ 122676 h 881867"/>
              <a:gd name="connsiteX126" fmla="*/ 337630 w 952573"/>
              <a:gd name="connsiteY126" fmla="*/ 140112 h 881867"/>
              <a:gd name="connsiteX127" fmla="*/ 459897 w 952573"/>
              <a:gd name="connsiteY127" fmla="*/ 229143 h 881867"/>
              <a:gd name="connsiteX128" fmla="*/ 459897 w 952573"/>
              <a:gd name="connsiteY128" fmla="*/ 350376 h 881867"/>
              <a:gd name="connsiteX129" fmla="*/ 407806 w 952573"/>
              <a:gd name="connsiteY129" fmla="*/ 336090 h 881867"/>
              <a:gd name="connsiteX130" fmla="*/ 298838 w 952573"/>
              <a:gd name="connsiteY130" fmla="*/ 392077 h 881867"/>
              <a:gd name="connsiteX131" fmla="*/ 216661 w 952573"/>
              <a:gd name="connsiteY131" fmla="*/ 422933 h 881867"/>
              <a:gd name="connsiteX132" fmla="*/ 131382 w 952573"/>
              <a:gd name="connsiteY132" fmla="*/ 353767 h 881867"/>
              <a:gd name="connsiteX133" fmla="*/ 131382 w 952573"/>
              <a:gd name="connsiteY133" fmla="*/ 404270 h 881867"/>
              <a:gd name="connsiteX134" fmla="*/ 168033 w 952573"/>
              <a:gd name="connsiteY134" fmla="*/ 440922 h 881867"/>
              <a:gd name="connsiteX135" fmla="*/ 131382 w 952573"/>
              <a:gd name="connsiteY135" fmla="*/ 477573 h 881867"/>
              <a:gd name="connsiteX136" fmla="*/ 131382 w 952573"/>
              <a:gd name="connsiteY136" fmla="*/ 528077 h 881867"/>
              <a:gd name="connsiteX137" fmla="*/ 211539 w 952573"/>
              <a:gd name="connsiteY137" fmla="*/ 475096 h 881867"/>
              <a:gd name="connsiteX138" fmla="*/ 236911 w 952573"/>
              <a:gd name="connsiteY138" fmla="*/ 478655 h 881867"/>
              <a:gd name="connsiteX139" fmla="*/ 337413 w 952573"/>
              <a:gd name="connsiteY139" fmla="*/ 424640 h 881867"/>
              <a:gd name="connsiteX140" fmla="*/ 407782 w 952573"/>
              <a:gd name="connsiteY140" fmla="*/ 386570 h 881867"/>
              <a:gd name="connsiteX141" fmla="*/ 447776 w 952573"/>
              <a:gd name="connsiteY141" fmla="*/ 405810 h 881867"/>
              <a:gd name="connsiteX142" fmla="*/ 459873 w 952573"/>
              <a:gd name="connsiteY142" fmla="*/ 424063 h 881867"/>
              <a:gd name="connsiteX143" fmla="*/ 459873 w 952573"/>
              <a:gd name="connsiteY143" fmla="*/ 619200 h 881867"/>
              <a:gd name="connsiteX144" fmla="*/ 337606 w 952573"/>
              <a:gd name="connsiteY144" fmla="*/ 708255 h 881867"/>
              <a:gd name="connsiteX145" fmla="*/ 385007 w 952573"/>
              <a:gd name="connsiteY145" fmla="*/ 725691 h 881867"/>
              <a:gd name="connsiteX146" fmla="*/ 459873 w 952573"/>
              <a:gd name="connsiteY146" fmla="*/ 669656 h 881867"/>
              <a:gd name="connsiteX147" fmla="*/ 459873 w 952573"/>
              <a:gd name="connsiteY147" fmla="*/ 723959 h 881867"/>
              <a:gd name="connsiteX148" fmla="*/ 343642 w 952573"/>
              <a:gd name="connsiteY148" fmla="*/ 831340 h 881867"/>
              <a:gd name="connsiteX149" fmla="*/ 856592 w 952573"/>
              <a:gd name="connsiteY149" fmla="*/ 654456 h 881867"/>
              <a:gd name="connsiteX150" fmla="*/ 828791 w 952573"/>
              <a:gd name="connsiteY150" fmla="*/ 626631 h 881867"/>
              <a:gd name="connsiteX151" fmla="*/ 856592 w 952573"/>
              <a:gd name="connsiteY151" fmla="*/ 598830 h 881867"/>
              <a:gd name="connsiteX152" fmla="*/ 884393 w 952573"/>
              <a:gd name="connsiteY152" fmla="*/ 626631 h 881867"/>
              <a:gd name="connsiteX153" fmla="*/ 856592 w 952573"/>
              <a:gd name="connsiteY153" fmla="*/ 654456 h 88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952573" h="881867">
                <a:moveTo>
                  <a:pt x="856592" y="548326"/>
                </a:moveTo>
                <a:cubicBezTo>
                  <a:pt x="822249" y="548326"/>
                  <a:pt x="793005" y="570572"/>
                  <a:pt x="782472" y="601379"/>
                </a:cubicBezTo>
                <a:lnTo>
                  <a:pt x="765517" y="601379"/>
                </a:lnTo>
                <a:lnTo>
                  <a:pt x="695485" y="495249"/>
                </a:lnTo>
                <a:lnTo>
                  <a:pt x="510377" y="495249"/>
                </a:lnTo>
                <a:lnTo>
                  <a:pt x="510377" y="457323"/>
                </a:lnTo>
                <a:lnTo>
                  <a:pt x="800148" y="457323"/>
                </a:lnTo>
                <a:cubicBezTo>
                  <a:pt x="810682" y="488155"/>
                  <a:pt x="839926" y="510376"/>
                  <a:pt x="874268" y="510376"/>
                </a:cubicBezTo>
                <a:cubicBezTo>
                  <a:pt x="917461" y="510376"/>
                  <a:pt x="952573" y="475240"/>
                  <a:pt x="952573" y="432072"/>
                </a:cubicBezTo>
                <a:cubicBezTo>
                  <a:pt x="952573" y="388903"/>
                  <a:pt x="917437" y="353767"/>
                  <a:pt x="874268" y="353767"/>
                </a:cubicBezTo>
                <a:cubicBezTo>
                  <a:pt x="839926" y="353767"/>
                  <a:pt x="810682" y="376012"/>
                  <a:pt x="800148" y="406820"/>
                </a:cubicBezTo>
                <a:lnTo>
                  <a:pt x="510401" y="406820"/>
                </a:lnTo>
                <a:lnTo>
                  <a:pt x="510401" y="368894"/>
                </a:lnTo>
                <a:lnTo>
                  <a:pt x="693080" y="368894"/>
                </a:lnTo>
                <a:lnTo>
                  <a:pt x="765300" y="262764"/>
                </a:lnTo>
                <a:lnTo>
                  <a:pt x="782472" y="262764"/>
                </a:lnTo>
                <a:cubicBezTo>
                  <a:pt x="793005" y="293595"/>
                  <a:pt x="822249" y="315817"/>
                  <a:pt x="856592" y="315817"/>
                </a:cubicBezTo>
                <a:cubicBezTo>
                  <a:pt x="899785" y="315817"/>
                  <a:pt x="934897" y="280681"/>
                  <a:pt x="934897" y="237512"/>
                </a:cubicBezTo>
                <a:cubicBezTo>
                  <a:pt x="934897" y="194343"/>
                  <a:pt x="899761" y="159207"/>
                  <a:pt x="856592" y="159207"/>
                </a:cubicBezTo>
                <a:cubicBezTo>
                  <a:pt x="822249" y="159207"/>
                  <a:pt x="793005" y="181453"/>
                  <a:pt x="782472" y="212260"/>
                </a:cubicBezTo>
                <a:lnTo>
                  <a:pt x="738582" y="212260"/>
                </a:lnTo>
                <a:lnTo>
                  <a:pt x="666361" y="318390"/>
                </a:lnTo>
                <a:lnTo>
                  <a:pt x="510401" y="318390"/>
                </a:lnTo>
                <a:lnTo>
                  <a:pt x="510401" y="280464"/>
                </a:lnTo>
                <a:lnTo>
                  <a:pt x="604482" y="280464"/>
                </a:lnTo>
                <a:lnTo>
                  <a:pt x="684446" y="185758"/>
                </a:lnTo>
                <a:cubicBezTo>
                  <a:pt x="693874" y="189774"/>
                  <a:pt x="704239" y="192010"/>
                  <a:pt x="715109" y="192010"/>
                </a:cubicBezTo>
                <a:cubicBezTo>
                  <a:pt x="758302" y="192010"/>
                  <a:pt x="793414" y="156874"/>
                  <a:pt x="793414" y="113706"/>
                </a:cubicBezTo>
                <a:cubicBezTo>
                  <a:pt x="793414" y="70537"/>
                  <a:pt x="758278" y="35401"/>
                  <a:pt x="715109" y="35401"/>
                </a:cubicBezTo>
                <a:cubicBezTo>
                  <a:pt x="671941" y="35401"/>
                  <a:pt x="636804" y="70537"/>
                  <a:pt x="636804" y="113706"/>
                </a:cubicBezTo>
                <a:cubicBezTo>
                  <a:pt x="636804" y="127606"/>
                  <a:pt x="640460" y="140689"/>
                  <a:pt x="646857" y="152016"/>
                </a:cubicBezTo>
                <a:lnTo>
                  <a:pt x="581034" y="229936"/>
                </a:lnTo>
                <a:lnTo>
                  <a:pt x="510401" y="229936"/>
                </a:lnTo>
                <a:lnTo>
                  <a:pt x="510401" y="149058"/>
                </a:lnTo>
                <a:cubicBezTo>
                  <a:pt x="510401" y="66881"/>
                  <a:pt x="443519" y="0"/>
                  <a:pt x="361342" y="0"/>
                </a:cubicBezTo>
                <a:cubicBezTo>
                  <a:pt x="301700" y="0"/>
                  <a:pt x="247661" y="36363"/>
                  <a:pt x="224405" y="90281"/>
                </a:cubicBezTo>
                <a:cubicBezTo>
                  <a:pt x="189293" y="95669"/>
                  <a:pt x="157043" y="113898"/>
                  <a:pt x="132224" y="142733"/>
                </a:cubicBezTo>
                <a:cubicBezTo>
                  <a:pt x="103990" y="175513"/>
                  <a:pt x="88454" y="218585"/>
                  <a:pt x="88454" y="264038"/>
                </a:cubicBezTo>
                <a:cubicBezTo>
                  <a:pt x="88454" y="265409"/>
                  <a:pt x="88478" y="266780"/>
                  <a:pt x="88502" y="268175"/>
                </a:cubicBezTo>
                <a:cubicBezTo>
                  <a:pt x="34944" y="301628"/>
                  <a:pt x="0" y="372068"/>
                  <a:pt x="0" y="449772"/>
                </a:cubicBezTo>
                <a:cubicBezTo>
                  <a:pt x="0" y="498568"/>
                  <a:pt x="13371" y="544815"/>
                  <a:pt x="37854" y="581394"/>
                </a:cubicBezTo>
                <a:cubicBezTo>
                  <a:pt x="34800" y="599311"/>
                  <a:pt x="34319" y="617589"/>
                  <a:pt x="36411" y="635866"/>
                </a:cubicBezTo>
                <a:cubicBezTo>
                  <a:pt x="46608" y="724584"/>
                  <a:pt x="115173" y="791322"/>
                  <a:pt x="193718" y="793149"/>
                </a:cubicBezTo>
                <a:cubicBezTo>
                  <a:pt x="195113" y="795843"/>
                  <a:pt x="196556" y="798488"/>
                  <a:pt x="198095" y="801110"/>
                </a:cubicBezTo>
                <a:lnTo>
                  <a:pt x="198215" y="801037"/>
                </a:lnTo>
                <a:cubicBezTo>
                  <a:pt x="227315" y="850291"/>
                  <a:pt x="282653" y="881868"/>
                  <a:pt x="343618" y="881868"/>
                </a:cubicBezTo>
                <a:cubicBezTo>
                  <a:pt x="435559" y="881868"/>
                  <a:pt x="510377" y="811018"/>
                  <a:pt x="510377" y="723959"/>
                </a:cubicBezTo>
                <a:lnTo>
                  <a:pt x="510377" y="634231"/>
                </a:lnTo>
                <a:lnTo>
                  <a:pt x="579302" y="634231"/>
                </a:lnTo>
                <a:lnTo>
                  <a:pt x="651186" y="740649"/>
                </a:lnTo>
                <a:cubicBezTo>
                  <a:pt x="642119" y="753444"/>
                  <a:pt x="636756" y="769028"/>
                  <a:pt x="636756" y="785862"/>
                </a:cubicBezTo>
                <a:cubicBezTo>
                  <a:pt x="636756" y="829055"/>
                  <a:pt x="671893" y="864167"/>
                  <a:pt x="715061" y="864167"/>
                </a:cubicBezTo>
                <a:cubicBezTo>
                  <a:pt x="758230" y="864167"/>
                  <a:pt x="793366" y="829031"/>
                  <a:pt x="793366" y="785862"/>
                </a:cubicBezTo>
                <a:cubicBezTo>
                  <a:pt x="793366" y="742670"/>
                  <a:pt x="758230" y="707533"/>
                  <a:pt x="715061" y="707533"/>
                </a:cubicBezTo>
                <a:cubicBezTo>
                  <a:pt x="707077" y="707533"/>
                  <a:pt x="699357" y="708736"/>
                  <a:pt x="692094" y="710972"/>
                </a:cubicBezTo>
                <a:lnTo>
                  <a:pt x="606141" y="583703"/>
                </a:lnTo>
                <a:lnTo>
                  <a:pt x="510377" y="583703"/>
                </a:lnTo>
                <a:lnTo>
                  <a:pt x="510377" y="545753"/>
                </a:lnTo>
                <a:lnTo>
                  <a:pt x="668309" y="545753"/>
                </a:lnTo>
                <a:lnTo>
                  <a:pt x="738341" y="651883"/>
                </a:lnTo>
                <a:lnTo>
                  <a:pt x="782472" y="651883"/>
                </a:lnTo>
                <a:cubicBezTo>
                  <a:pt x="793005" y="682714"/>
                  <a:pt x="822249" y="704960"/>
                  <a:pt x="856592" y="704960"/>
                </a:cubicBezTo>
                <a:cubicBezTo>
                  <a:pt x="899785" y="704960"/>
                  <a:pt x="934897" y="669824"/>
                  <a:pt x="934897" y="626631"/>
                </a:cubicBezTo>
                <a:cubicBezTo>
                  <a:pt x="934921" y="583463"/>
                  <a:pt x="899785" y="548326"/>
                  <a:pt x="856592" y="548326"/>
                </a:cubicBezTo>
                <a:close/>
                <a:moveTo>
                  <a:pt x="874292" y="404270"/>
                </a:moveTo>
                <a:cubicBezTo>
                  <a:pt x="889636" y="404270"/>
                  <a:pt x="902094" y="416752"/>
                  <a:pt x="902094" y="432072"/>
                </a:cubicBezTo>
                <a:cubicBezTo>
                  <a:pt x="902094" y="447391"/>
                  <a:pt x="889612" y="459873"/>
                  <a:pt x="874292" y="459873"/>
                </a:cubicBezTo>
                <a:cubicBezTo>
                  <a:pt x="858973" y="459873"/>
                  <a:pt x="846491" y="447391"/>
                  <a:pt x="846491" y="432072"/>
                </a:cubicBezTo>
                <a:cubicBezTo>
                  <a:pt x="846491" y="416752"/>
                  <a:pt x="858949" y="404270"/>
                  <a:pt x="874292" y="404270"/>
                </a:cubicBezTo>
                <a:close/>
                <a:moveTo>
                  <a:pt x="856592" y="209687"/>
                </a:moveTo>
                <a:cubicBezTo>
                  <a:pt x="871936" y="209687"/>
                  <a:pt x="884393" y="222168"/>
                  <a:pt x="884393" y="237488"/>
                </a:cubicBezTo>
                <a:cubicBezTo>
                  <a:pt x="884393" y="252807"/>
                  <a:pt x="871911" y="265289"/>
                  <a:pt x="856592" y="265289"/>
                </a:cubicBezTo>
                <a:cubicBezTo>
                  <a:pt x="841273" y="265289"/>
                  <a:pt x="828791" y="252807"/>
                  <a:pt x="828791" y="237488"/>
                </a:cubicBezTo>
                <a:cubicBezTo>
                  <a:pt x="828791" y="222168"/>
                  <a:pt x="841273" y="209687"/>
                  <a:pt x="856592" y="209687"/>
                </a:cubicBezTo>
                <a:close/>
                <a:moveTo>
                  <a:pt x="715085" y="85880"/>
                </a:moveTo>
                <a:cubicBezTo>
                  <a:pt x="730429" y="85880"/>
                  <a:pt x="742886" y="98362"/>
                  <a:pt x="742886" y="113682"/>
                </a:cubicBezTo>
                <a:cubicBezTo>
                  <a:pt x="742886" y="129001"/>
                  <a:pt x="730405" y="141483"/>
                  <a:pt x="715085" y="141483"/>
                </a:cubicBezTo>
                <a:cubicBezTo>
                  <a:pt x="699766" y="141483"/>
                  <a:pt x="687284" y="129001"/>
                  <a:pt x="687284" y="113682"/>
                </a:cubicBezTo>
                <a:cubicBezTo>
                  <a:pt x="687284" y="98362"/>
                  <a:pt x="699766" y="85880"/>
                  <a:pt x="715085" y="85880"/>
                </a:cubicBezTo>
                <a:close/>
                <a:moveTo>
                  <a:pt x="742910" y="785838"/>
                </a:moveTo>
                <a:cubicBezTo>
                  <a:pt x="742910" y="801182"/>
                  <a:pt x="730429" y="813639"/>
                  <a:pt x="715109" y="813639"/>
                </a:cubicBezTo>
                <a:cubicBezTo>
                  <a:pt x="699790" y="813639"/>
                  <a:pt x="687308" y="801158"/>
                  <a:pt x="687308" y="785838"/>
                </a:cubicBezTo>
                <a:cubicBezTo>
                  <a:pt x="687308" y="770519"/>
                  <a:pt x="699790" y="758013"/>
                  <a:pt x="715109" y="758013"/>
                </a:cubicBezTo>
                <a:cubicBezTo>
                  <a:pt x="730429" y="758013"/>
                  <a:pt x="742910" y="770519"/>
                  <a:pt x="742910" y="785838"/>
                </a:cubicBezTo>
                <a:close/>
                <a:moveTo>
                  <a:pt x="343642" y="831340"/>
                </a:moveTo>
                <a:cubicBezTo>
                  <a:pt x="293932" y="831340"/>
                  <a:pt x="249753" y="802048"/>
                  <a:pt x="233688" y="758470"/>
                </a:cubicBezTo>
                <a:lnTo>
                  <a:pt x="232365" y="754911"/>
                </a:lnTo>
                <a:cubicBezTo>
                  <a:pt x="229119" y="744906"/>
                  <a:pt x="227387" y="734469"/>
                  <a:pt x="227387" y="723935"/>
                </a:cubicBezTo>
                <a:cubicBezTo>
                  <a:pt x="227387" y="664701"/>
                  <a:pt x="279550" y="616530"/>
                  <a:pt x="343642" y="616530"/>
                </a:cubicBezTo>
                <a:lnTo>
                  <a:pt x="368870" y="616530"/>
                </a:lnTo>
                <a:lnTo>
                  <a:pt x="368894" y="579879"/>
                </a:lnTo>
                <a:lnTo>
                  <a:pt x="368894" y="573578"/>
                </a:lnTo>
                <a:cubicBezTo>
                  <a:pt x="368894" y="556647"/>
                  <a:pt x="399918" y="528077"/>
                  <a:pt x="414395" y="528077"/>
                </a:cubicBezTo>
                <a:lnTo>
                  <a:pt x="414395" y="477573"/>
                </a:lnTo>
                <a:cubicBezTo>
                  <a:pt x="385680" y="477573"/>
                  <a:pt x="360405" y="499217"/>
                  <a:pt x="350857" y="508525"/>
                </a:cubicBezTo>
                <a:cubicBezTo>
                  <a:pt x="332098" y="526826"/>
                  <a:pt x="320603" y="548110"/>
                  <a:pt x="318679" y="567782"/>
                </a:cubicBezTo>
                <a:cubicBezTo>
                  <a:pt x="279767" y="573338"/>
                  <a:pt x="245256" y="591687"/>
                  <a:pt x="220004" y="618118"/>
                </a:cubicBezTo>
                <a:cubicBezTo>
                  <a:pt x="196436" y="610566"/>
                  <a:pt x="174310" y="593732"/>
                  <a:pt x="174310" y="573554"/>
                </a:cubicBezTo>
                <a:lnTo>
                  <a:pt x="123806" y="573554"/>
                </a:lnTo>
                <a:cubicBezTo>
                  <a:pt x="123806" y="615112"/>
                  <a:pt x="154710" y="645414"/>
                  <a:pt x="190688" y="660998"/>
                </a:cubicBezTo>
                <a:cubicBezTo>
                  <a:pt x="181790" y="680285"/>
                  <a:pt x="176859" y="701569"/>
                  <a:pt x="176859" y="723935"/>
                </a:cubicBezTo>
                <a:cubicBezTo>
                  <a:pt x="176859" y="729539"/>
                  <a:pt x="177196" y="735094"/>
                  <a:pt x="177821" y="740649"/>
                </a:cubicBezTo>
                <a:cubicBezTo>
                  <a:pt x="131454" y="730933"/>
                  <a:pt x="93095" y="686731"/>
                  <a:pt x="86578" y="630094"/>
                </a:cubicBezTo>
                <a:cubicBezTo>
                  <a:pt x="84702" y="613693"/>
                  <a:pt x="85616" y="597315"/>
                  <a:pt x="89344" y="581418"/>
                </a:cubicBezTo>
                <a:lnTo>
                  <a:pt x="92061" y="569851"/>
                </a:lnTo>
                <a:lnTo>
                  <a:pt x="84870" y="560399"/>
                </a:lnTo>
                <a:cubicBezTo>
                  <a:pt x="62697" y="531203"/>
                  <a:pt x="50504" y="491931"/>
                  <a:pt x="50504" y="449772"/>
                </a:cubicBezTo>
                <a:cubicBezTo>
                  <a:pt x="50504" y="384045"/>
                  <a:pt x="80566" y="326110"/>
                  <a:pt x="125346" y="305572"/>
                </a:cubicBezTo>
                <a:lnTo>
                  <a:pt x="141892" y="297972"/>
                </a:lnTo>
                <a:lnTo>
                  <a:pt x="139919" y="279863"/>
                </a:lnTo>
                <a:cubicBezTo>
                  <a:pt x="139270" y="273826"/>
                  <a:pt x="138958" y="268776"/>
                  <a:pt x="138958" y="264014"/>
                </a:cubicBezTo>
                <a:cubicBezTo>
                  <a:pt x="138958" y="209566"/>
                  <a:pt x="169861" y="162382"/>
                  <a:pt x="212332" y="145595"/>
                </a:cubicBezTo>
                <a:cubicBezTo>
                  <a:pt x="212308" y="146749"/>
                  <a:pt x="212260" y="147880"/>
                  <a:pt x="212260" y="149034"/>
                </a:cubicBezTo>
                <a:cubicBezTo>
                  <a:pt x="212260" y="177052"/>
                  <a:pt x="220028" y="203266"/>
                  <a:pt x="233520" y="225680"/>
                </a:cubicBezTo>
                <a:cubicBezTo>
                  <a:pt x="202087" y="242298"/>
                  <a:pt x="176883" y="270676"/>
                  <a:pt x="176883" y="308217"/>
                </a:cubicBezTo>
                <a:lnTo>
                  <a:pt x="227387" y="308217"/>
                </a:lnTo>
                <a:cubicBezTo>
                  <a:pt x="227387" y="289410"/>
                  <a:pt x="246555" y="273514"/>
                  <a:pt x="268247" y="265337"/>
                </a:cubicBezTo>
                <a:cubicBezTo>
                  <a:pt x="293788" y="285803"/>
                  <a:pt x="326134" y="298092"/>
                  <a:pt x="361342" y="298092"/>
                </a:cubicBezTo>
                <a:lnTo>
                  <a:pt x="361342" y="247589"/>
                </a:lnTo>
                <a:cubicBezTo>
                  <a:pt x="306991" y="247589"/>
                  <a:pt x="262764" y="203362"/>
                  <a:pt x="262764" y="149034"/>
                </a:cubicBezTo>
                <a:cubicBezTo>
                  <a:pt x="262764" y="140112"/>
                  <a:pt x="263990" y="131310"/>
                  <a:pt x="266347" y="122820"/>
                </a:cubicBezTo>
                <a:lnTo>
                  <a:pt x="266876" y="121041"/>
                </a:lnTo>
                <a:cubicBezTo>
                  <a:pt x="279166" y="79531"/>
                  <a:pt x="318005" y="50504"/>
                  <a:pt x="361342" y="50504"/>
                </a:cubicBezTo>
                <a:cubicBezTo>
                  <a:pt x="415694" y="50504"/>
                  <a:pt x="459897" y="94731"/>
                  <a:pt x="459897" y="149058"/>
                </a:cubicBezTo>
                <a:lnTo>
                  <a:pt x="459897" y="178687"/>
                </a:lnTo>
                <a:cubicBezTo>
                  <a:pt x="426949" y="178086"/>
                  <a:pt x="397609" y="156850"/>
                  <a:pt x="385031" y="122676"/>
                </a:cubicBezTo>
                <a:lnTo>
                  <a:pt x="337630" y="140112"/>
                </a:lnTo>
                <a:cubicBezTo>
                  <a:pt x="357495" y="194127"/>
                  <a:pt x="406315" y="228397"/>
                  <a:pt x="459897" y="229143"/>
                </a:cubicBezTo>
                <a:lnTo>
                  <a:pt x="459897" y="350376"/>
                </a:lnTo>
                <a:cubicBezTo>
                  <a:pt x="444385" y="340972"/>
                  <a:pt x="426805" y="336090"/>
                  <a:pt x="407806" y="336090"/>
                </a:cubicBezTo>
                <a:cubicBezTo>
                  <a:pt x="369183" y="336090"/>
                  <a:pt x="328443" y="357013"/>
                  <a:pt x="298838" y="392077"/>
                </a:cubicBezTo>
                <a:cubicBezTo>
                  <a:pt x="277506" y="417329"/>
                  <a:pt x="244943" y="438372"/>
                  <a:pt x="216661" y="422933"/>
                </a:cubicBezTo>
                <a:cubicBezTo>
                  <a:pt x="208340" y="383468"/>
                  <a:pt x="173276" y="353767"/>
                  <a:pt x="131382" y="353767"/>
                </a:cubicBezTo>
                <a:lnTo>
                  <a:pt x="131382" y="404270"/>
                </a:lnTo>
                <a:cubicBezTo>
                  <a:pt x="151583" y="404270"/>
                  <a:pt x="168033" y="420720"/>
                  <a:pt x="168033" y="440922"/>
                </a:cubicBezTo>
                <a:cubicBezTo>
                  <a:pt x="168033" y="461123"/>
                  <a:pt x="151583" y="477573"/>
                  <a:pt x="131382" y="477573"/>
                </a:cubicBezTo>
                <a:lnTo>
                  <a:pt x="131382" y="528077"/>
                </a:lnTo>
                <a:cubicBezTo>
                  <a:pt x="167312" y="528077"/>
                  <a:pt x="198239" y="506216"/>
                  <a:pt x="211539" y="475096"/>
                </a:cubicBezTo>
                <a:cubicBezTo>
                  <a:pt x="219812" y="477453"/>
                  <a:pt x="228301" y="478655"/>
                  <a:pt x="236911" y="478655"/>
                </a:cubicBezTo>
                <a:cubicBezTo>
                  <a:pt x="271446" y="478655"/>
                  <a:pt x="307640" y="459897"/>
                  <a:pt x="337413" y="424640"/>
                </a:cubicBezTo>
                <a:cubicBezTo>
                  <a:pt x="357254" y="401144"/>
                  <a:pt x="384213" y="386570"/>
                  <a:pt x="407782" y="386570"/>
                </a:cubicBezTo>
                <a:cubicBezTo>
                  <a:pt x="423534" y="386570"/>
                  <a:pt x="437002" y="393039"/>
                  <a:pt x="447776" y="405810"/>
                </a:cubicBezTo>
                <a:cubicBezTo>
                  <a:pt x="452418" y="411317"/>
                  <a:pt x="456458" y="417450"/>
                  <a:pt x="459873" y="424063"/>
                </a:cubicBezTo>
                <a:lnTo>
                  <a:pt x="459873" y="619200"/>
                </a:lnTo>
                <a:cubicBezTo>
                  <a:pt x="406291" y="619945"/>
                  <a:pt x="357470" y="654240"/>
                  <a:pt x="337606" y="708255"/>
                </a:cubicBezTo>
                <a:lnTo>
                  <a:pt x="385007" y="725691"/>
                </a:lnTo>
                <a:cubicBezTo>
                  <a:pt x="397585" y="691492"/>
                  <a:pt x="426925" y="670281"/>
                  <a:pt x="459873" y="669656"/>
                </a:cubicBezTo>
                <a:lnTo>
                  <a:pt x="459873" y="723959"/>
                </a:lnTo>
                <a:cubicBezTo>
                  <a:pt x="459897" y="783169"/>
                  <a:pt x="407734" y="831340"/>
                  <a:pt x="343642" y="831340"/>
                </a:cubicBezTo>
                <a:close/>
                <a:moveTo>
                  <a:pt x="856592" y="654456"/>
                </a:moveTo>
                <a:cubicBezTo>
                  <a:pt x="841248" y="654456"/>
                  <a:pt x="828791" y="641975"/>
                  <a:pt x="828791" y="626631"/>
                </a:cubicBezTo>
                <a:cubicBezTo>
                  <a:pt x="828791" y="611288"/>
                  <a:pt x="841273" y="598830"/>
                  <a:pt x="856592" y="598830"/>
                </a:cubicBezTo>
                <a:cubicBezTo>
                  <a:pt x="871911" y="598830"/>
                  <a:pt x="884393" y="611312"/>
                  <a:pt x="884393" y="626631"/>
                </a:cubicBezTo>
                <a:cubicBezTo>
                  <a:pt x="884393" y="641951"/>
                  <a:pt x="871936" y="654456"/>
                  <a:pt x="856592" y="654456"/>
                </a:cubicBezTo>
                <a:close/>
              </a:path>
            </a:pathLst>
          </a:custGeom>
          <a:solidFill>
            <a:schemeClr val="bg1"/>
          </a:solidFill>
          <a:ln w="2405" cap="flat">
            <a:noFill/>
            <a:prstDash val="solid"/>
            <a:miter/>
          </a:ln>
        </p:spPr>
        <p:txBody>
          <a:bodyPr rtlCol="0" anchor="ctr"/>
          <a:lstStyle/>
          <a:p>
            <a:endParaRPr lang="en-CA"/>
          </a:p>
        </p:txBody>
      </p:sp>
    </p:spTree>
    <p:extLst>
      <p:ext uri="{BB962C8B-B14F-4D97-AF65-F5344CB8AC3E}">
        <p14:creationId xmlns:p14="http://schemas.microsoft.com/office/powerpoint/2010/main" val="1912614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 TXT">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91F7AD5-C0FB-4E9B-8A45-8A5FB63CF1B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0331" r="8723"/>
          <a:stretch/>
        </p:blipFill>
        <p:spPr>
          <a:xfrm>
            <a:off x="9638248" y="0"/>
            <a:ext cx="2553751" cy="6858000"/>
          </a:xfrm>
          <a:prstGeom prst="rect">
            <a:avLst/>
          </a:prstGeom>
        </p:spPr>
      </p:pic>
      <p:pic>
        <p:nvPicPr>
          <p:cNvPr id="8" name="Picture 7"/>
          <p:cNvPicPr>
            <a:picLocks noChangeAspect="1"/>
          </p:cNvPicPr>
          <p:nvPr userDrawn="1"/>
        </p:nvPicPr>
        <p:blipFill>
          <a:blip r:embed="rId3"/>
          <a:stretch>
            <a:fillRect/>
          </a:stretch>
        </p:blipFill>
        <p:spPr>
          <a:xfrm>
            <a:off x="10163010" y="5979272"/>
            <a:ext cx="1473750" cy="348750"/>
          </a:xfrm>
          <a:prstGeom prst="rect">
            <a:avLst/>
          </a:prstGeom>
        </p:spPr>
      </p:pic>
      <p:sp>
        <p:nvSpPr>
          <p:cNvPr id="10" name="Text Placeholder 28"/>
          <p:cNvSpPr>
            <a:spLocks noGrp="1"/>
          </p:cNvSpPr>
          <p:nvPr>
            <p:ph type="body" sz="quarter" idx="13" hasCustomPrompt="1"/>
          </p:nvPr>
        </p:nvSpPr>
        <p:spPr>
          <a:xfrm>
            <a:off x="1030780" y="4616867"/>
            <a:ext cx="1990725" cy="319332"/>
          </a:xfrm>
          <a:prstGeom prst="rect">
            <a:avLst/>
          </a:prstGeom>
        </p:spPr>
        <p:txBody>
          <a:bodyPr anchor="ctr">
            <a:noAutofit/>
          </a:bodyPr>
          <a:lstStyle>
            <a:lvl1pPr marL="0" indent="0" algn="l">
              <a:lnSpc>
                <a:spcPts val="1400"/>
              </a:lnSpc>
              <a:buNone/>
              <a:defRPr lang="en-CA" sz="1100">
                <a:solidFill>
                  <a:srgbClr val="2A283C"/>
                </a:solidFill>
                <a:effectLst/>
                <a:latin typeface="Arial" panose="020B0604020202020204" pitchFamily="34" charset="0"/>
                <a:cs typeface="Arial" panose="020B0604020202020204" pitchFamily="34" charset="0"/>
              </a:defRPr>
            </a:lvl1pPr>
          </a:lstStyle>
          <a:p>
            <a:pPr lvl="0"/>
            <a:r>
              <a:rPr lang="fr-CA" dirty="0"/>
              <a:t>Date | Version</a:t>
            </a:r>
            <a:endParaRPr lang="en-CA" dirty="0"/>
          </a:p>
        </p:txBody>
      </p:sp>
      <p:sp>
        <p:nvSpPr>
          <p:cNvPr id="12" name="Text Placeholder 28"/>
          <p:cNvSpPr>
            <a:spLocks noGrp="1"/>
          </p:cNvSpPr>
          <p:nvPr>
            <p:ph type="body" sz="quarter" idx="11" hasCustomPrompt="1"/>
          </p:nvPr>
        </p:nvSpPr>
        <p:spPr>
          <a:xfrm>
            <a:off x="1030779" y="1939871"/>
            <a:ext cx="5636032" cy="1455519"/>
          </a:xfrm>
          <a:prstGeom prst="rect">
            <a:avLst/>
          </a:prstGeom>
        </p:spPr>
        <p:txBody>
          <a:bodyPr anchor="b">
            <a:normAutofit/>
          </a:bodyPr>
          <a:lstStyle>
            <a:lvl1pPr marL="0" indent="0" algn="l">
              <a:lnSpc>
                <a:spcPts val="2800"/>
              </a:lnSpc>
              <a:buNone/>
              <a:defRPr sz="3000" b="1" baseline="0">
                <a:solidFill>
                  <a:srgbClr val="2A283C"/>
                </a:solidFill>
                <a:latin typeface="Century Gothic" panose="020B0502020202020204" pitchFamily="34" charset="0"/>
              </a:defRPr>
            </a:lvl1pPr>
          </a:lstStyle>
          <a:p>
            <a:pPr lvl="0"/>
            <a:r>
              <a:rPr lang="fr-CA" dirty="0" err="1"/>
              <a:t>Title</a:t>
            </a:r>
            <a:endParaRPr lang="en-CA" dirty="0"/>
          </a:p>
        </p:txBody>
      </p:sp>
      <p:sp>
        <p:nvSpPr>
          <p:cNvPr id="13" name="Text Placeholder 28"/>
          <p:cNvSpPr>
            <a:spLocks noGrp="1"/>
          </p:cNvSpPr>
          <p:nvPr>
            <p:ph type="body" sz="quarter" idx="12" hasCustomPrompt="1"/>
          </p:nvPr>
        </p:nvSpPr>
        <p:spPr>
          <a:xfrm>
            <a:off x="1030781" y="3534471"/>
            <a:ext cx="5636030" cy="764725"/>
          </a:xfrm>
          <a:prstGeom prst="rect">
            <a:avLst/>
          </a:prstGeom>
        </p:spPr>
        <p:txBody>
          <a:bodyPr anchor="ctr">
            <a:noAutofit/>
          </a:bodyPr>
          <a:lstStyle>
            <a:lvl1pPr marL="0" indent="0" algn="l">
              <a:lnSpc>
                <a:spcPts val="1500"/>
              </a:lnSpc>
              <a:buNone/>
              <a:defRPr sz="2000" b="0">
                <a:solidFill>
                  <a:srgbClr val="2A283C"/>
                </a:solidFill>
                <a:latin typeface="Century Gothic" panose="020B0502020202020204" pitchFamily="34" charset="0"/>
                <a:cs typeface="Arial" panose="020B0604020202020204" pitchFamily="34" charset="0"/>
              </a:defRPr>
            </a:lvl1pPr>
          </a:lstStyle>
          <a:p>
            <a:pPr lvl="0"/>
            <a:r>
              <a:rPr lang="fr-CA" dirty="0" err="1"/>
              <a:t>Subtitle</a:t>
            </a:r>
            <a:endParaRPr lang="en-CA" dirty="0"/>
          </a:p>
        </p:txBody>
      </p:sp>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0367" y="5972922"/>
            <a:ext cx="3204787" cy="457200"/>
          </a:xfrm>
          <a:prstGeom prst="rect">
            <a:avLst/>
          </a:prstGeom>
        </p:spPr>
      </p:pic>
      <p:grpSp>
        <p:nvGrpSpPr>
          <p:cNvPr id="16" name="Group 15">
            <a:extLst>
              <a:ext uri="{FF2B5EF4-FFF2-40B4-BE49-F238E27FC236}">
                <a16:creationId xmlns:a16="http://schemas.microsoft.com/office/drawing/2014/main" id="{62B87C8A-3E5A-4B96-93E0-D5D68EA8A5D5}"/>
              </a:ext>
            </a:extLst>
          </p:cNvPr>
          <p:cNvGrpSpPr/>
          <p:nvPr userDrawn="1"/>
        </p:nvGrpSpPr>
        <p:grpSpPr>
          <a:xfrm>
            <a:off x="550863" y="568705"/>
            <a:ext cx="2279179" cy="764725"/>
            <a:chOff x="550863" y="568706"/>
            <a:chExt cx="1430337" cy="479916"/>
          </a:xfrm>
        </p:grpSpPr>
        <p:sp>
          <p:nvSpPr>
            <p:cNvPr id="2" name="Oval 1">
              <a:extLst>
                <a:ext uri="{FF2B5EF4-FFF2-40B4-BE49-F238E27FC236}">
                  <a16:creationId xmlns:a16="http://schemas.microsoft.com/office/drawing/2014/main" id="{B2AFF6A6-C3C4-461B-BAC1-EB39FFFD4CE0}"/>
                </a:ext>
              </a:extLst>
            </p:cNvPr>
            <p:cNvSpPr/>
            <p:nvPr userDrawn="1"/>
          </p:nvSpPr>
          <p:spPr>
            <a:xfrm>
              <a:off x="550863" y="568706"/>
              <a:ext cx="479916" cy="47991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Graphic 5">
              <a:extLst>
                <a:ext uri="{FF2B5EF4-FFF2-40B4-BE49-F238E27FC236}">
                  <a16:creationId xmlns:a16="http://schemas.microsoft.com/office/drawing/2014/main" id="{04EA8F14-0256-493E-900B-B4BD62C32EF7}"/>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133470" y="612294"/>
              <a:ext cx="847730" cy="392740"/>
            </a:xfrm>
            <a:prstGeom prst="rect">
              <a:avLst/>
            </a:prstGeom>
          </p:spPr>
        </p:pic>
        <p:pic>
          <p:nvPicPr>
            <p:cNvPr id="9" name="Graphic 8">
              <a:extLst>
                <a:ext uri="{FF2B5EF4-FFF2-40B4-BE49-F238E27FC236}">
                  <a16:creationId xmlns:a16="http://schemas.microsoft.com/office/drawing/2014/main" id="{2164530C-C37D-4387-A8A4-9427083D1F42}"/>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7529" y="666598"/>
              <a:ext cx="306584" cy="284132"/>
            </a:xfrm>
            <a:prstGeom prst="rect">
              <a:avLst/>
            </a:prstGeom>
          </p:spPr>
        </p:pic>
      </p:grpSp>
    </p:spTree>
    <p:extLst>
      <p:ext uri="{BB962C8B-B14F-4D97-AF65-F5344CB8AC3E}">
        <p14:creationId xmlns:p14="http://schemas.microsoft.com/office/powerpoint/2010/main" val="210934555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rior Stamped">
    <p:spTree>
      <p:nvGrpSpPr>
        <p:cNvPr id="1" name=""/>
        <p:cNvGrpSpPr/>
        <p:nvPr/>
      </p:nvGrpSpPr>
      <p:grpSpPr>
        <a:xfrm>
          <a:off x="0" y="0"/>
          <a:ext cx="0" cy="0"/>
          <a:chOff x="0" y="0"/>
          <a:chExt cx="0" cy="0"/>
        </a:xfrm>
      </p:grpSpPr>
      <p:sp>
        <p:nvSpPr>
          <p:cNvPr id="13" name="Oval 12"/>
          <p:cNvSpPr/>
          <p:nvPr userDrawn="1"/>
        </p:nvSpPr>
        <p:spPr>
          <a:xfrm>
            <a:off x="11225886" y="6221685"/>
            <a:ext cx="312837" cy="312837"/>
          </a:xfrm>
          <a:prstGeom prst="ellipse">
            <a:avLst/>
          </a:prstGeom>
          <a:solidFill>
            <a:srgbClr val="2A2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Slide Number Placeholder 5"/>
          <p:cNvSpPr txBox="1">
            <a:spLocks/>
          </p:cNvSpPr>
          <p:nvPr userDrawn="1"/>
        </p:nvSpPr>
        <p:spPr>
          <a:xfrm>
            <a:off x="11139859" y="6190519"/>
            <a:ext cx="47361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F678FAB-7F3F-421F-A1B2-AE484BEE00E6}" type="slidenum">
              <a:rPr lang="en-CA" sz="1000" b="1" smtClean="0">
                <a:solidFill>
                  <a:schemeClr val="bg1"/>
                </a:solidFill>
                <a:latin typeface="Arial" panose="020B0604020202020204" pitchFamily="34" charset="0"/>
                <a:cs typeface="Arial" panose="020B0604020202020204" pitchFamily="34" charset="0"/>
              </a:rPr>
              <a:pPr algn="ctr"/>
              <a:t>‹#›</a:t>
            </a:fld>
            <a:endParaRPr lang="en-CA" b="1" dirty="0">
              <a:solidFill>
                <a:schemeClr val="bg1"/>
              </a:solidFill>
              <a:latin typeface="Arial" panose="020B0604020202020204" pitchFamily="34" charset="0"/>
              <a:cs typeface="Arial" panose="020B0604020202020204" pitchFamily="34" charset="0"/>
            </a:endParaRPr>
          </a:p>
        </p:txBody>
      </p:sp>
      <p:sp>
        <p:nvSpPr>
          <p:cNvPr id="22" name="Oval 21"/>
          <p:cNvSpPr/>
          <p:nvPr userDrawn="1"/>
        </p:nvSpPr>
        <p:spPr>
          <a:xfrm>
            <a:off x="11225886" y="6221685"/>
            <a:ext cx="312837" cy="312837"/>
          </a:xfrm>
          <a:prstGeom prst="ellipse">
            <a:avLst/>
          </a:prstGeom>
          <a:solidFill>
            <a:srgbClr val="2A2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Slide Number Placeholder 5"/>
          <p:cNvSpPr txBox="1">
            <a:spLocks/>
          </p:cNvSpPr>
          <p:nvPr userDrawn="1"/>
        </p:nvSpPr>
        <p:spPr>
          <a:xfrm>
            <a:off x="11139859" y="6190519"/>
            <a:ext cx="47361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F678FAB-7F3F-421F-A1B2-AE484BEE00E6}" type="slidenum">
              <a:rPr lang="en-CA" sz="1000" b="1" smtClean="0">
                <a:solidFill>
                  <a:schemeClr val="bg1"/>
                </a:solidFill>
                <a:latin typeface="Arial" panose="020B0604020202020204" pitchFamily="34" charset="0"/>
                <a:cs typeface="Arial" panose="020B0604020202020204" pitchFamily="34" charset="0"/>
              </a:rPr>
              <a:pPr algn="ctr"/>
              <a:t>‹#›</a:t>
            </a:fld>
            <a:endParaRPr lang="en-CA" b="1" dirty="0">
              <a:solidFill>
                <a:schemeClr val="bg1"/>
              </a:solidFill>
              <a:latin typeface="Arial" panose="020B0604020202020204" pitchFamily="34" charset="0"/>
              <a:cs typeface="Arial" panose="020B0604020202020204" pitchFamily="34" charset="0"/>
            </a:endParaRPr>
          </a:p>
        </p:txBody>
      </p:sp>
      <p:sp>
        <p:nvSpPr>
          <p:cNvPr id="15" name="Text Placeholder 28">
            <a:extLst>
              <a:ext uri="{FF2B5EF4-FFF2-40B4-BE49-F238E27FC236}">
                <a16:creationId xmlns:a16="http://schemas.microsoft.com/office/drawing/2014/main" id="{EC07821B-0656-4D87-8CAB-9CAC18494B03}"/>
              </a:ext>
            </a:extLst>
          </p:cNvPr>
          <p:cNvSpPr>
            <a:spLocks noGrp="1"/>
          </p:cNvSpPr>
          <p:nvPr>
            <p:ph type="body" sz="quarter" idx="11" hasCustomPrompt="1"/>
          </p:nvPr>
        </p:nvSpPr>
        <p:spPr>
          <a:xfrm>
            <a:off x="1117445" y="606805"/>
            <a:ext cx="10523692" cy="869569"/>
          </a:xfrm>
          <a:prstGeom prst="rect">
            <a:avLst/>
          </a:prstGeom>
        </p:spPr>
        <p:txBody>
          <a:bodyPr anchor="t" anchorCtr="0">
            <a:normAutofit/>
          </a:bodyPr>
          <a:lstStyle>
            <a:lvl1pPr marL="0" indent="0" algn="l">
              <a:lnSpc>
                <a:spcPts val="2800"/>
              </a:lnSpc>
              <a:buNone/>
              <a:defRPr sz="3000" b="1" baseline="0">
                <a:solidFill>
                  <a:srgbClr val="2A283C"/>
                </a:solidFill>
                <a:latin typeface="Century Gothic" panose="020B0502020202020204" pitchFamily="34" charset="0"/>
              </a:defRPr>
            </a:lvl1pPr>
          </a:lstStyle>
          <a:p>
            <a:pPr lvl="0"/>
            <a:r>
              <a:rPr lang="fr-CA" dirty="0" err="1"/>
              <a:t>Title</a:t>
            </a:r>
            <a:endParaRPr lang="en-CA" dirty="0"/>
          </a:p>
        </p:txBody>
      </p:sp>
      <p:sp>
        <p:nvSpPr>
          <p:cNvPr id="3" name="Text Placeholder 2">
            <a:extLst>
              <a:ext uri="{FF2B5EF4-FFF2-40B4-BE49-F238E27FC236}">
                <a16:creationId xmlns:a16="http://schemas.microsoft.com/office/drawing/2014/main" id="{2412BF49-D4A5-4EAC-BC00-C2511CD90639}"/>
              </a:ext>
            </a:extLst>
          </p:cNvPr>
          <p:cNvSpPr>
            <a:spLocks noGrp="1"/>
          </p:cNvSpPr>
          <p:nvPr>
            <p:ph type="body" sz="quarter" idx="12"/>
          </p:nvPr>
        </p:nvSpPr>
        <p:spPr>
          <a:xfrm>
            <a:off x="1117445" y="1828800"/>
            <a:ext cx="4402137" cy="4002088"/>
          </a:xfrm>
          <a:prstGeom prst="rect">
            <a:avLst/>
          </a:prstGeom>
        </p:spPr>
        <p:txBody>
          <a:bodyPr/>
          <a:lstStyle>
            <a:lvl1pPr>
              <a:defRPr sz="20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grpSp>
        <p:nvGrpSpPr>
          <p:cNvPr id="2" name="Group 1">
            <a:extLst>
              <a:ext uri="{FF2B5EF4-FFF2-40B4-BE49-F238E27FC236}">
                <a16:creationId xmlns:a16="http://schemas.microsoft.com/office/drawing/2014/main" id="{3422DAF0-461D-46FE-94DF-D7834781CD94}"/>
              </a:ext>
            </a:extLst>
          </p:cNvPr>
          <p:cNvGrpSpPr/>
          <p:nvPr userDrawn="1"/>
        </p:nvGrpSpPr>
        <p:grpSpPr>
          <a:xfrm>
            <a:off x="550863" y="568706"/>
            <a:ext cx="479916" cy="479916"/>
            <a:chOff x="550863" y="568706"/>
            <a:chExt cx="479916" cy="479916"/>
          </a:xfrm>
        </p:grpSpPr>
        <p:sp>
          <p:nvSpPr>
            <p:cNvPr id="11" name="Oval 10">
              <a:extLst>
                <a:ext uri="{FF2B5EF4-FFF2-40B4-BE49-F238E27FC236}">
                  <a16:creationId xmlns:a16="http://schemas.microsoft.com/office/drawing/2014/main" id="{FD437E91-0788-45F5-8483-C5114144FDEE}"/>
                </a:ext>
              </a:extLst>
            </p:cNvPr>
            <p:cNvSpPr/>
            <p:nvPr userDrawn="1"/>
          </p:nvSpPr>
          <p:spPr>
            <a:xfrm>
              <a:off x="550863" y="568706"/>
              <a:ext cx="479916" cy="47991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2" name="Graphic 11">
              <a:extLst>
                <a:ext uri="{FF2B5EF4-FFF2-40B4-BE49-F238E27FC236}">
                  <a16:creationId xmlns:a16="http://schemas.microsoft.com/office/drawing/2014/main" id="{BA64F020-71C6-4EED-8DA5-E1526CC1189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37529" y="666598"/>
              <a:ext cx="306584" cy="284132"/>
            </a:xfrm>
            <a:prstGeom prst="rect">
              <a:avLst/>
            </a:prstGeom>
          </p:spPr>
        </p:pic>
      </p:grpSp>
    </p:spTree>
    <p:extLst>
      <p:ext uri="{BB962C8B-B14F-4D97-AF65-F5344CB8AC3E}">
        <p14:creationId xmlns:p14="http://schemas.microsoft.com/office/powerpoint/2010/main" val="1133248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erior No Stamp">
    <p:spTree>
      <p:nvGrpSpPr>
        <p:cNvPr id="1" name=""/>
        <p:cNvGrpSpPr/>
        <p:nvPr/>
      </p:nvGrpSpPr>
      <p:grpSpPr>
        <a:xfrm>
          <a:off x="0" y="0"/>
          <a:ext cx="0" cy="0"/>
          <a:chOff x="0" y="0"/>
          <a:chExt cx="0" cy="0"/>
        </a:xfrm>
      </p:grpSpPr>
      <p:sp>
        <p:nvSpPr>
          <p:cNvPr id="13" name="Oval 12"/>
          <p:cNvSpPr/>
          <p:nvPr userDrawn="1"/>
        </p:nvSpPr>
        <p:spPr>
          <a:xfrm>
            <a:off x="11225886" y="6221685"/>
            <a:ext cx="312837" cy="312837"/>
          </a:xfrm>
          <a:prstGeom prst="ellipse">
            <a:avLst/>
          </a:prstGeom>
          <a:solidFill>
            <a:srgbClr val="2A2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Slide Number Placeholder 5"/>
          <p:cNvSpPr txBox="1">
            <a:spLocks/>
          </p:cNvSpPr>
          <p:nvPr userDrawn="1"/>
        </p:nvSpPr>
        <p:spPr>
          <a:xfrm>
            <a:off x="11139859" y="6190519"/>
            <a:ext cx="47361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F678FAB-7F3F-421F-A1B2-AE484BEE00E6}" type="slidenum">
              <a:rPr lang="en-CA" sz="1000" b="1" smtClean="0">
                <a:solidFill>
                  <a:schemeClr val="bg1"/>
                </a:solidFill>
                <a:latin typeface="Arial" panose="020B0604020202020204" pitchFamily="34" charset="0"/>
                <a:cs typeface="Arial" panose="020B0604020202020204" pitchFamily="34" charset="0"/>
              </a:rPr>
              <a:pPr algn="ctr"/>
              <a:t>‹#›</a:t>
            </a:fld>
            <a:endParaRPr lang="en-CA" b="1" dirty="0">
              <a:solidFill>
                <a:schemeClr val="bg1"/>
              </a:solidFill>
              <a:latin typeface="Arial" panose="020B0604020202020204" pitchFamily="34" charset="0"/>
              <a:cs typeface="Arial" panose="020B0604020202020204" pitchFamily="34" charset="0"/>
            </a:endParaRPr>
          </a:p>
        </p:txBody>
      </p:sp>
      <p:sp>
        <p:nvSpPr>
          <p:cNvPr id="22" name="Oval 21"/>
          <p:cNvSpPr/>
          <p:nvPr userDrawn="1"/>
        </p:nvSpPr>
        <p:spPr>
          <a:xfrm>
            <a:off x="11225886" y="6221685"/>
            <a:ext cx="312837" cy="312837"/>
          </a:xfrm>
          <a:prstGeom prst="ellipse">
            <a:avLst/>
          </a:prstGeom>
          <a:solidFill>
            <a:srgbClr val="2A2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Slide Number Placeholder 5"/>
          <p:cNvSpPr txBox="1">
            <a:spLocks/>
          </p:cNvSpPr>
          <p:nvPr userDrawn="1"/>
        </p:nvSpPr>
        <p:spPr>
          <a:xfrm>
            <a:off x="11139859" y="6190519"/>
            <a:ext cx="47361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F678FAB-7F3F-421F-A1B2-AE484BEE00E6}" type="slidenum">
              <a:rPr lang="en-CA" sz="1000" b="1" smtClean="0">
                <a:solidFill>
                  <a:schemeClr val="bg1"/>
                </a:solidFill>
                <a:latin typeface="Arial" panose="020B0604020202020204" pitchFamily="34" charset="0"/>
                <a:cs typeface="Arial" panose="020B0604020202020204" pitchFamily="34" charset="0"/>
              </a:rPr>
              <a:pPr algn="ctr"/>
              <a:t>‹#›</a:t>
            </a:fld>
            <a:endParaRPr lang="en-CA" b="1" dirty="0">
              <a:solidFill>
                <a:schemeClr val="bg1"/>
              </a:solidFill>
              <a:latin typeface="Arial" panose="020B0604020202020204" pitchFamily="34" charset="0"/>
              <a:cs typeface="Arial" panose="020B0604020202020204" pitchFamily="34" charset="0"/>
            </a:endParaRPr>
          </a:p>
        </p:txBody>
      </p:sp>
      <p:sp>
        <p:nvSpPr>
          <p:cNvPr id="15" name="Text Placeholder 28">
            <a:extLst>
              <a:ext uri="{FF2B5EF4-FFF2-40B4-BE49-F238E27FC236}">
                <a16:creationId xmlns:a16="http://schemas.microsoft.com/office/drawing/2014/main" id="{EC07821B-0656-4D87-8CAB-9CAC18494B03}"/>
              </a:ext>
            </a:extLst>
          </p:cNvPr>
          <p:cNvSpPr>
            <a:spLocks noGrp="1"/>
          </p:cNvSpPr>
          <p:nvPr>
            <p:ph type="body" sz="quarter" idx="11" hasCustomPrompt="1"/>
          </p:nvPr>
        </p:nvSpPr>
        <p:spPr>
          <a:xfrm>
            <a:off x="550863" y="606805"/>
            <a:ext cx="10523692" cy="869569"/>
          </a:xfrm>
          <a:prstGeom prst="rect">
            <a:avLst/>
          </a:prstGeom>
        </p:spPr>
        <p:txBody>
          <a:bodyPr anchor="t" anchorCtr="0">
            <a:normAutofit/>
          </a:bodyPr>
          <a:lstStyle>
            <a:lvl1pPr marL="0" indent="0" algn="l">
              <a:lnSpc>
                <a:spcPts val="2800"/>
              </a:lnSpc>
              <a:buNone/>
              <a:defRPr sz="3000" b="1" baseline="0">
                <a:solidFill>
                  <a:srgbClr val="2A283C"/>
                </a:solidFill>
                <a:latin typeface="Century Gothic" panose="020B0502020202020204" pitchFamily="34" charset="0"/>
              </a:defRPr>
            </a:lvl1pPr>
          </a:lstStyle>
          <a:p>
            <a:pPr lvl="0"/>
            <a:r>
              <a:rPr lang="fr-CA" dirty="0" err="1"/>
              <a:t>Title</a:t>
            </a:r>
            <a:endParaRPr lang="en-CA" dirty="0"/>
          </a:p>
        </p:txBody>
      </p:sp>
      <p:sp>
        <p:nvSpPr>
          <p:cNvPr id="3" name="Text Placeholder 2">
            <a:extLst>
              <a:ext uri="{FF2B5EF4-FFF2-40B4-BE49-F238E27FC236}">
                <a16:creationId xmlns:a16="http://schemas.microsoft.com/office/drawing/2014/main" id="{2412BF49-D4A5-4EAC-BC00-C2511CD90639}"/>
              </a:ext>
            </a:extLst>
          </p:cNvPr>
          <p:cNvSpPr>
            <a:spLocks noGrp="1"/>
          </p:cNvSpPr>
          <p:nvPr>
            <p:ph type="body" sz="quarter" idx="12"/>
          </p:nvPr>
        </p:nvSpPr>
        <p:spPr>
          <a:xfrm>
            <a:off x="550863" y="1828800"/>
            <a:ext cx="4402137" cy="4002088"/>
          </a:xfrm>
          <a:prstGeom prst="rect">
            <a:avLst/>
          </a:prstGeom>
        </p:spPr>
        <p:txBody>
          <a:bodyPr/>
          <a:lstStyle>
            <a:lvl1pPr>
              <a:defRPr sz="20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1490599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erior with Footer">
    <p:spTree>
      <p:nvGrpSpPr>
        <p:cNvPr id="1" name=""/>
        <p:cNvGrpSpPr/>
        <p:nvPr/>
      </p:nvGrpSpPr>
      <p:grpSpPr>
        <a:xfrm>
          <a:off x="0" y="0"/>
          <a:ext cx="0" cy="0"/>
          <a:chOff x="0" y="0"/>
          <a:chExt cx="0" cy="0"/>
        </a:xfrm>
      </p:grpSpPr>
      <p:sp>
        <p:nvSpPr>
          <p:cNvPr id="13" name="Oval 12"/>
          <p:cNvSpPr/>
          <p:nvPr userDrawn="1"/>
        </p:nvSpPr>
        <p:spPr>
          <a:xfrm>
            <a:off x="11225886" y="6221685"/>
            <a:ext cx="312837" cy="312837"/>
          </a:xfrm>
          <a:prstGeom prst="ellipse">
            <a:avLst/>
          </a:prstGeom>
          <a:solidFill>
            <a:srgbClr val="2A2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Slide Number Placeholder 5"/>
          <p:cNvSpPr txBox="1">
            <a:spLocks/>
          </p:cNvSpPr>
          <p:nvPr userDrawn="1"/>
        </p:nvSpPr>
        <p:spPr>
          <a:xfrm>
            <a:off x="11139859" y="6190519"/>
            <a:ext cx="47361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F678FAB-7F3F-421F-A1B2-AE484BEE00E6}" type="slidenum">
              <a:rPr lang="en-CA" sz="1000" b="1" smtClean="0">
                <a:solidFill>
                  <a:schemeClr val="bg1"/>
                </a:solidFill>
                <a:latin typeface="Arial" panose="020B0604020202020204" pitchFamily="34" charset="0"/>
                <a:cs typeface="Arial" panose="020B0604020202020204" pitchFamily="34" charset="0"/>
              </a:rPr>
              <a:pPr algn="ctr"/>
              <a:t>‹#›</a:t>
            </a:fld>
            <a:endParaRPr lang="en-CA" b="1" dirty="0">
              <a:solidFill>
                <a:schemeClr val="bg1"/>
              </a:solidFill>
              <a:latin typeface="Arial" panose="020B0604020202020204" pitchFamily="34" charset="0"/>
              <a:cs typeface="Arial" panose="020B0604020202020204" pitchFamily="34" charset="0"/>
            </a:endParaRPr>
          </a:p>
        </p:txBody>
      </p:sp>
      <p:sp>
        <p:nvSpPr>
          <p:cNvPr id="22" name="Oval 21"/>
          <p:cNvSpPr/>
          <p:nvPr userDrawn="1"/>
        </p:nvSpPr>
        <p:spPr>
          <a:xfrm>
            <a:off x="11225886" y="6221685"/>
            <a:ext cx="312837" cy="312837"/>
          </a:xfrm>
          <a:prstGeom prst="ellipse">
            <a:avLst/>
          </a:prstGeom>
          <a:solidFill>
            <a:srgbClr val="2A2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Slide Number Placeholder 5"/>
          <p:cNvSpPr txBox="1">
            <a:spLocks/>
          </p:cNvSpPr>
          <p:nvPr userDrawn="1"/>
        </p:nvSpPr>
        <p:spPr>
          <a:xfrm>
            <a:off x="11139859" y="6190519"/>
            <a:ext cx="47361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F678FAB-7F3F-421F-A1B2-AE484BEE00E6}" type="slidenum">
              <a:rPr lang="en-CA" sz="1000" b="1" smtClean="0">
                <a:solidFill>
                  <a:schemeClr val="bg1"/>
                </a:solidFill>
                <a:latin typeface="Arial" panose="020B0604020202020204" pitchFamily="34" charset="0"/>
                <a:cs typeface="Arial" panose="020B0604020202020204" pitchFamily="34" charset="0"/>
              </a:rPr>
              <a:pPr algn="ctr"/>
              <a:t>‹#›</a:t>
            </a:fld>
            <a:endParaRPr lang="en-CA"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2886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1021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erior">
    <p:spTree>
      <p:nvGrpSpPr>
        <p:cNvPr id="1" name=""/>
        <p:cNvGrpSpPr/>
        <p:nvPr/>
      </p:nvGrpSpPr>
      <p:grpSpPr>
        <a:xfrm>
          <a:off x="0" y="0"/>
          <a:ext cx="0" cy="0"/>
          <a:chOff x="0" y="0"/>
          <a:chExt cx="0" cy="0"/>
        </a:xfrm>
      </p:grpSpPr>
      <p:sp>
        <p:nvSpPr>
          <p:cNvPr id="13" name="Oval 12"/>
          <p:cNvSpPr/>
          <p:nvPr userDrawn="1"/>
        </p:nvSpPr>
        <p:spPr>
          <a:xfrm>
            <a:off x="11225886" y="6221685"/>
            <a:ext cx="312837" cy="312837"/>
          </a:xfrm>
          <a:prstGeom prst="ellipse">
            <a:avLst/>
          </a:prstGeom>
          <a:solidFill>
            <a:srgbClr val="2A2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Slide Number Placeholder 5"/>
          <p:cNvSpPr txBox="1">
            <a:spLocks/>
          </p:cNvSpPr>
          <p:nvPr userDrawn="1"/>
        </p:nvSpPr>
        <p:spPr>
          <a:xfrm>
            <a:off x="11139859" y="6190519"/>
            <a:ext cx="47361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F678FAB-7F3F-421F-A1B2-AE484BEE00E6}" type="slidenum">
              <a:rPr lang="en-CA" sz="1000" b="1" smtClean="0">
                <a:solidFill>
                  <a:schemeClr val="bg1"/>
                </a:solidFill>
                <a:latin typeface="Arial" panose="020B0604020202020204" pitchFamily="34" charset="0"/>
                <a:cs typeface="Arial" panose="020B0604020202020204" pitchFamily="34" charset="0"/>
              </a:rPr>
              <a:pPr algn="ctr"/>
              <a:t>‹#›</a:t>
            </a:fld>
            <a:endParaRPr lang="en-CA" b="1" dirty="0">
              <a:solidFill>
                <a:schemeClr val="bg1"/>
              </a:solidFill>
              <a:latin typeface="Arial" panose="020B0604020202020204" pitchFamily="34" charset="0"/>
              <a:cs typeface="Arial" panose="020B0604020202020204" pitchFamily="34" charset="0"/>
            </a:endParaRPr>
          </a:p>
        </p:txBody>
      </p:sp>
      <p:sp>
        <p:nvSpPr>
          <p:cNvPr id="22" name="Oval 21"/>
          <p:cNvSpPr/>
          <p:nvPr userDrawn="1"/>
        </p:nvSpPr>
        <p:spPr>
          <a:xfrm>
            <a:off x="11225886" y="6221685"/>
            <a:ext cx="312837" cy="312837"/>
          </a:xfrm>
          <a:prstGeom prst="ellipse">
            <a:avLst/>
          </a:prstGeom>
          <a:solidFill>
            <a:srgbClr val="2A2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Slide Number Placeholder 5"/>
          <p:cNvSpPr txBox="1">
            <a:spLocks/>
          </p:cNvSpPr>
          <p:nvPr userDrawn="1"/>
        </p:nvSpPr>
        <p:spPr>
          <a:xfrm>
            <a:off x="11139859" y="6190519"/>
            <a:ext cx="47361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F678FAB-7F3F-421F-A1B2-AE484BEE00E6}" type="slidenum">
              <a:rPr lang="en-CA" sz="1000" b="1" smtClean="0">
                <a:solidFill>
                  <a:schemeClr val="bg1"/>
                </a:solidFill>
                <a:latin typeface="Arial" panose="020B0604020202020204" pitchFamily="34" charset="0"/>
                <a:cs typeface="Arial" panose="020B0604020202020204" pitchFamily="34" charset="0"/>
              </a:rPr>
              <a:pPr algn="ctr"/>
              <a:t>‹#›</a:t>
            </a:fld>
            <a:endParaRPr lang="en-CA" b="1" dirty="0">
              <a:solidFill>
                <a:schemeClr val="bg1"/>
              </a:solidFill>
              <a:latin typeface="Arial" panose="020B0604020202020204" pitchFamily="34" charset="0"/>
              <a:cs typeface="Arial" panose="020B0604020202020204" pitchFamily="34" charset="0"/>
            </a:endParaRPr>
          </a:p>
        </p:txBody>
      </p:sp>
      <p:cxnSp>
        <p:nvCxnSpPr>
          <p:cNvPr id="7" name="Straight Connector 6"/>
          <p:cNvCxnSpPr/>
          <p:nvPr userDrawn="1"/>
        </p:nvCxnSpPr>
        <p:spPr>
          <a:xfrm>
            <a:off x="536895" y="947956"/>
            <a:ext cx="11115105" cy="0"/>
          </a:xfrm>
          <a:prstGeom prst="line">
            <a:avLst/>
          </a:prstGeom>
          <a:ln w="28575">
            <a:solidFill>
              <a:srgbClr val="2A283C"/>
            </a:solidFill>
          </a:ln>
        </p:spPr>
        <p:style>
          <a:lnRef idx="1">
            <a:schemeClr val="dk1"/>
          </a:lnRef>
          <a:fillRef idx="0">
            <a:schemeClr val="dk1"/>
          </a:fillRef>
          <a:effectRef idx="0">
            <a:schemeClr val="dk1"/>
          </a:effectRef>
          <a:fontRef idx="minor">
            <a:schemeClr val="tx1"/>
          </a:fontRef>
        </p:style>
      </p:cxnSp>
      <p:sp>
        <p:nvSpPr>
          <p:cNvPr id="8" name="Text Placeholder 2"/>
          <p:cNvSpPr>
            <a:spLocks noGrp="1"/>
          </p:cNvSpPr>
          <p:nvPr>
            <p:ph type="body" sz="quarter" idx="14" hasCustomPrompt="1"/>
          </p:nvPr>
        </p:nvSpPr>
        <p:spPr>
          <a:xfrm>
            <a:off x="543245" y="507198"/>
            <a:ext cx="5282755" cy="341858"/>
          </a:xfrm>
          <a:prstGeom prst="rect">
            <a:avLst/>
          </a:prstGeom>
        </p:spPr>
        <p:txBody>
          <a:bodyPr lIns="0" tIns="0" rIns="0" bIns="0"/>
          <a:lstStyle>
            <a:lvl1pPr marL="0" indent="0">
              <a:buNone/>
              <a:defRPr sz="1600" b="1">
                <a:solidFill>
                  <a:srgbClr val="2A283C"/>
                </a:solidFill>
                <a:latin typeface="Century Gothic" panose="020B0502020202020204" pitchFamily="34" charset="0"/>
              </a:defRPr>
            </a:lvl1pPr>
          </a:lstStyle>
          <a:p>
            <a:pPr lvl="0"/>
            <a:r>
              <a:rPr lang="fr-CA" noProof="0" dirty="0"/>
              <a:t>SLIDE TITLE</a:t>
            </a:r>
          </a:p>
        </p:txBody>
      </p:sp>
      <p:sp>
        <p:nvSpPr>
          <p:cNvPr id="9" name="Text Placeholder 2"/>
          <p:cNvSpPr>
            <a:spLocks noGrp="1"/>
          </p:cNvSpPr>
          <p:nvPr>
            <p:ph type="body" sz="quarter" idx="15" hasCustomPrompt="1"/>
          </p:nvPr>
        </p:nvSpPr>
        <p:spPr>
          <a:xfrm>
            <a:off x="6366000" y="512746"/>
            <a:ext cx="5298324" cy="341858"/>
          </a:xfrm>
          <a:prstGeom prst="rect">
            <a:avLst/>
          </a:prstGeom>
        </p:spPr>
        <p:txBody>
          <a:bodyPr lIns="0" tIns="0" rIns="0" bIns="0"/>
          <a:lstStyle>
            <a:lvl1pPr marL="0" indent="0" algn="r">
              <a:buNone/>
              <a:defRPr sz="1600" b="0" baseline="0">
                <a:solidFill>
                  <a:srgbClr val="2A283C"/>
                </a:solidFill>
                <a:latin typeface="Century Gothic" panose="020B0502020202020204" pitchFamily="34" charset="0"/>
              </a:defRPr>
            </a:lvl1pPr>
          </a:lstStyle>
          <a:p>
            <a:pPr lvl="0"/>
            <a:r>
              <a:rPr lang="fr-CA" noProof="0" dirty="0"/>
              <a:t>Slide </a:t>
            </a:r>
            <a:r>
              <a:rPr lang="fr-CA" noProof="0" dirty="0" err="1"/>
              <a:t>Subtitle</a:t>
            </a:r>
            <a:endParaRPr lang="fr-CA" noProof="0" dirty="0"/>
          </a:p>
        </p:txBody>
      </p:sp>
    </p:spTree>
    <p:extLst>
      <p:ext uri="{BB962C8B-B14F-4D97-AF65-F5344CB8AC3E}">
        <p14:creationId xmlns:p14="http://schemas.microsoft.com/office/powerpoint/2010/main" val="3396101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nterior">
    <p:spTree>
      <p:nvGrpSpPr>
        <p:cNvPr id="1" name=""/>
        <p:cNvGrpSpPr/>
        <p:nvPr/>
      </p:nvGrpSpPr>
      <p:grpSpPr>
        <a:xfrm>
          <a:off x="0" y="0"/>
          <a:ext cx="0" cy="0"/>
          <a:chOff x="0" y="0"/>
          <a:chExt cx="0" cy="0"/>
        </a:xfrm>
      </p:grpSpPr>
      <p:cxnSp>
        <p:nvCxnSpPr>
          <p:cNvPr id="7" name="Straight Connector 6"/>
          <p:cNvCxnSpPr/>
          <p:nvPr userDrawn="1"/>
        </p:nvCxnSpPr>
        <p:spPr>
          <a:xfrm>
            <a:off x="536895" y="947956"/>
            <a:ext cx="11115105" cy="0"/>
          </a:xfrm>
          <a:prstGeom prst="line">
            <a:avLst/>
          </a:prstGeom>
          <a:ln w="28575">
            <a:solidFill>
              <a:srgbClr val="2A283C"/>
            </a:solidFill>
          </a:ln>
        </p:spPr>
        <p:style>
          <a:lnRef idx="1">
            <a:schemeClr val="dk1"/>
          </a:lnRef>
          <a:fillRef idx="0">
            <a:schemeClr val="dk1"/>
          </a:fillRef>
          <a:effectRef idx="0">
            <a:schemeClr val="dk1"/>
          </a:effectRef>
          <a:fontRef idx="minor">
            <a:schemeClr val="tx1"/>
          </a:fontRef>
        </p:style>
      </p:cxnSp>
      <p:sp>
        <p:nvSpPr>
          <p:cNvPr id="8" name="Text Placeholder 2"/>
          <p:cNvSpPr>
            <a:spLocks noGrp="1"/>
          </p:cNvSpPr>
          <p:nvPr>
            <p:ph type="body" sz="quarter" idx="14" hasCustomPrompt="1"/>
          </p:nvPr>
        </p:nvSpPr>
        <p:spPr>
          <a:xfrm>
            <a:off x="543245" y="507198"/>
            <a:ext cx="5282755" cy="341858"/>
          </a:xfrm>
          <a:prstGeom prst="rect">
            <a:avLst/>
          </a:prstGeom>
        </p:spPr>
        <p:txBody>
          <a:bodyPr lIns="0" tIns="0" rIns="0" bIns="0"/>
          <a:lstStyle>
            <a:lvl1pPr marL="0" indent="0">
              <a:buNone/>
              <a:defRPr sz="1600" b="1">
                <a:solidFill>
                  <a:srgbClr val="2A283C"/>
                </a:solidFill>
                <a:latin typeface="Century Gothic" panose="020B0502020202020204" pitchFamily="34" charset="0"/>
              </a:defRPr>
            </a:lvl1pPr>
          </a:lstStyle>
          <a:p>
            <a:pPr lvl="0"/>
            <a:r>
              <a:rPr lang="fr-CA" noProof="0" dirty="0"/>
              <a:t>SLIDE TITLE</a:t>
            </a:r>
          </a:p>
        </p:txBody>
      </p:sp>
      <p:sp>
        <p:nvSpPr>
          <p:cNvPr id="9" name="Text Placeholder 2"/>
          <p:cNvSpPr>
            <a:spLocks noGrp="1"/>
          </p:cNvSpPr>
          <p:nvPr>
            <p:ph type="body" sz="quarter" idx="15" hasCustomPrompt="1"/>
          </p:nvPr>
        </p:nvSpPr>
        <p:spPr>
          <a:xfrm>
            <a:off x="6366000" y="512746"/>
            <a:ext cx="5298324" cy="341858"/>
          </a:xfrm>
          <a:prstGeom prst="rect">
            <a:avLst/>
          </a:prstGeom>
        </p:spPr>
        <p:txBody>
          <a:bodyPr lIns="0" tIns="0" rIns="0" bIns="0"/>
          <a:lstStyle>
            <a:lvl1pPr marL="0" indent="0" algn="r">
              <a:buNone/>
              <a:defRPr sz="1600" b="0" baseline="0">
                <a:solidFill>
                  <a:srgbClr val="2A283C"/>
                </a:solidFill>
                <a:latin typeface="Century Gothic" panose="020B0502020202020204" pitchFamily="34" charset="0"/>
              </a:defRPr>
            </a:lvl1pPr>
          </a:lstStyle>
          <a:p>
            <a:pPr lvl="0"/>
            <a:r>
              <a:rPr lang="fr-CA" noProof="0" dirty="0"/>
              <a:t>Slide </a:t>
            </a:r>
            <a:r>
              <a:rPr lang="fr-CA" noProof="0" dirty="0" err="1"/>
              <a:t>Subtitle</a:t>
            </a:r>
            <a:endParaRPr lang="fr-CA" noProof="0" dirty="0"/>
          </a:p>
        </p:txBody>
      </p:sp>
    </p:spTree>
    <p:extLst>
      <p:ext uri="{BB962C8B-B14F-4D97-AF65-F5344CB8AC3E}">
        <p14:creationId xmlns:p14="http://schemas.microsoft.com/office/powerpoint/2010/main" val="3700260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678782-D0C3-A3D5-E25E-719D8057DB20}"/>
              </a:ext>
            </a:extLst>
          </p:cNvPr>
          <p:cNvSpPr txBox="1"/>
          <p:nvPr userDrawn="1">
            <p:extLst>
              <p:ext uri="{1162E1C5-73C7-4A58-AE30-91384D911F3F}">
                <p184:classification xmlns:p184="http://schemas.microsoft.com/office/powerpoint/2018/4/main" val="hdr"/>
              </p:ext>
            </p:extLst>
          </p:nvPr>
        </p:nvSpPr>
        <p:spPr>
          <a:xfrm>
            <a:off x="10529888" y="0"/>
            <a:ext cx="1697037" cy="182880"/>
          </a:xfrm>
          <a:prstGeom prst="rect">
            <a:avLst/>
          </a:prstGeom>
        </p:spPr>
        <p:txBody>
          <a:bodyPr horzOverflow="overflow" lIns="0" tIns="0" rIns="0" bIns="0">
            <a:spAutoFit/>
          </a:bodyPr>
          <a:lstStyle/>
          <a:p>
            <a:pPr algn="l"/>
            <a:r>
              <a:rPr lang="en-CA" sz="1200">
                <a:solidFill>
                  <a:srgbClr val="000000"/>
                </a:solidFill>
                <a:latin typeface="Calibri" panose="020F0502020204030204" pitchFamily="34" charset="0"/>
                <a:cs typeface="Calibri" panose="020F0502020204030204" pitchFamily="34" charset="0"/>
              </a:rPr>
              <a:t>Unclassified | Non classifié</a:t>
            </a:r>
          </a:p>
        </p:txBody>
      </p:sp>
    </p:spTree>
    <p:extLst>
      <p:ext uri="{BB962C8B-B14F-4D97-AF65-F5344CB8AC3E}">
        <p14:creationId xmlns:p14="http://schemas.microsoft.com/office/powerpoint/2010/main" val="1204650712"/>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64" r:id="rId4"/>
    <p:sldLayoutId id="2147483662" r:id="rId5"/>
    <p:sldLayoutId id="2147483665" r:id="rId6"/>
    <p:sldLayoutId id="2147483666" r:id="rId7"/>
    <p:sldLayoutId id="2147483667"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3.jpe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CA" dirty="0"/>
              <a:t>August 30, 2024</a:t>
            </a:r>
          </a:p>
        </p:txBody>
      </p:sp>
      <p:sp>
        <p:nvSpPr>
          <p:cNvPr id="3" name="Text Placeholder 2"/>
          <p:cNvSpPr>
            <a:spLocks noGrp="1"/>
          </p:cNvSpPr>
          <p:nvPr>
            <p:ph type="body" sz="quarter" idx="11"/>
          </p:nvPr>
        </p:nvSpPr>
        <p:spPr>
          <a:xfrm>
            <a:off x="313111" y="2701240"/>
            <a:ext cx="5636031" cy="1455519"/>
          </a:xfrm>
        </p:spPr>
        <p:txBody>
          <a:bodyPr/>
          <a:lstStyle/>
          <a:p>
            <a:pPr algn="ctr"/>
            <a:r>
              <a:rPr lang="en-CA" sz="3200" b="1" kern="100" dirty="0">
                <a:effectLst/>
                <a:latin typeface="Aptos Display" panose="020B0004020202020204" pitchFamily="34" charset="0"/>
                <a:ea typeface="Times New Roman" panose="02020603050405020304" pitchFamily="18" charset="0"/>
                <a:cs typeface="Times New Roman" panose="02020603050405020304" pitchFamily="18" charset="0"/>
              </a:rPr>
              <a:t>Development of an Integrated Database for Historical Business Requests</a:t>
            </a:r>
            <a:endParaRPr lang="en-CA" dirty="0"/>
          </a:p>
        </p:txBody>
      </p:sp>
    </p:spTree>
    <p:extLst>
      <p:ext uri="{BB962C8B-B14F-4D97-AF65-F5344CB8AC3E}">
        <p14:creationId xmlns:p14="http://schemas.microsoft.com/office/powerpoint/2010/main" val="3950818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D2E4CC-E965-9224-7D08-ADC11326EF44}"/>
              </a:ext>
            </a:extLst>
          </p:cNvPr>
          <p:cNvSpPr>
            <a:spLocks noGrp="1"/>
          </p:cNvSpPr>
          <p:nvPr>
            <p:ph type="body" sz="quarter" idx="11"/>
          </p:nvPr>
        </p:nvSpPr>
        <p:spPr/>
        <p:txBody>
          <a:bodyPr/>
          <a:lstStyle/>
          <a:p>
            <a:r>
              <a:rPr lang="en-CA" dirty="0"/>
              <a:t>My Approach</a:t>
            </a:r>
          </a:p>
        </p:txBody>
      </p:sp>
      <p:sp>
        <p:nvSpPr>
          <p:cNvPr id="3" name="Text Placeholder 2">
            <a:extLst>
              <a:ext uri="{FF2B5EF4-FFF2-40B4-BE49-F238E27FC236}">
                <a16:creationId xmlns:a16="http://schemas.microsoft.com/office/drawing/2014/main" id="{8E6E3FD6-93DB-7504-392E-C37769C2B07E}"/>
              </a:ext>
            </a:extLst>
          </p:cNvPr>
          <p:cNvSpPr>
            <a:spLocks noGrp="1"/>
          </p:cNvSpPr>
          <p:nvPr>
            <p:ph type="body" sz="quarter" idx="12"/>
          </p:nvPr>
        </p:nvSpPr>
        <p:spPr>
          <a:xfrm>
            <a:off x="1117445" y="1301076"/>
            <a:ext cx="8251767" cy="4417724"/>
          </a:xfrm>
        </p:spPr>
        <p:txBody>
          <a:bodyPr/>
          <a:lstStyle/>
          <a:p>
            <a:pPr>
              <a:lnSpc>
                <a:spcPct val="150000"/>
              </a:lnSpc>
            </a:pPr>
            <a:r>
              <a:rPr lang="en-CA" dirty="0"/>
              <a:t>Assumptions about the structure of the data</a:t>
            </a:r>
          </a:p>
          <a:p>
            <a:pPr marL="800100" lvl="1" indent="-342900">
              <a:lnSpc>
                <a:spcPct val="150000"/>
              </a:lnSpc>
              <a:buFont typeface="+mj-lt"/>
              <a:buAutoNum type="arabicPeriod"/>
            </a:pPr>
            <a:r>
              <a:rPr lang="en-CA" dirty="0"/>
              <a:t>Every Business Request contains no more than 1 BRD folder, 1 ePET, and 1 Agreement Approval Folder</a:t>
            </a:r>
          </a:p>
          <a:p>
            <a:pPr marL="800100" lvl="1" indent="-342900">
              <a:lnSpc>
                <a:spcPct val="150000"/>
              </a:lnSpc>
              <a:buFont typeface="+mj-lt"/>
              <a:buAutoNum type="arabicPeriod"/>
            </a:pPr>
            <a:r>
              <a:rPr lang="en-CA" dirty="0"/>
              <a:t>All business requests directories are named as BR##### (useful information for metadata)</a:t>
            </a:r>
          </a:p>
          <a:p>
            <a:pPr marL="800100" lvl="1" indent="-342900">
              <a:lnSpc>
                <a:spcPct val="150000"/>
              </a:lnSpc>
              <a:buFont typeface="+mj-lt"/>
              <a:buAutoNum type="arabicPeriod"/>
            </a:pPr>
            <a:r>
              <a:rPr lang="en-CA" dirty="0"/>
              <a:t>Every BRD contains certain keywords like “Business Requirements Document”</a:t>
            </a:r>
          </a:p>
          <a:p>
            <a:pPr>
              <a:lnSpc>
                <a:spcPct val="150000"/>
              </a:lnSpc>
            </a:pPr>
            <a:r>
              <a:rPr lang="en-CA" dirty="0"/>
              <a:t>Regular Expression to identify patterns</a:t>
            </a:r>
          </a:p>
          <a:p>
            <a:pPr>
              <a:lnSpc>
                <a:spcPct val="150000"/>
              </a:lnSpc>
            </a:pPr>
            <a:r>
              <a:rPr lang="en-CA" dirty="0"/>
              <a:t>Pandas to extract data from BRDs in Excel format</a:t>
            </a:r>
          </a:p>
          <a:p>
            <a:pPr>
              <a:lnSpc>
                <a:spcPct val="150000"/>
              </a:lnSpc>
            </a:pPr>
            <a:r>
              <a:rPr lang="en-CA" dirty="0" err="1"/>
              <a:t>PyMuPDF</a:t>
            </a:r>
            <a:r>
              <a:rPr lang="en-CA" dirty="0"/>
              <a:t> to extract data from BRDs in PDF format </a:t>
            </a:r>
          </a:p>
          <a:p>
            <a:pPr lvl="1">
              <a:lnSpc>
                <a:spcPct val="150000"/>
              </a:lnSpc>
            </a:pPr>
            <a:endParaRPr lang="en-CA" dirty="0"/>
          </a:p>
        </p:txBody>
      </p:sp>
    </p:spTree>
    <p:extLst>
      <p:ext uri="{BB962C8B-B14F-4D97-AF65-F5344CB8AC3E}">
        <p14:creationId xmlns:p14="http://schemas.microsoft.com/office/powerpoint/2010/main" val="4155297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B70E071-98E2-4F9E-CAAB-EDE6782A4636}"/>
              </a:ext>
            </a:extLst>
          </p:cNvPr>
          <p:cNvSpPr txBox="1">
            <a:spLocks/>
          </p:cNvSpPr>
          <p:nvPr/>
        </p:nvSpPr>
        <p:spPr>
          <a:xfrm>
            <a:off x="4147114" y="5337181"/>
            <a:ext cx="10523692" cy="869569"/>
          </a:xfrm>
          <a:prstGeom prst="rect">
            <a:avLst/>
          </a:prstGeom>
        </p:spPr>
        <p:txBody>
          <a:bodyPr>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None/>
            </a:pPr>
            <a:r>
              <a:rPr lang="en-CA" sz="5400" b="1" dirty="0">
                <a:latin typeface="+mj-lt"/>
              </a:rPr>
              <a:t>Data Transformation</a:t>
            </a:r>
            <a:endParaRPr lang="en-CA" sz="5400" dirty="0">
              <a:latin typeface="+mj-lt"/>
            </a:endParaRPr>
          </a:p>
        </p:txBody>
      </p:sp>
      <p:pic>
        <p:nvPicPr>
          <p:cNvPr id="5" name="Picture 4" descr="A diagram of a diagram&#10;&#10;Description automatically generated">
            <a:extLst>
              <a:ext uri="{FF2B5EF4-FFF2-40B4-BE49-F238E27FC236}">
                <a16:creationId xmlns:a16="http://schemas.microsoft.com/office/drawing/2014/main" id="{B9A49A11-811E-E63F-F011-3B6D691858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7596" y="0"/>
            <a:ext cx="9054776" cy="5596719"/>
          </a:xfrm>
          <a:prstGeom prst="rect">
            <a:avLst/>
          </a:prstGeom>
        </p:spPr>
      </p:pic>
    </p:spTree>
    <p:extLst>
      <p:ext uri="{BB962C8B-B14F-4D97-AF65-F5344CB8AC3E}">
        <p14:creationId xmlns:p14="http://schemas.microsoft.com/office/powerpoint/2010/main" val="1779067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D2E4CC-E965-9224-7D08-ADC11326EF44}"/>
              </a:ext>
            </a:extLst>
          </p:cNvPr>
          <p:cNvSpPr>
            <a:spLocks noGrp="1"/>
          </p:cNvSpPr>
          <p:nvPr>
            <p:ph type="body" sz="quarter" idx="11"/>
          </p:nvPr>
        </p:nvSpPr>
        <p:spPr/>
        <p:txBody>
          <a:bodyPr/>
          <a:lstStyle/>
          <a:p>
            <a:r>
              <a:rPr lang="en-CA" dirty="0"/>
              <a:t>My Approach</a:t>
            </a:r>
          </a:p>
        </p:txBody>
      </p:sp>
      <p:sp>
        <p:nvSpPr>
          <p:cNvPr id="3" name="Text Placeholder 2">
            <a:extLst>
              <a:ext uri="{FF2B5EF4-FFF2-40B4-BE49-F238E27FC236}">
                <a16:creationId xmlns:a16="http://schemas.microsoft.com/office/drawing/2014/main" id="{8E6E3FD6-93DB-7504-392E-C37769C2B07E}"/>
              </a:ext>
            </a:extLst>
          </p:cNvPr>
          <p:cNvSpPr>
            <a:spLocks noGrp="1"/>
          </p:cNvSpPr>
          <p:nvPr>
            <p:ph type="body" sz="quarter" idx="12"/>
          </p:nvPr>
        </p:nvSpPr>
        <p:spPr>
          <a:xfrm>
            <a:off x="1117445" y="1265680"/>
            <a:ext cx="6107083" cy="4417724"/>
          </a:xfrm>
        </p:spPr>
        <p:txBody>
          <a:bodyPr/>
          <a:lstStyle/>
          <a:p>
            <a:pPr>
              <a:lnSpc>
                <a:spcPct val="150000"/>
              </a:lnSpc>
            </a:pPr>
            <a:r>
              <a:rPr lang="en-CA" dirty="0"/>
              <a:t>JSON</a:t>
            </a:r>
          </a:p>
          <a:p>
            <a:pPr>
              <a:lnSpc>
                <a:spcPct val="150000"/>
              </a:lnSpc>
            </a:pPr>
            <a:r>
              <a:rPr lang="en-CA" dirty="0"/>
              <a:t>Standard cleaning techniques using Pandas</a:t>
            </a:r>
          </a:p>
          <a:p>
            <a:pPr lvl="1">
              <a:lnSpc>
                <a:spcPct val="150000"/>
              </a:lnSpc>
            </a:pPr>
            <a:r>
              <a:rPr lang="en-CA" dirty="0"/>
              <a:t>Replacing </a:t>
            </a:r>
            <a:r>
              <a:rPr lang="en-CA" dirty="0" err="1"/>
              <a:t>NaN</a:t>
            </a:r>
            <a:r>
              <a:rPr lang="en-CA" dirty="0"/>
              <a:t> values</a:t>
            </a:r>
          </a:p>
          <a:p>
            <a:pPr lvl="1">
              <a:lnSpc>
                <a:spcPct val="150000"/>
              </a:lnSpc>
            </a:pPr>
            <a:r>
              <a:rPr lang="en-CA" dirty="0"/>
              <a:t>Convert all cell values to strings</a:t>
            </a:r>
          </a:p>
          <a:p>
            <a:pPr>
              <a:lnSpc>
                <a:spcPct val="150000"/>
              </a:lnSpc>
            </a:pPr>
            <a:r>
              <a:rPr lang="en-CA" dirty="0"/>
              <a:t>Data division by section for contextual understanding</a:t>
            </a:r>
          </a:p>
          <a:p>
            <a:pPr>
              <a:lnSpc>
                <a:spcPct val="150000"/>
              </a:lnSpc>
            </a:pPr>
            <a:r>
              <a:rPr lang="en-CA" dirty="0" err="1"/>
              <a:t>Llamaindex</a:t>
            </a:r>
            <a:r>
              <a:rPr lang="en-CA" dirty="0"/>
              <a:t> </a:t>
            </a:r>
            <a:r>
              <a:rPr lang="en-CA" dirty="0" err="1"/>
              <a:t>TextNodes</a:t>
            </a:r>
            <a:r>
              <a:rPr lang="en-CA" dirty="0"/>
              <a:t> for data storage</a:t>
            </a:r>
          </a:p>
          <a:p>
            <a:pPr>
              <a:lnSpc>
                <a:spcPct val="150000"/>
              </a:lnSpc>
            </a:pPr>
            <a:r>
              <a:rPr lang="en-CA" dirty="0" err="1"/>
              <a:t>FastEmbeddings</a:t>
            </a:r>
            <a:r>
              <a:rPr lang="en-CA" dirty="0"/>
              <a:t> with Mxbai-embed-large-v1 model</a:t>
            </a:r>
          </a:p>
          <a:p>
            <a:pPr>
              <a:lnSpc>
                <a:spcPct val="150000"/>
              </a:lnSpc>
            </a:pPr>
            <a:endParaRPr lang="en-CA" dirty="0"/>
          </a:p>
          <a:p>
            <a:pPr>
              <a:lnSpc>
                <a:spcPct val="150000"/>
              </a:lnSpc>
            </a:pPr>
            <a:endParaRPr lang="en-CA" dirty="0"/>
          </a:p>
          <a:p>
            <a:pPr>
              <a:lnSpc>
                <a:spcPct val="150000"/>
              </a:lnSpc>
            </a:pPr>
            <a:r>
              <a:rPr lang="en-CA" dirty="0"/>
              <a:t>Maybe compare Raw text with JSON response</a:t>
            </a:r>
          </a:p>
          <a:p>
            <a:pPr>
              <a:lnSpc>
                <a:spcPct val="150000"/>
              </a:lnSpc>
            </a:pPr>
            <a:endParaRPr lang="en-CA" dirty="0"/>
          </a:p>
        </p:txBody>
      </p:sp>
      <p:pic>
        <p:nvPicPr>
          <p:cNvPr id="5" name="Picture 4" descr="A screenshot of a computer&#10;&#10;Description automatically generated">
            <a:extLst>
              <a:ext uri="{FF2B5EF4-FFF2-40B4-BE49-F238E27FC236}">
                <a16:creationId xmlns:a16="http://schemas.microsoft.com/office/drawing/2014/main" id="{2DB0CCDE-2D8F-E6F3-C71F-2151701751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98457" y="997991"/>
            <a:ext cx="5122189" cy="4832401"/>
          </a:xfrm>
          <a:prstGeom prst="rect">
            <a:avLst/>
          </a:prstGeom>
        </p:spPr>
      </p:pic>
    </p:spTree>
    <p:extLst>
      <p:ext uri="{BB962C8B-B14F-4D97-AF65-F5344CB8AC3E}">
        <p14:creationId xmlns:p14="http://schemas.microsoft.com/office/powerpoint/2010/main" val="761239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B70E071-98E2-4F9E-CAAB-EDE6782A4636}"/>
              </a:ext>
            </a:extLst>
          </p:cNvPr>
          <p:cNvSpPr txBox="1">
            <a:spLocks/>
          </p:cNvSpPr>
          <p:nvPr/>
        </p:nvSpPr>
        <p:spPr>
          <a:xfrm>
            <a:off x="4393298" y="5670671"/>
            <a:ext cx="10523692" cy="869569"/>
          </a:xfrm>
          <a:prstGeom prst="rect">
            <a:avLst/>
          </a:prstGeom>
        </p:spPr>
        <p:txBody>
          <a:bodyPr>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None/>
            </a:pPr>
            <a:r>
              <a:rPr lang="en-CA" sz="5400" b="1" dirty="0">
                <a:latin typeface="+mj-lt"/>
              </a:rPr>
              <a:t>Data Loading</a:t>
            </a:r>
            <a:endParaRPr lang="en-CA" sz="5400" dirty="0">
              <a:latin typeface="+mj-lt"/>
            </a:endParaRPr>
          </a:p>
        </p:txBody>
      </p:sp>
      <p:pic>
        <p:nvPicPr>
          <p:cNvPr id="7" name="Picture 6" descr="A diagram of a diagram&#10;&#10;Description automatically generated">
            <a:extLst>
              <a:ext uri="{FF2B5EF4-FFF2-40B4-BE49-F238E27FC236}">
                <a16:creationId xmlns:a16="http://schemas.microsoft.com/office/drawing/2014/main" id="{82264BC6-7F37-E363-5144-06172ECD1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4472" y="341760"/>
            <a:ext cx="10183646" cy="5596719"/>
          </a:xfrm>
          <a:prstGeom prst="rect">
            <a:avLst/>
          </a:prstGeom>
        </p:spPr>
      </p:pic>
    </p:spTree>
    <p:extLst>
      <p:ext uri="{BB962C8B-B14F-4D97-AF65-F5344CB8AC3E}">
        <p14:creationId xmlns:p14="http://schemas.microsoft.com/office/powerpoint/2010/main" val="3576579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D2E4CC-E965-9224-7D08-ADC11326EF44}"/>
              </a:ext>
            </a:extLst>
          </p:cNvPr>
          <p:cNvSpPr>
            <a:spLocks noGrp="1"/>
          </p:cNvSpPr>
          <p:nvPr>
            <p:ph type="body" sz="quarter" idx="11"/>
          </p:nvPr>
        </p:nvSpPr>
        <p:spPr/>
        <p:txBody>
          <a:bodyPr/>
          <a:lstStyle/>
          <a:p>
            <a:r>
              <a:rPr lang="en-CA" dirty="0"/>
              <a:t>My Approach</a:t>
            </a:r>
          </a:p>
        </p:txBody>
      </p:sp>
      <p:sp>
        <p:nvSpPr>
          <p:cNvPr id="3" name="Text Placeholder 2">
            <a:extLst>
              <a:ext uri="{FF2B5EF4-FFF2-40B4-BE49-F238E27FC236}">
                <a16:creationId xmlns:a16="http://schemas.microsoft.com/office/drawing/2014/main" id="{8E6E3FD6-93DB-7504-392E-C37769C2B07E}"/>
              </a:ext>
            </a:extLst>
          </p:cNvPr>
          <p:cNvSpPr>
            <a:spLocks noGrp="1"/>
          </p:cNvSpPr>
          <p:nvPr>
            <p:ph type="body" sz="quarter" idx="12"/>
          </p:nvPr>
        </p:nvSpPr>
        <p:spPr>
          <a:xfrm>
            <a:off x="1117445" y="1365969"/>
            <a:ext cx="6958378" cy="5064328"/>
          </a:xfrm>
        </p:spPr>
        <p:txBody>
          <a:bodyPr/>
          <a:lstStyle/>
          <a:p>
            <a:pPr>
              <a:lnSpc>
                <a:spcPct val="150000"/>
              </a:lnSpc>
            </a:pPr>
            <a:r>
              <a:rPr lang="en-CA" dirty="0" err="1"/>
              <a:t>Qdrant</a:t>
            </a:r>
            <a:r>
              <a:rPr lang="en-CA" dirty="0"/>
              <a:t> vector database</a:t>
            </a:r>
          </a:p>
          <a:p>
            <a:pPr>
              <a:lnSpc>
                <a:spcPct val="150000"/>
              </a:lnSpc>
            </a:pPr>
            <a:r>
              <a:rPr lang="en-CA" dirty="0"/>
              <a:t>Data stored along with their respective metadata (for RAG purposes)</a:t>
            </a:r>
          </a:p>
          <a:p>
            <a:pPr lvl="1">
              <a:lnSpc>
                <a:spcPct val="150000"/>
              </a:lnSpc>
            </a:pPr>
            <a:r>
              <a:rPr lang="en-CA" dirty="0"/>
              <a:t>Source of information, the file type, business request number</a:t>
            </a:r>
          </a:p>
          <a:p>
            <a:pPr>
              <a:lnSpc>
                <a:spcPct val="150000"/>
              </a:lnSpc>
            </a:pPr>
            <a:r>
              <a:rPr lang="en-CA" dirty="0"/>
              <a:t>Summary generation using OpenAI (for RAG purposes)</a:t>
            </a:r>
          </a:p>
          <a:p>
            <a:pPr lvl="1">
              <a:lnSpc>
                <a:spcPct val="150000"/>
              </a:lnSpc>
            </a:pPr>
            <a:r>
              <a:rPr lang="en-CA" dirty="0"/>
              <a:t>GPT 3.5 V.S GPT4o-mini </a:t>
            </a:r>
          </a:p>
          <a:p>
            <a:pPr lvl="1">
              <a:lnSpc>
                <a:spcPct val="150000"/>
              </a:lnSpc>
            </a:pPr>
            <a:r>
              <a:rPr lang="en-CA" dirty="0"/>
              <a:t>Minimal hyperparameter tuning (context length, temperature)</a:t>
            </a:r>
          </a:p>
          <a:p>
            <a:pPr>
              <a:lnSpc>
                <a:spcPct val="150000"/>
              </a:lnSpc>
            </a:pPr>
            <a:r>
              <a:rPr lang="en-CA" dirty="0"/>
              <a:t>Separate context index and summary index</a:t>
            </a:r>
          </a:p>
          <a:p>
            <a:pPr>
              <a:lnSpc>
                <a:spcPct val="150000"/>
              </a:lnSpc>
            </a:pPr>
            <a:r>
              <a:rPr lang="en-CA" dirty="0"/>
              <a:t>Takes approximately 1 hour and costs 1.6 million tokens to store 100 business requests </a:t>
            </a:r>
          </a:p>
        </p:txBody>
      </p:sp>
      <p:pic>
        <p:nvPicPr>
          <p:cNvPr id="5" name="Picture 4" descr="A red and blue cube with a letter&#10;&#10;Description automatically generated">
            <a:extLst>
              <a:ext uri="{FF2B5EF4-FFF2-40B4-BE49-F238E27FC236}">
                <a16:creationId xmlns:a16="http://schemas.microsoft.com/office/drawing/2014/main" id="{DB628779-F0FB-4F13-8EEB-2C3F57E334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0955" y="884908"/>
            <a:ext cx="2133600" cy="2133600"/>
          </a:xfrm>
          <a:prstGeom prst="rect">
            <a:avLst/>
          </a:prstGeom>
        </p:spPr>
      </p:pic>
      <p:pic>
        <p:nvPicPr>
          <p:cNvPr id="7" name="Picture 6" descr="A logo with a circular design&#10;&#10;Description automatically generated with medium confidence">
            <a:extLst>
              <a:ext uri="{FF2B5EF4-FFF2-40B4-BE49-F238E27FC236}">
                <a16:creationId xmlns:a16="http://schemas.microsoft.com/office/drawing/2014/main" id="{B343102D-0CB7-BE03-548D-83A2FFE172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23884" y="3519407"/>
            <a:ext cx="2855681" cy="2197536"/>
          </a:xfrm>
          <a:prstGeom prst="rect">
            <a:avLst/>
          </a:prstGeom>
        </p:spPr>
      </p:pic>
    </p:spTree>
    <p:extLst>
      <p:ext uri="{BB962C8B-B14F-4D97-AF65-F5344CB8AC3E}">
        <p14:creationId xmlns:p14="http://schemas.microsoft.com/office/powerpoint/2010/main" val="3911249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B70E071-98E2-4F9E-CAAB-EDE6782A4636}"/>
              </a:ext>
            </a:extLst>
          </p:cNvPr>
          <p:cNvSpPr txBox="1">
            <a:spLocks/>
          </p:cNvSpPr>
          <p:nvPr/>
        </p:nvSpPr>
        <p:spPr>
          <a:xfrm>
            <a:off x="1199933" y="5428621"/>
            <a:ext cx="10523692" cy="869569"/>
          </a:xfrm>
          <a:prstGeom prst="rect">
            <a:avLst/>
          </a:prstGeom>
        </p:spPr>
        <p:txBody>
          <a:bodyPr>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None/>
            </a:pPr>
            <a:r>
              <a:rPr lang="en-CA" sz="5400" b="1" dirty="0"/>
              <a:t>Part 2</a:t>
            </a:r>
            <a:r>
              <a:rPr lang="en-CA" sz="5400" dirty="0"/>
              <a:t>: Retrieval Augmented Generation with Open </a:t>
            </a:r>
            <a:r>
              <a:rPr lang="en-CA" sz="5400" dirty="0" err="1"/>
              <a:t>WebUI</a:t>
            </a:r>
            <a:endParaRPr lang="en-CA" sz="5400" dirty="0"/>
          </a:p>
        </p:txBody>
      </p:sp>
      <p:pic>
        <p:nvPicPr>
          <p:cNvPr id="7" name="Picture 6" descr="A diagram of a diagram&#10;&#10;Description automatically generated">
            <a:extLst>
              <a:ext uri="{FF2B5EF4-FFF2-40B4-BE49-F238E27FC236}">
                <a16:creationId xmlns:a16="http://schemas.microsoft.com/office/drawing/2014/main" id="{37739510-C043-93AA-72B5-03D7CEEB8E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4653" y="171429"/>
            <a:ext cx="5962694" cy="5600741"/>
          </a:xfrm>
          <a:prstGeom prst="rect">
            <a:avLst/>
          </a:prstGeom>
        </p:spPr>
      </p:pic>
    </p:spTree>
    <p:extLst>
      <p:ext uri="{BB962C8B-B14F-4D97-AF65-F5344CB8AC3E}">
        <p14:creationId xmlns:p14="http://schemas.microsoft.com/office/powerpoint/2010/main" val="4265143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A59C7F9-FEBC-1024-5965-B5C38A338197}"/>
              </a:ext>
            </a:extLst>
          </p:cNvPr>
          <p:cNvSpPr>
            <a:spLocks noGrp="1"/>
          </p:cNvSpPr>
          <p:nvPr>
            <p:ph type="body" sz="quarter" idx="11"/>
          </p:nvPr>
        </p:nvSpPr>
        <p:spPr/>
        <p:txBody>
          <a:bodyPr/>
          <a:lstStyle/>
          <a:p>
            <a:r>
              <a:rPr lang="en-CA" dirty="0"/>
              <a:t>Retrieval Augmented Generation</a:t>
            </a:r>
          </a:p>
        </p:txBody>
      </p:sp>
      <p:sp>
        <p:nvSpPr>
          <p:cNvPr id="3" name="Text Placeholder 2">
            <a:extLst>
              <a:ext uri="{FF2B5EF4-FFF2-40B4-BE49-F238E27FC236}">
                <a16:creationId xmlns:a16="http://schemas.microsoft.com/office/drawing/2014/main" id="{1CDB84BE-784B-F8E0-9AFC-ABDE1A55FBE6}"/>
              </a:ext>
            </a:extLst>
          </p:cNvPr>
          <p:cNvSpPr>
            <a:spLocks noGrp="1"/>
          </p:cNvSpPr>
          <p:nvPr>
            <p:ph type="body" sz="quarter" idx="12"/>
          </p:nvPr>
        </p:nvSpPr>
        <p:spPr>
          <a:xfrm>
            <a:off x="1117445" y="1380761"/>
            <a:ext cx="8020656" cy="4002088"/>
          </a:xfrm>
        </p:spPr>
        <p:txBody>
          <a:bodyPr/>
          <a:lstStyle/>
          <a:p>
            <a:pPr marL="0" indent="0">
              <a:lnSpc>
                <a:spcPct val="150000"/>
              </a:lnSpc>
              <a:buNone/>
            </a:pPr>
            <a:r>
              <a:rPr lang="en-US" b="1" dirty="0"/>
              <a:t>Goal</a:t>
            </a:r>
          </a:p>
          <a:p>
            <a:pPr>
              <a:lnSpc>
                <a:spcPct val="150000"/>
              </a:lnSpc>
            </a:pPr>
            <a:r>
              <a:rPr lang="en-US" dirty="0"/>
              <a:t>Interaction with parsed data using Generative AI</a:t>
            </a:r>
          </a:p>
          <a:p>
            <a:pPr>
              <a:lnSpc>
                <a:spcPct val="150000"/>
              </a:lnSpc>
            </a:pPr>
            <a:r>
              <a:rPr lang="en-US" dirty="0"/>
              <a:t>Integration with a chat interface (Open </a:t>
            </a:r>
            <a:r>
              <a:rPr lang="en-US" dirty="0" err="1"/>
              <a:t>WebUI</a:t>
            </a:r>
            <a:r>
              <a:rPr lang="en-US" dirty="0"/>
              <a:t>)</a:t>
            </a:r>
          </a:p>
          <a:p>
            <a:pPr>
              <a:lnSpc>
                <a:spcPct val="150000"/>
              </a:lnSpc>
            </a:pPr>
            <a:endParaRPr lang="en-US" dirty="0"/>
          </a:p>
          <a:p>
            <a:pPr marL="0" indent="0">
              <a:lnSpc>
                <a:spcPct val="150000"/>
              </a:lnSpc>
              <a:buNone/>
            </a:pPr>
            <a:r>
              <a:rPr lang="en-US" b="1" dirty="0"/>
              <a:t>Problem</a:t>
            </a:r>
          </a:p>
          <a:p>
            <a:pPr>
              <a:lnSpc>
                <a:spcPct val="150000"/>
              </a:lnSpc>
            </a:pPr>
            <a:r>
              <a:rPr lang="en-US" dirty="0"/>
              <a:t>Poor retrieval accuracy</a:t>
            </a:r>
            <a:endParaRPr lang="en-CA" dirty="0"/>
          </a:p>
          <a:p>
            <a:pPr>
              <a:lnSpc>
                <a:spcPct val="150000"/>
              </a:lnSpc>
            </a:pPr>
            <a:r>
              <a:rPr lang="en-CA" dirty="0"/>
              <a:t>Hyperparameter tuning</a:t>
            </a:r>
          </a:p>
          <a:p>
            <a:pPr lvl="1">
              <a:lnSpc>
                <a:spcPct val="150000"/>
              </a:lnSpc>
            </a:pPr>
            <a:r>
              <a:rPr lang="en-CA" dirty="0"/>
              <a:t>Top k documents</a:t>
            </a:r>
          </a:p>
        </p:txBody>
      </p:sp>
      <p:pic>
        <p:nvPicPr>
          <p:cNvPr id="5" name="Picture 4" descr="A black and white circle with a letter o in it&#10;&#10;Description automatically generated">
            <a:extLst>
              <a:ext uri="{FF2B5EF4-FFF2-40B4-BE49-F238E27FC236}">
                <a16:creationId xmlns:a16="http://schemas.microsoft.com/office/drawing/2014/main" id="{F0EE9213-BB51-DC21-9457-B34BF63CF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8645" y="2212258"/>
            <a:ext cx="2981399" cy="2981399"/>
          </a:xfrm>
          <a:prstGeom prst="rect">
            <a:avLst/>
          </a:prstGeom>
        </p:spPr>
      </p:pic>
    </p:spTree>
    <p:extLst>
      <p:ext uri="{BB962C8B-B14F-4D97-AF65-F5344CB8AC3E}">
        <p14:creationId xmlns:p14="http://schemas.microsoft.com/office/powerpoint/2010/main" val="748284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D2E4CC-E965-9224-7D08-ADC11326EF44}"/>
              </a:ext>
            </a:extLst>
          </p:cNvPr>
          <p:cNvSpPr>
            <a:spLocks noGrp="1"/>
          </p:cNvSpPr>
          <p:nvPr>
            <p:ph type="body" sz="quarter" idx="11"/>
          </p:nvPr>
        </p:nvSpPr>
        <p:spPr/>
        <p:txBody>
          <a:bodyPr/>
          <a:lstStyle/>
          <a:p>
            <a:r>
              <a:rPr lang="en-CA" dirty="0"/>
              <a:t>Query &amp; Retrieval Process</a:t>
            </a:r>
          </a:p>
        </p:txBody>
      </p:sp>
      <p:sp>
        <p:nvSpPr>
          <p:cNvPr id="3" name="Text Placeholder 2">
            <a:extLst>
              <a:ext uri="{FF2B5EF4-FFF2-40B4-BE49-F238E27FC236}">
                <a16:creationId xmlns:a16="http://schemas.microsoft.com/office/drawing/2014/main" id="{8E6E3FD6-93DB-7504-392E-C37769C2B07E}"/>
              </a:ext>
            </a:extLst>
          </p:cNvPr>
          <p:cNvSpPr>
            <a:spLocks noGrp="1"/>
          </p:cNvSpPr>
          <p:nvPr>
            <p:ph type="body" sz="quarter" idx="12"/>
          </p:nvPr>
        </p:nvSpPr>
        <p:spPr>
          <a:xfrm>
            <a:off x="1117445" y="1358387"/>
            <a:ext cx="8927870" cy="4417724"/>
          </a:xfrm>
        </p:spPr>
        <p:txBody>
          <a:bodyPr/>
          <a:lstStyle/>
          <a:p>
            <a:pPr marL="457200" indent="-457200">
              <a:lnSpc>
                <a:spcPct val="150000"/>
              </a:lnSpc>
              <a:buFont typeface="+mj-lt"/>
              <a:buAutoNum type="arabicPeriod"/>
            </a:pPr>
            <a:r>
              <a:rPr lang="en-CA" dirty="0"/>
              <a:t>User query is vectorized into numerical representations</a:t>
            </a:r>
          </a:p>
          <a:p>
            <a:pPr marL="457200" indent="-457200">
              <a:lnSpc>
                <a:spcPct val="150000"/>
              </a:lnSpc>
              <a:buFont typeface="+mj-lt"/>
              <a:buAutoNum type="arabicPeriod"/>
            </a:pPr>
            <a:r>
              <a:rPr lang="en-CA" dirty="0"/>
              <a:t>The vectorized query is used to retrieve top K nodes from the summary index using cosine similarity</a:t>
            </a:r>
          </a:p>
          <a:p>
            <a:pPr marL="457200" indent="-457200">
              <a:lnSpc>
                <a:spcPct val="150000"/>
              </a:lnSpc>
              <a:buFont typeface="+mj-lt"/>
              <a:buAutoNum type="arabicPeriod"/>
            </a:pPr>
            <a:r>
              <a:rPr lang="en-CA" dirty="0"/>
              <a:t>Each node is associated with a business request number</a:t>
            </a:r>
          </a:p>
          <a:p>
            <a:pPr marL="457200" indent="-457200">
              <a:lnSpc>
                <a:spcPct val="150000"/>
              </a:lnSpc>
              <a:buFont typeface="+mj-lt"/>
              <a:buAutoNum type="arabicPeriod"/>
            </a:pPr>
            <a:r>
              <a:rPr lang="en-CA" dirty="0"/>
              <a:t>With these numbers, retrieve top K nodes from the context index</a:t>
            </a:r>
          </a:p>
          <a:p>
            <a:pPr marL="457200" indent="-457200">
              <a:lnSpc>
                <a:spcPct val="150000"/>
              </a:lnSpc>
              <a:buFont typeface="+mj-lt"/>
              <a:buAutoNum type="arabicPeriod"/>
            </a:pPr>
            <a:r>
              <a:rPr lang="en-CA" dirty="0"/>
              <a:t>The query and retrieved context is synthesized as inputs to a LLM</a:t>
            </a:r>
          </a:p>
          <a:p>
            <a:pPr marL="457200" indent="-457200">
              <a:lnSpc>
                <a:spcPct val="150000"/>
              </a:lnSpc>
              <a:buFont typeface="+mj-lt"/>
              <a:buAutoNum type="arabicPeriod"/>
            </a:pPr>
            <a:r>
              <a:rPr lang="en-CA" dirty="0"/>
              <a:t>Output is generated by the LLM</a:t>
            </a:r>
          </a:p>
          <a:p>
            <a:pPr marL="457200" indent="-457200">
              <a:lnSpc>
                <a:spcPct val="150000"/>
              </a:lnSpc>
              <a:buFont typeface="+mj-lt"/>
              <a:buAutoNum type="arabicPeriod"/>
            </a:pPr>
            <a:endParaRPr lang="en-CA" b="1" dirty="0"/>
          </a:p>
          <a:p>
            <a:pPr marL="0" indent="0">
              <a:lnSpc>
                <a:spcPct val="150000"/>
              </a:lnSpc>
              <a:buNone/>
            </a:pPr>
            <a:r>
              <a:rPr lang="en-CA" b="1" dirty="0"/>
              <a:t>Everything is done with </a:t>
            </a:r>
            <a:r>
              <a:rPr lang="en-CA" b="1" dirty="0" err="1"/>
              <a:t>LlamaIndex</a:t>
            </a:r>
            <a:r>
              <a:rPr lang="en-CA" b="1" dirty="0"/>
              <a:t> and Open </a:t>
            </a:r>
            <a:r>
              <a:rPr lang="en-CA" b="1" dirty="0" err="1"/>
              <a:t>WebUI’s</a:t>
            </a:r>
            <a:r>
              <a:rPr lang="en-CA" b="1" dirty="0"/>
              <a:t> pipeline feature</a:t>
            </a:r>
          </a:p>
        </p:txBody>
      </p:sp>
    </p:spTree>
    <p:extLst>
      <p:ext uri="{BB962C8B-B14F-4D97-AF65-F5344CB8AC3E}">
        <p14:creationId xmlns:p14="http://schemas.microsoft.com/office/powerpoint/2010/main" val="1000302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AB50FD-F595-F6A3-D1DF-7DA051E5E7F1}"/>
              </a:ext>
            </a:extLst>
          </p:cNvPr>
          <p:cNvSpPr>
            <a:spLocks noGrp="1"/>
          </p:cNvSpPr>
          <p:nvPr>
            <p:ph type="body" sz="quarter" idx="11"/>
          </p:nvPr>
        </p:nvSpPr>
        <p:spPr/>
        <p:txBody>
          <a:bodyPr/>
          <a:lstStyle/>
          <a:p>
            <a:r>
              <a:rPr lang="en-US" dirty="0"/>
              <a:t>Other Details</a:t>
            </a:r>
            <a:endParaRPr lang="en-CA" dirty="0"/>
          </a:p>
        </p:txBody>
      </p:sp>
      <p:sp>
        <p:nvSpPr>
          <p:cNvPr id="3" name="Text Placeholder 2">
            <a:extLst>
              <a:ext uri="{FF2B5EF4-FFF2-40B4-BE49-F238E27FC236}">
                <a16:creationId xmlns:a16="http://schemas.microsoft.com/office/drawing/2014/main" id="{A6A29245-79BB-15A5-42C8-EC9E5CDE5DF5}"/>
              </a:ext>
            </a:extLst>
          </p:cNvPr>
          <p:cNvSpPr>
            <a:spLocks noGrp="1"/>
          </p:cNvSpPr>
          <p:nvPr>
            <p:ph type="body" sz="quarter" idx="12"/>
          </p:nvPr>
        </p:nvSpPr>
        <p:spPr>
          <a:xfrm>
            <a:off x="1023056" y="3881776"/>
            <a:ext cx="6811287" cy="4002088"/>
          </a:xfrm>
        </p:spPr>
        <p:txBody>
          <a:bodyPr/>
          <a:lstStyle/>
          <a:p>
            <a:pPr>
              <a:lnSpc>
                <a:spcPct val="150000"/>
              </a:lnSpc>
            </a:pPr>
            <a:r>
              <a:rPr lang="en-CA" dirty="0"/>
              <a:t>Keyword Extraction(BR#####) from user query using regular expression</a:t>
            </a:r>
          </a:p>
          <a:p>
            <a:pPr>
              <a:lnSpc>
                <a:spcPct val="150000"/>
              </a:lnSpc>
            </a:pPr>
            <a:r>
              <a:rPr lang="en-CA" dirty="0"/>
              <a:t>Prompt Engineering to prevent hallucination</a:t>
            </a:r>
          </a:p>
          <a:p>
            <a:pPr>
              <a:lnSpc>
                <a:spcPct val="150000"/>
              </a:lnSpc>
            </a:pPr>
            <a:r>
              <a:rPr lang="en-CA" dirty="0"/>
              <a:t>Hybrid retriever (bm25 + cosine similarity)</a:t>
            </a:r>
          </a:p>
        </p:txBody>
      </p:sp>
      <p:pic>
        <p:nvPicPr>
          <p:cNvPr id="6" name="Picture 5" descr="A screenshot of a computer&#10;&#10;Description automatically generated">
            <a:extLst>
              <a:ext uri="{FF2B5EF4-FFF2-40B4-BE49-F238E27FC236}">
                <a16:creationId xmlns:a16="http://schemas.microsoft.com/office/drawing/2014/main" id="{07D70EC8-B4D0-0EFD-006F-53F4D0E98B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9331" y="1291061"/>
            <a:ext cx="5610266" cy="2343167"/>
          </a:xfrm>
          <a:prstGeom prst="rect">
            <a:avLst/>
          </a:prstGeom>
        </p:spPr>
      </p:pic>
    </p:spTree>
    <p:extLst>
      <p:ext uri="{BB962C8B-B14F-4D97-AF65-F5344CB8AC3E}">
        <p14:creationId xmlns:p14="http://schemas.microsoft.com/office/powerpoint/2010/main" val="619657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B70E071-98E2-4F9E-CAAB-EDE6782A4636}"/>
              </a:ext>
            </a:extLst>
          </p:cNvPr>
          <p:cNvSpPr txBox="1">
            <a:spLocks/>
          </p:cNvSpPr>
          <p:nvPr/>
        </p:nvSpPr>
        <p:spPr>
          <a:xfrm>
            <a:off x="1199933" y="5428621"/>
            <a:ext cx="10523692" cy="869569"/>
          </a:xfrm>
          <a:prstGeom prst="rect">
            <a:avLst/>
          </a:prstGeom>
        </p:spPr>
        <p:txBody>
          <a:bodyPr>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None/>
            </a:pPr>
            <a:r>
              <a:rPr lang="en-CA" sz="5400" b="1" dirty="0"/>
              <a:t>Part 3</a:t>
            </a:r>
            <a:r>
              <a:rPr lang="en-CA" sz="5400" dirty="0"/>
              <a:t>: ePET Feature Extraction (Under development)</a:t>
            </a:r>
          </a:p>
        </p:txBody>
      </p:sp>
      <p:pic>
        <p:nvPicPr>
          <p:cNvPr id="3" name="Picture 2" descr="A screenshot of a computer&#10;&#10;Description automatically generated">
            <a:extLst>
              <a:ext uri="{FF2B5EF4-FFF2-40B4-BE49-F238E27FC236}">
                <a16:creationId xmlns:a16="http://schemas.microsoft.com/office/drawing/2014/main" id="{62019686-7CCB-C9D9-7CB6-119B9B608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026" y="559810"/>
            <a:ext cx="10149402" cy="4578409"/>
          </a:xfrm>
          <a:prstGeom prst="rect">
            <a:avLst/>
          </a:prstGeom>
        </p:spPr>
      </p:pic>
    </p:spTree>
    <p:extLst>
      <p:ext uri="{BB962C8B-B14F-4D97-AF65-F5344CB8AC3E}">
        <p14:creationId xmlns:p14="http://schemas.microsoft.com/office/powerpoint/2010/main" val="3489057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ACA90D-AEE3-47E3-BC78-1E3C8C3ABC88}"/>
              </a:ext>
            </a:extLst>
          </p:cNvPr>
          <p:cNvSpPr>
            <a:spLocks noGrp="1"/>
          </p:cNvSpPr>
          <p:nvPr>
            <p:ph type="body" sz="quarter" idx="11"/>
          </p:nvPr>
        </p:nvSpPr>
        <p:spPr>
          <a:xfrm>
            <a:off x="1178406" y="722311"/>
            <a:ext cx="10523692" cy="869569"/>
          </a:xfrm>
        </p:spPr>
        <p:txBody>
          <a:bodyPr>
            <a:normAutofit/>
          </a:bodyPr>
          <a:lstStyle/>
          <a:p>
            <a:r>
              <a:rPr lang="en-CA" sz="5400" dirty="0"/>
              <a:t>Project Overview</a:t>
            </a:r>
          </a:p>
        </p:txBody>
      </p:sp>
      <p:sp>
        <p:nvSpPr>
          <p:cNvPr id="5" name="Text Placeholder 4">
            <a:extLst>
              <a:ext uri="{FF2B5EF4-FFF2-40B4-BE49-F238E27FC236}">
                <a16:creationId xmlns:a16="http://schemas.microsoft.com/office/drawing/2014/main" id="{67613154-3EAD-4BB6-93D9-FFCD04E95DE3}"/>
              </a:ext>
            </a:extLst>
          </p:cNvPr>
          <p:cNvSpPr>
            <a:spLocks noGrp="1"/>
          </p:cNvSpPr>
          <p:nvPr>
            <p:ph type="body" sz="quarter" idx="12"/>
          </p:nvPr>
        </p:nvSpPr>
        <p:spPr>
          <a:xfrm>
            <a:off x="517611" y="1591880"/>
            <a:ext cx="11541385" cy="4002088"/>
          </a:xfrm>
        </p:spPr>
        <p:txBody>
          <a:bodyPr/>
          <a:lstStyle/>
          <a:p>
            <a:pPr>
              <a:lnSpc>
                <a:spcPct val="200000"/>
              </a:lnSpc>
            </a:pPr>
            <a:r>
              <a:rPr lang="en-CA" sz="3200" b="1" dirty="0"/>
              <a:t>Part 1</a:t>
            </a:r>
            <a:r>
              <a:rPr lang="en-CA" sz="3200" dirty="0"/>
              <a:t>: Business Requirements Document Parsing</a:t>
            </a:r>
          </a:p>
          <a:p>
            <a:pPr>
              <a:lnSpc>
                <a:spcPct val="200000"/>
              </a:lnSpc>
            </a:pPr>
            <a:r>
              <a:rPr lang="en-CA" sz="3200" b="1" dirty="0"/>
              <a:t>Part 2</a:t>
            </a:r>
            <a:r>
              <a:rPr lang="en-CA" sz="3200" dirty="0"/>
              <a:t>: Retrieval Augmented Generation with Open </a:t>
            </a:r>
            <a:r>
              <a:rPr lang="en-CA" sz="3200" dirty="0" err="1"/>
              <a:t>WebUI</a:t>
            </a:r>
            <a:endParaRPr lang="en-CA" sz="3200" dirty="0"/>
          </a:p>
          <a:p>
            <a:pPr>
              <a:lnSpc>
                <a:spcPct val="200000"/>
              </a:lnSpc>
            </a:pPr>
            <a:r>
              <a:rPr lang="en-CA" sz="3200" b="1" dirty="0"/>
              <a:t>Part 3</a:t>
            </a:r>
            <a:r>
              <a:rPr lang="en-CA" sz="3200" dirty="0"/>
              <a:t>: ePET Pricing Extraction (Under development)</a:t>
            </a:r>
          </a:p>
        </p:txBody>
      </p:sp>
    </p:spTree>
    <p:extLst>
      <p:ext uri="{BB962C8B-B14F-4D97-AF65-F5344CB8AC3E}">
        <p14:creationId xmlns:p14="http://schemas.microsoft.com/office/powerpoint/2010/main" val="2574411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3CC7BF-07EA-C9E6-6404-37764BA29602}"/>
              </a:ext>
            </a:extLst>
          </p:cNvPr>
          <p:cNvSpPr>
            <a:spLocks noGrp="1"/>
          </p:cNvSpPr>
          <p:nvPr>
            <p:ph type="body" sz="quarter" idx="11"/>
          </p:nvPr>
        </p:nvSpPr>
        <p:spPr/>
        <p:txBody>
          <a:bodyPr/>
          <a:lstStyle/>
          <a:p>
            <a:r>
              <a:rPr lang="en-CA" dirty="0"/>
              <a:t>Feature Extraction for Data Analysis</a:t>
            </a:r>
          </a:p>
        </p:txBody>
      </p:sp>
      <p:sp>
        <p:nvSpPr>
          <p:cNvPr id="3" name="Text Placeholder 2">
            <a:extLst>
              <a:ext uri="{FF2B5EF4-FFF2-40B4-BE49-F238E27FC236}">
                <a16:creationId xmlns:a16="http://schemas.microsoft.com/office/drawing/2014/main" id="{2F140600-2B8C-47B4-21BC-001423123E54}"/>
              </a:ext>
            </a:extLst>
          </p:cNvPr>
          <p:cNvSpPr>
            <a:spLocks noGrp="1"/>
          </p:cNvSpPr>
          <p:nvPr>
            <p:ph type="body" sz="quarter" idx="12"/>
          </p:nvPr>
        </p:nvSpPr>
        <p:spPr>
          <a:xfrm>
            <a:off x="1235432" y="1292271"/>
            <a:ext cx="9023546" cy="5344503"/>
          </a:xfrm>
        </p:spPr>
        <p:txBody>
          <a:bodyPr/>
          <a:lstStyle/>
          <a:p>
            <a:pPr marL="0" indent="0">
              <a:lnSpc>
                <a:spcPct val="150000"/>
              </a:lnSpc>
              <a:buNone/>
            </a:pPr>
            <a:r>
              <a:rPr lang="en-CA" b="1" dirty="0"/>
              <a:t>Problems</a:t>
            </a:r>
            <a:r>
              <a:rPr lang="en-CA" dirty="0"/>
              <a:t> </a:t>
            </a:r>
          </a:p>
          <a:p>
            <a:pPr>
              <a:lnSpc>
                <a:spcPct val="150000"/>
              </a:lnSpc>
            </a:pPr>
            <a:r>
              <a:rPr lang="en-CA" dirty="0"/>
              <a:t>Duplicated </a:t>
            </a:r>
            <a:r>
              <a:rPr lang="en-CA" dirty="0" err="1"/>
              <a:t>ePETs</a:t>
            </a:r>
            <a:r>
              <a:rPr lang="en-CA" dirty="0"/>
              <a:t> with different dates</a:t>
            </a:r>
          </a:p>
          <a:p>
            <a:pPr>
              <a:lnSpc>
                <a:spcPct val="150000"/>
              </a:lnSpc>
            </a:pPr>
            <a:r>
              <a:rPr lang="en-CA" dirty="0"/>
              <a:t>Loosely structured file</a:t>
            </a:r>
          </a:p>
          <a:p>
            <a:pPr>
              <a:lnSpc>
                <a:spcPct val="150000"/>
              </a:lnSpc>
            </a:pPr>
            <a:r>
              <a:rPr lang="en-CA" dirty="0"/>
              <a:t>Chosen libraries don’t work for Excel files with filters turned on</a:t>
            </a:r>
          </a:p>
          <a:p>
            <a:pPr>
              <a:lnSpc>
                <a:spcPct val="150000"/>
              </a:lnSpc>
            </a:pPr>
            <a:endParaRPr lang="en-CA" dirty="0"/>
          </a:p>
          <a:p>
            <a:pPr marL="0" indent="0">
              <a:lnSpc>
                <a:spcPct val="150000"/>
              </a:lnSpc>
              <a:buNone/>
            </a:pPr>
            <a:r>
              <a:rPr lang="en-CA" b="1" dirty="0"/>
              <a:t>Solution</a:t>
            </a:r>
          </a:p>
          <a:p>
            <a:pPr>
              <a:lnSpc>
                <a:spcPct val="150000"/>
              </a:lnSpc>
            </a:pPr>
            <a:r>
              <a:rPr lang="en-CA" dirty="0"/>
              <a:t>Convert all Excel files from </a:t>
            </a:r>
            <a:r>
              <a:rPr lang="en-CA" dirty="0" err="1"/>
              <a:t>xlsb</a:t>
            </a:r>
            <a:r>
              <a:rPr lang="en-CA" dirty="0"/>
              <a:t>, </a:t>
            </a:r>
            <a:r>
              <a:rPr lang="en-CA" dirty="0" err="1"/>
              <a:t>xlsm</a:t>
            </a:r>
            <a:r>
              <a:rPr lang="en-CA" dirty="0"/>
              <a:t>, xlsx format to xlsx</a:t>
            </a:r>
          </a:p>
          <a:p>
            <a:pPr>
              <a:lnSpc>
                <a:spcPct val="150000"/>
              </a:lnSpc>
            </a:pPr>
            <a:r>
              <a:rPr lang="en-CA" dirty="0"/>
              <a:t>Use custom script to turn off Excel filters (Microsoft Windows)</a:t>
            </a:r>
          </a:p>
          <a:p>
            <a:pPr>
              <a:lnSpc>
                <a:spcPct val="150000"/>
              </a:lnSpc>
            </a:pPr>
            <a:r>
              <a:rPr lang="en-CA" dirty="0"/>
              <a:t>Read tabular data using Unstructured IO</a:t>
            </a:r>
            <a:endParaRPr lang="en-CA" b="1" dirty="0"/>
          </a:p>
          <a:p>
            <a:pPr marL="0" indent="0">
              <a:lnSpc>
                <a:spcPct val="150000"/>
              </a:lnSpc>
              <a:buNone/>
            </a:pPr>
            <a:endParaRPr lang="en-CA" dirty="0"/>
          </a:p>
          <a:p>
            <a:pPr>
              <a:lnSpc>
                <a:spcPct val="150000"/>
              </a:lnSpc>
            </a:pPr>
            <a:endParaRPr lang="en-CA" dirty="0"/>
          </a:p>
        </p:txBody>
      </p:sp>
      <p:pic>
        <p:nvPicPr>
          <p:cNvPr id="6" name="Picture 5" descr="A blue background with black text&#10;&#10;Description automatically generated">
            <a:extLst>
              <a:ext uri="{FF2B5EF4-FFF2-40B4-BE49-F238E27FC236}">
                <a16:creationId xmlns:a16="http://schemas.microsoft.com/office/drawing/2014/main" id="{0C8EBCF9-BB81-7AF2-BAF7-EFC953CE5B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4578" y="1733919"/>
            <a:ext cx="2064774" cy="2064774"/>
          </a:xfrm>
          <a:prstGeom prst="rect">
            <a:avLst/>
          </a:prstGeom>
        </p:spPr>
      </p:pic>
    </p:spTree>
    <p:extLst>
      <p:ext uri="{BB962C8B-B14F-4D97-AF65-F5344CB8AC3E}">
        <p14:creationId xmlns:p14="http://schemas.microsoft.com/office/powerpoint/2010/main" val="3772122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D2E4CC-E965-9224-7D08-ADC11326EF44}"/>
              </a:ext>
            </a:extLst>
          </p:cNvPr>
          <p:cNvSpPr>
            <a:spLocks noGrp="1"/>
          </p:cNvSpPr>
          <p:nvPr>
            <p:ph type="body" sz="quarter" idx="11"/>
          </p:nvPr>
        </p:nvSpPr>
        <p:spPr/>
        <p:txBody>
          <a:bodyPr/>
          <a:lstStyle/>
          <a:p>
            <a:r>
              <a:rPr lang="en-CA" dirty="0"/>
              <a:t>My Approach</a:t>
            </a:r>
          </a:p>
        </p:txBody>
      </p:sp>
      <p:sp>
        <p:nvSpPr>
          <p:cNvPr id="3" name="Text Placeholder 2">
            <a:extLst>
              <a:ext uri="{FF2B5EF4-FFF2-40B4-BE49-F238E27FC236}">
                <a16:creationId xmlns:a16="http://schemas.microsoft.com/office/drawing/2014/main" id="{8E6E3FD6-93DB-7504-392E-C37769C2B07E}"/>
              </a:ext>
            </a:extLst>
          </p:cNvPr>
          <p:cNvSpPr>
            <a:spLocks noGrp="1"/>
          </p:cNvSpPr>
          <p:nvPr>
            <p:ph type="body" sz="quarter" idx="12"/>
          </p:nvPr>
        </p:nvSpPr>
        <p:spPr>
          <a:xfrm>
            <a:off x="1117445" y="1424963"/>
            <a:ext cx="6309843" cy="4417724"/>
          </a:xfrm>
        </p:spPr>
        <p:txBody>
          <a:bodyPr/>
          <a:lstStyle/>
          <a:p>
            <a:pPr>
              <a:lnSpc>
                <a:spcPct val="150000"/>
              </a:lnSpc>
            </a:pPr>
            <a:r>
              <a:rPr lang="en-CA" dirty="0"/>
              <a:t>Assumptions about the structure of the data </a:t>
            </a:r>
          </a:p>
          <a:p>
            <a:pPr marL="800100" lvl="1" indent="-342900">
              <a:lnSpc>
                <a:spcPct val="150000"/>
              </a:lnSpc>
              <a:buFont typeface="+mj-lt"/>
              <a:buAutoNum type="arabicPeriod"/>
            </a:pPr>
            <a:r>
              <a:rPr lang="en-CA" dirty="0"/>
              <a:t>Total cost of the business request always shows up following the first “Total”</a:t>
            </a:r>
          </a:p>
          <a:p>
            <a:pPr>
              <a:lnSpc>
                <a:spcPct val="150000"/>
              </a:lnSpc>
            </a:pPr>
            <a:r>
              <a:rPr lang="en-CA" dirty="0"/>
              <a:t>Keyword extraction using regular expressions</a:t>
            </a:r>
          </a:p>
          <a:p>
            <a:pPr>
              <a:lnSpc>
                <a:spcPct val="150000"/>
              </a:lnSpc>
            </a:pPr>
            <a:r>
              <a:rPr lang="en-CA" dirty="0" err="1"/>
              <a:t>AutoGluon</a:t>
            </a:r>
            <a:endParaRPr lang="en-CA" dirty="0"/>
          </a:p>
          <a:p>
            <a:pPr>
              <a:lnSpc>
                <a:spcPct val="150000"/>
              </a:lnSpc>
            </a:pPr>
            <a:endParaRPr lang="en-CA" dirty="0"/>
          </a:p>
        </p:txBody>
      </p:sp>
      <p:pic>
        <p:nvPicPr>
          <p:cNvPr id="5" name="Picture 4" descr="A blue text on a white background&#10;&#10;Description automatically generated">
            <a:extLst>
              <a:ext uri="{FF2B5EF4-FFF2-40B4-BE49-F238E27FC236}">
                <a16:creationId xmlns:a16="http://schemas.microsoft.com/office/drawing/2014/main" id="{E708EC00-DC78-DBF2-A8EE-B1DC6C1530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4149" y="4462338"/>
            <a:ext cx="4514850" cy="109537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33FE64DE-AAD9-97B1-78F9-E7895900A6B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38252" y="1215563"/>
            <a:ext cx="4391922" cy="4203312"/>
          </a:xfrm>
          <a:prstGeom prst="rect">
            <a:avLst/>
          </a:prstGeom>
        </p:spPr>
      </p:pic>
    </p:spTree>
    <p:extLst>
      <p:ext uri="{BB962C8B-B14F-4D97-AF65-F5344CB8AC3E}">
        <p14:creationId xmlns:p14="http://schemas.microsoft.com/office/powerpoint/2010/main" val="2660026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14E694-E5E1-E333-D149-B52D66B42630}"/>
              </a:ext>
            </a:extLst>
          </p:cNvPr>
          <p:cNvSpPr>
            <a:spLocks noGrp="1"/>
          </p:cNvSpPr>
          <p:nvPr>
            <p:ph type="body" sz="quarter" idx="11"/>
          </p:nvPr>
        </p:nvSpPr>
        <p:spPr/>
        <p:txBody>
          <a:bodyPr/>
          <a:lstStyle/>
          <a:p>
            <a:r>
              <a:rPr lang="en-CA" dirty="0"/>
              <a:t>Future Directions</a:t>
            </a:r>
          </a:p>
        </p:txBody>
      </p:sp>
      <p:sp>
        <p:nvSpPr>
          <p:cNvPr id="4" name="Text Placeholder 2">
            <a:extLst>
              <a:ext uri="{FF2B5EF4-FFF2-40B4-BE49-F238E27FC236}">
                <a16:creationId xmlns:a16="http://schemas.microsoft.com/office/drawing/2014/main" id="{4D94161C-59ED-1755-BD09-0B21223981E5}"/>
              </a:ext>
            </a:extLst>
          </p:cNvPr>
          <p:cNvSpPr>
            <a:spLocks noGrp="1"/>
          </p:cNvSpPr>
          <p:nvPr>
            <p:ph type="body" sz="quarter" idx="12"/>
          </p:nvPr>
        </p:nvSpPr>
        <p:spPr>
          <a:xfrm>
            <a:off x="1117444" y="1220138"/>
            <a:ext cx="9529773" cy="4417724"/>
          </a:xfrm>
        </p:spPr>
        <p:txBody>
          <a:bodyPr/>
          <a:lstStyle/>
          <a:p>
            <a:pPr>
              <a:lnSpc>
                <a:spcPct val="150000"/>
              </a:lnSpc>
            </a:pPr>
            <a:r>
              <a:rPr lang="en-CA" dirty="0"/>
              <a:t>Support for bilingual data (Can easily be done by changing a few lines of code)</a:t>
            </a:r>
          </a:p>
          <a:p>
            <a:pPr>
              <a:lnSpc>
                <a:spcPct val="150000"/>
              </a:lnSpc>
            </a:pPr>
            <a:r>
              <a:rPr lang="en-US" i="0" dirty="0">
                <a:solidFill>
                  <a:srgbClr val="1F2328"/>
                </a:solidFill>
                <a:effectLst/>
              </a:rPr>
              <a:t>Use AI agents to look at document similarity and deal with inconsistent directory structure</a:t>
            </a:r>
          </a:p>
          <a:p>
            <a:pPr>
              <a:lnSpc>
                <a:spcPct val="150000"/>
              </a:lnSpc>
            </a:pPr>
            <a:r>
              <a:rPr lang="en-US" b="1" dirty="0">
                <a:solidFill>
                  <a:srgbClr val="1F2328"/>
                </a:solidFill>
              </a:rPr>
              <a:t>Part 1</a:t>
            </a:r>
          </a:p>
          <a:p>
            <a:pPr lvl="1">
              <a:lnSpc>
                <a:spcPct val="150000"/>
              </a:lnSpc>
            </a:pPr>
            <a:r>
              <a:rPr lang="en-US" dirty="0">
                <a:solidFill>
                  <a:srgbClr val="1F2328"/>
                </a:solidFill>
              </a:rPr>
              <a:t>Better PDF parser</a:t>
            </a:r>
          </a:p>
          <a:p>
            <a:pPr algn="l">
              <a:lnSpc>
                <a:spcPct val="150000"/>
              </a:lnSpc>
              <a:buFont typeface="Arial" panose="020B0604020202020204" pitchFamily="34" charset="0"/>
              <a:buChar char="•"/>
            </a:pPr>
            <a:r>
              <a:rPr lang="en-US" b="1" i="0" dirty="0">
                <a:solidFill>
                  <a:srgbClr val="1F2328"/>
                </a:solidFill>
                <a:effectLst/>
              </a:rPr>
              <a:t>Part 2</a:t>
            </a:r>
          </a:p>
          <a:p>
            <a:pPr lvl="1">
              <a:lnSpc>
                <a:spcPct val="150000"/>
              </a:lnSpc>
            </a:pPr>
            <a:r>
              <a:rPr lang="en-US" dirty="0">
                <a:solidFill>
                  <a:srgbClr val="1F2328"/>
                </a:solidFill>
              </a:rPr>
              <a:t>H</a:t>
            </a:r>
            <a:r>
              <a:rPr lang="en-US" i="0" dirty="0">
                <a:solidFill>
                  <a:srgbClr val="1F2328"/>
                </a:solidFill>
                <a:effectLst/>
              </a:rPr>
              <a:t>yperparameter tuning</a:t>
            </a:r>
            <a:endParaRPr lang="en-US" dirty="0">
              <a:solidFill>
                <a:srgbClr val="1F2328"/>
              </a:solidFill>
            </a:endParaRPr>
          </a:p>
          <a:p>
            <a:pPr lvl="1">
              <a:lnSpc>
                <a:spcPct val="150000"/>
              </a:lnSpc>
            </a:pPr>
            <a:r>
              <a:rPr lang="en-US" dirty="0">
                <a:solidFill>
                  <a:srgbClr val="1F2328"/>
                </a:solidFill>
              </a:rPr>
              <a:t>C</a:t>
            </a:r>
            <a:r>
              <a:rPr lang="en-US" i="0" dirty="0">
                <a:solidFill>
                  <a:srgbClr val="1F2328"/>
                </a:solidFill>
                <a:effectLst/>
              </a:rPr>
              <a:t>hat engine</a:t>
            </a:r>
            <a:endParaRPr lang="en-US" dirty="0">
              <a:solidFill>
                <a:srgbClr val="1F2328"/>
              </a:solidFill>
            </a:endParaRPr>
          </a:p>
          <a:p>
            <a:pPr lvl="1">
              <a:lnSpc>
                <a:spcPct val="150000"/>
              </a:lnSpc>
            </a:pPr>
            <a:r>
              <a:rPr lang="en-US" i="0" dirty="0">
                <a:solidFill>
                  <a:srgbClr val="1F2328"/>
                </a:solidFill>
                <a:effectLst/>
              </a:rPr>
              <a:t>Reranking</a:t>
            </a:r>
          </a:p>
          <a:p>
            <a:pPr algn="l">
              <a:lnSpc>
                <a:spcPct val="150000"/>
              </a:lnSpc>
              <a:buFont typeface="Arial" panose="020B0604020202020204" pitchFamily="34" charset="0"/>
              <a:buChar char="•"/>
            </a:pPr>
            <a:r>
              <a:rPr lang="en-US" b="1" dirty="0">
                <a:solidFill>
                  <a:srgbClr val="1F2328"/>
                </a:solidFill>
              </a:rPr>
              <a:t>Part 3</a:t>
            </a:r>
          </a:p>
          <a:p>
            <a:pPr lvl="1">
              <a:lnSpc>
                <a:spcPct val="150000"/>
              </a:lnSpc>
            </a:pPr>
            <a:r>
              <a:rPr lang="en-US" dirty="0">
                <a:solidFill>
                  <a:srgbClr val="1F2328"/>
                </a:solidFill>
              </a:rPr>
              <a:t>In depth data analysis for model construction and feature extraction</a:t>
            </a:r>
            <a:endParaRPr lang="en-US" i="0" dirty="0">
              <a:solidFill>
                <a:srgbClr val="1F2328"/>
              </a:solidFill>
              <a:effectLst/>
            </a:endParaRPr>
          </a:p>
          <a:p>
            <a:pPr>
              <a:lnSpc>
                <a:spcPct val="150000"/>
              </a:lnSpc>
            </a:pPr>
            <a:endParaRPr lang="en-CA" dirty="0"/>
          </a:p>
        </p:txBody>
      </p:sp>
      <p:pic>
        <p:nvPicPr>
          <p:cNvPr id="5" name="Picture 4" descr="A blue line art of a robot&#10;&#10;Description automatically generated">
            <a:extLst>
              <a:ext uri="{FF2B5EF4-FFF2-40B4-BE49-F238E27FC236}">
                <a16:creationId xmlns:a16="http://schemas.microsoft.com/office/drawing/2014/main" id="{3DFE289C-B2DB-0BBE-1275-B5557162C6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9940" y="2808777"/>
            <a:ext cx="2403475" cy="2718918"/>
          </a:xfrm>
          <a:prstGeom prst="rect">
            <a:avLst/>
          </a:prstGeom>
        </p:spPr>
      </p:pic>
    </p:spTree>
    <p:extLst>
      <p:ext uri="{BB962C8B-B14F-4D97-AF65-F5344CB8AC3E}">
        <p14:creationId xmlns:p14="http://schemas.microsoft.com/office/powerpoint/2010/main" val="117206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CCE0A53A-0112-7E16-A7D7-DFCA6081A233}"/>
              </a:ext>
            </a:extLst>
          </p:cNvPr>
          <p:cNvSpPr>
            <a:spLocks noGrp="1"/>
          </p:cNvSpPr>
          <p:nvPr>
            <p:ph type="body" sz="quarter" idx="11"/>
          </p:nvPr>
        </p:nvSpPr>
        <p:spPr>
          <a:xfrm>
            <a:off x="4729818" y="3282631"/>
            <a:ext cx="10523692" cy="869569"/>
          </a:xfrm>
        </p:spPr>
        <p:txBody>
          <a:bodyPr>
            <a:normAutofit/>
          </a:bodyPr>
          <a:lstStyle/>
          <a:p>
            <a:r>
              <a:rPr lang="en-CA" sz="5400" dirty="0"/>
              <a:t>Demo</a:t>
            </a:r>
          </a:p>
        </p:txBody>
      </p:sp>
    </p:spTree>
    <p:extLst>
      <p:ext uri="{BB962C8B-B14F-4D97-AF65-F5344CB8AC3E}">
        <p14:creationId xmlns:p14="http://schemas.microsoft.com/office/powerpoint/2010/main" val="3095316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CCE0A53A-0112-7E16-A7D7-DFCA6081A233}"/>
              </a:ext>
            </a:extLst>
          </p:cNvPr>
          <p:cNvSpPr>
            <a:spLocks noGrp="1"/>
          </p:cNvSpPr>
          <p:nvPr>
            <p:ph type="body" sz="quarter" idx="11"/>
          </p:nvPr>
        </p:nvSpPr>
        <p:spPr>
          <a:xfrm>
            <a:off x="2617849" y="3335726"/>
            <a:ext cx="10523692" cy="869569"/>
          </a:xfrm>
        </p:spPr>
        <p:txBody>
          <a:bodyPr>
            <a:normAutofit/>
          </a:bodyPr>
          <a:lstStyle/>
          <a:p>
            <a:r>
              <a:rPr lang="en-CA" sz="4000" dirty="0"/>
              <a:t>Name your files consistently!</a:t>
            </a:r>
          </a:p>
        </p:txBody>
      </p:sp>
    </p:spTree>
    <p:extLst>
      <p:ext uri="{BB962C8B-B14F-4D97-AF65-F5344CB8AC3E}">
        <p14:creationId xmlns:p14="http://schemas.microsoft.com/office/powerpoint/2010/main" val="552921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F7DD5C-81D2-761F-B8B2-BD81D34FBC7F}"/>
              </a:ext>
            </a:extLst>
          </p:cNvPr>
          <p:cNvSpPr>
            <a:spLocks noGrp="1"/>
          </p:cNvSpPr>
          <p:nvPr>
            <p:ph type="body" sz="quarter" idx="11"/>
          </p:nvPr>
        </p:nvSpPr>
        <p:spPr/>
        <p:txBody>
          <a:bodyPr/>
          <a:lstStyle/>
          <a:p>
            <a:r>
              <a:rPr lang="en-US" dirty="0"/>
              <a:t>Background</a:t>
            </a:r>
            <a:endParaRPr lang="en-CA" dirty="0"/>
          </a:p>
        </p:txBody>
      </p:sp>
      <p:sp>
        <p:nvSpPr>
          <p:cNvPr id="3" name="Text Placeholder 2">
            <a:extLst>
              <a:ext uri="{FF2B5EF4-FFF2-40B4-BE49-F238E27FC236}">
                <a16:creationId xmlns:a16="http://schemas.microsoft.com/office/drawing/2014/main" id="{62E31CCC-5F59-0C4D-C74C-79038B236BA3}"/>
              </a:ext>
            </a:extLst>
          </p:cNvPr>
          <p:cNvSpPr>
            <a:spLocks noGrp="1"/>
          </p:cNvSpPr>
          <p:nvPr>
            <p:ph type="body" sz="quarter" idx="12"/>
          </p:nvPr>
        </p:nvSpPr>
        <p:spPr>
          <a:xfrm>
            <a:off x="1117445" y="1384604"/>
            <a:ext cx="8973323" cy="1847259"/>
          </a:xfrm>
        </p:spPr>
        <p:txBody>
          <a:bodyPr/>
          <a:lstStyle/>
          <a:p>
            <a:pPr>
              <a:lnSpc>
                <a:spcPct val="150000"/>
              </a:lnSpc>
            </a:pPr>
            <a:r>
              <a:rPr lang="en-US" dirty="0"/>
              <a:t>Analyze historical Business Requests</a:t>
            </a:r>
          </a:p>
          <a:p>
            <a:pPr>
              <a:lnSpc>
                <a:spcPct val="150000"/>
              </a:lnSpc>
            </a:pPr>
            <a:r>
              <a:rPr lang="en-US" dirty="0"/>
              <a:t>Overcome unstructured and loosely structured data</a:t>
            </a:r>
          </a:p>
          <a:p>
            <a:pPr>
              <a:lnSpc>
                <a:spcPct val="150000"/>
              </a:lnSpc>
            </a:pPr>
            <a:r>
              <a:rPr lang="en-US" dirty="0"/>
              <a:t>Generate insightful findings from organized data</a:t>
            </a:r>
          </a:p>
          <a:p>
            <a:pPr lvl="1">
              <a:lnSpc>
                <a:spcPct val="150000"/>
              </a:lnSpc>
            </a:pPr>
            <a:r>
              <a:rPr lang="en-US" dirty="0"/>
              <a:t>Why a client may have cancelled a business request</a:t>
            </a:r>
            <a:endParaRPr lang="en-CA" dirty="0"/>
          </a:p>
        </p:txBody>
      </p:sp>
      <p:sp>
        <p:nvSpPr>
          <p:cNvPr id="4" name="Text Placeholder 1">
            <a:extLst>
              <a:ext uri="{FF2B5EF4-FFF2-40B4-BE49-F238E27FC236}">
                <a16:creationId xmlns:a16="http://schemas.microsoft.com/office/drawing/2014/main" id="{798E1B7E-646D-E582-B666-011E595872C1}"/>
              </a:ext>
            </a:extLst>
          </p:cNvPr>
          <p:cNvSpPr txBox="1">
            <a:spLocks/>
          </p:cNvSpPr>
          <p:nvPr/>
        </p:nvSpPr>
        <p:spPr>
          <a:xfrm>
            <a:off x="1117445" y="3880569"/>
            <a:ext cx="10523692" cy="869569"/>
          </a:xfrm>
          <a:prstGeom prst="rect">
            <a:avLst/>
          </a:prstGeom>
        </p:spPr>
        <p:txBody>
          <a:bodyPr anchor="t" anchorCtr="0">
            <a:normAutofit/>
          </a:bodyPr>
          <a:lstStyle>
            <a:lvl1pPr marL="0" indent="0" algn="l" defTabSz="914400" rtl="0" eaLnBrk="1" latinLnBrk="0" hangingPunct="1">
              <a:lnSpc>
                <a:spcPts val="2800"/>
              </a:lnSpc>
              <a:spcBef>
                <a:spcPts val="1000"/>
              </a:spcBef>
              <a:buFont typeface="Arial" panose="020B0604020202020204" pitchFamily="34" charset="0"/>
              <a:buNone/>
              <a:defRPr sz="3000" b="1" kern="1200" baseline="0">
                <a:solidFill>
                  <a:srgbClr val="2A283C"/>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Objective</a:t>
            </a:r>
            <a:endParaRPr lang="en-CA" dirty="0"/>
          </a:p>
        </p:txBody>
      </p:sp>
      <p:sp>
        <p:nvSpPr>
          <p:cNvPr id="5" name="Text Placeholder 2">
            <a:extLst>
              <a:ext uri="{FF2B5EF4-FFF2-40B4-BE49-F238E27FC236}">
                <a16:creationId xmlns:a16="http://schemas.microsoft.com/office/drawing/2014/main" id="{7AE1E531-DAB6-C943-08CE-FFE7D32DF396}"/>
              </a:ext>
            </a:extLst>
          </p:cNvPr>
          <p:cNvSpPr txBox="1">
            <a:spLocks/>
          </p:cNvSpPr>
          <p:nvPr/>
        </p:nvSpPr>
        <p:spPr>
          <a:xfrm>
            <a:off x="1117445" y="4566598"/>
            <a:ext cx="8973323" cy="18472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Consolidate all relevant information into a searchable datastore.</a:t>
            </a:r>
          </a:p>
          <a:p>
            <a:pPr>
              <a:lnSpc>
                <a:spcPct val="150000"/>
              </a:lnSpc>
            </a:pPr>
            <a:r>
              <a:rPr lang="en-US" dirty="0"/>
              <a:t>Automate the process of data extraction</a:t>
            </a:r>
          </a:p>
          <a:p>
            <a:pPr>
              <a:lnSpc>
                <a:spcPct val="150000"/>
              </a:lnSpc>
            </a:pPr>
            <a:r>
              <a:rPr lang="en-US" dirty="0"/>
              <a:t>Predict the costs of business requests</a:t>
            </a:r>
            <a:endParaRPr lang="en-CA" dirty="0"/>
          </a:p>
        </p:txBody>
      </p:sp>
    </p:spTree>
    <p:extLst>
      <p:ext uri="{BB962C8B-B14F-4D97-AF65-F5344CB8AC3E}">
        <p14:creationId xmlns:p14="http://schemas.microsoft.com/office/powerpoint/2010/main" val="786521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diagram of a workflow&#10;&#10;Description automatically generated">
            <a:extLst>
              <a:ext uri="{FF2B5EF4-FFF2-40B4-BE49-F238E27FC236}">
                <a16:creationId xmlns:a16="http://schemas.microsoft.com/office/drawing/2014/main" id="{BA5A045A-3C7B-7204-80CB-3FE772F22943}"/>
              </a:ext>
            </a:extLst>
          </p:cNvPr>
          <p:cNvPicPr>
            <a:picLocks noChangeAspect="1"/>
          </p:cNvPicPr>
          <p:nvPr/>
        </p:nvPicPr>
        <p:blipFill>
          <a:blip r:embed="rId3">
            <a:extLst>
              <a:ext uri="{28A0092B-C50C-407E-A947-70E740481C1C}">
                <a14:useLocalDpi xmlns:a14="http://schemas.microsoft.com/office/drawing/2010/main" val="0"/>
              </a:ext>
            </a:extLst>
          </a:blip>
          <a:srcRect r="1760"/>
          <a:stretch/>
        </p:blipFill>
        <p:spPr>
          <a:xfrm>
            <a:off x="20" y="1282"/>
            <a:ext cx="12191980" cy="6856718"/>
          </a:xfrm>
          <a:prstGeom prst="rect">
            <a:avLst/>
          </a:prstGeom>
        </p:spPr>
      </p:pic>
    </p:spTree>
    <p:extLst>
      <p:ext uri="{BB962C8B-B14F-4D97-AF65-F5344CB8AC3E}">
        <p14:creationId xmlns:p14="http://schemas.microsoft.com/office/powerpoint/2010/main" val="1668966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software process&#10;&#10;Description automatically generated">
            <a:extLst>
              <a:ext uri="{FF2B5EF4-FFF2-40B4-BE49-F238E27FC236}">
                <a16:creationId xmlns:a16="http://schemas.microsoft.com/office/drawing/2014/main" id="{59F60435-8278-9B64-4519-18550A595E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711" y="73792"/>
            <a:ext cx="9053906" cy="5595649"/>
          </a:xfrm>
          <a:prstGeom prst="rect">
            <a:avLst/>
          </a:prstGeom>
        </p:spPr>
      </p:pic>
      <p:sp>
        <p:nvSpPr>
          <p:cNvPr id="4" name="Text Placeholder 3">
            <a:extLst>
              <a:ext uri="{FF2B5EF4-FFF2-40B4-BE49-F238E27FC236}">
                <a16:creationId xmlns:a16="http://schemas.microsoft.com/office/drawing/2014/main" id="{7B70E071-98E2-4F9E-CAAB-EDE6782A4636}"/>
              </a:ext>
            </a:extLst>
          </p:cNvPr>
          <p:cNvSpPr txBox="1">
            <a:spLocks/>
          </p:cNvSpPr>
          <p:nvPr/>
        </p:nvSpPr>
        <p:spPr>
          <a:xfrm>
            <a:off x="1199933" y="5428621"/>
            <a:ext cx="10523692" cy="869569"/>
          </a:xfrm>
          <a:prstGeom prst="rect">
            <a:avLst/>
          </a:prstGeom>
        </p:spPr>
        <p:txBody>
          <a:bodyPr>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None/>
            </a:pPr>
            <a:r>
              <a:rPr lang="en-CA" sz="5400" b="1" dirty="0">
                <a:latin typeface="+mj-lt"/>
              </a:rPr>
              <a:t>Part 1</a:t>
            </a:r>
            <a:r>
              <a:rPr lang="en-CA" sz="5400" dirty="0">
                <a:latin typeface="+mj-lt"/>
              </a:rPr>
              <a:t>: Business Requirements Document Parsing</a:t>
            </a:r>
          </a:p>
        </p:txBody>
      </p:sp>
    </p:spTree>
    <p:extLst>
      <p:ext uri="{BB962C8B-B14F-4D97-AF65-F5344CB8AC3E}">
        <p14:creationId xmlns:p14="http://schemas.microsoft.com/office/powerpoint/2010/main" val="1682119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B70E071-98E2-4F9E-CAAB-EDE6782A4636}"/>
              </a:ext>
            </a:extLst>
          </p:cNvPr>
          <p:cNvSpPr txBox="1">
            <a:spLocks/>
          </p:cNvSpPr>
          <p:nvPr/>
        </p:nvSpPr>
        <p:spPr>
          <a:xfrm>
            <a:off x="4147114" y="5337181"/>
            <a:ext cx="10523692" cy="869569"/>
          </a:xfrm>
          <a:prstGeom prst="rect">
            <a:avLst/>
          </a:prstGeom>
        </p:spPr>
        <p:txBody>
          <a:bodyPr>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None/>
            </a:pPr>
            <a:r>
              <a:rPr lang="en-CA" sz="5400" b="1" dirty="0">
                <a:latin typeface="+mj-lt"/>
              </a:rPr>
              <a:t>Data Extraction</a:t>
            </a:r>
            <a:endParaRPr lang="en-CA" sz="5400" dirty="0">
              <a:latin typeface="+mj-lt"/>
            </a:endParaRPr>
          </a:p>
        </p:txBody>
      </p:sp>
      <p:pic>
        <p:nvPicPr>
          <p:cNvPr id="2" name="Picture 1" descr="A diagram of a diagram of a computer&#10;&#10;Description automatically generated">
            <a:extLst>
              <a:ext uri="{FF2B5EF4-FFF2-40B4-BE49-F238E27FC236}">
                <a16:creationId xmlns:a16="http://schemas.microsoft.com/office/drawing/2014/main" id="{F7FB7589-6659-43D2-94D9-1501FEC917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510" y="270426"/>
            <a:ext cx="8597075" cy="5313312"/>
          </a:xfrm>
          <a:prstGeom prst="rect">
            <a:avLst/>
          </a:prstGeom>
        </p:spPr>
      </p:pic>
    </p:spTree>
    <p:extLst>
      <p:ext uri="{BB962C8B-B14F-4D97-AF65-F5344CB8AC3E}">
        <p14:creationId xmlns:p14="http://schemas.microsoft.com/office/powerpoint/2010/main" val="3162353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number on a white background&#10;&#10;Description automatically generated">
            <a:extLst>
              <a:ext uri="{FF2B5EF4-FFF2-40B4-BE49-F238E27FC236}">
                <a16:creationId xmlns:a16="http://schemas.microsoft.com/office/drawing/2014/main" id="{FBD2FD21-1C0B-B566-6E7B-98A8CD73D1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0058" y="3213184"/>
            <a:ext cx="5670031" cy="1010751"/>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468BA733-F8E7-BC3F-5B83-004BBDD06B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997" y="3903109"/>
            <a:ext cx="6406973" cy="273369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93BD3928-051C-96E1-2BCC-4AEF619E66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0997" y="1383859"/>
            <a:ext cx="6621238" cy="2284062"/>
          </a:xfrm>
          <a:prstGeom prst="rect">
            <a:avLst/>
          </a:prstGeom>
        </p:spPr>
      </p:pic>
      <p:sp>
        <p:nvSpPr>
          <p:cNvPr id="5" name="Text Placeholder 1">
            <a:extLst>
              <a:ext uri="{FF2B5EF4-FFF2-40B4-BE49-F238E27FC236}">
                <a16:creationId xmlns:a16="http://schemas.microsoft.com/office/drawing/2014/main" id="{E67E4AAF-A73F-2B96-9702-DDEE10AF737A}"/>
              </a:ext>
            </a:extLst>
          </p:cNvPr>
          <p:cNvSpPr>
            <a:spLocks noGrp="1"/>
          </p:cNvSpPr>
          <p:nvPr>
            <p:ph type="body" sz="quarter" idx="11"/>
          </p:nvPr>
        </p:nvSpPr>
        <p:spPr>
          <a:xfrm>
            <a:off x="1117600" y="606425"/>
            <a:ext cx="10523538" cy="869950"/>
          </a:xfrm>
        </p:spPr>
        <p:txBody>
          <a:bodyPr/>
          <a:lstStyle/>
          <a:p>
            <a:r>
              <a:rPr lang="en-CA" dirty="0"/>
              <a:t>Problem: Inconsistent Data Structure</a:t>
            </a:r>
          </a:p>
        </p:txBody>
      </p:sp>
      <p:cxnSp>
        <p:nvCxnSpPr>
          <p:cNvPr id="6" name="Straight Connector 5">
            <a:extLst>
              <a:ext uri="{FF2B5EF4-FFF2-40B4-BE49-F238E27FC236}">
                <a16:creationId xmlns:a16="http://schemas.microsoft.com/office/drawing/2014/main" id="{7F1BDBE8-F401-C360-B3DF-0DA9625249BF}"/>
              </a:ext>
            </a:extLst>
          </p:cNvPr>
          <p:cNvCxnSpPr/>
          <p:nvPr/>
        </p:nvCxnSpPr>
        <p:spPr>
          <a:xfrm>
            <a:off x="6461760" y="1163782"/>
            <a:ext cx="38793" cy="55916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7638076-6FAE-6B27-F9FB-6E3DD1B1883C}"/>
              </a:ext>
            </a:extLst>
          </p:cNvPr>
          <p:cNvCxnSpPr/>
          <p:nvPr/>
        </p:nvCxnSpPr>
        <p:spPr>
          <a:xfrm>
            <a:off x="180997" y="3718560"/>
            <a:ext cx="63195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096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1BE3FA7-0D70-4431-814F-D8C40576E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9" name="Picture 8" descr="A screenshot of a computer&#10;&#10;Description automatically generated">
            <a:extLst>
              <a:ext uri="{FF2B5EF4-FFF2-40B4-BE49-F238E27FC236}">
                <a16:creationId xmlns:a16="http://schemas.microsoft.com/office/drawing/2014/main" id="{1154AF00-818E-2A62-96F0-0917D76B578E}"/>
              </a:ext>
            </a:extLst>
          </p:cNvPr>
          <p:cNvPicPr>
            <a:picLocks noChangeAspect="1"/>
          </p:cNvPicPr>
          <p:nvPr/>
        </p:nvPicPr>
        <p:blipFill>
          <a:blip r:embed="rId3">
            <a:extLst>
              <a:ext uri="{28A0092B-C50C-407E-A947-70E740481C1C}">
                <a14:useLocalDpi xmlns:a14="http://schemas.microsoft.com/office/drawing/2010/main" val="0"/>
              </a:ext>
            </a:extLst>
          </a:blip>
          <a:srcRect l="14114" r="21240" b="-1"/>
          <a:stretch/>
        </p:blipFill>
        <p:spPr>
          <a:xfrm>
            <a:off x="321731" y="557189"/>
            <a:ext cx="5668684" cy="5743618"/>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E2E4B148-950F-67A1-EE3D-3FC336FCEF1E}"/>
              </a:ext>
            </a:extLst>
          </p:cNvPr>
          <p:cNvPicPr>
            <a:picLocks noChangeAspect="1"/>
          </p:cNvPicPr>
          <p:nvPr/>
        </p:nvPicPr>
        <p:blipFill>
          <a:blip r:embed="rId4">
            <a:extLst>
              <a:ext uri="{28A0092B-C50C-407E-A947-70E740481C1C}">
                <a14:useLocalDpi xmlns:a14="http://schemas.microsoft.com/office/drawing/2010/main" val="0"/>
              </a:ext>
            </a:extLst>
          </a:blip>
          <a:srcRect l="20943" r="28421" b="1"/>
          <a:stretch/>
        </p:blipFill>
        <p:spPr>
          <a:xfrm>
            <a:off x="6195375" y="557189"/>
            <a:ext cx="5674893" cy="5743618"/>
          </a:xfrm>
          <a:prstGeom prst="rect">
            <a:avLst/>
          </a:prstGeom>
        </p:spPr>
      </p:pic>
    </p:spTree>
    <p:extLst>
      <p:ext uri="{BB962C8B-B14F-4D97-AF65-F5344CB8AC3E}">
        <p14:creationId xmlns:p14="http://schemas.microsoft.com/office/powerpoint/2010/main" val="2204202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6CB734EE-5124-4C31-600B-4C8329E48AEE}"/>
              </a:ext>
            </a:extLst>
          </p:cNvPr>
          <p:cNvPicPr>
            <a:picLocks noChangeAspect="1"/>
          </p:cNvPicPr>
          <p:nvPr/>
        </p:nvPicPr>
        <p:blipFill>
          <a:blip r:embed="rId3">
            <a:extLst>
              <a:ext uri="{28A0092B-C50C-407E-A947-70E740481C1C}">
                <a14:useLocalDpi xmlns:a14="http://schemas.microsoft.com/office/drawing/2010/main" val="0"/>
              </a:ext>
            </a:extLst>
          </a:blip>
          <a:srcRect r="-2" b="7238"/>
          <a:stretch/>
        </p:blipFill>
        <p:spPr>
          <a:xfrm>
            <a:off x="390252" y="464234"/>
            <a:ext cx="11411495" cy="5746652"/>
          </a:xfrm>
          <a:prstGeom prst="rect">
            <a:avLst/>
          </a:prstGeom>
        </p:spPr>
      </p:pic>
    </p:spTree>
    <p:extLst>
      <p:ext uri="{BB962C8B-B14F-4D97-AF65-F5344CB8AC3E}">
        <p14:creationId xmlns:p14="http://schemas.microsoft.com/office/powerpoint/2010/main" val="1812682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3421764|-14129459|-10013765|-16738424|-16728873|Shared Services Canada&quot;,&quot;Id&quot;:&quot;5f8de8d639433508c02925e8&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Office Theme">
  <a:themeElements>
    <a:clrScheme name="AI Palette">
      <a:dk1>
        <a:srgbClr val="2A283C"/>
      </a:dk1>
      <a:lt1>
        <a:sysClr val="window" lastClr="FFFFFF"/>
      </a:lt1>
      <a:dk2>
        <a:srgbClr val="01063D"/>
      </a:dk2>
      <a:lt2>
        <a:srgbClr val="CFFEFF"/>
      </a:lt2>
      <a:accent1>
        <a:srgbClr val="409DD6"/>
      </a:accent1>
      <a:accent2>
        <a:srgbClr val="4BF0F4"/>
      </a:accent2>
      <a:accent3>
        <a:srgbClr val="42D6DA"/>
      </a:accent3>
      <a:accent4>
        <a:srgbClr val="50F2A9"/>
      </a:accent4>
      <a:accent5>
        <a:srgbClr val="024F57"/>
      </a:accent5>
      <a:accent6>
        <a:srgbClr val="45D6A5"/>
      </a:accent6>
      <a:hlink>
        <a:srgbClr val="42D6DA"/>
      </a:hlink>
      <a:folHlink>
        <a:srgbClr val="024F57"/>
      </a:folHlink>
    </a:clrScheme>
    <a:fontScheme name="Century + Arial">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A5861C9B80AD4E9BC127B0A7E1A047" ma:contentTypeVersion="17" ma:contentTypeDescription="Create a new document." ma:contentTypeScope="" ma:versionID="f263fa98261dce923ea0efd177bf770a">
  <xsd:schema xmlns:xsd="http://www.w3.org/2001/XMLSchema" xmlns:xs="http://www.w3.org/2001/XMLSchema" xmlns:p="http://schemas.microsoft.com/office/2006/metadata/properties" xmlns:ns2="fd66286f-cd2f-4628-8e8b-4f713f67fae0" xmlns:ns3="1b1d29c6-a309-4658-a5f5-7150c14c22c0" targetNamespace="http://schemas.microsoft.com/office/2006/metadata/properties" ma:root="true" ma:fieldsID="5b11ddf782af9f87e71cd52755fc4d99" ns2:_="" ns3:_="">
    <xsd:import namespace="fd66286f-cd2f-4628-8e8b-4f713f67fae0"/>
    <xsd:import namespace="1b1d29c6-a309-4658-a5f5-7150c14c22c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66286f-cd2f-4628-8e8b-4f713f67fa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c44945db-1062-49f2-aa89-5404156f6881"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b1d29c6-a309-4658-a5f5-7150c14c22c0"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28e7e6d-236d-408e-a764-530aadabd7c2}" ma:internalName="TaxCatchAll" ma:showField="CatchAllData" ma:web="1b1d29c6-a309-4658-a5f5-7150c14c22c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1b1d29c6-a309-4658-a5f5-7150c14c22c0" xsi:nil="true"/>
    <lcf76f155ced4ddcb4097134ff3c332f xmlns="fd66286f-cd2f-4628-8e8b-4f713f67fae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B2BBF16-6128-4F06-B0AD-2928C9DDF5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66286f-cd2f-4628-8e8b-4f713f67fae0"/>
    <ds:schemaRef ds:uri="1b1d29c6-a309-4658-a5f5-7150c14c22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49CB734-43CA-4ED9-9F36-4D34A745B54A}">
  <ds:schemaRefs>
    <ds:schemaRef ds:uri="http://schemas.microsoft.com/sharepoint/v3/contenttype/forms"/>
  </ds:schemaRefs>
</ds:datastoreItem>
</file>

<file path=customXml/itemProps3.xml><?xml version="1.0" encoding="utf-8"?>
<ds:datastoreItem xmlns:ds="http://schemas.openxmlformats.org/officeDocument/2006/customXml" ds:itemID="{CD363E1E-BB52-44DB-8D51-9BDF21683111}">
  <ds:schemaRefs>
    <ds:schemaRef ds:uri="http://schemas.microsoft.com/office/2006/metadata/properties"/>
    <ds:schemaRef ds:uri="http://schemas.microsoft.com/office/infopath/2007/PartnerControls"/>
    <ds:schemaRef ds:uri="1b1d29c6-a309-4658-a5f5-7150c14c22c0"/>
    <ds:schemaRef ds:uri="fd66286f-cd2f-4628-8e8b-4f713f67fae0"/>
  </ds:schemaRefs>
</ds:datastoreItem>
</file>

<file path=docProps/app.xml><?xml version="1.0" encoding="utf-8"?>
<Properties xmlns="http://schemas.openxmlformats.org/officeDocument/2006/extended-properties" xmlns:vt="http://schemas.openxmlformats.org/officeDocument/2006/docPropsVTypes">
  <TotalTime>3475</TotalTime>
  <Words>2756</Words>
  <Application>Microsoft Office PowerPoint</Application>
  <PresentationFormat>Widescreen</PresentationFormat>
  <Paragraphs>170</Paragraphs>
  <Slides>24</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Aptos Display</vt:lpstr>
      <vt:lpstr>Arial</vt:lpstr>
      <vt:lpstr>Calibri</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Government of Canada\Gouvernement du Canada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Stephane Levesque</dc:creator>
  <cp:lastModifiedBy>Yu, Ian (SSC/SPC)</cp:lastModifiedBy>
  <cp:revision>110</cp:revision>
  <dcterms:created xsi:type="dcterms:W3CDTF">2020-02-23T19:45:08Z</dcterms:created>
  <dcterms:modified xsi:type="dcterms:W3CDTF">2024-08-30T19:01:45Z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0x01010067A5861C9B80AD4E9BC127B0A7E1A047</vt:lpwstr>
  </property>
  <property fmtid="{D5CDD505-2E9C-101B-9397-08002B2CF9AE}" pid="3" name="MSIP_Label_8951c139-e885-4e7f-8042-c4c17a61b6ec_Enabled">
    <vt:lpwstr>true</vt:lpwstr>
  </property>
  <property fmtid="{D5CDD505-2E9C-101B-9397-08002B2CF9AE}" pid="4" name="MSIP_Label_8951c139-e885-4e7f-8042-c4c17a61b6ec_SetDate">
    <vt:lpwstr>2023-11-15T12:23:20Z</vt:lpwstr>
  </property>
  <property fmtid="{D5CDD505-2E9C-101B-9397-08002B2CF9AE}" pid="5" name="MSIP_Label_8951c139-e885-4e7f-8042-c4c17a61b6ec_Method">
    <vt:lpwstr>Standard</vt:lpwstr>
  </property>
  <property fmtid="{D5CDD505-2E9C-101B-9397-08002B2CF9AE}" pid="6" name="MSIP_Label_8951c139-e885-4e7f-8042-c4c17a61b6ec_Name">
    <vt:lpwstr>Unclassified</vt:lpwstr>
  </property>
  <property fmtid="{D5CDD505-2E9C-101B-9397-08002B2CF9AE}" pid="7" name="MSIP_Label_8951c139-e885-4e7f-8042-c4c17a61b6ec_SiteId">
    <vt:lpwstr>d05bc194-94bf-4ad6-ae2e-1db0f2e38f5e</vt:lpwstr>
  </property>
  <property fmtid="{D5CDD505-2E9C-101B-9397-08002B2CF9AE}" pid="8" name="MSIP_Label_8951c139-e885-4e7f-8042-c4c17a61b6ec_ActionId">
    <vt:lpwstr>88babd03-c4cd-47a8-a568-0986ce72c279</vt:lpwstr>
  </property>
  <property fmtid="{D5CDD505-2E9C-101B-9397-08002B2CF9AE}" pid="9" name="MSIP_Label_8951c139-e885-4e7f-8042-c4c17a61b6ec_ContentBits">
    <vt:lpwstr>1</vt:lpwstr>
  </property>
  <property fmtid="{D5CDD505-2E9C-101B-9397-08002B2CF9AE}" pid="10" name="ClassificationContentMarkingHeaderLocations">
    <vt:lpwstr>Office Theme:3</vt:lpwstr>
  </property>
  <property fmtid="{D5CDD505-2E9C-101B-9397-08002B2CF9AE}" pid="11" name="ClassificationContentMarkingHeaderText">
    <vt:lpwstr>Unclassified | Non classifié</vt:lpwstr>
  </property>
  <property fmtid="{D5CDD505-2E9C-101B-9397-08002B2CF9AE}" pid="12" name="MediaServiceImageTags">
    <vt:lpwstr/>
  </property>
</Properties>
</file>