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41.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slideLayouts/slideLayout16.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67" r:id="rId2"/>
    <p:sldMasterId id="2147483692" r:id="rId3"/>
    <p:sldMasterId id="2147483697" r:id="rId4"/>
  </p:sldMasterIdLst>
  <p:notesMasterIdLst>
    <p:notesMasterId r:id="rId41"/>
  </p:notesMasterIdLst>
  <p:sldIdLst>
    <p:sldId id="256" r:id="rId5"/>
    <p:sldId id="266" r:id="rId6"/>
    <p:sldId id="270" r:id="rId7"/>
    <p:sldId id="268" r:id="rId8"/>
    <p:sldId id="259" r:id="rId9"/>
    <p:sldId id="260" r:id="rId10"/>
    <p:sldId id="261" r:id="rId11"/>
    <p:sldId id="265" r:id="rId12"/>
    <p:sldId id="262" r:id="rId13"/>
    <p:sldId id="263" r:id="rId14"/>
    <p:sldId id="264" r:id="rId15"/>
    <p:sldId id="269" r:id="rId16"/>
    <p:sldId id="271" r:id="rId17"/>
    <p:sldId id="273" r:id="rId18"/>
    <p:sldId id="275" r:id="rId19"/>
    <p:sldId id="276" r:id="rId20"/>
    <p:sldId id="287" r:id="rId21"/>
    <p:sldId id="288" r:id="rId22"/>
    <p:sldId id="280" r:id="rId23"/>
    <p:sldId id="289" r:id="rId24"/>
    <p:sldId id="285" r:id="rId25"/>
    <p:sldId id="278" r:id="rId26"/>
    <p:sldId id="286" r:id="rId27"/>
    <p:sldId id="279" r:id="rId28"/>
    <p:sldId id="282" r:id="rId29"/>
    <p:sldId id="297" r:id="rId30"/>
    <p:sldId id="281" r:id="rId31"/>
    <p:sldId id="290" r:id="rId32"/>
    <p:sldId id="291" r:id="rId33"/>
    <p:sldId id="293" r:id="rId34"/>
    <p:sldId id="292" r:id="rId35"/>
    <p:sldId id="294" r:id="rId36"/>
    <p:sldId id="295" r:id="rId37"/>
    <p:sldId id="296" r:id="rId38"/>
    <p:sldId id="298" r:id="rId39"/>
    <p:sldId id="299" r:id="rId40"/>
  </p:sldIdLst>
  <p:sldSz cx="9144000" cy="6858000" type="screen4x3"/>
  <p:notesSz cx="6858000" cy="9144000"/>
  <p:custDataLst>
    <p:tags r:id="rId4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777777"/>
    <a:srgbClr val="B2B2B2"/>
    <a:srgbClr val="FF8200"/>
    <a:srgbClr val="3B3C3E"/>
    <a:srgbClr val="77797C"/>
    <a:srgbClr val="000000"/>
    <a:srgbClr val="FD6D0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7"/>
    <p:restoredTop sz="79466" autoAdjust="0"/>
  </p:normalViewPr>
  <p:slideViewPr>
    <p:cSldViewPr snapToGrid="0" snapToObjects="1">
      <p:cViewPr varScale="1">
        <p:scale>
          <a:sx n="77" d="100"/>
          <a:sy n="77" d="100"/>
        </p:scale>
        <p:origin x="-96"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1B710-5F9A-48ED-9607-F4A955D885A2}" type="datetimeFigureOut">
              <a:rPr lang="en-US" smtClean="0"/>
              <a:pPr/>
              <a:t>6/3/2018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16C32-5E0E-4403-A247-54B2837F46F1}" type="slidenum">
              <a:rPr lang="en-US" smtClean="0"/>
              <a:pPr/>
              <a:t>‹#›</a:t>
            </a:fld>
            <a:endParaRPr lang="en-US"/>
          </a:p>
        </p:txBody>
      </p:sp>
    </p:spTree>
    <p:extLst>
      <p:ext uri="{BB962C8B-B14F-4D97-AF65-F5344CB8AC3E}">
        <p14:creationId xmlns="" xmlns:p14="http://schemas.microsoft.com/office/powerpoint/2010/main" val="4062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past 50 years multitudes of</a:t>
            </a:r>
            <a:r>
              <a:rPr lang="en-US" baseline="0" dirty="0" smtClean="0"/>
              <a:t> expensive and costly legacy softwares have been developm0pkom</a:t>
            </a:r>
          </a:p>
        </p:txBody>
      </p:sp>
      <p:sp>
        <p:nvSpPr>
          <p:cNvPr id="4" name="Slide Number Placeholder 3"/>
          <p:cNvSpPr>
            <a:spLocks noGrp="1"/>
          </p:cNvSpPr>
          <p:nvPr>
            <p:ph type="sldNum" sz="quarter" idx="10"/>
          </p:nvPr>
        </p:nvSpPr>
        <p:spPr/>
        <p:txBody>
          <a:bodyPr/>
          <a:lstStyle/>
          <a:p>
            <a:fld id="{A5F16C32-5E0E-4403-A247-54B2837F46F1}"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Inside ACME, the scientists/modelers have developed a terrestrial land </a:t>
            </a:r>
            <a:r>
              <a:rPr lang="en-US" dirty="0" err="1" smtClean="0"/>
              <a:t>model,called</a:t>
            </a:r>
            <a:r>
              <a:rPr lang="en-US" dirty="0" smtClean="0"/>
              <a:t> the ACME Land Model (ALM). ALM is a process-based model with a collection of key biogeophysical and biogeochemical functions that represent the energy-water-biogeochemical interactions between the atmosphere and the terrestrial landscape. ALM contains hundreds of energy, water and ecosystem variables which may be used or modified by many terrestrial ecosystem functions/modules. Designing data types to contain variables in a more modular fashion can facilitate scientific model development and unit testing [6]. In our previous work [3] we have described quantitative ways to evaluate such data modularity and a search algorithm that finds the optimal assignment of variables to modules. Based on the prior analysis and ongoing and future requirements of ALM development, the fundamental data types of ALM needs to be “re-modularized”</a:t>
            </a:r>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effort estimation needed</a:t>
            </a:r>
          </a:p>
          <a:p>
            <a:r>
              <a:rPr lang="en-US" dirty="0" smtClean="0"/>
              <a:t>We want to </a:t>
            </a:r>
            <a:r>
              <a:rPr lang="en-US" dirty="0" err="1" smtClean="0"/>
              <a:t>refactor</a:t>
            </a:r>
            <a:r>
              <a:rPr lang="en-US" baseline="0" dirty="0" smtClean="0"/>
              <a:t> is it affordable, can we do it</a:t>
            </a:r>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Wanted to learn from and make it easier for the next round</a:t>
            </a:r>
            <a:r>
              <a:rPr lang="en-US" baseline="0" dirty="0" smtClean="0"/>
              <a:t> of restructuring</a:t>
            </a:r>
          </a:p>
          <a:p>
            <a:endParaRPr lang="en-US" dirty="0" smtClean="0"/>
          </a:p>
          <a:p>
            <a:r>
              <a:rPr lang="en-US" dirty="0" smtClean="0"/>
              <a:t>Summary findings of Data</a:t>
            </a:r>
            <a:r>
              <a:rPr lang="en-US" baseline="0" dirty="0" smtClean="0"/>
              <a:t> Reconstruction</a:t>
            </a:r>
          </a:p>
          <a:p>
            <a:r>
              <a:rPr lang="en-US" baseline="0" dirty="0" smtClean="0"/>
              <a:t>12 branches</a:t>
            </a:r>
          </a:p>
          <a:p>
            <a:endParaRPr lang="en-US" baseline="0" dirty="0" smtClean="0"/>
          </a:p>
          <a:p>
            <a:r>
              <a:rPr lang="en-US" baseline="0" dirty="0" smtClean="0"/>
              <a:t>Analysis was performed through extensive diff </a:t>
            </a:r>
            <a:r>
              <a:rPr lang="en-US" baseline="0" dirty="0" err="1" smtClean="0"/>
              <a:t>comparissons</a:t>
            </a:r>
            <a:r>
              <a:rPr lang="en-US" baseline="0" dirty="0" smtClean="0"/>
              <a:t> between each commit</a:t>
            </a:r>
          </a:p>
          <a:p>
            <a:endParaRPr lang="en-US" baseline="0" dirty="0" smtClean="0"/>
          </a:p>
          <a:p>
            <a:endParaRPr lang="en-US" baseline="0" dirty="0" smtClean="0"/>
          </a:p>
          <a:p>
            <a:r>
              <a:rPr lang="en-US" dirty="0" smtClean="0"/>
              <a:t>Why effort estimation needed</a:t>
            </a:r>
          </a:p>
          <a:p>
            <a:r>
              <a:rPr lang="en-US" dirty="0" smtClean="0"/>
              <a:t>We want to </a:t>
            </a:r>
            <a:r>
              <a:rPr lang="en-US" dirty="0" err="1" smtClean="0"/>
              <a:t>refactor</a:t>
            </a:r>
            <a:r>
              <a:rPr lang="en-US" baseline="0" dirty="0" smtClean="0"/>
              <a:t> is it affordable, can we do it</a:t>
            </a:r>
            <a:endParaRPr lang="en-US" dirty="0" smtClean="0"/>
          </a:p>
          <a:p>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a:t>
            </a:r>
            <a:r>
              <a:rPr lang="en-US" dirty="0" err="1" smtClean="0"/>
              <a:t>fiting</a:t>
            </a:r>
            <a:r>
              <a:rPr lang="en-US" baseline="0" dirty="0" smtClean="0"/>
              <a:t> all observed data to the input from the implementation engineer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rgbClr val="000000"/>
                </a:solidFill>
                <a:latin typeface="Verdana" panose="020B0604030504040204" pitchFamily="34" charset="0"/>
              </a:rPr>
              <a:t>Show the pretty slide you walked me through here. Could add a highlight of the variables that matter and talk through implications for making changes to the software</a:t>
            </a:r>
          </a:p>
          <a:p>
            <a:endParaRPr lang="en-US" sz="1200" dirty="0" smtClean="0">
              <a:solidFill>
                <a:srgbClr val="000000"/>
              </a:solidFill>
              <a:latin typeface="Verdana" panose="020B0604030504040204" pitchFamily="34" charset="0"/>
            </a:endParaRPr>
          </a:p>
          <a:p>
            <a:r>
              <a:rPr lang="en-US" sz="1200" dirty="0" smtClean="0">
                <a:solidFill>
                  <a:srgbClr val="000000"/>
                </a:solidFill>
                <a:latin typeface="Verdana" panose="020B0604030504040204" pitchFamily="34" charset="0"/>
              </a:rPr>
              <a:t>Establish which variables could have the largest impact and influence on determining difficulty</a:t>
            </a:r>
          </a:p>
          <a:p>
            <a:r>
              <a:rPr lang="en-US" sz="1200" dirty="0" smtClean="0">
                <a:solidFill>
                  <a:srgbClr val="000000"/>
                </a:solidFill>
                <a:latin typeface="Verdana" panose="020B0604030504040204" pitchFamily="34" charset="0"/>
              </a:rPr>
              <a:t/>
            </a:r>
            <a:br>
              <a:rPr lang="en-US" sz="1200" dirty="0" smtClean="0">
                <a:solidFill>
                  <a:srgbClr val="000000"/>
                </a:solidFill>
                <a:latin typeface="Verdana" panose="020B0604030504040204" pitchFamily="34" charset="0"/>
              </a:rPr>
            </a:br>
            <a:r>
              <a:rPr lang="en-US" sz="1200" dirty="0" smtClean="0">
                <a:solidFill>
                  <a:srgbClr val="000000"/>
                </a:solidFill>
                <a:latin typeface="Verdana" panose="020B0604030504040204" pitchFamily="34" charset="0"/>
              </a:rPr>
              <a:t>With that narrowed down list, perform PCA operations in R, in efforts to find a subset of </a:t>
            </a:r>
            <a:r>
              <a:rPr lang="en-US" sz="1200" dirty="0" err="1" smtClean="0">
                <a:solidFill>
                  <a:srgbClr val="000000"/>
                </a:solidFill>
                <a:latin typeface="Verdana" panose="020B0604030504040204" pitchFamily="34" charset="0"/>
              </a:rPr>
              <a:t>predicotrs</a:t>
            </a:r>
            <a:r>
              <a:rPr lang="en-US" sz="1200" dirty="0" smtClean="0">
                <a:solidFill>
                  <a:srgbClr val="000000"/>
                </a:solidFill>
                <a:latin typeface="Verdana" panose="020B0604030504040204" pitchFamily="34" charset="0"/>
              </a:rPr>
              <a:t> which can be used to model difficulty</a:t>
            </a:r>
          </a:p>
          <a:p>
            <a:endParaRPr lang="en-US" sz="1200" dirty="0" smtClean="0">
              <a:solidFill>
                <a:srgbClr val="000000"/>
              </a:solidFill>
              <a:latin typeface="Verdana" panose="020B0604030504040204" pitchFamily="34" charset="0"/>
            </a:endParaRPr>
          </a:p>
          <a:p>
            <a:r>
              <a:rPr lang="en-US" sz="1200" dirty="0" smtClean="0">
                <a:solidFill>
                  <a:srgbClr val="000000"/>
                </a:solidFill>
                <a:latin typeface="Verdana" panose="020B0604030504040204" pitchFamily="34" charset="0"/>
              </a:rPr>
              <a:t>Fraction of variance explained by PC1, PC2, PC3</a:t>
            </a:r>
          </a:p>
          <a:p>
            <a:endParaRPr lang="en-US" sz="1200" dirty="0" smtClean="0">
              <a:solidFill>
                <a:srgbClr val="000000"/>
              </a:solidFill>
              <a:latin typeface="Verdana" panose="020B0604030504040204" pitchFamily="34" charset="0"/>
            </a:endParaRPr>
          </a:p>
          <a:p>
            <a:r>
              <a:rPr lang="en-US" sz="1200" dirty="0" smtClean="0">
                <a:solidFill>
                  <a:srgbClr val="000000"/>
                </a:solidFill>
                <a:latin typeface="Verdana" panose="020B0604030504040204" pitchFamily="34" charset="0"/>
              </a:rPr>
              <a:t>P value shows which terms show significance</a:t>
            </a:r>
          </a:p>
          <a:p>
            <a:endParaRPr lang="en-US" sz="1200" dirty="0" smtClean="0">
              <a:solidFill>
                <a:srgbClr val="000000"/>
              </a:solidFill>
              <a:latin typeface="Verdana" panose="020B0604030504040204" pitchFamily="34" charset="0"/>
            </a:endParaRPr>
          </a:p>
          <a:p>
            <a:r>
              <a:rPr lang="en-US" sz="1200" dirty="0" smtClean="0">
                <a:solidFill>
                  <a:srgbClr val="000000"/>
                </a:solidFill>
                <a:latin typeface="Verdana" panose="020B0604030504040204" pitchFamily="34" charset="0"/>
              </a:rPr>
              <a:t>Adjusted r squared values </a:t>
            </a:r>
          </a:p>
          <a:p>
            <a:r>
              <a:rPr lang="en-US" sz="1200" dirty="0" smtClean="0">
                <a:solidFill>
                  <a:srgbClr val="000000"/>
                </a:solidFill>
                <a:latin typeface="Verdana" panose="020B0604030504040204" pitchFamily="34" charset="0"/>
              </a:rPr>
              <a:t>And a summary of overall goodness of fit</a:t>
            </a:r>
          </a:p>
          <a:p>
            <a:r>
              <a:rPr lang="en-US" sz="1200" dirty="0" smtClean="0">
                <a:solidFill>
                  <a:srgbClr val="000000"/>
                </a:solidFill>
                <a:latin typeface="Verdana" panose="020B0604030504040204" pitchFamily="34" charset="0"/>
              </a:rPr>
              <a:t>Indicate the fraction of overall variance the model accounts for</a:t>
            </a:r>
          </a:p>
          <a:p>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Digitalization </a:t>
            </a:r>
          </a:p>
          <a:p>
            <a:r>
              <a:rPr lang="en-US" dirty="0" smtClean="0"/>
              <a:t>can approach the brute force method of manually copying each software to DOE code or whatever repository</a:t>
            </a:r>
            <a:r>
              <a:rPr lang="en-US" baseline="0" dirty="0" smtClean="0"/>
              <a:t> storage media with the knowledge of what is actually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further work can move forward with assurances that work being done is not redundant or a</a:t>
            </a:r>
            <a:r>
              <a:rPr lang="en-US" baseline="0" dirty="0" smtClean="0"/>
              <a:t> waste of time/effort</a:t>
            </a:r>
            <a:endParaRPr lang="en-US" dirty="0" smtClean="0"/>
          </a:p>
          <a:p>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legacy software</a:t>
            </a:r>
          </a:p>
          <a:p>
            <a:endParaRPr lang="en-US" dirty="0" smtClean="0"/>
          </a:p>
          <a:p>
            <a:r>
              <a:rPr lang="en-US" dirty="0" smtClean="0"/>
              <a:t>One of the critical challenges to improving DOE’s software capabilities (and, therefore, accomplish its mission goals efficiently and effectively) is the general lack of understanding of the current DOE capabilities and resources that are distributed over numerous projects implemented over at least half a century</a:t>
            </a:r>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Legacy software</a:t>
            </a:r>
            <a:r>
              <a:rPr lang="en-US" baseline="0" dirty="0" smtClean="0"/>
              <a:t> is way to categorize software projects which may be outdate or untouched for years</a:t>
            </a:r>
          </a:p>
          <a:p>
            <a:r>
              <a:rPr lang="en-US" baseline="0" dirty="0" smtClean="0"/>
              <a:t>But in this case, due to the nature of these being research and scientific softwares, there is a large potential for learning </a:t>
            </a:r>
          </a:p>
          <a:p>
            <a:r>
              <a:rPr lang="en-US" baseline="0" dirty="0" smtClean="0"/>
              <a:t>And continued contribution for these older software packages</a:t>
            </a:r>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 with the modern world</a:t>
            </a:r>
          </a:p>
          <a:p>
            <a:endParaRPr lang="en-US" dirty="0" smtClean="0"/>
          </a:p>
          <a:p>
            <a:r>
              <a:rPr lang="en-US" dirty="0" smtClean="0"/>
              <a:t>1966-2018</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Random Sampling </a:t>
            </a:r>
          </a:p>
          <a:p>
            <a:endParaRPr lang="en-US" dirty="0" smtClean="0"/>
          </a:p>
          <a:p>
            <a:r>
              <a:rPr lang="en-US" dirty="0" smtClean="0"/>
              <a:t>Metadata Cleaning</a:t>
            </a:r>
          </a:p>
          <a:p>
            <a:endParaRPr lang="en-US" dirty="0" smtClean="0"/>
          </a:p>
          <a:p>
            <a:r>
              <a:rPr lang="en-US" dirty="0" smtClean="0"/>
              <a:t>Auditing the entire collection – physical presence, duplicates, etc </a:t>
            </a:r>
            <a:r>
              <a:rPr lang="en-US" dirty="0" err="1" smtClean="0"/>
              <a:t>etc</a:t>
            </a:r>
            <a:r>
              <a:rPr lang="en-US" dirty="0" smtClean="0"/>
              <a:t>…</a:t>
            </a:r>
          </a:p>
          <a:p>
            <a:endParaRPr lang="en-US" dirty="0" smtClean="0"/>
          </a:p>
          <a:p>
            <a:r>
              <a:rPr lang="en-US" dirty="0" smtClean="0"/>
              <a:t>Open Source</a:t>
            </a:r>
            <a:r>
              <a:rPr lang="en-US" baseline="0" dirty="0" smtClean="0"/>
              <a:t> Validation –majority of work</a:t>
            </a:r>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smtClean="0"/>
              <a:t>This is a huge problem with a ton of files</a:t>
            </a:r>
          </a:p>
          <a:p>
            <a:pPr marL="285750" indent="-285750">
              <a:buFont typeface="Arial" panose="020B0604020202020204" pitchFamily="34" charset="0"/>
              <a:buChar char="•"/>
            </a:pPr>
            <a:r>
              <a:rPr lang="en-US" dirty="0" smtClean="0"/>
              <a:t>I wanted to understand the problem at a high level first</a:t>
            </a:r>
          </a:p>
          <a:p>
            <a:pPr marL="285750" indent="-285750">
              <a:buFont typeface="Arial" panose="020B0604020202020204" pitchFamily="34" charset="0"/>
              <a:buChar char="•"/>
            </a:pPr>
            <a:r>
              <a:rPr lang="en-US" dirty="0" smtClean="0"/>
              <a:t>Random sampling</a:t>
            </a:r>
          </a:p>
          <a:p>
            <a:pPr marL="285750" indent="-285750">
              <a:buFont typeface="Arial" panose="020B0604020202020204" pitchFamily="34" charset="0"/>
              <a:buChar char="•"/>
            </a:pPr>
            <a:r>
              <a:rPr lang="en-US" dirty="0" smtClean="0"/>
              <a:t>Really alarmed at the number of issues</a:t>
            </a:r>
          </a:p>
          <a:p>
            <a:pPr marL="285750" indent="-285750">
              <a:buFont typeface="Arial" panose="020B0604020202020204" pitchFamily="34" charset="0"/>
              <a:buNone/>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Due to inconsistency in the method and manner of documenting and accumulating software over 5 decades, we sampled initially sample 10 SW packages to gain an educated understanding.</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Random sampling consisted of cross validating each individual software folder with its </a:t>
            </a:r>
            <a:r>
              <a:rPr lang="en-US" dirty="0" err="1" smtClean="0"/>
              <a:t>metadate</a:t>
            </a:r>
            <a:r>
              <a:rPr lang="en-US" dirty="0" smtClean="0"/>
              <a:t> in the center’s database, and then extensive research to search for further open source information from other sources</a:t>
            </a:r>
          </a:p>
          <a:p>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Within</a:t>
            </a:r>
            <a:r>
              <a:rPr lang="en-US" baseline="0" dirty="0" smtClean="0"/>
              <a:t> our 100 random samples</a:t>
            </a:r>
          </a:p>
          <a:p>
            <a:r>
              <a:rPr lang="en-US" baseline="0" dirty="0" smtClean="0"/>
              <a:t>When classified as Not Open Source, found to be incorrect for ~28% of the samples</a:t>
            </a:r>
          </a:p>
          <a:p>
            <a:r>
              <a:rPr lang="en-US" baseline="0" dirty="0" smtClean="0"/>
              <a:t>When classified as Open Source, found to be incorrect for 15% of the samples</a:t>
            </a:r>
          </a:p>
          <a:p>
            <a:r>
              <a:rPr lang="en-US" baseline="0" dirty="0" smtClean="0"/>
              <a:t>Approximately 30% of the samples were not classified at all.</a:t>
            </a:r>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About</a:t>
            </a:r>
            <a:r>
              <a:rPr lang="en-US" baseline="0" dirty="0" smtClean="0"/>
              <a:t> 800 open source projects, do not need to have a folder in the room. Majority do have a folder as a placeholder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5784 urls returned for 1200 software packages</a:t>
            </a:r>
          </a:p>
          <a:p>
            <a:r>
              <a:rPr lang="en-US" dirty="0" smtClean="0"/>
              <a:t>apply rules and scan</a:t>
            </a:r>
          </a:p>
          <a:p>
            <a:r>
              <a:rPr lang="en-US" dirty="0" smtClean="0"/>
              <a:t>reduce to 461 urls</a:t>
            </a:r>
          </a:p>
          <a:p>
            <a:endParaRPr lang="en-US" dirty="0" smtClean="0"/>
          </a:p>
          <a:p>
            <a:r>
              <a:rPr lang="en-US" dirty="0" err="1" smtClean="0"/>
              <a:t>sed</a:t>
            </a:r>
            <a:r>
              <a:rPr lang="en-US" dirty="0" smtClean="0"/>
              <a:t> -</a:t>
            </a:r>
            <a:r>
              <a:rPr lang="en-US" dirty="0" err="1" smtClean="0"/>
              <a:t>i</a:t>
            </a:r>
            <a:r>
              <a:rPr lang="en-US" dirty="0" smtClean="0"/>
              <a:t> '/english/d' ./archive.csv</a:t>
            </a:r>
          </a:p>
          <a:p>
            <a:endParaRPr lang="en-US" dirty="0" smtClean="0"/>
          </a:p>
          <a:p>
            <a:r>
              <a:rPr lang="en-US" dirty="0" err="1" smtClean="0"/>
              <a:t>sed</a:t>
            </a:r>
            <a:r>
              <a:rPr lang="en-US" dirty="0" smtClean="0"/>
              <a:t> -</a:t>
            </a:r>
            <a:r>
              <a:rPr lang="en-US" dirty="0" err="1" smtClean="0"/>
              <a:t>i</a:t>
            </a:r>
            <a:r>
              <a:rPr lang="en-US" dirty="0" smtClean="0"/>
              <a:t> '/.txt\s*$/d' archive.csv</a:t>
            </a:r>
          </a:p>
          <a:p>
            <a:endParaRPr lang="en-US" dirty="0" smtClean="0"/>
          </a:p>
          <a:p>
            <a:endParaRPr lang="en-US" dirty="0" smtClean="0"/>
          </a:p>
          <a:p>
            <a:r>
              <a:rPr lang="en-US" dirty="0" smtClean="0"/>
              <a:t>Look for </a:t>
            </a:r>
            <a:r>
              <a:rPr lang="en-US" dirty="0" err="1" smtClean="0"/>
              <a:t>identicaiul</a:t>
            </a:r>
            <a:r>
              <a:rPr lang="en-US" dirty="0" smtClean="0"/>
              <a:t> matches </a:t>
            </a:r>
          </a:p>
          <a:p>
            <a:r>
              <a:rPr lang="en-US" dirty="0" smtClean="0"/>
              <a:t>with title - contains all or part of the title exactly</a:t>
            </a:r>
          </a:p>
          <a:p>
            <a:endParaRPr lang="en-US" dirty="0" smtClean="0"/>
          </a:p>
          <a:p>
            <a:r>
              <a:rPr lang="en-US" dirty="0" smtClean="0"/>
              <a:t>Look for consecutive urls with same first couple of levels of /</a:t>
            </a:r>
            <a:r>
              <a:rPr lang="en-US" dirty="0" err="1" smtClean="0"/>
              <a:t>asdf</a:t>
            </a:r>
            <a:r>
              <a:rPr lang="en-US" dirty="0" smtClean="0"/>
              <a:t>/qwerty/</a:t>
            </a:r>
          </a:p>
          <a:p>
            <a:r>
              <a:rPr lang="en-US" dirty="0" smtClean="0"/>
              <a:t>Indicating multiple hits from the same directory</a:t>
            </a:r>
          </a:p>
          <a:p>
            <a:r>
              <a:rPr lang="en-US" dirty="0" smtClean="0"/>
              <a:t>For example:</a:t>
            </a:r>
          </a:p>
          <a:p>
            <a:r>
              <a:rPr lang="en-US" dirty="0" smtClean="0"/>
              <a:t>Software package: "</a:t>
            </a:r>
            <a:r>
              <a:rPr lang="en-US" dirty="0" err="1" smtClean="0"/>
              <a:t>Pyomo</a:t>
            </a:r>
            <a:r>
              <a:rPr lang="en-US" dirty="0" smtClean="0"/>
              <a:t> v5.0"</a:t>
            </a:r>
          </a:p>
          <a:p>
            <a:endParaRPr lang="en-US" dirty="0" smtClean="0"/>
          </a:p>
          <a:p>
            <a:r>
              <a:rPr lang="en-US" dirty="0" smtClean="0"/>
              <a:t>https://github.com/Pyomo/pyomo/blob/master/pyomo/repn/tests/ampl/small12.pyomo.nl</a:t>
            </a:r>
          </a:p>
          <a:p>
            <a:r>
              <a:rPr lang="en-US" dirty="0" smtClean="0"/>
              <a:t>https://github.com/Pyomo/pyomo-model-libraries/blob/master/cute/aug2d_cute.py</a:t>
            </a:r>
          </a:p>
          <a:p>
            <a:r>
              <a:rPr lang="en-US" dirty="0" smtClean="0"/>
              <a:t>https://github.com/Pyomo/pyomo/blob/master/examples/pyomo/draft/morphEpanet3.mod</a:t>
            </a:r>
          </a:p>
          <a:p>
            <a:r>
              <a:rPr lang="en-US" dirty="0" smtClean="0"/>
              <a:t>https://github.com/google/or-tools/blob/master/examples/python/linear_programming.py</a:t>
            </a:r>
          </a:p>
          <a:p>
            <a:r>
              <a:rPr lang="en-US" dirty="0" smtClean="0"/>
              <a:t>https://github.com/vmware/pyvmomi</a:t>
            </a:r>
          </a:p>
          <a:p>
            <a:endParaRPr lang="en-US" dirty="0" smtClean="0"/>
          </a:p>
          <a:p>
            <a:r>
              <a:rPr lang="en-US" dirty="0" smtClean="0"/>
              <a:t>The first 3 all begin with https://github.com/Pyomo/pyomo</a:t>
            </a:r>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Large scale earth simulation to project global climate</a:t>
            </a:r>
          </a:p>
          <a:p>
            <a:r>
              <a:rPr lang="en-US" dirty="0" smtClean="0"/>
              <a:t>Large-scale earth system simulation codes</a:t>
            </a:r>
          </a:p>
          <a:p>
            <a:endParaRPr lang="en-US" dirty="0" smtClean="0"/>
          </a:p>
          <a:p>
            <a:r>
              <a:rPr lang="en-US" dirty="0" smtClean="0"/>
              <a:t>Accelerated Climate Model for Energy (ACME) has been designed to accelerate the development and application of fully coupled, state-of-the-science Earth system modeling, simulation and prediction for scientific and energy applications. With an early emphasis on improving software design and practice, development has included maintaining build, test, and performance tools for the relevant computer platforms, and providing rapid development and debugging capabilities to the team.</a:t>
            </a:r>
          </a:p>
          <a:p>
            <a:endParaRPr lang="en-US" dirty="0" smtClean="0"/>
          </a:p>
          <a:p>
            <a:r>
              <a:rPr lang="en-US" dirty="0" smtClean="0"/>
              <a:t>Designed to represent the interactions of atmosphere, ocean, land, ice and biosphere to project global climate</a:t>
            </a:r>
            <a:r>
              <a:rPr lang="en-US" baseline="0" dirty="0" smtClean="0"/>
              <a:t> under a wide variety of conditions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5F16C32-5E0E-4403-A247-54B2837F46F1}"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a:xfrm>
            <a:off x="4302329" y="4021295"/>
            <a:ext cx="576292" cy="576105"/>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457200" y="1449892"/>
            <a:ext cx="8229600" cy="1143000"/>
          </a:xfrm>
        </p:spPr>
        <p:txBody>
          <a:bodyPr/>
          <a:lstStyle>
            <a:lvl1pPr algn="ctr">
              <a:defRPr>
                <a:solidFill>
                  <a:srgbClr val="3B3C3E"/>
                </a:solidFill>
              </a:defRPr>
            </a:lvl1pPr>
          </a:lstStyle>
          <a:p>
            <a:r>
              <a:rPr lang="en-US" dirty="0" smtClean="0"/>
              <a:t>Click to edit Master title style</a:t>
            </a:r>
            <a:endParaRPr lang="en-US" dirty="0"/>
          </a:p>
        </p:txBody>
      </p:sp>
      <p:sp>
        <p:nvSpPr>
          <p:cNvPr id="5" name="Subtitle 2"/>
          <p:cNvSpPr>
            <a:spLocks noGrp="1"/>
          </p:cNvSpPr>
          <p:nvPr>
            <p:ph type="subTitle" idx="1"/>
          </p:nvPr>
        </p:nvSpPr>
        <p:spPr>
          <a:xfrm>
            <a:off x="1371600" y="2694275"/>
            <a:ext cx="6400800" cy="1223675"/>
          </a:xfrm>
        </p:spPr>
        <p:txBody>
          <a:bodyPr/>
          <a:lstStyle>
            <a:lvl1pPr marL="0" indent="0" algn="ctr">
              <a:buNone/>
              <a:defRPr>
                <a:solidFill>
                  <a:srgbClr val="3B3C3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UT_logo_BOBI.eps"/>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3609457" y="4098605"/>
            <a:ext cx="1968144" cy="1443305"/>
          </a:xfrm>
          <a:prstGeom prst="rect">
            <a:avLst/>
          </a:prstGeom>
        </p:spPr>
      </p:pic>
    </p:spTree>
    <p:extLst>
      <p:ext uri="{BB962C8B-B14F-4D97-AF65-F5344CB8AC3E}">
        <p14:creationId xmlns="" xmlns:p14="http://schemas.microsoft.com/office/powerpoint/2010/main" val="34611905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F5BA7003-00DC-104B-92AD-B7A90026C1F9}" type="datetimeFigureOut">
              <a:rPr lang="en-US" smtClean="0"/>
              <a:pPr/>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C7006-7120-F341-A188-F97DDD913081}" type="slidenum">
              <a:rPr lang="en-US" smtClean="0"/>
              <a:pPr/>
              <a:t>‹#›</a:t>
            </a:fld>
            <a:endParaRPr lang="en-US"/>
          </a:p>
        </p:txBody>
      </p:sp>
    </p:spTree>
    <p:extLst>
      <p:ext uri="{BB962C8B-B14F-4D97-AF65-F5344CB8AC3E}">
        <p14:creationId xmlns="" xmlns:p14="http://schemas.microsoft.com/office/powerpoint/2010/main" val="2332366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range Section Header">
    <p:bg>
      <p:bgPr>
        <a:solidFill>
          <a:srgbClr val="FF8200"/>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BA7003-00DC-104B-92AD-B7A90026C1F9}" type="datetimeFigureOut">
              <a:rPr lang="en-US" smtClean="0"/>
              <a:pPr/>
              <a:t>6/3/2018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
        <p:nvSpPr>
          <p:cNvPr id="6" name="Title 1"/>
          <p:cNvSpPr>
            <a:spLocks noGrp="1"/>
          </p:cNvSpPr>
          <p:nvPr>
            <p:ph type="title"/>
          </p:nvPr>
        </p:nvSpPr>
        <p:spPr>
          <a:xfrm>
            <a:off x="722313" y="4406900"/>
            <a:ext cx="7772400" cy="1362075"/>
          </a:xfrm>
        </p:spPr>
        <p:txBody>
          <a:bodyPr anchor="t">
            <a:normAutofit/>
          </a:bodyPr>
          <a:lstStyle>
            <a:lvl1pPr algn="l">
              <a:defRPr sz="2800" b="1" cap="all">
                <a:solidFill>
                  <a:schemeClr val="bg1"/>
                </a:solidFill>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 xmlns:p14="http://schemas.microsoft.com/office/powerpoint/2010/main" val="11347444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BA7003-00DC-104B-92AD-B7A90026C1F9}" type="datetimeFigureOut">
              <a:rPr lang="en-US" smtClean="0"/>
              <a:pPr/>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C7006-7120-F341-A188-F97DDD913081}" type="slidenum">
              <a:rPr lang="en-US" smtClean="0"/>
              <a:pPr/>
              <a:t>‹#›</a:t>
            </a:fld>
            <a:endParaRPr lang="en-US"/>
          </a:p>
        </p:txBody>
      </p:sp>
    </p:spTree>
    <p:extLst>
      <p:ext uri="{BB962C8B-B14F-4D97-AF65-F5344CB8AC3E}">
        <p14:creationId xmlns="" xmlns:p14="http://schemas.microsoft.com/office/powerpoint/2010/main" val="31535550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BA7003-00DC-104B-92AD-B7A90026C1F9}" type="datetimeFigureOut">
              <a:rPr lang="en-US" smtClean="0"/>
              <a:pPr/>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C7006-7120-F341-A188-F97DDD913081}" type="slidenum">
              <a:rPr lang="en-US" smtClean="0"/>
              <a:pPr/>
              <a:t>‹#›</a:t>
            </a:fld>
            <a:endParaRPr lang="en-US"/>
          </a:p>
        </p:txBody>
      </p:sp>
    </p:spTree>
    <p:extLst>
      <p:ext uri="{BB962C8B-B14F-4D97-AF65-F5344CB8AC3E}">
        <p14:creationId xmlns="" xmlns:p14="http://schemas.microsoft.com/office/powerpoint/2010/main" val="42241545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A7003-00DC-104B-92AD-B7A90026C1F9}" type="datetimeFigureOut">
              <a:rPr lang="en-US" smtClean="0"/>
              <a:pPr/>
              <a:t>6/3/2018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C7006-7120-F341-A188-F97DDD913081}" type="slidenum">
              <a:rPr lang="en-US" smtClean="0"/>
              <a:pPr/>
              <a:t>‹#›</a:t>
            </a:fld>
            <a:endParaRPr lang="en-US"/>
          </a:p>
        </p:txBody>
      </p:sp>
    </p:spTree>
    <p:extLst>
      <p:ext uri="{BB962C8B-B14F-4D97-AF65-F5344CB8AC3E}">
        <p14:creationId xmlns="" xmlns:p14="http://schemas.microsoft.com/office/powerpoint/2010/main" val="36046577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1">
                <a:solidFill>
                  <a:srgbClr val="3B3C3E"/>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lgn="ctr">
              <a:buNone/>
              <a:defRPr sz="1400">
                <a:solidFill>
                  <a:srgbClr val="3B3C3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1009650" cy="365125"/>
          </a:xfrm>
          <a:prstGeom prst="rect">
            <a:avLst/>
          </a:prstGeom>
        </p:spPr>
        <p:txBody>
          <a:bodyPr/>
          <a:lstStyle/>
          <a:p>
            <a:fld id="{F5BA7003-00DC-104B-92AD-B7A90026C1F9}" type="datetimeFigureOut">
              <a:rPr lang="en-US" smtClean="0"/>
              <a:pPr/>
              <a:t>6/3/2018</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51C7006-7120-F341-A188-F97DDD913081}" type="slidenum">
              <a:rPr lang="en-US" smtClean="0"/>
              <a:pPr/>
              <a:t>‹#›</a:t>
            </a:fld>
            <a:endParaRPr lang="en-US"/>
          </a:p>
        </p:txBody>
      </p:sp>
    </p:spTree>
    <p:extLst>
      <p:ext uri="{BB962C8B-B14F-4D97-AF65-F5344CB8AC3E}">
        <p14:creationId xmlns="" xmlns:p14="http://schemas.microsoft.com/office/powerpoint/2010/main" val="16039731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Lar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1009650" cy="365125"/>
          </a:xfrm>
          <a:prstGeom prst="rect">
            <a:avLst/>
          </a:prstGeom>
        </p:spPr>
        <p:txBody>
          <a:bodyPr/>
          <a:lstStyle/>
          <a:p>
            <a:fld id="{4B469F6A-6969-FD40-8D37-C59213B3D641}" type="datetimeFigureOut">
              <a:rPr lang="en-US" smtClean="0"/>
              <a:pPr/>
              <a:t>6/3/2018</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5FC0D8-608D-084B-A5CE-4343663DF3B8}" type="slidenum">
              <a:rPr lang="en-US" smtClean="0"/>
              <a:pPr/>
              <a:t>‹#›</a:t>
            </a:fld>
            <a:endParaRPr lang="en-US" dirty="0"/>
          </a:p>
        </p:txBody>
      </p:sp>
      <p:sp>
        <p:nvSpPr>
          <p:cNvPr id="6" name="Picture Placeholder 2"/>
          <p:cNvSpPr>
            <a:spLocks noGrp="1"/>
          </p:cNvSpPr>
          <p:nvPr>
            <p:ph type="pic" idx="1"/>
          </p:nvPr>
        </p:nvSpPr>
        <p:spPr>
          <a:xfrm>
            <a:off x="0" y="0"/>
            <a:ext cx="914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 xmlns:p14="http://schemas.microsoft.com/office/powerpoint/2010/main" val="328841143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Photo with Overlaid Title">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0" y="0"/>
            <a:ext cx="914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457200" y="2579688"/>
            <a:ext cx="8229600" cy="1143000"/>
          </a:xfrm>
        </p:spPr>
        <p:txBody>
          <a:bodyPr>
            <a:normAutofit/>
          </a:bodyPr>
          <a:lstStyle>
            <a:lvl1pPr algn="ctr">
              <a:defRPr sz="4000" b="1" spc="0">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5BA7003-00DC-104B-92AD-B7A90026C1F9}" type="datetimeFigureOut">
              <a:rPr lang="en-US" smtClean="0"/>
              <a:pPr/>
              <a:t>6/3/2018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Tree>
    <p:extLst>
      <p:ext uri="{BB962C8B-B14F-4D97-AF65-F5344CB8AC3E}">
        <p14:creationId xmlns="" xmlns:p14="http://schemas.microsoft.com/office/powerpoint/2010/main" val="320517283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hoto Coll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1009650" cy="365125"/>
          </a:xfrm>
          <a:prstGeom prst="rect">
            <a:avLst/>
          </a:prstGeom>
        </p:spPr>
        <p:txBody>
          <a:bodyPr/>
          <a:lstStyle/>
          <a:p>
            <a:fld id="{4B469F6A-6969-FD40-8D37-C59213B3D641}" type="datetimeFigureOut">
              <a:rPr lang="en-US" smtClean="0"/>
              <a:pPr/>
              <a:t>6/3/2018</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5FC0D8-608D-084B-A5CE-4343663DF3B8}" type="slidenum">
              <a:rPr lang="en-US" smtClean="0"/>
              <a:pPr/>
              <a:t>‹#›</a:t>
            </a:fld>
            <a:endParaRPr lang="en-US" dirty="0"/>
          </a:p>
        </p:txBody>
      </p:sp>
      <p:sp>
        <p:nvSpPr>
          <p:cNvPr id="6" name="Picture Placeholder 4"/>
          <p:cNvSpPr>
            <a:spLocks noGrp="1"/>
          </p:cNvSpPr>
          <p:nvPr>
            <p:ph type="pic" idx="1"/>
          </p:nvPr>
        </p:nvSpPr>
        <p:spPr>
          <a:xfrm>
            <a:off x="277905" y="2365248"/>
            <a:ext cx="4240119" cy="3845269"/>
          </a:xfrm>
        </p:spPr>
      </p:sp>
      <p:sp>
        <p:nvSpPr>
          <p:cNvPr id="7" name="Picture Placeholder 6"/>
          <p:cNvSpPr>
            <a:spLocks noGrp="1"/>
          </p:cNvSpPr>
          <p:nvPr>
            <p:ph type="pic" sz="quarter" idx="13"/>
          </p:nvPr>
        </p:nvSpPr>
        <p:spPr>
          <a:xfrm>
            <a:off x="277905" y="228600"/>
            <a:ext cx="2057400" cy="2039112"/>
          </a:xfrm>
        </p:spPr>
      </p:sp>
      <p:sp>
        <p:nvSpPr>
          <p:cNvPr id="8" name="Picture Placeholder 7"/>
          <p:cNvSpPr>
            <a:spLocks noGrp="1"/>
          </p:cNvSpPr>
          <p:nvPr>
            <p:ph type="pic" sz="quarter" idx="14"/>
          </p:nvPr>
        </p:nvSpPr>
        <p:spPr>
          <a:xfrm>
            <a:off x="2460625" y="228600"/>
            <a:ext cx="2057400" cy="2039112"/>
          </a:xfrm>
        </p:spPr>
      </p:sp>
      <p:sp>
        <p:nvSpPr>
          <p:cNvPr id="10" name="Title 1"/>
          <p:cNvSpPr>
            <a:spLocks noGrp="1"/>
          </p:cNvSpPr>
          <p:nvPr>
            <p:ph type="title"/>
          </p:nvPr>
        </p:nvSpPr>
        <p:spPr>
          <a:xfrm>
            <a:off x="4990444" y="751925"/>
            <a:ext cx="3799498" cy="1588926"/>
          </a:xfrm>
        </p:spPr>
        <p:txBody>
          <a:bodyPr anchor="b"/>
          <a:lstStyle>
            <a:lvl1pPr algn="ctr">
              <a:defRPr sz="2000" b="1">
                <a:solidFill>
                  <a:schemeClr val="tx1"/>
                </a:solidFill>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4990444" y="2340851"/>
            <a:ext cx="3799498" cy="3869666"/>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 xmlns:p14="http://schemas.microsoft.com/office/powerpoint/2010/main" val="20807534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Photo Coll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1009650" cy="365125"/>
          </a:xfrm>
          <a:prstGeom prst="rect">
            <a:avLst/>
          </a:prstGeom>
        </p:spPr>
        <p:txBody>
          <a:bodyPr/>
          <a:lstStyle/>
          <a:p>
            <a:fld id="{4B469F6A-6969-FD40-8D37-C59213B3D641}" type="datetimeFigureOut">
              <a:rPr lang="en-US" smtClean="0"/>
              <a:pPr/>
              <a:t>6/3/2018</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5FC0D8-608D-084B-A5CE-4343663DF3B8}" type="slidenum">
              <a:rPr lang="en-US" smtClean="0"/>
              <a:pPr/>
              <a:t>‹#›</a:t>
            </a:fld>
            <a:endParaRPr lang="en-US" dirty="0"/>
          </a:p>
        </p:txBody>
      </p:sp>
      <p:sp>
        <p:nvSpPr>
          <p:cNvPr id="6" name="Picture Placeholder 4"/>
          <p:cNvSpPr>
            <a:spLocks noGrp="1"/>
          </p:cNvSpPr>
          <p:nvPr>
            <p:ph type="pic" idx="1"/>
          </p:nvPr>
        </p:nvSpPr>
        <p:spPr>
          <a:xfrm>
            <a:off x="277905" y="2365248"/>
            <a:ext cx="4240119" cy="3845269"/>
          </a:xfrm>
        </p:spPr>
      </p:sp>
      <p:sp>
        <p:nvSpPr>
          <p:cNvPr id="7" name="Picture Placeholder 6"/>
          <p:cNvSpPr>
            <a:spLocks noGrp="1"/>
          </p:cNvSpPr>
          <p:nvPr>
            <p:ph type="pic" sz="quarter" idx="13"/>
          </p:nvPr>
        </p:nvSpPr>
        <p:spPr>
          <a:xfrm>
            <a:off x="277905" y="228600"/>
            <a:ext cx="2057400" cy="2039112"/>
          </a:xfrm>
        </p:spPr>
      </p:sp>
      <p:sp>
        <p:nvSpPr>
          <p:cNvPr id="8" name="Picture Placeholder 7"/>
          <p:cNvSpPr>
            <a:spLocks noGrp="1"/>
          </p:cNvSpPr>
          <p:nvPr>
            <p:ph type="pic" sz="quarter" idx="14"/>
          </p:nvPr>
        </p:nvSpPr>
        <p:spPr>
          <a:xfrm>
            <a:off x="2460625" y="228600"/>
            <a:ext cx="2057400" cy="2039112"/>
          </a:xfrm>
        </p:spPr>
      </p:sp>
      <p:sp>
        <p:nvSpPr>
          <p:cNvPr id="9" name="Picture Placeholder 4"/>
          <p:cNvSpPr>
            <a:spLocks noGrp="1"/>
          </p:cNvSpPr>
          <p:nvPr>
            <p:ph type="pic" idx="15"/>
          </p:nvPr>
        </p:nvSpPr>
        <p:spPr>
          <a:xfrm>
            <a:off x="4670424" y="228600"/>
            <a:ext cx="4240119" cy="3845269"/>
          </a:xfrm>
        </p:spPr>
      </p:sp>
      <p:sp>
        <p:nvSpPr>
          <p:cNvPr id="10" name="Picture Placeholder 6"/>
          <p:cNvSpPr>
            <a:spLocks noGrp="1"/>
          </p:cNvSpPr>
          <p:nvPr>
            <p:ph type="pic" sz="quarter" idx="16"/>
          </p:nvPr>
        </p:nvSpPr>
        <p:spPr>
          <a:xfrm>
            <a:off x="4670424" y="4175911"/>
            <a:ext cx="2057400" cy="2039112"/>
          </a:xfrm>
        </p:spPr>
      </p:sp>
      <p:sp>
        <p:nvSpPr>
          <p:cNvPr id="11" name="Picture Placeholder 7"/>
          <p:cNvSpPr>
            <a:spLocks noGrp="1"/>
          </p:cNvSpPr>
          <p:nvPr>
            <p:ph type="pic" sz="quarter" idx="17"/>
          </p:nvPr>
        </p:nvSpPr>
        <p:spPr>
          <a:xfrm>
            <a:off x="6853144" y="4175911"/>
            <a:ext cx="2057400" cy="2039112"/>
          </a:xfrm>
        </p:spPr>
      </p:sp>
    </p:spTree>
    <p:extLst>
      <p:ext uri="{BB962C8B-B14F-4D97-AF65-F5344CB8AC3E}">
        <p14:creationId xmlns="" xmlns:p14="http://schemas.microsoft.com/office/powerpoint/2010/main" val="1589478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ig Orange">
    <p:bg>
      <p:bgPr>
        <a:solidFill>
          <a:srgbClr val="FF82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449892"/>
            <a:ext cx="8229600" cy="1143000"/>
          </a:xfrm>
        </p:spPr>
        <p:txBody>
          <a:bodyPr/>
          <a:lstStyle>
            <a:lvl1pPr algn="ctr">
              <a:defRPr>
                <a:solidFill>
                  <a:schemeClr val="bg1"/>
                </a:solidFill>
              </a:defRPr>
            </a:lvl1pPr>
          </a:lstStyle>
          <a:p>
            <a:r>
              <a:rPr lang="en-US" dirty="0" smtClean="0"/>
              <a:t>Click to edit Master title style</a:t>
            </a:r>
            <a:endParaRPr lang="en-US" dirty="0"/>
          </a:p>
        </p:txBody>
      </p:sp>
      <p:sp>
        <p:nvSpPr>
          <p:cNvPr id="4" name="Subtitle 2"/>
          <p:cNvSpPr>
            <a:spLocks noGrp="1"/>
          </p:cNvSpPr>
          <p:nvPr>
            <p:ph type="subTitle" idx="1"/>
          </p:nvPr>
        </p:nvSpPr>
        <p:spPr>
          <a:xfrm>
            <a:off x="1371600" y="2694275"/>
            <a:ext cx="6400800" cy="1223675"/>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3" name="Picture 2" descr="UT_logo_BOBI-KNOCKOUT.eps"/>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3578811" y="4021295"/>
            <a:ext cx="1986380" cy="1530966"/>
          </a:xfrm>
          <a:prstGeom prst="rect">
            <a:avLst/>
          </a:prstGeom>
        </p:spPr>
      </p:pic>
    </p:spTree>
    <p:extLst>
      <p:ext uri="{BB962C8B-B14F-4D97-AF65-F5344CB8AC3E}">
        <p14:creationId xmlns="" xmlns:p14="http://schemas.microsoft.com/office/powerpoint/2010/main" val="157057234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895350"/>
          </a:xfrm>
        </p:spPr>
        <p:txBody>
          <a:bodyPr>
            <a:normAutofit/>
          </a:bodyPr>
          <a:lstStyle>
            <a:lvl1pPr>
              <a:defRPr sz="24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B016D1E-C240-F54C-B964-4E8AE0DA4492}" type="datetimeFigureOut">
              <a:rPr lang="en-US" smtClean="0"/>
              <a:pPr/>
              <a:t>6/3/2018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246A90C-EDD6-534A-836B-F35EA6B6A503}" type="slidenum">
              <a:rPr lang="en-US" smtClean="0"/>
              <a:pPr/>
              <a:t>‹#›</a:t>
            </a:fld>
            <a:endParaRPr lang="en-US"/>
          </a:p>
        </p:txBody>
      </p:sp>
      <p:sp>
        <p:nvSpPr>
          <p:cNvPr id="10" name="Chart Placeholder 9"/>
          <p:cNvSpPr>
            <a:spLocks noGrp="1"/>
          </p:cNvSpPr>
          <p:nvPr>
            <p:ph type="chart" sz="quarter" idx="13"/>
          </p:nvPr>
        </p:nvSpPr>
        <p:spPr>
          <a:xfrm>
            <a:off x="685800" y="1130300"/>
            <a:ext cx="7772400" cy="5035550"/>
          </a:xfrm>
        </p:spPr>
        <p:txBody>
          <a:bodyPr/>
          <a:lstStyle>
            <a:lvl1pPr>
              <a:defRPr>
                <a:solidFill>
                  <a:schemeClr val="tx1"/>
                </a:solidFill>
              </a:defRPr>
            </a:lvl1pPr>
          </a:lstStyle>
          <a:p>
            <a:endParaRPr lang="en-US" dirty="0"/>
          </a:p>
        </p:txBody>
      </p:sp>
    </p:spTree>
    <p:extLst>
      <p:ext uri="{BB962C8B-B14F-4D97-AF65-F5344CB8AC3E}">
        <p14:creationId xmlns="" xmlns:p14="http://schemas.microsoft.com/office/powerpoint/2010/main" val="3315191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ig Logo">
    <p:spTree>
      <p:nvGrpSpPr>
        <p:cNvPr id="1" name=""/>
        <p:cNvGrpSpPr/>
        <p:nvPr/>
      </p:nvGrpSpPr>
      <p:grpSpPr>
        <a:xfrm>
          <a:off x="0" y="0"/>
          <a:ext cx="0" cy="0"/>
          <a:chOff x="0" y="0"/>
          <a:chExt cx="0" cy="0"/>
        </a:xfrm>
      </p:grpSpPr>
      <p:sp>
        <p:nvSpPr>
          <p:cNvPr id="6" name="Rectangle 5"/>
          <p:cNvSpPr/>
          <p:nvPr userDrawn="1"/>
        </p:nvSpPr>
        <p:spPr>
          <a:xfrm>
            <a:off x="0" y="4661212"/>
            <a:ext cx="9144000" cy="2196788"/>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2"/>
          <p:cNvSpPr>
            <a:spLocks noGrp="1"/>
          </p:cNvSpPr>
          <p:nvPr>
            <p:ph type="subTitle" idx="1"/>
          </p:nvPr>
        </p:nvSpPr>
        <p:spPr>
          <a:xfrm>
            <a:off x="1371600" y="215736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1" name="Title 1"/>
          <p:cNvSpPr>
            <a:spLocks noGrp="1"/>
          </p:cNvSpPr>
          <p:nvPr>
            <p:ph type="ctrTitle"/>
          </p:nvPr>
        </p:nvSpPr>
        <p:spPr>
          <a:xfrm>
            <a:off x="685800" y="396710"/>
            <a:ext cx="7772400" cy="1470025"/>
          </a:xfrm>
        </p:spPr>
        <p:txBody>
          <a:bodyPr/>
          <a:lstStyle>
            <a:lvl1pPr algn="ctr">
              <a:defRPr/>
            </a:lvl1pPr>
          </a:lstStyle>
          <a:p>
            <a:r>
              <a:rPr lang="en-US" dirty="0" smtClean="0"/>
              <a:t>Click to edit Master title style</a:t>
            </a:r>
            <a:endParaRPr lang="en-US" dirty="0"/>
          </a:p>
        </p:txBody>
      </p:sp>
      <p:pic>
        <p:nvPicPr>
          <p:cNvPr id="8" name="Picture 7" descr="UT_logo_BOBI-KNOCKOUT.eps"/>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3578811" y="4997455"/>
            <a:ext cx="1986380" cy="1530966"/>
          </a:xfrm>
          <a:prstGeom prst="rect">
            <a:avLst/>
          </a:prstGeom>
        </p:spPr>
      </p:pic>
    </p:spTree>
    <p:extLst>
      <p:ext uri="{BB962C8B-B14F-4D97-AF65-F5344CB8AC3E}">
        <p14:creationId xmlns="" xmlns:p14="http://schemas.microsoft.com/office/powerpoint/2010/main" val="41877918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Minimal Identit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25850"/>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08162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ew PT BOBI-KNOCKOUT.eps"/>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7380488" y="6409332"/>
            <a:ext cx="1676040" cy="383350"/>
          </a:xfrm>
          <a:prstGeom prst="rect">
            <a:avLst/>
          </a:prstGeom>
        </p:spPr>
      </p:pic>
    </p:spTree>
    <p:extLst>
      <p:ext uri="{BB962C8B-B14F-4D97-AF65-F5344CB8AC3E}">
        <p14:creationId xmlns="" xmlns:p14="http://schemas.microsoft.com/office/powerpoint/2010/main" val="135044154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Your Custom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4950346"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Rectangle 3"/>
          <p:cNvSpPr/>
          <p:nvPr userDrawn="1"/>
        </p:nvSpPr>
        <p:spPr>
          <a:xfrm>
            <a:off x="4950346" y="0"/>
            <a:ext cx="4193654"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4950346" y="274637"/>
            <a:ext cx="4193654" cy="3546463"/>
          </a:xfrm>
        </p:spPr>
        <p:txBody>
          <a:bodyPr>
            <a:normAutofit/>
          </a:bodyPr>
          <a:lstStyle>
            <a:lvl1pPr algn="ctr">
              <a:defRPr sz="4000">
                <a:solidFill>
                  <a:schemeClr val="bg1"/>
                </a:solidFill>
              </a:defRPr>
            </a:lvl1pPr>
          </a:lstStyle>
          <a:p>
            <a:r>
              <a:rPr lang="en-US" dirty="0" smtClean="0"/>
              <a:t>Click to edit Master title style</a:t>
            </a:r>
            <a:endParaRPr lang="en-US" dirty="0"/>
          </a:p>
        </p:txBody>
      </p:sp>
      <p:pic>
        <p:nvPicPr>
          <p:cNvPr id="7" name="Picture 6" descr="UT_logo_BOBI-KNOCKOUT.eps"/>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5851676" y="4313727"/>
            <a:ext cx="2418916" cy="1864335"/>
          </a:xfrm>
          <a:prstGeom prst="rect">
            <a:avLst/>
          </a:prstGeom>
        </p:spPr>
      </p:pic>
    </p:spTree>
    <p:extLst>
      <p:ext uri="{BB962C8B-B14F-4D97-AF65-F5344CB8AC3E}">
        <p14:creationId xmlns="" xmlns:p14="http://schemas.microsoft.com/office/powerpoint/2010/main" val="24460359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hoto 1">
    <p:spTree>
      <p:nvGrpSpPr>
        <p:cNvPr id="1" name=""/>
        <p:cNvGrpSpPr/>
        <p:nvPr/>
      </p:nvGrpSpPr>
      <p:grpSpPr>
        <a:xfrm>
          <a:off x="0" y="0"/>
          <a:ext cx="0" cy="0"/>
          <a:chOff x="0" y="0"/>
          <a:chExt cx="0" cy="0"/>
        </a:xfrm>
      </p:grpSpPr>
      <p:pic>
        <p:nvPicPr>
          <p:cNvPr id="9" name="Picture 8" descr="AyresJosh.jp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1218487" y="0"/>
            <a:ext cx="10370676" cy="6868412"/>
          </a:xfrm>
          <a:prstGeom prst="rect">
            <a:avLst/>
          </a:prstGeom>
        </p:spPr>
      </p:pic>
      <p:sp>
        <p:nvSpPr>
          <p:cNvPr id="6" name="Rectangle 5"/>
          <p:cNvSpPr/>
          <p:nvPr userDrawn="1"/>
        </p:nvSpPr>
        <p:spPr>
          <a:xfrm>
            <a:off x="4564442" y="0"/>
            <a:ext cx="4193654"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64442" y="274637"/>
            <a:ext cx="4193654" cy="3546463"/>
          </a:xfrm>
        </p:spPr>
        <p:txBody>
          <a:bodyPr>
            <a:normAutofit/>
          </a:bodyPr>
          <a:lstStyle>
            <a:lvl1pPr algn="ctr">
              <a:defRPr sz="4000">
                <a:solidFill>
                  <a:schemeClr val="bg1"/>
                </a:solidFill>
              </a:defRPr>
            </a:lvl1pPr>
          </a:lstStyle>
          <a:p>
            <a:r>
              <a:rPr lang="en-US" dirty="0" smtClean="0"/>
              <a:t>Click to edit Master title style</a:t>
            </a:r>
            <a:endParaRPr lang="en-US" dirty="0"/>
          </a:p>
        </p:txBody>
      </p:sp>
      <p:pic>
        <p:nvPicPr>
          <p:cNvPr id="7" name="Picture 6" descr="UT_logo_BOBI-KNOCKOUT.eps"/>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5527933" y="4313727"/>
            <a:ext cx="2434496" cy="1876344"/>
          </a:xfrm>
          <a:prstGeom prst="rect">
            <a:avLst/>
          </a:prstGeom>
        </p:spPr>
      </p:pic>
    </p:spTree>
    <p:extLst>
      <p:ext uri="{BB962C8B-B14F-4D97-AF65-F5344CB8AC3E}">
        <p14:creationId xmlns="" xmlns:p14="http://schemas.microsoft.com/office/powerpoint/2010/main" val="4714986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hoto 2">
    <p:spTree>
      <p:nvGrpSpPr>
        <p:cNvPr id="1" name=""/>
        <p:cNvGrpSpPr/>
        <p:nvPr/>
      </p:nvGrpSpPr>
      <p:grpSpPr>
        <a:xfrm>
          <a:off x="0" y="0"/>
          <a:ext cx="0" cy="0"/>
          <a:chOff x="0" y="0"/>
          <a:chExt cx="0" cy="0"/>
        </a:xfrm>
      </p:grpSpPr>
      <p:pic>
        <p:nvPicPr>
          <p:cNvPr id="7" name="Picture 6" descr="flag2.jpg"/>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0" y="0"/>
            <a:ext cx="9144000" cy="6879375"/>
          </a:xfrm>
          <a:prstGeom prst="rect">
            <a:avLst/>
          </a:prstGeom>
        </p:spPr>
      </p:pic>
      <p:sp>
        <p:nvSpPr>
          <p:cNvPr id="4" name="Rectangle 3"/>
          <p:cNvSpPr/>
          <p:nvPr userDrawn="1"/>
        </p:nvSpPr>
        <p:spPr>
          <a:xfrm>
            <a:off x="4564442" y="0"/>
            <a:ext cx="4193654"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0"/>
          </p:nvPr>
        </p:nvSpPr>
        <p:spPr>
          <a:xfrm>
            <a:off x="4564442" y="649288"/>
            <a:ext cx="4193654" cy="3160712"/>
          </a:xfrm>
        </p:spPr>
        <p:txBody>
          <a:bodyPr anchor="ctr">
            <a:normAutofit/>
          </a:bodyPr>
          <a:lstStyle>
            <a:lvl1pPr>
              <a:defRPr sz="4000" b="0">
                <a:solidFill>
                  <a:schemeClr val="bg1"/>
                </a:solidFill>
              </a:defRPr>
            </a:lvl1pPr>
          </a:lstStyle>
          <a:p>
            <a:pPr lvl="0"/>
            <a:r>
              <a:rPr lang="en-US" dirty="0" smtClean="0"/>
              <a:t>Click to edit Master text styles</a:t>
            </a:r>
          </a:p>
        </p:txBody>
      </p:sp>
      <p:pic>
        <p:nvPicPr>
          <p:cNvPr id="8" name="Picture 7" descr="UT_logo_BOBI-KNOCKOUT.eps"/>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5469811" y="4326695"/>
            <a:ext cx="2382916" cy="1836589"/>
          </a:xfrm>
          <a:prstGeom prst="rect">
            <a:avLst/>
          </a:prstGeom>
        </p:spPr>
      </p:pic>
    </p:spTree>
    <p:extLst>
      <p:ext uri="{BB962C8B-B14F-4D97-AF65-F5344CB8AC3E}">
        <p14:creationId xmlns="" xmlns:p14="http://schemas.microsoft.com/office/powerpoint/2010/main" val="6148993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B3C3E"/>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3B3C3E"/>
                </a:solidFill>
              </a:defRPr>
            </a:lvl1pPr>
            <a:lvl2pPr>
              <a:defRPr>
                <a:solidFill>
                  <a:srgbClr val="3B3C3E"/>
                </a:solidFill>
              </a:defRPr>
            </a:lvl2pPr>
            <a:lvl3pPr>
              <a:defRPr>
                <a:solidFill>
                  <a:srgbClr val="3B3C3E"/>
                </a:solidFill>
              </a:defRPr>
            </a:lvl3pPr>
            <a:lvl4pPr>
              <a:defRPr>
                <a:solidFill>
                  <a:srgbClr val="3B3C3E"/>
                </a:solidFill>
              </a:defRPr>
            </a:lvl4pPr>
            <a:lvl5pPr>
              <a:defRPr>
                <a:solidFill>
                  <a:srgbClr val="3B3C3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1397863" cy="365125"/>
          </a:xfrm>
        </p:spPr>
        <p:txBody>
          <a:bodyPr/>
          <a:lstStyle>
            <a:lvl1pPr>
              <a:defRPr sz="1000">
                <a:solidFill>
                  <a:schemeClr val="bg1"/>
                </a:solidFill>
                <a:latin typeface="Arial"/>
                <a:cs typeface="Arial"/>
              </a:defRPr>
            </a:lvl1pPr>
          </a:lstStyle>
          <a:p>
            <a:fld id="{F5BA7003-00DC-104B-92AD-B7A90026C1F9}" type="datetimeFigureOut">
              <a:rPr lang="en-US" smtClean="0"/>
              <a:pPr/>
              <a:t>6/3/2018</a:t>
            </a:fld>
            <a:endParaRPr lang="en-US" dirty="0"/>
          </a:p>
        </p:txBody>
      </p:sp>
      <p:sp>
        <p:nvSpPr>
          <p:cNvPr id="5" name="Footer Placeholder 4"/>
          <p:cNvSpPr>
            <a:spLocks noGrp="1"/>
          </p:cNvSpPr>
          <p:nvPr>
            <p:ph type="ftr" sz="quarter" idx="11"/>
          </p:nvPr>
        </p:nvSpPr>
        <p:spPr>
          <a:xfrm>
            <a:off x="1855063" y="6356350"/>
            <a:ext cx="2895600" cy="365125"/>
          </a:xfrm>
        </p:spPr>
        <p:txBody>
          <a:bodyPr/>
          <a:lstStyle>
            <a:lvl1pPr>
              <a:defRPr sz="1000">
                <a:solidFill>
                  <a:schemeClr val="bg1"/>
                </a:solidFill>
                <a:latin typeface="Arial"/>
                <a:cs typeface="Arial"/>
              </a:defRPr>
            </a:lvl1pPr>
          </a:lstStyle>
          <a:p>
            <a:endParaRPr lang="en-US" dirty="0"/>
          </a:p>
        </p:txBody>
      </p:sp>
      <p:sp>
        <p:nvSpPr>
          <p:cNvPr id="6" name="Slide Number Placeholder 5"/>
          <p:cNvSpPr>
            <a:spLocks noGrp="1"/>
          </p:cNvSpPr>
          <p:nvPr>
            <p:ph type="sldNum" sz="quarter" idx="12"/>
          </p:nvPr>
        </p:nvSpPr>
        <p:spPr>
          <a:xfrm>
            <a:off x="4750663" y="6356350"/>
            <a:ext cx="2133600" cy="365125"/>
          </a:xfrm>
        </p:spPr>
        <p:txBody>
          <a:bodyPr/>
          <a:lstStyle>
            <a:lvl1pPr>
              <a:defRPr sz="1000">
                <a:solidFill>
                  <a:schemeClr val="bg1"/>
                </a:solidFill>
                <a:latin typeface="Arial"/>
                <a:cs typeface="Arial"/>
              </a:defRPr>
            </a:lvl1pPr>
          </a:lstStyle>
          <a:p>
            <a:fld id="{051C7006-7120-F341-A188-F97DDD913081}" type="slidenum">
              <a:rPr lang="en-US" smtClean="0"/>
              <a:pPr/>
              <a:t>‹#›</a:t>
            </a:fld>
            <a:endParaRPr lang="en-US" dirty="0"/>
          </a:p>
        </p:txBody>
      </p:sp>
    </p:spTree>
    <p:extLst>
      <p:ext uri="{BB962C8B-B14F-4D97-AF65-F5344CB8AC3E}">
        <p14:creationId xmlns="" xmlns:p14="http://schemas.microsoft.com/office/powerpoint/2010/main" val="6447770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or Text Block">
    <p:bg>
      <p:bgPr>
        <a:solidFill>
          <a:srgbClr val="FF82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29555"/>
            <a:ext cx="8229600" cy="1143000"/>
          </a:xfrm>
        </p:spPr>
        <p:txBody>
          <a:bodyPr>
            <a:normAutofit/>
          </a:bodyPr>
          <a:lstStyle>
            <a:lvl1pPr algn="ctr">
              <a:defRPr sz="3600" b="0">
                <a:solidFill>
                  <a:schemeClr val="bg1"/>
                </a:solidFill>
                <a:latin typeface="Georgia"/>
                <a:cs typeface="Georgia"/>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5BA7003-00DC-104B-92AD-B7A90026C1F9}" type="datetimeFigureOut">
              <a:rPr lang="en-US" smtClean="0"/>
              <a:pPr/>
              <a:t>6/3/2018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dirty="0"/>
          </a:p>
        </p:txBody>
      </p:sp>
    </p:spTree>
    <p:extLst>
      <p:ext uri="{BB962C8B-B14F-4D97-AF65-F5344CB8AC3E}">
        <p14:creationId xmlns="" xmlns:p14="http://schemas.microsoft.com/office/powerpoint/2010/main" val="41988495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3.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subtitle style</a:t>
            </a:r>
            <a:endParaRPr lang="en-US" dirty="0"/>
          </a:p>
        </p:txBody>
      </p:sp>
    </p:spTree>
    <p:extLst>
      <p:ext uri="{BB962C8B-B14F-4D97-AF65-F5344CB8AC3E}">
        <p14:creationId xmlns="" xmlns:p14="http://schemas.microsoft.com/office/powerpoint/2010/main" val="1758142741"/>
      </p:ext>
    </p:extLst>
  </p:cSld>
  <p:clrMap bg1="lt1" tx1="dk1" bg2="lt2" tx2="dk2" accent1="accent1" accent2="accent2" accent3="accent3" accent4="accent4" accent5="accent5" accent6="accent6" hlink="hlink" folHlink="folHlink"/>
  <p:sldLayoutIdLst>
    <p:sldLayoutId id="2147483702" r:id="rId1"/>
    <p:sldLayoutId id="2147483664" r:id="rId2"/>
    <p:sldLayoutId id="2147483661" r:id="rId3"/>
    <p:sldLayoutId id="2147483649" r:id="rId4"/>
    <p:sldLayoutId id="2147483700" r:id="rId5"/>
    <p:sldLayoutId id="2147483663" r:id="rId6"/>
    <p:sldLayoutId id="2147483696" r:id="rId7"/>
  </p:sldLayoutIdLst>
  <p:timing>
    <p:tnLst>
      <p:par>
        <p:cTn id="1" dur="indefinite" restart="never" nodeType="tmRoot"/>
      </p:par>
    </p:tnLst>
  </p:timing>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0" indent="0" algn="ctr" defTabSz="457200" rtl="0" eaLnBrk="1" latinLnBrk="0" hangingPunct="1">
        <a:spcBef>
          <a:spcPct val="20000"/>
        </a:spcBef>
        <a:buFont typeface="Arial"/>
        <a:buNone/>
        <a:defRPr sz="3200" kern="1200">
          <a:solidFill>
            <a:srgbClr val="77797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131060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fld id="{F5BA7003-00DC-104B-92AD-B7A90026C1F9}" type="datetimeFigureOut">
              <a:rPr lang="en-US" smtClean="0"/>
              <a:pPr/>
              <a:t>6/3/2018</a:t>
            </a:fld>
            <a:endParaRPr lang="en-US" dirty="0"/>
          </a:p>
        </p:txBody>
      </p:sp>
      <p:sp>
        <p:nvSpPr>
          <p:cNvPr id="5" name="Footer Placeholder 4"/>
          <p:cNvSpPr>
            <a:spLocks noGrp="1"/>
          </p:cNvSpPr>
          <p:nvPr>
            <p:ph type="ftr" sz="quarter" idx="3"/>
          </p:nvPr>
        </p:nvSpPr>
        <p:spPr>
          <a:xfrm>
            <a:off x="1767809" y="6356350"/>
            <a:ext cx="28956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4667371" y="635635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1" name="Picture 10" descr="new PT BOBI-KNOCKOUT.eps"/>
          <p:cNvPicPr>
            <a:picLocks noChangeAspect="1"/>
          </p:cNvPicPr>
          <p:nvPr userDrawn="1"/>
        </p:nvPicPr>
        <p:blipFill>
          <a:blip r:embed="rId9" cstate="screen">
            <a:extLst>
              <a:ext uri="{28A0092B-C50C-407E-A947-70E740481C1C}">
                <a14:useLocalDpi xmlns="" xmlns:a14="http://schemas.microsoft.com/office/drawing/2010/main"/>
              </a:ext>
            </a:extLst>
          </a:blip>
          <a:stretch>
            <a:fillRect/>
          </a:stretch>
        </p:blipFill>
        <p:spPr>
          <a:xfrm>
            <a:off x="7380488" y="6409332"/>
            <a:ext cx="1676040" cy="383350"/>
          </a:xfrm>
          <a:prstGeom prst="rect">
            <a:avLst/>
          </a:prstGeom>
        </p:spPr>
      </p:pic>
    </p:spTree>
    <p:extLst>
      <p:ext uri="{BB962C8B-B14F-4D97-AF65-F5344CB8AC3E}">
        <p14:creationId xmlns="" xmlns:p14="http://schemas.microsoft.com/office/powerpoint/2010/main" val="2101319141"/>
      </p:ext>
    </p:extLst>
  </p:cSld>
  <p:clrMap bg1="lt1" tx1="dk1" bg2="lt2" tx2="dk2" accent1="accent1" accent2="accent2" accent3="accent3" accent4="accent4" accent5="accent5" accent6="accent6" hlink="hlink" folHlink="folHlink"/>
  <p:sldLayoutIdLst>
    <p:sldLayoutId id="2147483669" r:id="rId1"/>
    <p:sldLayoutId id="2147483691" r:id="rId2"/>
    <p:sldLayoutId id="2147483670" r:id="rId3"/>
    <p:sldLayoutId id="2147483701" r:id="rId4"/>
    <p:sldLayoutId id="2147483671" r:id="rId5"/>
    <p:sldLayoutId id="2147483672" r:id="rId6"/>
    <p:sldLayoutId id="2147483674" r:id="rId7"/>
  </p:sldLayoutIdLst>
  <p:timing>
    <p:tnLst>
      <p:par>
        <p:cTn id="1" dur="indefinite" restart="never" nodeType="tmRoot"/>
      </p:par>
    </p:tnLst>
  </p:timing>
  <p:txStyles>
    <p:titleStyle>
      <a:lvl1pPr algn="l" defTabSz="457200" rtl="0" eaLnBrk="1" latinLnBrk="0" hangingPunct="1">
        <a:spcBef>
          <a:spcPct val="0"/>
        </a:spcBef>
        <a:buNone/>
        <a:defRPr sz="4400" b="1"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ate Placeholder 3"/>
          <p:cNvSpPr>
            <a:spLocks noGrp="1"/>
          </p:cNvSpPr>
          <p:nvPr>
            <p:ph type="dt" sz="half" idx="2"/>
          </p:nvPr>
        </p:nvSpPr>
        <p:spPr>
          <a:xfrm>
            <a:off x="457200" y="6356350"/>
            <a:ext cx="131060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fld id="{F5BA7003-00DC-104B-92AD-B7A90026C1F9}" type="datetimeFigureOut">
              <a:rPr lang="en-US" smtClean="0"/>
              <a:pPr/>
              <a:t>6/3/2018</a:t>
            </a:fld>
            <a:endParaRPr lang="en-US" dirty="0"/>
          </a:p>
        </p:txBody>
      </p:sp>
      <p:sp>
        <p:nvSpPr>
          <p:cNvPr id="11" name="Footer Placeholder 4"/>
          <p:cNvSpPr>
            <a:spLocks noGrp="1"/>
          </p:cNvSpPr>
          <p:nvPr>
            <p:ph type="ftr" sz="quarter" idx="3"/>
          </p:nvPr>
        </p:nvSpPr>
        <p:spPr>
          <a:xfrm>
            <a:off x="1767809" y="6356350"/>
            <a:ext cx="28956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endParaRPr lang="en-US" dirty="0"/>
          </a:p>
        </p:txBody>
      </p:sp>
      <p:sp>
        <p:nvSpPr>
          <p:cNvPr id="12" name="Slide Number Placeholder 5"/>
          <p:cNvSpPr>
            <a:spLocks noGrp="1"/>
          </p:cNvSpPr>
          <p:nvPr>
            <p:ph type="sldNum" sz="quarter" idx="4"/>
          </p:nvPr>
        </p:nvSpPr>
        <p:spPr>
          <a:xfrm>
            <a:off x="4667371" y="635635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4" name="Picture 13" descr="new PT BOBI-KNOCKOUT.eps"/>
          <p:cNvPicPr>
            <a:picLocks noChangeAspect="1"/>
          </p:cNvPicPr>
          <p:nvPr userDrawn="1"/>
        </p:nvPicPr>
        <p:blipFill>
          <a:blip r:embed="rId7" cstate="screen">
            <a:extLst>
              <a:ext uri="{28A0092B-C50C-407E-A947-70E740481C1C}">
                <a14:useLocalDpi xmlns="" xmlns:a14="http://schemas.microsoft.com/office/drawing/2010/main"/>
              </a:ext>
            </a:extLst>
          </a:blip>
          <a:stretch>
            <a:fillRect/>
          </a:stretch>
        </p:blipFill>
        <p:spPr>
          <a:xfrm>
            <a:off x="7380488" y="6409332"/>
            <a:ext cx="1676040" cy="383350"/>
          </a:xfrm>
          <a:prstGeom prst="rect">
            <a:avLst/>
          </a:prstGeom>
        </p:spPr>
      </p:pic>
    </p:spTree>
    <p:extLst>
      <p:ext uri="{BB962C8B-B14F-4D97-AF65-F5344CB8AC3E}">
        <p14:creationId xmlns="" xmlns:p14="http://schemas.microsoft.com/office/powerpoint/2010/main" val="2856070284"/>
      </p:ext>
    </p:extLst>
  </p:cSld>
  <p:clrMap bg1="lt1" tx1="dk1" bg2="lt2" tx2="dk2" accent1="accent1" accent2="accent2" accent3="accent3" accent4="accent4" accent5="accent5" accent6="accent6" hlink="hlink" folHlink="folHlink"/>
  <p:sldLayoutIdLst>
    <p:sldLayoutId id="2147483676" r:id="rId1"/>
    <p:sldLayoutId id="2147483693" r:id="rId2"/>
    <p:sldLayoutId id="2147483699" r:id="rId3"/>
    <p:sldLayoutId id="2147483694" r:id="rId4"/>
    <p:sldLayoutId id="2147483695" r:id="rId5"/>
  </p:sldLayoutIdLst>
  <p:timing>
    <p:tnLst>
      <p:par>
        <p:cTn id="1" dur="indefinite" restart="never" nodeType="tmRoot"/>
      </p:par>
    </p:tnLst>
  </p:timing>
  <p:txStyles>
    <p:titleStyle>
      <a:lvl1pPr algn="l" defTabSz="457200" rtl="0" eaLnBrk="1" latinLnBrk="0" hangingPunct="1">
        <a:spcBef>
          <a:spcPct val="0"/>
        </a:spcBef>
        <a:buNone/>
        <a:defRPr sz="4400"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p:cNvSpPr>
            <a:spLocks noGrp="1"/>
          </p:cNvSpPr>
          <p:nvPr>
            <p:ph type="dt" sz="half" idx="2"/>
          </p:nvPr>
        </p:nvSpPr>
        <p:spPr>
          <a:xfrm>
            <a:off x="457200" y="6356350"/>
            <a:ext cx="131060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fld id="{F5BA7003-00DC-104B-92AD-B7A90026C1F9}" type="datetimeFigureOut">
              <a:rPr lang="en-US" smtClean="0"/>
              <a:pPr/>
              <a:t>6/3/2018</a:t>
            </a:fld>
            <a:endParaRPr lang="en-US" dirty="0"/>
          </a:p>
        </p:txBody>
      </p:sp>
      <p:sp>
        <p:nvSpPr>
          <p:cNvPr id="9" name="Footer Placeholder 4"/>
          <p:cNvSpPr>
            <a:spLocks noGrp="1"/>
          </p:cNvSpPr>
          <p:nvPr>
            <p:ph type="ftr" sz="quarter" idx="3"/>
          </p:nvPr>
        </p:nvSpPr>
        <p:spPr>
          <a:xfrm>
            <a:off x="1767809" y="6356350"/>
            <a:ext cx="28956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endParaRPr lang="en-US" dirty="0"/>
          </a:p>
        </p:txBody>
      </p:sp>
      <p:sp>
        <p:nvSpPr>
          <p:cNvPr id="10" name="Slide Number Placeholder 5"/>
          <p:cNvSpPr>
            <a:spLocks noGrp="1"/>
          </p:cNvSpPr>
          <p:nvPr>
            <p:ph type="sldNum" sz="quarter" idx="4"/>
          </p:nvPr>
        </p:nvSpPr>
        <p:spPr>
          <a:xfrm>
            <a:off x="4667371" y="635635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dirty="0"/>
          </a:p>
        </p:txBody>
      </p:sp>
      <p:pic>
        <p:nvPicPr>
          <p:cNvPr id="12" name="Picture 11" descr="new PT BOBI-KNOCKOUT.eps"/>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7380488" y="6409332"/>
            <a:ext cx="1676040" cy="383350"/>
          </a:xfrm>
          <a:prstGeom prst="rect">
            <a:avLst/>
          </a:prstGeom>
        </p:spPr>
      </p:pic>
    </p:spTree>
    <p:extLst>
      <p:ext uri="{BB962C8B-B14F-4D97-AF65-F5344CB8AC3E}">
        <p14:creationId xmlns="" xmlns:p14="http://schemas.microsoft.com/office/powerpoint/2010/main" val="1886285337"/>
      </p:ext>
    </p:extLst>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1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6.png"/><Relationship Id="rId5" Type="http://schemas.openxmlformats.org/officeDocument/2006/relationships/tags" Target="../tags/tag24.xml"/><Relationship Id="rId10" Type="http://schemas.openxmlformats.org/officeDocument/2006/relationships/notesSlide" Target="../notesSlides/notesSlide11.xml"/><Relationship Id="rId4" Type="http://schemas.openxmlformats.org/officeDocument/2006/relationships/tags" Target="../tags/tag23.xml"/><Relationship Id="rId9"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9.png"/><Relationship Id="rId4"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6.png"/><Relationship Id="rId4"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13.xml"/><Relationship Id="rId4"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6.png"/><Relationship Id="rId4"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6.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16.xml"/><Relationship Id="rId5" Type="http://schemas.openxmlformats.org/officeDocument/2006/relationships/slideLayout" Target="../slideLayouts/slideLayout8.xml"/><Relationship Id="rId4" Type="http://schemas.openxmlformats.org/officeDocument/2006/relationships/tags" Target="../tags/tag5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notesSlide" Target="../notesSlides/notesSlide4.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8.xml"/><Relationship Id="rId5" Type="http://schemas.openxmlformats.org/officeDocument/2006/relationships/tags" Target="../tags/tag8.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Curation and Refactoring of Legacy Software</a:t>
            </a:r>
            <a:endParaRPr lang="en-US" dirty="0"/>
          </a:p>
        </p:txBody>
      </p:sp>
      <p:sp>
        <p:nvSpPr>
          <p:cNvPr id="5" name="Subtitle 4"/>
          <p:cNvSpPr>
            <a:spLocks noGrp="1"/>
          </p:cNvSpPr>
          <p:nvPr>
            <p:ph type="subTitle" idx="1"/>
          </p:nvPr>
        </p:nvSpPr>
        <p:spPr/>
        <p:txBody>
          <a:bodyPr/>
          <a:lstStyle/>
          <a:p>
            <a:r>
              <a:rPr lang="en-US" dirty="0" smtClean="0"/>
              <a:t>Walton Macey</a:t>
            </a:r>
          </a:p>
          <a:p>
            <a:r>
              <a:rPr lang="en-US" dirty="0" smtClean="0"/>
              <a:t>June 2018</a:t>
            </a:r>
            <a:endParaRPr lang="en-US" dirty="0"/>
          </a:p>
        </p:txBody>
      </p:sp>
      <p:sp>
        <p:nvSpPr>
          <p:cNvPr id="3" name="BainBulletsConfiguration" hidden="1"/>
          <p:cNvSpPr txBox="1"/>
          <p:nvPr/>
        </p:nvSpPr>
        <p:spPr>
          <a:xfrm>
            <a:off x="12700" y="12700"/>
            <a:ext cx="8890000" cy="107722"/>
          </a:xfrm>
          <a:prstGeom prst="rect">
            <a:avLst/>
          </a:prstGeom>
          <a:noFill/>
        </p:spPr>
        <p:txBody>
          <a:bodyPr vert="horz" rtlCol="0">
            <a:spAutoFit/>
          </a:bodyPr>
          <a:lstStyle/>
          <a:p>
            <a:endParaRPr lang="en-US" sz="100" dirty="0">
              <a:solidFill>
                <a:srgbClr val="FFFFFF"/>
              </a:solidFill>
            </a:endParaRPr>
          </a:p>
        </p:txBody>
      </p:sp>
    </p:spTree>
    <p:extLst>
      <p:ext uri="{BB962C8B-B14F-4D97-AF65-F5344CB8AC3E}">
        <p14:creationId xmlns="" xmlns:p14="http://schemas.microsoft.com/office/powerpoint/2010/main" val="18295576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 inventory</a:t>
            </a:r>
            <a:endParaRPr lang="en-US" dirty="0"/>
          </a:p>
        </p:txBody>
      </p:sp>
      <p:sp>
        <p:nvSpPr>
          <p:cNvPr id="14" name="Gray1"/>
          <p:cNvSpPr>
            <a:spLocks noChangeAspect="1"/>
          </p:cNvSpPr>
          <p:nvPr/>
        </p:nvSpPr>
        <p:spPr bwMode="auto">
          <a:xfrm>
            <a:off x="87979" y="285336"/>
            <a:ext cx="376492" cy="376492"/>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2800" b="1" dirty="0">
                <a:solidFill>
                  <a:srgbClr val="000000"/>
                </a:solidFill>
              </a:rPr>
              <a:t>3</a:t>
            </a:r>
            <a:endParaRPr lang="en-GB" sz="1400" b="1" dirty="0">
              <a:solidFill>
                <a:srgbClr val="000000"/>
              </a:solidFill>
              <a:cs typeface="+mn-cs"/>
            </a:endParaRPr>
          </a:p>
        </p:txBody>
      </p:sp>
      <p:sp>
        <p:nvSpPr>
          <p:cNvPr id="4" name="TextBox 3"/>
          <p:cNvSpPr txBox="1"/>
          <p:nvPr/>
        </p:nvSpPr>
        <p:spPr>
          <a:xfrm>
            <a:off x="508000" y="2048938"/>
            <a:ext cx="799756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Full physical inventory and tracking methodology</a:t>
            </a:r>
          </a:p>
          <a:p>
            <a:pPr marL="285750" indent="-285750">
              <a:buFont typeface="Arial" panose="020B0604020202020204" pitchFamily="34" charset="0"/>
              <a:buChar char="•"/>
            </a:pPr>
            <a:r>
              <a:rPr lang="en-US" dirty="0" smtClean="0"/>
              <a:t>Cross validation to software center’s database</a:t>
            </a:r>
          </a:p>
          <a:p>
            <a:pPr marL="285750" indent="-285750">
              <a:buFont typeface="Arial" panose="020B0604020202020204" pitchFamily="34" charset="0"/>
              <a:buChar char="•"/>
            </a:pPr>
            <a:r>
              <a:rPr lang="en-US" b="1" u="sng" dirty="0" smtClean="0"/>
              <a:t>Findings:</a:t>
            </a:r>
          </a:p>
          <a:p>
            <a:pPr marL="742950" lvl="1" indent="-285750">
              <a:buFont typeface="Arial" panose="020B0604020202020204" pitchFamily="34" charset="0"/>
              <a:buChar char="•"/>
            </a:pPr>
            <a:r>
              <a:rPr lang="en-US" dirty="0" smtClean="0"/>
              <a:t>~1000 software packages not present in the room [</a:t>
            </a:r>
            <a:r>
              <a:rPr lang="en-US" u="sng" dirty="0" smtClean="0"/>
              <a:t>Open Source Note</a:t>
            </a:r>
            <a:r>
              <a:rPr lang="en-US" dirty="0" smtClean="0"/>
              <a:t>]</a:t>
            </a:r>
          </a:p>
          <a:p>
            <a:pPr marL="742950" lvl="1" indent="-285750">
              <a:buFont typeface="Arial" panose="020B0604020202020204" pitchFamily="34" charset="0"/>
              <a:buChar char="•"/>
            </a:pPr>
            <a:r>
              <a:rPr lang="en-US" dirty="0" smtClean="0"/>
              <a:t>22 packages have more than one folder</a:t>
            </a:r>
          </a:p>
          <a:p>
            <a:pPr marL="742950" lvl="1" indent="-285750">
              <a:buFont typeface="Arial" panose="020B0604020202020204" pitchFamily="34" charset="0"/>
              <a:buChar char="•"/>
            </a:pPr>
            <a:r>
              <a:rPr lang="en-US" dirty="0" smtClean="0"/>
              <a:t>At least 10 packages have physical media in the form of tape drive</a:t>
            </a:r>
          </a:p>
          <a:p>
            <a:pPr marL="285750" indent="-285750">
              <a:buFont typeface="Arial" panose="020B0604020202020204" pitchFamily="34" charset="0"/>
              <a:buChar char="•"/>
            </a:pPr>
            <a:endParaRPr lang="en-US" dirty="0"/>
          </a:p>
        </p:txBody>
      </p:sp>
      <p:sp>
        <p:nvSpPr>
          <p:cNvPr id="3"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6"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grpSp>
        <p:nvGrpSpPr>
          <p:cNvPr id="7" name="Group 6"/>
          <p:cNvGrpSpPr/>
          <p:nvPr>
            <p:custDataLst>
              <p:tags r:id="rId1"/>
            </p:custDataLst>
          </p:nvPr>
        </p:nvGrpSpPr>
        <p:grpSpPr>
          <a:xfrm>
            <a:off x="229393" y="3618246"/>
            <a:ext cx="557213" cy="557213"/>
            <a:chOff x="2592388" y="7046913"/>
            <a:chExt cx="557213" cy="557213"/>
          </a:xfrm>
        </p:grpSpPr>
        <p:sp>
          <p:nvSpPr>
            <p:cNvPr id="8" name="Oval 75"/>
            <p:cNvSpPr>
              <a:spLocks noChangeArrowheads="1"/>
            </p:cNvSpPr>
            <p:nvPr/>
          </p:nvSpPr>
          <p:spPr bwMode="auto">
            <a:xfrm>
              <a:off x="2592388" y="7046913"/>
              <a:ext cx="557213" cy="557213"/>
            </a:xfrm>
            <a:prstGeom prst="ellipse">
              <a:avLst/>
            </a:prstGeom>
            <a:noFill/>
            <a:ln w="11113" cap="flat">
              <a:solidFill>
                <a:srgbClr val="4D4D4D"/>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p>
              <a:endParaRPr lang="en-AU"/>
            </a:p>
          </p:txBody>
        </p:sp>
        <p:sp>
          <p:nvSpPr>
            <p:cNvPr id="9" name="Freeform 149"/>
            <p:cNvSpPr>
              <a:spLocks noEditPoints="1"/>
            </p:cNvSpPr>
            <p:nvPr/>
          </p:nvSpPr>
          <p:spPr bwMode="auto">
            <a:xfrm>
              <a:off x="2692401" y="7142163"/>
              <a:ext cx="358775" cy="363538"/>
            </a:xfrm>
            <a:custGeom>
              <a:avLst/>
              <a:gdLst>
                <a:gd name="T0" fmla="*/ 46 w 121"/>
                <a:gd name="T1" fmla="*/ 54 h 123"/>
                <a:gd name="T2" fmla="*/ 40 w 121"/>
                <a:gd name="T3" fmla="*/ 57 h 123"/>
                <a:gd name="T4" fmla="*/ 44 w 121"/>
                <a:gd name="T5" fmla="*/ 59 h 123"/>
                <a:gd name="T6" fmla="*/ 47 w 121"/>
                <a:gd name="T7" fmla="*/ 59 h 123"/>
                <a:gd name="T8" fmla="*/ 51 w 121"/>
                <a:gd name="T9" fmla="*/ 57 h 123"/>
                <a:gd name="T10" fmla="*/ 46 w 121"/>
                <a:gd name="T11" fmla="*/ 54 h 123"/>
                <a:gd name="T12" fmla="*/ 46 w 121"/>
                <a:gd name="T13" fmla="*/ 62 h 123"/>
                <a:gd name="T14" fmla="*/ 48 w 121"/>
                <a:gd name="T15" fmla="*/ 64 h 123"/>
                <a:gd name="T16" fmla="*/ 46 w 121"/>
                <a:gd name="T17" fmla="*/ 66 h 123"/>
                <a:gd name="T18" fmla="*/ 43 w 121"/>
                <a:gd name="T19" fmla="*/ 64 h 123"/>
                <a:gd name="T20" fmla="*/ 46 w 121"/>
                <a:gd name="T21" fmla="*/ 62 h 123"/>
                <a:gd name="T22" fmla="*/ 46 w 121"/>
                <a:gd name="T23" fmla="*/ 27 h 123"/>
                <a:gd name="T24" fmla="*/ 16 w 121"/>
                <a:gd name="T25" fmla="*/ 45 h 123"/>
                <a:gd name="T26" fmla="*/ 19 w 121"/>
                <a:gd name="T27" fmla="*/ 47 h 123"/>
                <a:gd name="T28" fmla="*/ 46 w 121"/>
                <a:gd name="T29" fmla="*/ 31 h 123"/>
                <a:gd name="T30" fmla="*/ 72 w 121"/>
                <a:gd name="T31" fmla="*/ 47 h 123"/>
                <a:gd name="T32" fmla="*/ 76 w 121"/>
                <a:gd name="T33" fmla="*/ 45 h 123"/>
                <a:gd name="T34" fmla="*/ 46 w 121"/>
                <a:gd name="T35" fmla="*/ 27 h 123"/>
                <a:gd name="T36" fmla="*/ 45 w 121"/>
                <a:gd name="T37" fmla="*/ 36 h 123"/>
                <a:gd name="T38" fmla="*/ 23 w 121"/>
                <a:gd name="T39" fmla="*/ 49 h 123"/>
                <a:gd name="T40" fmla="*/ 27 w 121"/>
                <a:gd name="T41" fmla="*/ 51 h 123"/>
                <a:gd name="T42" fmla="*/ 45 w 121"/>
                <a:gd name="T43" fmla="*/ 40 h 123"/>
                <a:gd name="T44" fmla="*/ 63 w 121"/>
                <a:gd name="T45" fmla="*/ 52 h 123"/>
                <a:gd name="T46" fmla="*/ 67 w 121"/>
                <a:gd name="T47" fmla="*/ 50 h 123"/>
                <a:gd name="T48" fmla="*/ 45 w 121"/>
                <a:gd name="T49" fmla="*/ 36 h 123"/>
                <a:gd name="T50" fmla="*/ 45 w 121"/>
                <a:gd name="T51" fmla="*/ 45 h 123"/>
                <a:gd name="T52" fmla="*/ 31 w 121"/>
                <a:gd name="T53" fmla="*/ 53 h 123"/>
                <a:gd name="T54" fmla="*/ 35 w 121"/>
                <a:gd name="T55" fmla="*/ 55 h 123"/>
                <a:gd name="T56" fmla="*/ 55 w 121"/>
                <a:gd name="T57" fmla="*/ 55 h 123"/>
                <a:gd name="T58" fmla="*/ 59 w 121"/>
                <a:gd name="T59" fmla="*/ 53 h 123"/>
                <a:gd name="T60" fmla="*/ 45 w 121"/>
                <a:gd name="T61" fmla="*/ 45 h 123"/>
                <a:gd name="T62" fmla="*/ 91 w 121"/>
                <a:gd name="T63" fmla="*/ 45 h 123"/>
                <a:gd name="T64" fmla="*/ 45 w 121"/>
                <a:gd name="T65" fmla="*/ 0 h 123"/>
                <a:gd name="T66" fmla="*/ 0 w 121"/>
                <a:gd name="T67" fmla="*/ 45 h 123"/>
                <a:gd name="T68" fmla="*/ 45 w 121"/>
                <a:gd name="T69" fmla="*/ 90 h 123"/>
                <a:gd name="T70" fmla="*/ 91 w 121"/>
                <a:gd name="T71" fmla="*/ 45 h 123"/>
                <a:gd name="T72" fmla="*/ 45 w 121"/>
                <a:gd name="T73" fmla="*/ 79 h 123"/>
                <a:gd name="T74" fmla="*/ 11 w 121"/>
                <a:gd name="T75" fmla="*/ 45 h 123"/>
                <a:gd name="T76" fmla="*/ 45 w 121"/>
                <a:gd name="T77" fmla="*/ 11 h 123"/>
                <a:gd name="T78" fmla="*/ 79 w 121"/>
                <a:gd name="T79" fmla="*/ 45 h 123"/>
                <a:gd name="T80" fmla="*/ 45 w 121"/>
                <a:gd name="T81" fmla="*/ 79 h 123"/>
                <a:gd name="T82" fmla="*/ 76 w 121"/>
                <a:gd name="T83" fmla="*/ 88 h 123"/>
                <a:gd name="T84" fmla="*/ 86 w 121"/>
                <a:gd name="T85" fmla="*/ 78 h 123"/>
                <a:gd name="T86" fmla="*/ 121 w 121"/>
                <a:gd name="T87" fmla="*/ 112 h 123"/>
                <a:gd name="T88" fmla="*/ 111 w 121"/>
                <a:gd name="T89" fmla="*/ 123 h 123"/>
                <a:gd name="T90" fmla="*/ 76 w 121"/>
                <a:gd name="T91" fmla="*/ 88 h 123"/>
                <a:gd name="T92" fmla="*/ 76 w 121"/>
                <a:gd name="T93" fmla="*/ 88 h 123"/>
                <a:gd name="T94" fmla="*/ 76 w 121"/>
                <a:gd name="T95" fmla="*/ 8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1" h="123">
                  <a:moveTo>
                    <a:pt x="46" y="54"/>
                  </a:moveTo>
                  <a:cubicBezTo>
                    <a:pt x="43" y="54"/>
                    <a:pt x="41" y="55"/>
                    <a:pt x="40" y="57"/>
                  </a:cubicBezTo>
                  <a:cubicBezTo>
                    <a:pt x="44" y="59"/>
                    <a:pt x="44" y="59"/>
                    <a:pt x="44" y="59"/>
                  </a:cubicBezTo>
                  <a:cubicBezTo>
                    <a:pt x="45" y="58"/>
                    <a:pt x="46" y="58"/>
                    <a:pt x="47" y="59"/>
                  </a:cubicBezTo>
                  <a:cubicBezTo>
                    <a:pt x="51" y="57"/>
                    <a:pt x="51" y="57"/>
                    <a:pt x="51" y="57"/>
                  </a:cubicBezTo>
                  <a:cubicBezTo>
                    <a:pt x="50" y="55"/>
                    <a:pt x="48" y="54"/>
                    <a:pt x="46" y="54"/>
                  </a:cubicBezTo>
                  <a:close/>
                  <a:moveTo>
                    <a:pt x="46" y="62"/>
                  </a:moveTo>
                  <a:cubicBezTo>
                    <a:pt x="47" y="62"/>
                    <a:pt x="48" y="63"/>
                    <a:pt x="48" y="64"/>
                  </a:cubicBezTo>
                  <a:cubicBezTo>
                    <a:pt x="48" y="66"/>
                    <a:pt x="47" y="66"/>
                    <a:pt x="46" y="66"/>
                  </a:cubicBezTo>
                  <a:cubicBezTo>
                    <a:pt x="44" y="66"/>
                    <a:pt x="43" y="66"/>
                    <a:pt x="43" y="64"/>
                  </a:cubicBezTo>
                  <a:cubicBezTo>
                    <a:pt x="43" y="63"/>
                    <a:pt x="44" y="62"/>
                    <a:pt x="46" y="62"/>
                  </a:cubicBezTo>
                  <a:close/>
                  <a:moveTo>
                    <a:pt x="46" y="27"/>
                  </a:moveTo>
                  <a:cubicBezTo>
                    <a:pt x="32" y="26"/>
                    <a:pt x="21" y="34"/>
                    <a:pt x="16" y="45"/>
                  </a:cubicBezTo>
                  <a:cubicBezTo>
                    <a:pt x="19" y="47"/>
                    <a:pt x="19" y="47"/>
                    <a:pt x="19" y="47"/>
                  </a:cubicBezTo>
                  <a:cubicBezTo>
                    <a:pt x="24" y="38"/>
                    <a:pt x="35" y="32"/>
                    <a:pt x="46" y="31"/>
                  </a:cubicBezTo>
                  <a:cubicBezTo>
                    <a:pt x="57" y="31"/>
                    <a:pt x="67" y="38"/>
                    <a:pt x="72" y="47"/>
                  </a:cubicBezTo>
                  <a:cubicBezTo>
                    <a:pt x="76" y="45"/>
                    <a:pt x="76" y="45"/>
                    <a:pt x="76" y="45"/>
                  </a:cubicBezTo>
                  <a:cubicBezTo>
                    <a:pt x="70" y="35"/>
                    <a:pt x="59" y="28"/>
                    <a:pt x="46" y="27"/>
                  </a:cubicBezTo>
                  <a:close/>
                  <a:moveTo>
                    <a:pt x="45" y="36"/>
                  </a:moveTo>
                  <a:cubicBezTo>
                    <a:pt x="35" y="35"/>
                    <a:pt x="27" y="41"/>
                    <a:pt x="23" y="49"/>
                  </a:cubicBezTo>
                  <a:cubicBezTo>
                    <a:pt x="27" y="51"/>
                    <a:pt x="27" y="51"/>
                    <a:pt x="27" y="51"/>
                  </a:cubicBezTo>
                  <a:cubicBezTo>
                    <a:pt x="31" y="45"/>
                    <a:pt x="38" y="41"/>
                    <a:pt x="45" y="40"/>
                  </a:cubicBezTo>
                  <a:cubicBezTo>
                    <a:pt x="53" y="40"/>
                    <a:pt x="59" y="45"/>
                    <a:pt x="63" y="52"/>
                  </a:cubicBezTo>
                  <a:cubicBezTo>
                    <a:pt x="67" y="50"/>
                    <a:pt x="67" y="50"/>
                    <a:pt x="67" y="50"/>
                  </a:cubicBezTo>
                  <a:cubicBezTo>
                    <a:pt x="63" y="42"/>
                    <a:pt x="55" y="37"/>
                    <a:pt x="45" y="36"/>
                  </a:cubicBezTo>
                  <a:close/>
                  <a:moveTo>
                    <a:pt x="45" y="45"/>
                  </a:moveTo>
                  <a:cubicBezTo>
                    <a:pt x="39" y="45"/>
                    <a:pt x="34" y="48"/>
                    <a:pt x="31" y="53"/>
                  </a:cubicBezTo>
                  <a:cubicBezTo>
                    <a:pt x="35" y="55"/>
                    <a:pt x="35" y="55"/>
                    <a:pt x="35" y="55"/>
                  </a:cubicBezTo>
                  <a:cubicBezTo>
                    <a:pt x="39" y="48"/>
                    <a:pt x="50" y="48"/>
                    <a:pt x="55" y="55"/>
                  </a:cubicBezTo>
                  <a:cubicBezTo>
                    <a:pt x="59" y="53"/>
                    <a:pt x="59" y="53"/>
                    <a:pt x="59" y="53"/>
                  </a:cubicBezTo>
                  <a:cubicBezTo>
                    <a:pt x="56" y="49"/>
                    <a:pt x="51" y="45"/>
                    <a:pt x="45" y="45"/>
                  </a:cubicBezTo>
                  <a:close/>
                  <a:moveTo>
                    <a:pt x="91" y="45"/>
                  </a:moveTo>
                  <a:cubicBezTo>
                    <a:pt x="91" y="20"/>
                    <a:pt x="70" y="0"/>
                    <a:pt x="45" y="0"/>
                  </a:cubicBezTo>
                  <a:cubicBezTo>
                    <a:pt x="20" y="0"/>
                    <a:pt x="0" y="20"/>
                    <a:pt x="0" y="45"/>
                  </a:cubicBezTo>
                  <a:cubicBezTo>
                    <a:pt x="0" y="70"/>
                    <a:pt x="20" y="90"/>
                    <a:pt x="45" y="90"/>
                  </a:cubicBezTo>
                  <a:cubicBezTo>
                    <a:pt x="70" y="90"/>
                    <a:pt x="91" y="70"/>
                    <a:pt x="91" y="45"/>
                  </a:cubicBezTo>
                  <a:close/>
                  <a:moveTo>
                    <a:pt x="45" y="79"/>
                  </a:moveTo>
                  <a:cubicBezTo>
                    <a:pt x="26" y="79"/>
                    <a:pt x="11" y="64"/>
                    <a:pt x="11" y="45"/>
                  </a:cubicBezTo>
                  <a:cubicBezTo>
                    <a:pt x="11" y="26"/>
                    <a:pt x="26" y="11"/>
                    <a:pt x="45" y="11"/>
                  </a:cubicBezTo>
                  <a:cubicBezTo>
                    <a:pt x="64" y="11"/>
                    <a:pt x="79" y="26"/>
                    <a:pt x="79" y="45"/>
                  </a:cubicBezTo>
                  <a:cubicBezTo>
                    <a:pt x="79" y="64"/>
                    <a:pt x="64" y="79"/>
                    <a:pt x="45" y="79"/>
                  </a:cubicBezTo>
                  <a:close/>
                  <a:moveTo>
                    <a:pt x="76" y="88"/>
                  </a:moveTo>
                  <a:cubicBezTo>
                    <a:pt x="86" y="78"/>
                    <a:pt x="86" y="78"/>
                    <a:pt x="86" y="78"/>
                  </a:cubicBezTo>
                  <a:cubicBezTo>
                    <a:pt x="121" y="112"/>
                    <a:pt x="121" y="112"/>
                    <a:pt x="121" y="112"/>
                  </a:cubicBezTo>
                  <a:cubicBezTo>
                    <a:pt x="111" y="123"/>
                    <a:pt x="111" y="123"/>
                    <a:pt x="111" y="123"/>
                  </a:cubicBezTo>
                  <a:lnTo>
                    <a:pt x="76" y="88"/>
                  </a:lnTo>
                  <a:close/>
                  <a:moveTo>
                    <a:pt x="76" y="88"/>
                  </a:moveTo>
                  <a:cubicBezTo>
                    <a:pt x="76" y="88"/>
                    <a:pt x="76" y="88"/>
                    <a:pt x="76" y="88"/>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grpSp>
      <p:sp>
        <p:nvSpPr>
          <p:cNvPr id="10" name="TextBox 9"/>
          <p:cNvSpPr txBox="1"/>
          <p:nvPr>
            <p:custDataLst>
              <p:tags r:id="rId2"/>
            </p:custDataLst>
          </p:nvPr>
        </p:nvSpPr>
        <p:spPr>
          <a:xfrm>
            <a:off x="355600" y="1449333"/>
            <a:ext cx="8432800" cy="366767"/>
          </a:xfrm>
          <a:prstGeom prst="rect">
            <a:avLst/>
          </a:prstGeom>
          <a:blipFill dpi="0" rotWithShape="1">
            <a:blip r:embed="rId7"/>
            <a:srcRect/>
            <a:tile tx="0" ty="0" sx="100000" sy="100000" flip="xy" algn="b"/>
          </a:blipFill>
        </p:spPr>
        <p:txBody>
          <a:bodyPr vert="horz" wrap="square" lIns="0" tIns="0" rIns="0" bIns="88900" rtlCol="0" anchor="b">
            <a:spAutoFit/>
          </a:bodyPr>
          <a:lstStyle/>
          <a:p>
            <a:pPr algn="ctr"/>
            <a:r>
              <a:rPr lang="en-US" b="1" cap="all" dirty="0" smtClean="0"/>
              <a:t>Physical Status</a:t>
            </a:r>
            <a:endParaRPr lang="en-US" b="1" cap="all" dirty="0"/>
          </a:p>
        </p:txBody>
      </p:sp>
      <p:sp>
        <p:nvSpPr>
          <p:cNvPr id="11" name="TextBox 10"/>
          <p:cNvSpPr txBox="1"/>
          <p:nvPr>
            <p:custDataLst>
              <p:tags r:id="rId3"/>
            </p:custDataLst>
          </p:nvPr>
        </p:nvSpPr>
        <p:spPr>
          <a:xfrm>
            <a:off x="355599" y="3896853"/>
            <a:ext cx="8432800" cy="366767"/>
          </a:xfrm>
          <a:prstGeom prst="rect">
            <a:avLst/>
          </a:prstGeom>
          <a:blipFill dpi="0" rotWithShape="1">
            <a:blip r:embed="rId7"/>
            <a:srcRect/>
            <a:tile tx="0" ty="0" sx="100000" sy="100000" flip="xy" algn="b"/>
          </a:blipFill>
        </p:spPr>
        <p:txBody>
          <a:bodyPr vert="horz" wrap="square" lIns="0" tIns="0" rIns="0" bIns="88900" rtlCol="0" anchor="b">
            <a:spAutoFit/>
          </a:bodyPr>
          <a:lstStyle/>
          <a:p>
            <a:pPr algn="ctr"/>
            <a:r>
              <a:rPr lang="en-US" b="1" cap="all" dirty="0" smtClean="0"/>
              <a:t>Open Source Status</a:t>
            </a:r>
            <a:endParaRPr lang="en-US" b="1" cap="all" dirty="0"/>
          </a:p>
        </p:txBody>
      </p:sp>
      <p:sp>
        <p:nvSpPr>
          <p:cNvPr id="12" name="TextBox 11"/>
          <p:cNvSpPr txBox="1"/>
          <p:nvPr/>
        </p:nvSpPr>
        <p:spPr>
          <a:xfrm>
            <a:off x="508000" y="4263620"/>
            <a:ext cx="7845168"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Develop method to scour online repositories like Github, Bitbucket, </a:t>
            </a:r>
            <a:r>
              <a:rPr lang="en-US" dirty="0" err="1" smtClean="0"/>
              <a:t>SourceForge</a:t>
            </a:r>
            <a:r>
              <a:rPr lang="en-US" dirty="0" smtClean="0"/>
              <a:t> and others for any trace of an open source version of each software</a:t>
            </a:r>
          </a:p>
          <a:p>
            <a:pPr marL="285750" indent="-285750">
              <a:buFont typeface="Arial" panose="020B0604020202020204" pitchFamily="34" charset="0"/>
              <a:buChar char="•"/>
            </a:pPr>
            <a:r>
              <a:rPr lang="en-US" dirty="0" smtClean="0"/>
              <a:t>CustomSearch.py</a:t>
            </a:r>
          </a:p>
          <a:p>
            <a:pPr marL="742950" lvl="1" indent="-285750">
              <a:buFont typeface="Arial" panose="020B0604020202020204" pitchFamily="34" charset="0"/>
              <a:buChar char="•"/>
            </a:pPr>
            <a:r>
              <a:rPr lang="en-US" dirty="0" smtClean="0"/>
              <a:t>Reduced results </a:t>
            </a:r>
          </a:p>
          <a:p>
            <a:pPr marL="742950" lvl="1" indent="-285750">
              <a:buFont typeface="Arial" panose="020B0604020202020204" pitchFamily="34" charset="0"/>
              <a:buChar char="•"/>
            </a:pPr>
            <a:r>
              <a:rPr lang="en-US" dirty="0" smtClean="0"/>
              <a:t>Removed false positives </a:t>
            </a:r>
          </a:p>
          <a:p>
            <a:pPr marL="742950" lvl="1" indent="-285750">
              <a:buFont typeface="Arial" panose="020B0604020202020204" pitchFamily="34" charset="0"/>
              <a:buChar char="•"/>
            </a:pPr>
            <a:r>
              <a:rPr lang="en-US" dirty="0" smtClean="0"/>
              <a:t>Verified final possible open source locations</a:t>
            </a:r>
          </a:p>
          <a:p>
            <a:pPr marL="285750" indent="-285750">
              <a:buFont typeface="Arial" panose="020B0604020202020204" pitchFamily="34" charset="0"/>
              <a:buChar char="•"/>
            </a:pPr>
            <a:endParaRPr lang="en-US" dirty="0"/>
          </a:p>
        </p:txBody>
      </p:sp>
      <p:grpSp>
        <p:nvGrpSpPr>
          <p:cNvPr id="13" name="Group 12"/>
          <p:cNvGrpSpPr/>
          <p:nvPr>
            <p:custDataLst>
              <p:tags r:id="rId4"/>
            </p:custDataLst>
          </p:nvPr>
        </p:nvGrpSpPr>
        <p:grpSpPr>
          <a:xfrm>
            <a:off x="329406" y="1286614"/>
            <a:ext cx="320675" cy="325438"/>
            <a:chOff x="2709863" y="2644776"/>
            <a:chExt cx="320675" cy="325438"/>
          </a:xfrm>
        </p:grpSpPr>
        <p:sp>
          <p:nvSpPr>
            <p:cNvPr id="15" name="Freeform 117"/>
            <p:cNvSpPr>
              <a:spLocks noEditPoints="1"/>
            </p:cNvSpPr>
            <p:nvPr/>
          </p:nvSpPr>
          <p:spPr bwMode="auto">
            <a:xfrm>
              <a:off x="2968626" y="2644776"/>
              <a:ext cx="0" cy="0"/>
            </a:xfrm>
            <a:custGeom>
              <a:avLst/>
              <a:gdLst/>
              <a:ahLst/>
              <a:cxnLst>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lose/>
                  <a:moveTo>
                    <a:pt x="0" y="0"/>
                  </a:moveTo>
                  <a:cubicBezTo>
                    <a:pt x="0" y="0"/>
                    <a:pt x="0" y="0"/>
                    <a:pt x="0" y="0"/>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16" name="Freeform 118"/>
            <p:cNvSpPr>
              <a:spLocks noEditPoints="1"/>
            </p:cNvSpPr>
            <p:nvPr/>
          </p:nvSpPr>
          <p:spPr bwMode="auto">
            <a:xfrm>
              <a:off x="2968626" y="2644776"/>
              <a:ext cx="0" cy="0"/>
            </a:xfrm>
            <a:custGeom>
              <a:avLst/>
              <a:gdLst/>
              <a:ahLst/>
              <a:cxnLst>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lose/>
                  <a:moveTo>
                    <a:pt x="0" y="0"/>
                  </a:moveTo>
                  <a:cubicBezTo>
                    <a:pt x="0" y="0"/>
                    <a:pt x="0" y="0"/>
                    <a:pt x="0" y="0"/>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17" name="Freeform 119"/>
            <p:cNvSpPr>
              <a:spLocks noEditPoints="1"/>
            </p:cNvSpPr>
            <p:nvPr/>
          </p:nvSpPr>
          <p:spPr bwMode="auto">
            <a:xfrm>
              <a:off x="2968626" y="2644776"/>
              <a:ext cx="0" cy="0"/>
            </a:xfrm>
            <a:custGeom>
              <a:avLst/>
              <a:gdLst/>
              <a:ahLst/>
              <a:cxnLst>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lose/>
                  <a:moveTo>
                    <a:pt x="0" y="0"/>
                  </a:moveTo>
                  <a:cubicBezTo>
                    <a:pt x="0" y="0"/>
                    <a:pt x="0" y="0"/>
                    <a:pt x="0" y="0"/>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18" name="Freeform 173"/>
            <p:cNvSpPr>
              <a:spLocks noEditPoints="1"/>
            </p:cNvSpPr>
            <p:nvPr/>
          </p:nvSpPr>
          <p:spPr bwMode="auto">
            <a:xfrm>
              <a:off x="2900363" y="2778126"/>
              <a:ext cx="130175" cy="122238"/>
            </a:xfrm>
            <a:custGeom>
              <a:avLst/>
              <a:gdLst>
                <a:gd name="T0" fmla="*/ 43 w 44"/>
                <a:gd name="T1" fmla="*/ 22 h 41"/>
                <a:gd name="T2" fmla="*/ 39 w 44"/>
                <a:gd name="T3" fmla="*/ 20 h 41"/>
                <a:gd name="T4" fmla="*/ 38 w 44"/>
                <a:gd name="T5" fmla="*/ 17 h 41"/>
                <a:gd name="T6" fmla="*/ 42 w 44"/>
                <a:gd name="T7" fmla="*/ 15 h 41"/>
                <a:gd name="T8" fmla="*/ 42 w 44"/>
                <a:gd name="T9" fmla="*/ 11 h 41"/>
                <a:gd name="T10" fmla="*/ 36 w 44"/>
                <a:gd name="T11" fmla="*/ 4 h 41"/>
                <a:gd name="T12" fmla="*/ 33 w 44"/>
                <a:gd name="T13" fmla="*/ 4 h 41"/>
                <a:gd name="T14" fmla="*/ 30 w 44"/>
                <a:gd name="T15" fmla="*/ 7 h 41"/>
                <a:gd name="T16" fmla="*/ 27 w 44"/>
                <a:gd name="T17" fmla="*/ 6 h 41"/>
                <a:gd name="T18" fmla="*/ 27 w 44"/>
                <a:gd name="T19" fmla="*/ 2 h 41"/>
                <a:gd name="T20" fmla="*/ 24 w 44"/>
                <a:gd name="T21" fmla="*/ 0 h 41"/>
                <a:gd name="T22" fmla="*/ 16 w 44"/>
                <a:gd name="T23" fmla="*/ 0 h 41"/>
                <a:gd name="T24" fmla="*/ 13 w 44"/>
                <a:gd name="T25" fmla="*/ 3 h 41"/>
                <a:gd name="T26" fmla="*/ 13 w 44"/>
                <a:gd name="T27" fmla="*/ 7 h 41"/>
                <a:gd name="T28" fmla="*/ 11 w 44"/>
                <a:gd name="T29" fmla="*/ 9 h 41"/>
                <a:gd name="T30" fmla="*/ 7 w 44"/>
                <a:gd name="T31" fmla="*/ 7 h 41"/>
                <a:gd name="T32" fmla="*/ 4 w 44"/>
                <a:gd name="T33" fmla="*/ 8 h 41"/>
                <a:gd name="T34" fmla="*/ 0 w 44"/>
                <a:gd name="T35" fmla="*/ 16 h 41"/>
                <a:gd name="T36" fmla="*/ 0 w 44"/>
                <a:gd name="T37" fmla="*/ 16 h 41"/>
                <a:gd name="T38" fmla="*/ 1 w 44"/>
                <a:gd name="T39" fmla="*/ 19 h 41"/>
                <a:gd name="T40" fmla="*/ 5 w 44"/>
                <a:gd name="T41" fmla="*/ 21 h 41"/>
                <a:gd name="T42" fmla="*/ 6 w 44"/>
                <a:gd name="T43" fmla="*/ 24 h 41"/>
                <a:gd name="T44" fmla="*/ 3 w 44"/>
                <a:gd name="T45" fmla="*/ 27 h 41"/>
                <a:gd name="T46" fmla="*/ 3 w 44"/>
                <a:gd name="T47" fmla="*/ 30 h 41"/>
                <a:gd name="T48" fmla="*/ 8 w 44"/>
                <a:gd name="T49" fmla="*/ 37 h 41"/>
                <a:gd name="T50" fmla="*/ 11 w 44"/>
                <a:gd name="T51" fmla="*/ 37 h 41"/>
                <a:gd name="T52" fmla="*/ 12 w 44"/>
                <a:gd name="T53" fmla="*/ 37 h 41"/>
                <a:gd name="T54" fmla="*/ 15 w 44"/>
                <a:gd name="T55" fmla="*/ 34 h 41"/>
                <a:gd name="T56" fmla="*/ 17 w 44"/>
                <a:gd name="T57" fmla="*/ 35 h 41"/>
                <a:gd name="T58" fmla="*/ 18 w 44"/>
                <a:gd name="T59" fmla="*/ 39 h 41"/>
                <a:gd name="T60" fmla="*/ 20 w 44"/>
                <a:gd name="T61" fmla="*/ 41 h 41"/>
                <a:gd name="T62" fmla="*/ 29 w 44"/>
                <a:gd name="T63" fmla="*/ 40 h 41"/>
                <a:gd name="T64" fmla="*/ 31 w 44"/>
                <a:gd name="T65" fmla="*/ 38 h 41"/>
                <a:gd name="T66" fmla="*/ 31 w 44"/>
                <a:gd name="T67" fmla="*/ 33 h 41"/>
                <a:gd name="T68" fmla="*/ 33 w 44"/>
                <a:gd name="T69" fmla="*/ 32 h 41"/>
                <a:gd name="T70" fmla="*/ 36 w 44"/>
                <a:gd name="T71" fmla="*/ 34 h 41"/>
                <a:gd name="T72" fmla="*/ 40 w 44"/>
                <a:gd name="T73" fmla="*/ 33 h 41"/>
                <a:gd name="T74" fmla="*/ 44 w 44"/>
                <a:gd name="T75" fmla="*/ 26 h 41"/>
                <a:gd name="T76" fmla="*/ 43 w 44"/>
                <a:gd name="T77" fmla="*/ 22 h 41"/>
                <a:gd name="T78" fmla="*/ 22 w 44"/>
                <a:gd name="T79" fmla="*/ 29 h 41"/>
                <a:gd name="T80" fmla="*/ 13 w 44"/>
                <a:gd name="T81" fmla="*/ 20 h 41"/>
                <a:gd name="T82" fmla="*/ 22 w 44"/>
                <a:gd name="T83" fmla="*/ 12 h 41"/>
                <a:gd name="T84" fmla="*/ 30 w 44"/>
                <a:gd name="T85" fmla="*/ 20 h 41"/>
                <a:gd name="T86" fmla="*/ 22 w 44"/>
                <a:gd name="T87" fmla="*/ 29 h 41"/>
                <a:gd name="T88" fmla="*/ 22 w 44"/>
                <a:gd name="T89" fmla="*/ 29 h 41"/>
                <a:gd name="T90" fmla="*/ 22 w 44"/>
                <a:gd name="T9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 h="41">
                  <a:moveTo>
                    <a:pt x="43" y="22"/>
                  </a:moveTo>
                  <a:cubicBezTo>
                    <a:pt x="43" y="22"/>
                    <a:pt x="40" y="21"/>
                    <a:pt x="39" y="20"/>
                  </a:cubicBezTo>
                  <a:cubicBezTo>
                    <a:pt x="39" y="19"/>
                    <a:pt x="39" y="18"/>
                    <a:pt x="38" y="17"/>
                  </a:cubicBezTo>
                  <a:cubicBezTo>
                    <a:pt x="40" y="16"/>
                    <a:pt x="42" y="15"/>
                    <a:pt x="42" y="15"/>
                  </a:cubicBezTo>
                  <a:cubicBezTo>
                    <a:pt x="42" y="11"/>
                    <a:pt x="42" y="11"/>
                    <a:pt x="42" y="11"/>
                  </a:cubicBezTo>
                  <a:cubicBezTo>
                    <a:pt x="36" y="4"/>
                    <a:pt x="36" y="4"/>
                    <a:pt x="36" y="4"/>
                  </a:cubicBezTo>
                  <a:cubicBezTo>
                    <a:pt x="33" y="4"/>
                    <a:pt x="33" y="4"/>
                    <a:pt x="33" y="4"/>
                  </a:cubicBezTo>
                  <a:cubicBezTo>
                    <a:pt x="33" y="4"/>
                    <a:pt x="31" y="6"/>
                    <a:pt x="30" y="7"/>
                  </a:cubicBezTo>
                  <a:cubicBezTo>
                    <a:pt x="29" y="6"/>
                    <a:pt x="28" y="6"/>
                    <a:pt x="27" y="6"/>
                  </a:cubicBezTo>
                  <a:cubicBezTo>
                    <a:pt x="27" y="5"/>
                    <a:pt x="27" y="2"/>
                    <a:pt x="27" y="2"/>
                  </a:cubicBezTo>
                  <a:cubicBezTo>
                    <a:pt x="24" y="0"/>
                    <a:pt x="24" y="0"/>
                    <a:pt x="24" y="0"/>
                  </a:cubicBezTo>
                  <a:cubicBezTo>
                    <a:pt x="16" y="0"/>
                    <a:pt x="16" y="0"/>
                    <a:pt x="16" y="0"/>
                  </a:cubicBezTo>
                  <a:cubicBezTo>
                    <a:pt x="13" y="3"/>
                    <a:pt x="13" y="3"/>
                    <a:pt x="13" y="3"/>
                  </a:cubicBezTo>
                  <a:cubicBezTo>
                    <a:pt x="13" y="3"/>
                    <a:pt x="13" y="6"/>
                    <a:pt x="13" y="7"/>
                  </a:cubicBezTo>
                  <a:cubicBezTo>
                    <a:pt x="12" y="8"/>
                    <a:pt x="12" y="8"/>
                    <a:pt x="11" y="9"/>
                  </a:cubicBezTo>
                  <a:cubicBezTo>
                    <a:pt x="10" y="8"/>
                    <a:pt x="7" y="7"/>
                    <a:pt x="7" y="7"/>
                  </a:cubicBezTo>
                  <a:cubicBezTo>
                    <a:pt x="4" y="8"/>
                    <a:pt x="4" y="8"/>
                    <a:pt x="4" y="8"/>
                  </a:cubicBezTo>
                  <a:cubicBezTo>
                    <a:pt x="0" y="16"/>
                    <a:pt x="0" y="16"/>
                    <a:pt x="0" y="16"/>
                  </a:cubicBezTo>
                  <a:cubicBezTo>
                    <a:pt x="0" y="16"/>
                    <a:pt x="0" y="16"/>
                    <a:pt x="0" y="16"/>
                  </a:cubicBezTo>
                  <a:cubicBezTo>
                    <a:pt x="1" y="19"/>
                    <a:pt x="1" y="19"/>
                    <a:pt x="1" y="19"/>
                  </a:cubicBezTo>
                  <a:cubicBezTo>
                    <a:pt x="1" y="19"/>
                    <a:pt x="4" y="21"/>
                    <a:pt x="5" y="21"/>
                  </a:cubicBezTo>
                  <a:cubicBezTo>
                    <a:pt x="5" y="22"/>
                    <a:pt x="5" y="23"/>
                    <a:pt x="6" y="24"/>
                  </a:cubicBezTo>
                  <a:cubicBezTo>
                    <a:pt x="5" y="25"/>
                    <a:pt x="3" y="27"/>
                    <a:pt x="3" y="27"/>
                  </a:cubicBezTo>
                  <a:cubicBezTo>
                    <a:pt x="3" y="30"/>
                    <a:pt x="3" y="30"/>
                    <a:pt x="3" y="30"/>
                  </a:cubicBezTo>
                  <a:cubicBezTo>
                    <a:pt x="8" y="37"/>
                    <a:pt x="8" y="37"/>
                    <a:pt x="8" y="37"/>
                  </a:cubicBezTo>
                  <a:cubicBezTo>
                    <a:pt x="8" y="37"/>
                    <a:pt x="11" y="37"/>
                    <a:pt x="11" y="37"/>
                  </a:cubicBezTo>
                  <a:cubicBezTo>
                    <a:pt x="11" y="37"/>
                    <a:pt x="12" y="37"/>
                    <a:pt x="12" y="37"/>
                  </a:cubicBezTo>
                  <a:cubicBezTo>
                    <a:pt x="12" y="37"/>
                    <a:pt x="14" y="35"/>
                    <a:pt x="15" y="34"/>
                  </a:cubicBezTo>
                  <a:cubicBezTo>
                    <a:pt x="16" y="35"/>
                    <a:pt x="16" y="35"/>
                    <a:pt x="17" y="35"/>
                  </a:cubicBezTo>
                  <a:cubicBezTo>
                    <a:pt x="17" y="36"/>
                    <a:pt x="18" y="39"/>
                    <a:pt x="18" y="39"/>
                  </a:cubicBezTo>
                  <a:cubicBezTo>
                    <a:pt x="20" y="41"/>
                    <a:pt x="20" y="41"/>
                    <a:pt x="20" y="41"/>
                  </a:cubicBezTo>
                  <a:cubicBezTo>
                    <a:pt x="29" y="40"/>
                    <a:pt x="29" y="40"/>
                    <a:pt x="29" y="40"/>
                  </a:cubicBezTo>
                  <a:cubicBezTo>
                    <a:pt x="31" y="38"/>
                    <a:pt x="31" y="38"/>
                    <a:pt x="31" y="38"/>
                  </a:cubicBezTo>
                  <a:cubicBezTo>
                    <a:pt x="31" y="38"/>
                    <a:pt x="31" y="35"/>
                    <a:pt x="31" y="33"/>
                  </a:cubicBezTo>
                  <a:cubicBezTo>
                    <a:pt x="32" y="33"/>
                    <a:pt x="32" y="33"/>
                    <a:pt x="33" y="32"/>
                  </a:cubicBezTo>
                  <a:cubicBezTo>
                    <a:pt x="34" y="33"/>
                    <a:pt x="36" y="34"/>
                    <a:pt x="36" y="34"/>
                  </a:cubicBezTo>
                  <a:cubicBezTo>
                    <a:pt x="40" y="33"/>
                    <a:pt x="40" y="33"/>
                    <a:pt x="40" y="33"/>
                  </a:cubicBezTo>
                  <a:cubicBezTo>
                    <a:pt x="44" y="26"/>
                    <a:pt x="44" y="26"/>
                    <a:pt x="44" y="26"/>
                  </a:cubicBezTo>
                  <a:lnTo>
                    <a:pt x="43" y="22"/>
                  </a:lnTo>
                  <a:close/>
                  <a:moveTo>
                    <a:pt x="22" y="29"/>
                  </a:moveTo>
                  <a:cubicBezTo>
                    <a:pt x="17" y="29"/>
                    <a:pt x="13" y="25"/>
                    <a:pt x="13" y="20"/>
                  </a:cubicBezTo>
                  <a:cubicBezTo>
                    <a:pt x="13" y="16"/>
                    <a:pt x="17" y="12"/>
                    <a:pt x="22" y="12"/>
                  </a:cubicBezTo>
                  <a:cubicBezTo>
                    <a:pt x="26" y="12"/>
                    <a:pt x="30" y="16"/>
                    <a:pt x="30" y="20"/>
                  </a:cubicBezTo>
                  <a:cubicBezTo>
                    <a:pt x="30" y="25"/>
                    <a:pt x="26" y="29"/>
                    <a:pt x="22" y="29"/>
                  </a:cubicBezTo>
                  <a:close/>
                  <a:moveTo>
                    <a:pt x="22" y="29"/>
                  </a:moveTo>
                  <a:cubicBezTo>
                    <a:pt x="22" y="29"/>
                    <a:pt x="22" y="29"/>
                    <a:pt x="22" y="29"/>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19" name="Freeform 174"/>
            <p:cNvSpPr>
              <a:spLocks noEditPoints="1"/>
            </p:cNvSpPr>
            <p:nvPr/>
          </p:nvSpPr>
          <p:spPr bwMode="auto">
            <a:xfrm>
              <a:off x="2709863" y="2668588"/>
              <a:ext cx="242888" cy="92075"/>
            </a:xfrm>
            <a:custGeom>
              <a:avLst/>
              <a:gdLst>
                <a:gd name="T0" fmla="*/ 82 w 82"/>
                <a:gd name="T1" fmla="*/ 0 h 31"/>
                <a:gd name="T2" fmla="*/ 0 w 82"/>
                <a:gd name="T3" fmla="*/ 0 h 31"/>
                <a:gd name="T4" fmla="*/ 0 w 82"/>
                <a:gd name="T5" fmla="*/ 31 h 31"/>
                <a:gd name="T6" fmla="*/ 82 w 82"/>
                <a:gd name="T7" fmla="*/ 31 h 31"/>
                <a:gd name="T8" fmla="*/ 82 w 82"/>
                <a:gd name="T9" fmla="*/ 0 h 31"/>
                <a:gd name="T10" fmla="*/ 18 w 82"/>
                <a:gd name="T11" fmla="*/ 21 h 31"/>
                <a:gd name="T12" fmla="*/ 12 w 82"/>
                <a:gd name="T13" fmla="*/ 15 h 31"/>
                <a:gd name="T14" fmla="*/ 18 w 82"/>
                <a:gd name="T15" fmla="*/ 9 h 31"/>
                <a:gd name="T16" fmla="*/ 25 w 82"/>
                <a:gd name="T17" fmla="*/ 15 h 31"/>
                <a:gd name="T18" fmla="*/ 18 w 82"/>
                <a:gd name="T19" fmla="*/ 21 h 31"/>
                <a:gd name="T20" fmla="*/ 41 w 82"/>
                <a:gd name="T21" fmla="*/ 21 h 31"/>
                <a:gd name="T22" fmla="*/ 35 w 82"/>
                <a:gd name="T23" fmla="*/ 15 h 31"/>
                <a:gd name="T24" fmla="*/ 41 w 82"/>
                <a:gd name="T25" fmla="*/ 9 h 31"/>
                <a:gd name="T26" fmla="*/ 48 w 82"/>
                <a:gd name="T27" fmla="*/ 15 h 31"/>
                <a:gd name="T28" fmla="*/ 41 w 82"/>
                <a:gd name="T29" fmla="*/ 21 h 31"/>
                <a:gd name="T30" fmla="*/ 65 w 82"/>
                <a:gd name="T31" fmla="*/ 21 h 31"/>
                <a:gd name="T32" fmla="*/ 59 w 82"/>
                <a:gd name="T33" fmla="*/ 15 h 31"/>
                <a:gd name="T34" fmla="*/ 65 w 82"/>
                <a:gd name="T35" fmla="*/ 9 h 31"/>
                <a:gd name="T36" fmla="*/ 71 w 82"/>
                <a:gd name="T37" fmla="*/ 15 h 31"/>
                <a:gd name="T38" fmla="*/ 65 w 82"/>
                <a:gd name="T39" fmla="*/ 21 h 31"/>
                <a:gd name="T40" fmla="*/ 65 w 82"/>
                <a:gd name="T41" fmla="*/ 21 h 31"/>
                <a:gd name="T42" fmla="*/ 65 w 82"/>
                <a:gd name="T43"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31">
                  <a:moveTo>
                    <a:pt x="82" y="0"/>
                  </a:moveTo>
                  <a:cubicBezTo>
                    <a:pt x="0" y="0"/>
                    <a:pt x="0" y="0"/>
                    <a:pt x="0" y="0"/>
                  </a:cubicBezTo>
                  <a:cubicBezTo>
                    <a:pt x="0" y="31"/>
                    <a:pt x="0" y="31"/>
                    <a:pt x="0" y="31"/>
                  </a:cubicBezTo>
                  <a:cubicBezTo>
                    <a:pt x="82" y="31"/>
                    <a:pt x="82" y="31"/>
                    <a:pt x="82" y="31"/>
                  </a:cubicBezTo>
                  <a:lnTo>
                    <a:pt x="82" y="0"/>
                  </a:lnTo>
                  <a:close/>
                  <a:moveTo>
                    <a:pt x="18" y="21"/>
                  </a:moveTo>
                  <a:cubicBezTo>
                    <a:pt x="15" y="21"/>
                    <a:pt x="12" y="19"/>
                    <a:pt x="12" y="15"/>
                  </a:cubicBezTo>
                  <a:cubicBezTo>
                    <a:pt x="12" y="12"/>
                    <a:pt x="15" y="9"/>
                    <a:pt x="18" y="9"/>
                  </a:cubicBezTo>
                  <a:cubicBezTo>
                    <a:pt x="22" y="9"/>
                    <a:pt x="25" y="12"/>
                    <a:pt x="25" y="15"/>
                  </a:cubicBezTo>
                  <a:cubicBezTo>
                    <a:pt x="25" y="19"/>
                    <a:pt x="22" y="21"/>
                    <a:pt x="18" y="21"/>
                  </a:cubicBezTo>
                  <a:close/>
                  <a:moveTo>
                    <a:pt x="41" y="21"/>
                  </a:moveTo>
                  <a:cubicBezTo>
                    <a:pt x="38" y="21"/>
                    <a:pt x="35" y="19"/>
                    <a:pt x="35" y="15"/>
                  </a:cubicBezTo>
                  <a:cubicBezTo>
                    <a:pt x="35" y="12"/>
                    <a:pt x="38" y="9"/>
                    <a:pt x="41" y="9"/>
                  </a:cubicBezTo>
                  <a:cubicBezTo>
                    <a:pt x="45" y="9"/>
                    <a:pt x="48" y="12"/>
                    <a:pt x="48" y="15"/>
                  </a:cubicBezTo>
                  <a:cubicBezTo>
                    <a:pt x="48" y="19"/>
                    <a:pt x="45" y="21"/>
                    <a:pt x="41" y="21"/>
                  </a:cubicBezTo>
                  <a:close/>
                  <a:moveTo>
                    <a:pt x="65" y="21"/>
                  </a:moveTo>
                  <a:cubicBezTo>
                    <a:pt x="62" y="21"/>
                    <a:pt x="59" y="18"/>
                    <a:pt x="59" y="15"/>
                  </a:cubicBezTo>
                  <a:cubicBezTo>
                    <a:pt x="59" y="12"/>
                    <a:pt x="62" y="9"/>
                    <a:pt x="65" y="9"/>
                  </a:cubicBezTo>
                  <a:cubicBezTo>
                    <a:pt x="69" y="9"/>
                    <a:pt x="71" y="12"/>
                    <a:pt x="71" y="15"/>
                  </a:cubicBezTo>
                  <a:cubicBezTo>
                    <a:pt x="71" y="18"/>
                    <a:pt x="69" y="21"/>
                    <a:pt x="65" y="21"/>
                  </a:cubicBezTo>
                  <a:close/>
                  <a:moveTo>
                    <a:pt x="65" y="21"/>
                  </a:moveTo>
                  <a:cubicBezTo>
                    <a:pt x="65" y="21"/>
                    <a:pt x="65" y="21"/>
                    <a:pt x="65" y="21"/>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0" name="Freeform 175"/>
            <p:cNvSpPr>
              <a:spLocks noEditPoints="1"/>
            </p:cNvSpPr>
            <p:nvPr/>
          </p:nvSpPr>
          <p:spPr bwMode="auto">
            <a:xfrm>
              <a:off x="2709863" y="2771776"/>
              <a:ext cx="198438" cy="88900"/>
            </a:xfrm>
            <a:custGeom>
              <a:avLst/>
              <a:gdLst>
                <a:gd name="T0" fmla="*/ 53 w 67"/>
                <a:gd name="T1" fmla="*/ 22 h 30"/>
                <a:gd name="T2" fmla="*/ 67 w 67"/>
                <a:gd name="T3" fmla="*/ 0 h 30"/>
                <a:gd name="T4" fmla="*/ 0 w 67"/>
                <a:gd name="T5" fmla="*/ 0 h 30"/>
                <a:gd name="T6" fmla="*/ 0 w 67"/>
                <a:gd name="T7" fmla="*/ 30 h 30"/>
                <a:gd name="T8" fmla="*/ 55 w 67"/>
                <a:gd name="T9" fmla="*/ 30 h 30"/>
                <a:gd name="T10" fmla="*/ 53 w 67"/>
                <a:gd name="T11" fmla="*/ 22 h 30"/>
                <a:gd name="T12" fmla="*/ 18 w 67"/>
                <a:gd name="T13" fmla="*/ 21 h 30"/>
                <a:gd name="T14" fmla="*/ 12 w 67"/>
                <a:gd name="T15" fmla="*/ 15 h 30"/>
                <a:gd name="T16" fmla="*/ 18 w 67"/>
                <a:gd name="T17" fmla="*/ 9 h 30"/>
                <a:gd name="T18" fmla="*/ 25 w 67"/>
                <a:gd name="T19" fmla="*/ 15 h 30"/>
                <a:gd name="T20" fmla="*/ 18 w 67"/>
                <a:gd name="T21" fmla="*/ 21 h 30"/>
                <a:gd name="T22" fmla="*/ 41 w 67"/>
                <a:gd name="T23" fmla="*/ 21 h 30"/>
                <a:gd name="T24" fmla="*/ 35 w 67"/>
                <a:gd name="T25" fmla="*/ 15 h 30"/>
                <a:gd name="T26" fmla="*/ 41 w 67"/>
                <a:gd name="T27" fmla="*/ 9 h 30"/>
                <a:gd name="T28" fmla="*/ 48 w 67"/>
                <a:gd name="T29" fmla="*/ 15 h 30"/>
                <a:gd name="T30" fmla="*/ 41 w 67"/>
                <a:gd name="T31" fmla="*/ 21 h 30"/>
                <a:gd name="T32" fmla="*/ 41 w 67"/>
                <a:gd name="T33" fmla="*/ 21 h 30"/>
                <a:gd name="T34" fmla="*/ 41 w 67"/>
                <a:gd name="T3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30">
                  <a:moveTo>
                    <a:pt x="53" y="22"/>
                  </a:moveTo>
                  <a:cubicBezTo>
                    <a:pt x="53" y="13"/>
                    <a:pt x="59" y="4"/>
                    <a:pt x="67" y="0"/>
                  </a:cubicBezTo>
                  <a:cubicBezTo>
                    <a:pt x="0" y="0"/>
                    <a:pt x="0" y="0"/>
                    <a:pt x="0" y="0"/>
                  </a:cubicBezTo>
                  <a:cubicBezTo>
                    <a:pt x="0" y="30"/>
                    <a:pt x="0" y="30"/>
                    <a:pt x="0" y="30"/>
                  </a:cubicBezTo>
                  <a:cubicBezTo>
                    <a:pt x="55" y="30"/>
                    <a:pt x="55" y="30"/>
                    <a:pt x="55" y="30"/>
                  </a:cubicBezTo>
                  <a:cubicBezTo>
                    <a:pt x="54" y="28"/>
                    <a:pt x="53" y="25"/>
                    <a:pt x="53" y="22"/>
                  </a:cubicBezTo>
                  <a:close/>
                  <a:moveTo>
                    <a:pt x="18" y="21"/>
                  </a:moveTo>
                  <a:cubicBezTo>
                    <a:pt x="15" y="21"/>
                    <a:pt x="12" y="18"/>
                    <a:pt x="12" y="15"/>
                  </a:cubicBezTo>
                  <a:cubicBezTo>
                    <a:pt x="12" y="12"/>
                    <a:pt x="15" y="9"/>
                    <a:pt x="18" y="9"/>
                  </a:cubicBezTo>
                  <a:cubicBezTo>
                    <a:pt x="22" y="9"/>
                    <a:pt x="25" y="12"/>
                    <a:pt x="25" y="15"/>
                  </a:cubicBezTo>
                  <a:cubicBezTo>
                    <a:pt x="25" y="18"/>
                    <a:pt x="22" y="21"/>
                    <a:pt x="18" y="21"/>
                  </a:cubicBezTo>
                  <a:close/>
                  <a:moveTo>
                    <a:pt x="41" y="21"/>
                  </a:moveTo>
                  <a:cubicBezTo>
                    <a:pt x="38" y="21"/>
                    <a:pt x="35" y="18"/>
                    <a:pt x="35" y="15"/>
                  </a:cubicBezTo>
                  <a:cubicBezTo>
                    <a:pt x="35" y="12"/>
                    <a:pt x="38" y="9"/>
                    <a:pt x="41" y="9"/>
                  </a:cubicBezTo>
                  <a:cubicBezTo>
                    <a:pt x="45" y="9"/>
                    <a:pt x="48" y="12"/>
                    <a:pt x="48" y="15"/>
                  </a:cubicBezTo>
                  <a:cubicBezTo>
                    <a:pt x="48" y="18"/>
                    <a:pt x="45" y="21"/>
                    <a:pt x="41" y="21"/>
                  </a:cubicBezTo>
                  <a:close/>
                  <a:moveTo>
                    <a:pt x="41" y="21"/>
                  </a:moveTo>
                  <a:cubicBezTo>
                    <a:pt x="41" y="21"/>
                    <a:pt x="41" y="21"/>
                    <a:pt x="41" y="21"/>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1" name="Freeform 176"/>
            <p:cNvSpPr>
              <a:spLocks noEditPoints="1"/>
            </p:cNvSpPr>
            <p:nvPr/>
          </p:nvSpPr>
          <p:spPr bwMode="auto">
            <a:xfrm>
              <a:off x="2709863" y="2879726"/>
              <a:ext cx="242888" cy="90488"/>
            </a:xfrm>
            <a:custGeom>
              <a:avLst/>
              <a:gdLst>
                <a:gd name="T0" fmla="*/ 73 w 82"/>
                <a:gd name="T1" fmla="*/ 12 h 31"/>
                <a:gd name="T2" fmla="*/ 73 w 82"/>
                <a:gd name="T3" fmla="*/ 24 h 31"/>
                <a:gd name="T4" fmla="*/ 10 w 82"/>
                <a:gd name="T5" fmla="*/ 24 h 31"/>
                <a:gd name="T6" fmla="*/ 10 w 82"/>
                <a:gd name="T7" fmla="*/ 6 h 31"/>
                <a:gd name="T8" fmla="*/ 62 w 82"/>
                <a:gd name="T9" fmla="*/ 6 h 31"/>
                <a:gd name="T10" fmla="*/ 57 w 82"/>
                <a:gd name="T11" fmla="*/ 0 h 31"/>
                <a:gd name="T12" fmla="*/ 0 w 82"/>
                <a:gd name="T13" fmla="*/ 0 h 31"/>
                <a:gd name="T14" fmla="*/ 0 w 82"/>
                <a:gd name="T15" fmla="*/ 31 h 31"/>
                <a:gd name="T16" fmla="*/ 82 w 82"/>
                <a:gd name="T17" fmla="*/ 31 h 31"/>
                <a:gd name="T18" fmla="*/ 82 w 82"/>
                <a:gd name="T19" fmla="*/ 13 h 31"/>
                <a:gd name="T20" fmla="*/ 80 w 82"/>
                <a:gd name="T21" fmla="*/ 13 h 31"/>
                <a:gd name="T22" fmla="*/ 73 w 82"/>
                <a:gd name="T23" fmla="*/ 12 h 31"/>
                <a:gd name="T24" fmla="*/ 73 w 82"/>
                <a:gd name="T25" fmla="*/ 12 h 31"/>
                <a:gd name="T26" fmla="*/ 73 w 82"/>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
                  <a:moveTo>
                    <a:pt x="73" y="12"/>
                  </a:moveTo>
                  <a:cubicBezTo>
                    <a:pt x="73" y="24"/>
                    <a:pt x="73" y="24"/>
                    <a:pt x="73" y="24"/>
                  </a:cubicBezTo>
                  <a:cubicBezTo>
                    <a:pt x="10" y="24"/>
                    <a:pt x="10" y="24"/>
                    <a:pt x="10" y="24"/>
                  </a:cubicBezTo>
                  <a:cubicBezTo>
                    <a:pt x="10" y="6"/>
                    <a:pt x="10" y="6"/>
                    <a:pt x="10" y="6"/>
                  </a:cubicBezTo>
                  <a:cubicBezTo>
                    <a:pt x="62" y="6"/>
                    <a:pt x="62" y="6"/>
                    <a:pt x="62" y="6"/>
                  </a:cubicBezTo>
                  <a:cubicBezTo>
                    <a:pt x="60" y="4"/>
                    <a:pt x="58" y="2"/>
                    <a:pt x="57" y="0"/>
                  </a:cubicBezTo>
                  <a:cubicBezTo>
                    <a:pt x="0" y="0"/>
                    <a:pt x="0" y="0"/>
                    <a:pt x="0" y="0"/>
                  </a:cubicBezTo>
                  <a:cubicBezTo>
                    <a:pt x="0" y="31"/>
                    <a:pt x="0" y="31"/>
                    <a:pt x="0" y="31"/>
                  </a:cubicBezTo>
                  <a:cubicBezTo>
                    <a:pt x="82" y="31"/>
                    <a:pt x="82" y="31"/>
                    <a:pt x="82" y="31"/>
                  </a:cubicBezTo>
                  <a:cubicBezTo>
                    <a:pt x="82" y="13"/>
                    <a:pt x="82" y="13"/>
                    <a:pt x="82" y="13"/>
                  </a:cubicBezTo>
                  <a:cubicBezTo>
                    <a:pt x="81" y="13"/>
                    <a:pt x="81" y="13"/>
                    <a:pt x="80" y="13"/>
                  </a:cubicBezTo>
                  <a:cubicBezTo>
                    <a:pt x="77" y="13"/>
                    <a:pt x="75" y="13"/>
                    <a:pt x="73" y="12"/>
                  </a:cubicBezTo>
                  <a:close/>
                  <a:moveTo>
                    <a:pt x="73" y="12"/>
                  </a:moveTo>
                  <a:cubicBezTo>
                    <a:pt x="73" y="12"/>
                    <a:pt x="73" y="12"/>
                    <a:pt x="73" y="1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grpSp>
    </p:spTree>
    <p:extLst>
      <p:ext uri="{BB962C8B-B14F-4D97-AF65-F5344CB8AC3E}">
        <p14:creationId xmlns="" xmlns:p14="http://schemas.microsoft.com/office/powerpoint/2010/main" val="3815062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Verification</a:t>
            </a:r>
            <a:endParaRPr lang="en-US" dirty="0"/>
          </a:p>
        </p:txBody>
      </p:sp>
      <p:sp>
        <p:nvSpPr>
          <p:cNvPr id="14" name="Gray1"/>
          <p:cNvSpPr>
            <a:spLocks noChangeAspect="1"/>
          </p:cNvSpPr>
          <p:nvPr/>
        </p:nvSpPr>
        <p:spPr bwMode="auto">
          <a:xfrm>
            <a:off x="87979" y="285336"/>
            <a:ext cx="376492" cy="376492"/>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2800" b="1" dirty="0">
                <a:solidFill>
                  <a:srgbClr val="000000"/>
                </a:solidFill>
              </a:rPr>
              <a:t>4</a:t>
            </a:r>
            <a:endParaRPr lang="en-GB" sz="1400" b="1" dirty="0">
              <a:solidFill>
                <a:srgbClr val="000000"/>
              </a:solidFill>
              <a:cs typeface="+mn-cs"/>
            </a:endParaRPr>
          </a:p>
        </p:txBody>
      </p:sp>
      <p:sp>
        <p:nvSpPr>
          <p:cNvPr id="8" name="TextBox 7"/>
          <p:cNvSpPr txBox="1"/>
          <p:nvPr/>
        </p:nvSpPr>
        <p:spPr>
          <a:xfrm>
            <a:off x="355599" y="1975120"/>
            <a:ext cx="8435975"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Created customer search engine in Python to identify potential open source repositories</a:t>
            </a:r>
          </a:p>
          <a:p>
            <a:pPr marL="742950" lvl="1" indent="-285750">
              <a:buFont typeface="Arial" panose="020B0604020202020204" pitchFamily="34" charset="0"/>
              <a:buChar char="•"/>
            </a:pPr>
            <a:r>
              <a:rPr lang="en-US" dirty="0" smtClean="0"/>
              <a:t>Google custom search API</a:t>
            </a:r>
          </a:p>
          <a:p>
            <a:pPr marL="742950" lvl="1" indent="-285750">
              <a:buFont typeface="Arial" panose="020B0604020202020204" pitchFamily="34" charset="0"/>
              <a:buChar char="•"/>
            </a:pPr>
            <a:r>
              <a:rPr lang="en-US" dirty="0" smtClean="0"/>
              <a:t>Common source code hosting sites </a:t>
            </a:r>
            <a:r>
              <a:rPr lang="en-US" dirty="0" smtClean="0">
                <a:solidFill>
                  <a:srgbClr val="FF0000"/>
                </a:solidFill>
              </a:rPr>
              <a:t>- github, bitbucket, codebase and gitlab</a:t>
            </a:r>
          </a:p>
          <a:p>
            <a:pPr marL="285750" indent="-285750">
              <a:buFont typeface="Arial" panose="020B0604020202020204" pitchFamily="34" charset="0"/>
              <a:buChar char="•"/>
            </a:pPr>
            <a:r>
              <a:rPr lang="en-US" dirty="0" smtClean="0"/>
              <a:t>Utilized </a:t>
            </a:r>
            <a:r>
              <a:rPr lang="en-US" b="1" dirty="0" smtClean="0"/>
              <a:t>keywords</a:t>
            </a:r>
            <a:r>
              <a:rPr lang="en-US" dirty="0" smtClean="0"/>
              <a:t> from each software package’s metadata to search for potential matches in a </a:t>
            </a:r>
            <a:r>
              <a:rPr lang="en-US" b="1" dirty="0" smtClean="0"/>
              <a:t>websites header and description</a:t>
            </a:r>
          </a:p>
          <a:p>
            <a:pPr marL="742950" lvl="1" indent="-285750">
              <a:buFont typeface="Arial" panose="020B0604020202020204" pitchFamily="34" charset="0"/>
              <a:buChar char="•"/>
            </a:pPr>
            <a:r>
              <a:rPr lang="en-US" dirty="0" smtClean="0"/>
              <a:t>Keywords mapped to respective software package and OSTI Id number</a:t>
            </a:r>
          </a:p>
          <a:p>
            <a:pPr marL="285750" indent="-285750">
              <a:buFont typeface="Arial" panose="020B0604020202020204" pitchFamily="34" charset="0"/>
              <a:buChar char="•"/>
            </a:pPr>
            <a:r>
              <a:rPr lang="en-US" dirty="0" smtClean="0"/>
              <a:t>Created </a:t>
            </a:r>
            <a:r>
              <a:rPr lang="en-US" b="1" dirty="0" smtClean="0"/>
              <a:t>methodologies for eliminated false positives</a:t>
            </a:r>
            <a:endParaRPr lang="en-US" dirty="0" smtClean="0"/>
          </a:p>
          <a:p>
            <a:pPr marL="742950" lvl="1" indent="-285750">
              <a:buFont typeface="Arial" panose="020B0604020202020204" pitchFamily="34" charset="0"/>
              <a:buChar char="•"/>
            </a:pPr>
            <a:r>
              <a:rPr lang="en-US" dirty="0" smtClean="0"/>
              <a:t>Removed items relating to parsing libraries</a:t>
            </a:r>
          </a:p>
          <a:p>
            <a:pPr marL="1200150" lvl="2" indent="-285750">
              <a:buFont typeface="Arial" panose="020B0604020202020204" pitchFamily="34" charset="0"/>
              <a:buChar char="•"/>
            </a:pPr>
            <a:r>
              <a:rPr lang="en-US" dirty="0" smtClean="0"/>
              <a:t>‘word2vec’, ‘keywords’, ‘english’, </a:t>
            </a:r>
          </a:p>
          <a:p>
            <a:pPr marL="1200150" lvl="2" indent="-285750">
              <a:buFont typeface="Arial" panose="020B0604020202020204" pitchFamily="34" charset="0"/>
              <a:buChar char="•"/>
            </a:pPr>
            <a:r>
              <a:rPr lang="en-US" dirty="0" smtClean="0"/>
              <a:t>Urls ending in ‘.txt’, ‘.md’, ‘.bib’</a:t>
            </a:r>
          </a:p>
          <a:p>
            <a:pPr marL="1200150" lvl="2" indent="-285750">
              <a:buFont typeface="Arial" panose="020B0604020202020204" pitchFamily="34" charset="0"/>
              <a:buChar char="•"/>
            </a:pPr>
            <a:r>
              <a:rPr lang="en-US" dirty="0" smtClean="0"/>
              <a:t>NJOY related bibliography info</a:t>
            </a:r>
          </a:p>
          <a:p>
            <a:pPr marL="285750" indent="-285750">
              <a:buFont typeface="Arial" panose="020B0604020202020204" pitchFamily="34" charset="0"/>
              <a:buChar char="•"/>
            </a:pPr>
            <a:r>
              <a:rPr lang="en-US" dirty="0" smtClean="0"/>
              <a:t>Ex: For 1200 software packages, 5784 possible urls are returned, after reduction 461 remain</a:t>
            </a:r>
          </a:p>
          <a:p>
            <a:pPr marL="742950" lvl="1" indent="-285750"/>
            <a:r>
              <a:rPr lang="en-US" dirty="0" smtClean="0"/>
              <a:t>	</a:t>
            </a:r>
          </a:p>
          <a:p>
            <a:pPr marL="285750" indent="-285750">
              <a:buFont typeface="Arial" panose="020B0604020202020204" pitchFamily="34" charset="0"/>
              <a:buChar char="•"/>
            </a:pPr>
            <a:endParaRPr lang="en-US" dirty="0"/>
          </a:p>
        </p:txBody>
      </p:sp>
      <p:sp>
        <p:nvSpPr>
          <p:cNvPr id="3" name="TextBox 2"/>
          <p:cNvSpPr txBox="1"/>
          <p:nvPr>
            <p:custDataLst>
              <p:tags r:id="rId1"/>
            </p:custDataLst>
          </p:nvPr>
        </p:nvSpPr>
        <p:spPr>
          <a:xfrm>
            <a:off x="355600" y="1449333"/>
            <a:ext cx="8432800" cy="366767"/>
          </a:xfrm>
          <a:prstGeom prst="rect">
            <a:avLst/>
          </a:prstGeom>
          <a:blipFill dpi="0" rotWithShape="1">
            <a:blip r:embed="rId4"/>
            <a:srcRect/>
            <a:tile tx="0" ty="0" sx="100000" sy="100000" flip="xy" algn="b"/>
          </a:blipFill>
        </p:spPr>
        <p:txBody>
          <a:bodyPr vert="horz" wrap="square" lIns="0" tIns="0" rIns="0" bIns="88900" rtlCol="0" anchor="b">
            <a:spAutoFit/>
          </a:bodyPr>
          <a:lstStyle/>
          <a:p>
            <a:pPr algn="ctr"/>
            <a:r>
              <a:rPr lang="en-US" b="1" cap="all" dirty="0" smtClean="0"/>
              <a:t>Process</a:t>
            </a:r>
            <a:endParaRPr lang="en-US" b="1" cap="all" dirty="0"/>
          </a:p>
        </p:txBody>
      </p:sp>
      <p:sp>
        <p:nvSpPr>
          <p:cNvPr id="9"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7"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spTree>
    <p:extLst>
      <p:ext uri="{BB962C8B-B14F-4D97-AF65-F5344CB8AC3E}">
        <p14:creationId xmlns="" xmlns:p14="http://schemas.microsoft.com/office/powerpoint/2010/main" val="3846214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Box 2"/>
          <p:cNvSpPr txBox="1"/>
          <p:nvPr/>
        </p:nvSpPr>
        <p:spPr>
          <a:xfrm>
            <a:off x="914400" y="1733550"/>
            <a:ext cx="7467600"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Overview of research</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Approach to curating legacy software collection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endParaRPr lang="en-US" dirty="0" smtClean="0"/>
          </a:p>
          <a:p>
            <a:pPr marL="285750" indent="-285750">
              <a:buFont typeface="Wingdings" panose="05000000000000000000" pitchFamily="2" charset="2"/>
              <a:buChar char="§"/>
            </a:pPr>
            <a:r>
              <a:rPr lang="en-US" dirty="0" smtClean="0"/>
              <a:t>Deep dive into refactoring an active legacy software development</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Rectangle 4"/>
          <p:cNvSpPr/>
          <p:nvPr/>
        </p:nvSpPr>
        <p:spPr>
          <a:xfrm>
            <a:off x="771525" y="4937052"/>
            <a:ext cx="7324725" cy="53672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371277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ACME</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6" name="TextBox 5"/>
          <p:cNvSpPr txBox="1"/>
          <p:nvPr/>
        </p:nvSpPr>
        <p:spPr>
          <a:xfrm>
            <a:off x="355599" y="1618735"/>
            <a:ext cx="8435975"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Accelerated Climate Modeling for Energy </a:t>
            </a:r>
          </a:p>
          <a:p>
            <a:pPr marL="742950" lvl="1" indent="-285750">
              <a:buFont typeface="Arial" panose="020B0604020202020204" pitchFamily="34" charset="0"/>
              <a:buChar char="•"/>
            </a:pPr>
            <a:r>
              <a:rPr lang="en-US" dirty="0" smtClean="0"/>
              <a:t>designed to accelerate the development and application of fully coupled, state-of-the-science Earth system modeling, simulation and prediction for scientific and energy applications. </a:t>
            </a:r>
          </a:p>
          <a:p>
            <a:pPr marL="742950" lvl="1" indent="-285750">
              <a:buFont typeface="Arial" panose="020B0604020202020204" pitchFamily="34" charset="0"/>
              <a:buChar char="•"/>
            </a:pPr>
            <a:r>
              <a:rPr lang="en-US" dirty="0" smtClean="0"/>
              <a:t>Large scale earth simulation project to </a:t>
            </a:r>
            <a:r>
              <a:rPr lang="en-US" dirty="0" err="1" smtClean="0"/>
              <a:t>poject</a:t>
            </a:r>
            <a:r>
              <a:rPr lang="en-US" dirty="0" smtClean="0"/>
              <a:t> global climate under a wide variety of conditions</a:t>
            </a:r>
          </a:p>
          <a:p>
            <a:pPr marL="285750" indent="-285750">
              <a:buFont typeface="Arial" panose="020B0604020202020204" pitchFamily="34" charset="0"/>
              <a:buChar char="•"/>
            </a:pPr>
            <a:r>
              <a:rPr lang="en-US" dirty="0" smtClean="0"/>
              <a:t>Data restructuring initiative within the ACME land model - the terrestrial land component</a:t>
            </a:r>
          </a:p>
          <a:p>
            <a:endParaRPr lang="en-US" dirty="0" smtClean="0"/>
          </a:p>
          <a:p>
            <a:pPr marL="285750" indent="-285750">
              <a:buFont typeface="Arial" panose="020B0604020202020204" pitchFamily="34" charset="0"/>
              <a:buChar char="•"/>
            </a:pPr>
            <a:endParaRPr lang="en-US" dirty="0"/>
          </a:p>
        </p:txBody>
      </p:sp>
      <p:sp>
        <p:nvSpPr>
          <p:cNvPr id="10"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pic>
        <p:nvPicPr>
          <p:cNvPr id="11" name="Picture 2"/>
          <p:cNvPicPr>
            <a:picLocks noChangeAspect="1" noChangeArrowheads="1"/>
          </p:cNvPicPr>
          <p:nvPr/>
        </p:nvPicPr>
        <p:blipFill>
          <a:blip r:embed="rId3"/>
          <a:srcRect/>
          <a:stretch>
            <a:fillRect/>
          </a:stretch>
        </p:blipFill>
        <p:spPr bwMode="auto">
          <a:xfrm>
            <a:off x="943231" y="3967061"/>
            <a:ext cx="6096000" cy="1676400"/>
          </a:xfrm>
          <a:prstGeom prst="rect">
            <a:avLst/>
          </a:prstGeom>
          <a:noFill/>
          <a:ln w="9525">
            <a:noFill/>
            <a:miter lim="800000"/>
            <a:headEnd/>
            <a:tailEnd/>
          </a:ln>
          <a:effectLst/>
        </p:spPr>
      </p:pic>
    </p:spTree>
    <p:extLst>
      <p:ext uri="{BB962C8B-B14F-4D97-AF65-F5344CB8AC3E}">
        <p14:creationId xmlns="" xmlns:p14="http://schemas.microsoft.com/office/powerpoint/2010/main" val="2785302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3" y="274638"/>
            <a:ext cx="8710677" cy="1143000"/>
          </a:xfrm>
        </p:spPr>
        <p:txBody>
          <a:bodyPr>
            <a:normAutofit fontScale="90000"/>
          </a:bodyPr>
          <a:lstStyle/>
          <a:p>
            <a:r>
              <a:rPr lang="en-US" dirty="0" smtClean="0"/>
              <a:t>ACME was interested in simplifying their data architecture</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3" name="TextBox 2"/>
          <p:cNvSpPr txBox="1"/>
          <p:nvPr>
            <p:custDataLst>
              <p:tags r:id="rId1"/>
            </p:custDataLst>
          </p:nvPr>
        </p:nvSpPr>
        <p:spPr>
          <a:xfrm>
            <a:off x="355600" y="1632716"/>
            <a:ext cx="4038600" cy="366767"/>
          </a:xfrm>
          <a:prstGeom prst="rect">
            <a:avLst/>
          </a:prstGeom>
          <a:blipFill dpi="0" rotWithShape="1">
            <a:blip r:embed="rId5"/>
            <a:srcRect/>
            <a:tile tx="0" ty="0" sx="100000" sy="100000" flip="xy" algn="b"/>
          </a:blipFill>
        </p:spPr>
        <p:txBody>
          <a:bodyPr vert="horz" wrap="square" lIns="0" tIns="0" rIns="0" bIns="88900" rtlCol="0" anchor="b">
            <a:spAutoFit/>
          </a:bodyPr>
          <a:lstStyle/>
          <a:p>
            <a:pPr algn="ctr"/>
            <a:r>
              <a:rPr lang="en-US" b="1" cap="all" dirty="0" smtClean="0"/>
              <a:t>Today</a:t>
            </a:r>
            <a:endParaRPr lang="en-US" b="1" cap="all" dirty="0"/>
          </a:p>
        </p:txBody>
      </p:sp>
      <p:sp>
        <p:nvSpPr>
          <p:cNvPr id="5" name="TextBox 4"/>
          <p:cNvSpPr txBox="1"/>
          <p:nvPr>
            <p:custDataLst>
              <p:tags r:id="rId2"/>
            </p:custDataLst>
          </p:nvPr>
        </p:nvSpPr>
        <p:spPr>
          <a:xfrm>
            <a:off x="4749800" y="1632716"/>
            <a:ext cx="4038600" cy="366767"/>
          </a:xfrm>
          <a:prstGeom prst="rect">
            <a:avLst/>
          </a:prstGeom>
          <a:blipFill dpi="0" rotWithShape="1">
            <a:blip r:embed="rId5"/>
            <a:srcRect/>
            <a:tile tx="0" ty="0" sx="100000" sy="100000" flip="xy" algn="b"/>
          </a:blipFill>
        </p:spPr>
        <p:txBody>
          <a:bodyPr vert="horz" wrap="square" lIns="0" tIns="0" rIns="0" bIns="88900" rtlCol="0" anchor="b">
            <a:spAutoFit/>
          </a:bodyPr>
          <a:lstStyle/>
          <a:p>
            <a:pPr algn="ctr"/>
            <a:r>
              <a:rPr lang="en-US" b="1" cap="all" dirty="0" smtClean="0"/>
              <a:t>Future-state</a:t>
            </a:r>
            <a:endParaRPr lang="en-US" b="1" cap="all" dirty="0"/>
          </a:p>
        </p:txBody>
      </p:sp>
      <p:sp>
        <p:nvSpPr>
          <p:cNvPr id="7"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sp>
        <p:nvSpPr>
          <p:cNvPr id="8" name="TextBox 7"/>
          <p:cNvSpPr txBox="1"/>
          <p:nvPr/>
        </p:nvSpPr>
        <p:spPr>
          <a:xfrm>
            <a:off x="4749798" y="2127520"/>
            <a:ext cx="4038601" cy="301621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New datatype requirements</a:t>
            </a:r>
          </a:p>
          <a:p>
            <a:pPr marL="285750" indent="-285750">
              <a:buFont typeface="Arial" panose="020B0604020202020204" pitchFamily="34" charset="0"/>
              <a:buChar char="•"/>
            </a:pPr>
            <a:r>
              <a:rPr lang="en-US" dirty="0" smtClean="0"/>
              <a:t>From 50 to 8 primary data-types</a:t>
            </a:r>
          </a:p>
          <a:p>
            <a:pPr marL="285750" indent="-285750">
              <a:buFont typeface="Arial" panose="020B0604020202020204" pitchFamily="34" charset="0"/>
              <a:buChar char="•"/>
            </a:pPr>
            <a:r>
              <a:rPr lang="en-US" dirty="0" smtClean="0"/>
              <a:t>Simplify implementation  of submodels to allow for ease of understanding for other non-programming scientists.</a:t>
            </a:r>
          </a:p>
          <a:p>
            <a:pPr marL="285750" indent="-285750">
              <a:buFont typeface="Arial" panose="020B0604020202020204" pitchFamily="34" charset="0"/>
              <a:buChar char="•"/>
            </a:pPr>
            <a:r>
              <a:rPr lang="en-US" dirty="0" smtClean="0"/>
              <a:t>Alleviate effort of future codebase restructuring</a:t>
            </a:r>
          </a:p>
          <a:p>
            <a:endParaRPr lang="en-US" sz="1000" dirty="0" smtClean="0">
              <a:solidFill>
                <a:srgbClr val="000000"/>
              </a:solidFill>
              <a:latin typeface="Verdana" panose="020B0604030504040204" pitchFamily="34" charset="0"/>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9" name="TextBox 8"/>
          <p:cNvSpPr txBox="1"/>
          <p:nvPr/>
        </p:nvSpPr>
        <p:spPr>
          <a:xfrm>
            <a:off x="507999" y="2127521"/>
            <a:ext cx="4038601" cy="19082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Complex user-derived data types</a:t>
            </a:r>
          </a:p>
          <a:p>
            <a:pPr marL="285750" indent="-285750">
              <a:buFont typeface="Arial" panose="020B0604020202020204" pitchFamily="34" charset="0"/>
              <a:buChar char="•"/>
            </a:pPr>
            <a:r>
              <a:rPr lang="en-US" dirty="0" smtClean="0"/>
              <a:t>Last release ACME 4.3 – convert fully to modern version of Fortran</a:t>
            </a:r>
          </a:p>
          <a:p>
            <a:pPr marL="285750" indent="-285750">
              <a:buFont typeface="Arial" panose="020B0604020202020204" pitchFamily="34" charset="0"/>
              <a:buChar char="•"/>
            </a:pPr>
            <a:endParaRPr lang="en-US" dirty="0" smtClean="0"/>
          </a:p>
          <a:p>
            <a:endParaRPr lang="en-US" sz="1000" dirty="0" smtClean="0">
              <a:solidFill>
                <a:srgbClr val="000000"/>
              </a:solidFill>
              <a:latin typeface="Verdana" panose="020B0604030504040204" pitchFamily="34" charset="0"/>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11" name="Picture 2"/>
          <p:cNvPicPr>
            <a:picLocks noChangeAspect="1" noChangeArrowheads="1"/>
          </p:cNvPicPr>
          <p:nvPr/>
        </p:nvPicPr>
        <p:blipFill>
          <a:blip r:embed="rId6"/>
          <a:srcRect/>
          <a:stretch>
            <a:fillRect/>
          </a:stretch>
        </p:blipFill>
        <p:spPr bwMode="auto">
          <a:xfrm>
            <a:off x="192023" y="3221482"/>
            <a:ext cx="4536743" cy="3039618"/>
          </a:xfrm>
          <a:prstGeom prst="rect">
            <a:avLst/>
          </a:prstGeom>
          <a:noFill/>
          <a:ln w="9525">
            <a:noFill/>
            <a:miter lim="800000"/>
            <a:headEnd/>
            <a:tailEnd/>
          </a:ln>
          <a:effectLst/>
        </p:spPr>
      </p:pic>
    </p:spTree>
    <p:extLst>
      <p:ext uri="{BB962C8B-B14F-4D97-AF65-F5344CB8AC3E}">
        <p14:creationId xmlns="" xmlns:p14="http://schemas.microsoft.com/office/powerpoint/2010/main" val="252466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are 4 components that influenced our approach</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r>
              <a:rPr lang="en-US" sz="100" smtClean="0">
                <a:solidFill>
                  <a:srgbClr val="FFFFFF"/>
                </a:solidFill>
              </a:rPr>
              <a:t>32_84 38_84 41_84 59_84</a:t>
            </a:r>
            <a:endParaRPr lang="en-US" sz="100">
              <a:solidFill>
                <a:srgbClr val="FFFFFF"/>
              </a:solidFill>
            </a:endParaRPr>
          </a:p>
        </p:txBody>
      </p:sp>
      <p:sp>
        <p:nvSpPr>
          <p:cNvPr id="3" name="TextBox 2"/>
          <p:cNvSpPr txBox="1"/>
          <p:nvPr>
            <p:custDataLst>
              <p:tags r:id="rId1"/>
            </p:custDataLst>
          </p:nvPr>
        </p:nvSpPr>
        <p:spPr>
          <a:xfrm>
            <a:off x="355600" y="2247600"/>
            <a:ext cx="1841500" cy="366767"/>
          </a:xfrm>
          <a:prstGeom prst="rect">
            <a:avLst/>
          </a:prstGeom>
          <a:blipFill dpi="0" rotWithShape="1">
            <a:blip r:embed="rId11"/>
            <a:srcRect/>
            <a:tile tx="0" ty="0" sx="100000" sy="100000" flip="xy" algn="b"/>
          </a:blipFill>
        </p:spPr>
        <p:txBody>
          <a:bodyPr vert="horz" wrap="square" lIns="0" tIns="0" rIns="0" bIns="88900" rtlCol="0" anchor="b">
            <a:spAutoFit/>
          </a:bodyPr>
          <a:lstStyle/>
          <a:p>
            <a:pPr algn="ctr"/>
            <a:r>
              <a:rPr lang="en-US" b="1" cap="all" dirty="0" smtClean="0"/>
              <a:t>Make it iterative</a:t>
            </a:r>
            <a:endParaRPr lang="en-US" b="1" cap="all" dirty="0"/>
          </a:p>
        </p:txBody>
      </p:sp>
      <p:sp>
        <p:nvSpPr>
          <p:cNvPr id="5" name="TextBox 4"/>
          <p:cNvSpPr txBox="1"/>
          <p:nvPr>
            <p:custDataLst>
              <p:tags r:id="rId2"/>
            </p:custDataLst>
          </p:nvPr>
        </p:nvSpPr>
        <p:spPr>
          <a:xfrm>
            <a:off x="2552700" y="2247600"/>
            <a:ext cx="1841500" cy="366767"/>
          </a:xfrm>
          <a:prstGeom prst="rect">
            <a:avLst/>
          </a:prstGeom>
          <a:blipFill dpi="0" rotWithShape="1">
            <a:blip r:embed="rId11"/>
            <a:srcRect/>
            <a:tile tx="0" ty="0" sx="100000" sy="100000" flip="xy" algn="b"/>
          </a:blipFill>
        </p:spPr>
        <p:txBody>
          <a:bodyPr vert="horz" wrap="square" lIns="0" tIns="0" rIns="0" bIns="88900" rtlCol="0" anchor="b">
            <a:spAutoFit/>
          </a:bodyPr>
          <a:lstStyle/>
          <a:p>
            <a:pPr algn="ctr"/>
            <a:r>
              <a:rPr lang="en-US" b="1" cap="all" dirty="0" smtClean="0"/>
              <a:t>Automation</a:t>
            </a:r>
            <a:endParaRPr lang="en-US" b="1" cap="all" dirty="0"/>
          </a:p>
        </p:txBody>
      </p:sp>
      <p:sp>
        <p:nvSpPr>
          <p:cNvPr id="7" name="TextBox 6"/>
          <p:cNvSpPr txBox="1"/>
          <p:nvPr>
            <p:custDataLst>
              <p:tags r:id="rId3"/>
            </p:custDataLst>
          </p:nvPr>
        </p:nvSpPr>
        <p:spPr>
          <a:xfrm>
            <a:off x="4749800" y="1970601"/>
            <a:ext cx="1841500" cy="643766"/>
          </a:xfrm>
          <a:prstGeom prst="rect">
            <a:avLst/>
          </a:prstGeom>
          <a:blipFill dpi="0" rotWithShape="1">
            <a:blip r:embed="rId11"/>
            <a:srcRect/>
            <a:tile tx="0" ty="0" sx="100000" sy="100000" flip="xy" algn="b"/>
          </a:blipFill>
        </p:spPr>
        <p:txBody>
          <a:bodyPr vert="horz" wrap="square" lIns="0" tIns="0" rIns="0" bIns="88900" rtlCol="0" anchor="b">
            <a:spAutoFit/>
          </a:bodyPr>
          <a:lstStyle/>
          <a:p>
            <a:pPr algn="ctr"/>
            <a:r>
              <a:rPr lang="en-US" b="1" cap="all" dirty="0" smtClean="0"/>
              <a:t>Repeatable model</a:t>
            </a:r>
            <a:endParaRPr lang="en-US" b="1" cap="all" dirty="0"/>
          </a:p>
        </p:txBody>
      </p:sp>
      <p:sp>
        <p:nvSpPr>
          <p:cNvPr id="8" name="TextBox 7"/>
          <p:cNvSpPr txBox="1"/>
          <p:nvPr>
            <p:custDataLst>
              <p:tags r:id="rId4"/>
            </p:custDataLst>
          </p:nvPr>
        </p:nvSpPr>
        <p:spPr>
          <a:xfrm>
            <a:off x="6946900" y="1970601"/>
            <a:ext cx="1841500" cy="643766"/>
          </a:xfrm>
          <a:prstGeom prst="rect">
            <a:avLst/>
          </a:prstGeom>
          <a:blipFill dpi="0" rotWithShape="1">
            <a:blip r:embed="rId11"/>
            <a:srcRect/>
            <a:tile tx="0" ty="0" sx="100000" sy="100000" flip="xy" algn="b"/>
          </a:blipFill>
        </p:spPr>
        <p:txBody>
          <a:bodyPr vert="horz" wrap="square" lIns="0" tIns="0" rIns="0" bIns="88900" rtlCol="0" anchor="b">
            <a:spAutoFit/>
          </a:bodyPr>
          <a:lstStyle/>
          <a:p>
            <a:pPr algn="ctr"/>
            <a:r>
              <a:rPr lang="en-US" b="1" cap="all" dirty="0" smtClean="0"/>
              <a:t>Ongoing assistance tools</a:t>
            </a:r>
            <a:endParaRPr lang="en-US" b="1" cap="all" dirty="0"/>
          </a:p>
        </p:txBody>
      </p:sp>
      <p:sp>
        <p:nvSpPr>
          <p:cNvPr id="10" name="TextBox 9"/>
          <p:cNvSpPr txBox="1"/>
          <p:nvPr/>
        </p:nvSpPr>
        <p:spPr>
          <a:xfrm>
            <a:off x="355599" y="2614367"/>
            <a:ext cx="21971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Separate the task into </a:t>
            </a:r>
            <a:r>
              <a:rPr lang="en-US" b="1" dirty="0" smtClean="0"/>
              <a:t>small pieces</a:t>
            </a:r>
          </a:p>
          <a:p>
            <a:pPr marL="285750" indent="-285750">
              <a:buFont typeface="Arial" panose="020B0604020202020204" pitchFamily="34" charset="0"/>
              <a:buChar char="•"/>
            </a:pPr>
            <a:r>
              <a:rPr lang="en-US" dirty="0" smtClean="0"/>
              <a:t>Allows for </a:t>
            </a:r>
            <a:r>
              <a:rPr lang="en-US" b="1" dirty="0" smtClean="0"/>
              <a:t>rapid</a:t>
            </a:r>
            <a:r>
              <a:rPr lang="en-US" dirty="0" smtClean="0"/>
              <a:t> implementation and </a:t>
            </a:r>
            <a:r>
              <a:rPr lang="en-US" b="1" dirty="0" smtClean="0"/>
              <a:t>Testing</a:t>
            </a:r>
          </a:p>
          <a:p>
            <a:pPr marL="285750" indent="-285750">
              <a:buFont typeface="Arial" panose="020B0604020202020204" pitchFamily="34" charset="0"/>
              <a:buChar char="•"/>
            </a:pPr>
            <a:r>
              <a:rPr lang="en-US" b="1" dirty="0" smtClean="0"/>
              <a:t>Learn from early iterations </a:t>
            </a:r>
            <a:r>
              <a:rPr lang="en-US" dirty="0" smtClean="0"/>
              <a:t>to design assistance tools</a:t>
            </a:r>
          </a:p>
          <a:p>
            <a:pPr marL="285750" indent="-285750">
              <a:buFont typeface="Arial" panose="020B0604020202020204" pitchFamily="34" charset="0"/>
              <a:buChar char="•"/>
            </a:pPr>
            <a:endParaRPr lang="en-US" dirty="0"/>
          </a:p>
        </p:txBody>
      </p:sp>
      <p:sp>
        <p:nvSpPr>
          <p:cNvPr id="12" name="TextBox 11"/>
          <p:cNvSpPr txBox="1"/>
          <p:nvPr/>
        </p:nvSpPr>
        <p:spPr>
          <a:xfrm>
            <a:off x="2372498" y="2614367"/>
            <a:ext cx="2557848"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Increasing automation use with experience from early iterations</a:t>
            </a:r>
          </a:p>
          <a:p>
            <a:pPr marL="285750" indent="-285750">
              <a:buFont typeface="Arial" panose="020B0604020202020204" pitchFamily="34" charset="0"/>
              <a:buChar char="•"/>
            </a:pPr>
            <a:r>
              <a:rPr lang="en-US" dirty="0" smtClean="0"/>
              <a:t>Identify work which could most benefit from automation</a:t>
            </a:r>
          </a:p>
          <a:p>
            <a:pPr marL="285750" indent="-285750">
              <a:buFont typeface="Arial" panose="020B0604020202020204" pitchFamily="34" charset="0"/>
              <a:buChar char="•"/>
            </a:pPr>
            <a:r>
              <a:rPr lang="en-US" dirty="0" smtClean="0"/>
              <a:t>Automation tools can </a:t>
            </a:r>
            <a:r>
              <a:rPr lang="en-US" b="1" dirty="0" smtClean="0"/>
              <a:t>reduce effort spent on repetitive tasks </a:t>
            </a:r>
          </a:p>
          <a:p>
            <a:pPr marL="285750" indent="-285750">
              <a:buFont typeface="Arial" panose="020B0604020202020204" pitchFamily="34" charset="0"/>
              <a:buChar char="•"/>
            </a:pPr>
            <a:endParaRPr lang="en-US" dirty="0"/>
          </a:p>
        </p:txBody>
      </p:sp>
      <p:sp>
        <p:nvSpPr>
          <p:cNvPr id="13" name="TextBox 12"/>
          <p:cNvSpPr txBox="1"/>
          <p:nvPr/>
        </p:nvSpPr>
        <p:spPr>
          <a:xfrm>
            <a:off x="4813300" y="2614367"/>
            <a:ext cx="2197098"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Focus on methods which would benefit any future restructuring efforts</a:t>
            </a:r>
          </a:p>
          <a:p>
            <a:pPr marL="285750" indent="-285750">
              <a:buFont typeface="Arial" panose="020B0604020202020204" pitchFamily="34" charset="0"/>
              <a:buChar char="•"/>
            </a:pPr>
            <a:r>
              <a:rPr lang="en-US" dirty="0" smtClean="0"/>
              <a:t>Utilize scripting tools</a:t>
            </a:r>
          </a:p>
          <a:p>
            <a:pPr marL="285750" indent="-285750">
              <a:buFont typeface="Arial" panose="020B0604020202020204" pitchFamily="34" charset="0"/>
              <a:buChar char="•"/>
            </a:pPr>
            <a:r>
              <a:rPr lang="en-US" dirty="0" smtClean="0"/>
              <a:t>Develop a model to </a:t>
            </a:r>
            <a:r>
              <a:rPr lang="en-US" b="1" dirty="0" smtClean="0"/>
              <a:t>approximate effort </a:t>
            </a:r>
          </a:p>
          <a:p>
            <a:pPr marL="285750" indent="-285750">
              <a:buFont typeface="Arial" panose="020B0604020202020204" pitchFamily="34" charset="0"/>
              <a:buChar char="•"/>
            </a:pPr>
            <a:endParaRPr lang="en-US" dirty="0"/>
          </a:p>
        </p:txBody>
      </p:sp>
      <p:sp>
        <p:nvSpPr>
          <p:cNvPr id="14" name="TextBox 13"/>
          <p:cNvSpPr txBox="1"/>
          <p:nvPr/>
        </p:nvSpPr>
        <p:spPr>
          <a:xfrm>
            <a:off x="7083422" y="2614962"/>
            <a:ext cx="177800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Summary Script</a:t>
            </a:r>
          </a:p>
          <a:p>
            <a:pPr marL="285750" indent="-285750">
              <a:buFont typeface="Arial" panose="020B0604020202020204" pitchFamily="34" charset="0"/>
              <a:buChar char="•"/>
            </a:pPr>
            <a:r>
              <a:rPr lang="en-US" dirty="0" smtClean="0"/>
              <a:t>Preview Script</a:t>
            </a:r>
          </a:p>
          <a:p>
            <a:pPr marL="285750" indent="-285750">
              <a:buFont typeface="Arial" panose="020B0604020202020204" pitchFamily="34" charset="0"/>
              <a:buChar char="•"/>
            </a:pPr>
            <a:r>
              <a:rPr lang="en-US" dirty="0" smtClean="0"/>
              <a:t>Replacement Script</a:t>
            </a:r>
          </a:p>
          <a:p>
            <a:pPr marL="285750" indent="-285750">
              <a:buFont typeface="Arial" panose="020B0604020202020204" pitchFamily="34" charset="0"/>
              <a:buChar char="•"/>
            </a:pPr>
            <a:endParaRPr lang="en-US" dirty="0"/>
          </a:p>
        </p:txBody>
      </p:sp>
      <p:sp>
        <p:nvSpPr>
          <p:cNvPr id="15" name="Rectangle 14"/>
          <p:cNvSpPr/>
          <p:nvPr/>
        </p:nvSpPr>
        <p:spPr>
          <a:xfrm>
            <a:off x="7019924" y="2574372"/>
            <a:ext cx="1841500" cy="3107372"/>
          </a:xfrm>
          <a:prstGeom prst="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Gray1"/>
          <p:cNvSpPr>
            <a:spLocks noChangeAspect="1"/>
          </p:cNvSpPr>
          <p:nvPr/>
        </p:nvSpPr>
        <p:spPr bwMode="auto">
          <a:xfrm>
            <a:off x="7019922" y="2614962"/>
            <a:ext cx="311150" cy="311150"/>
          </a:xfrm>
          <a:prstGeom prst="ellipse">
            <a:avLst/>
          </a:prstGeom>
          <a:solidFill>
            <a:srgbClr val="777777"/>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1600" b="1" dirty="0">
                <a:solidFill>
                  <a:srgbClr val="FFFFFF"/>
                </a:solidFill>
                <a:cs typeface="+mn-cs"/>
              </a:rPr>
              <a:t>1</a:t>
            </a:r>
          </a:p>
        </p:txBody>
      </p:sp>
      <p:sp>
        <p:nvSpPr>
          <p:cNvPr id="17" name="Gray1"/>
          <p:cNvSpPr>
            <a:spLocks noChangeAspect="1"/>
          </p:cNvSpPr>
          <p:nvPr/>
        </p:nvSpPr>
        <p:spPr bwMode="auto">
          <a:xfrm>
            <a:off x="7019924" y="3220703"/>
            <a:ext cx="311150" cy="311150"/>
          </a:xfrm>
          <a:prstGeom prst="ellipse">
            <a:avLst/>
          </a:prstGeom>
          <a:solidFill>
            <a:srgbClr val="777777"/>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1600" b="1" dirty="0" smtClean="0">
                <a:solidFill>
                  <a:srgbClr val="FFFFFF"/>
                </a:solidFill>
                <a:cs typeface="+mn-cs"/>
              </a:rPr>
              <a:t>2</a:t>
            </a:r>
            <a:endParaRPr lang="en-GB" sz="1600" b="1" dirty="0">
              <a:solidFill>
                <a:srgbClr val="FFFFFF"/>
              </a:solidFill>
              <a:cs typeface="+mn-cs"/>
            </a:endParaRPr>
          </a:p>
        </p:txBody>
      </p:sp>
      <p:sp>
        <p:nvSpPr>
          <p:cNvPr id="18" name="Gray1"/>
          <p:cNvSpPr>
            <a:spLocks noChangeAspect="1"/>
          </p:cNvSpPr>
          <p:nvPr/>
        </p:nvSpPr>
        <p:spPr bwMode="auto">
          <a:xfrm>
            <a:off x="7019924" y="3776913"/>
            <a:ext cx="311150" cy="311150"/>
          </a:xfrm>
          <a:prstGeom prst="ellipse">
            <a:avLst/>
          </a:prstGeom>
          <a:solidFill>
            <a:srgbClr val="777777"/>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1600" b="1" dirty="0" smtClean="0">
                <a:solidFill>
                  <a:srgbClr val="FFFFFF"/>
                </a:solidFill>
                <a:cs typeface="+mn-cs"/>
              </a:rPr>
              <a:t>3</a:t>
            </a:r>
            <a:endParaRPr lang="en-GB" sz="1600" b="1" dirty="0">
              <a:solidFill>
                <a:srgbClr val="FFFFFF"/>
              </a:solidFill>
              <a:cs typeface="+mn-cs"/>
            </a:endParaRPr>
          </a:p>
        </p:txBody>
      </p:sp>
      <p:sp>
        <p:nvSpPr>
          <p:cNvPr id="9" name="Rectangle 8"/>
          <p:cNvSpPr/>
          <p:nvPr/>
        </p:nvSpPr>
        <p:spPr>
          <a:xfrm>
            <a:off x="7331072" y="5443619"/>
            <a:ext cx="1250952" cy="428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accent2"/>
                </a:solidFill>
              </a:rPr>
              <a:t>Explored on the following pages</a:t>
            </a:r>
            <a:endParaRPr lang="en-US" sz="1200" b="1" i="1" dirty="0">
              <a:solidFill>
                <a:schemeClr val="accent2"/>
              </a:solidFill>
            </a:endParaRPr>
          </a:p>
        </p:txBody>
      </p:sp>
      <p:sp>
        <p:nvSpPr>
          <p:cNvPr id="19"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grpSp>
        <p:nvGrpSpPr>
          <p:cNvPr id="32" name="Group 31"/>
          <p:cNvGrpSpPr/>
          <p:nvPr>
            <p:custDataLst>
              <p:tags r:id="rId5"/>
            </p:custDataLst>
          </p:nvPr>
        </p:nvGrpSpPr>
        <p:grpSpPr>
          <a:xfrm>
            <a:off x="5504774" y="1591152"/>
            <a:ext cx="338138" cy="334962"/>
            <a:chOff x="6186488" y="5354639"/>
            <a:chExt cx="338138" cy="334963"/>
          </a:xfrm>
        </p:grpSpPr>
        <p:sp>
          <p:nvSpPr>
            <p:cNvPr id="33" name="Freeform 208"/>
            <p:cNvSpPr>
              <a:spLocks noEditPoints="1"/>
            </p:cNvSpPr>
            <p:nvPr/>
          </p:nvSpPr>
          <p:spPr bwMode="auto">
            <a:xfrm>
              <a:off x="6354763" y="5627689"/>
              <a:ext cx="127000" cy="61913"/>
            </a:xfrm>
            <a:custGeom>
              <a:avLst/>
              <a:gdLst>
                <a:gd name="T0" fmla="*/ 0 w 43"/>
                <a:gd name="T1" fmla="*/ 7 h 21"/>
                <a:gd name="T2" fmla="*/ 0 w 43"/>
                <a:gd name="T3" fmla="*/ 21 h 21"/>
                <a:gd name="T4" fmla="*/ 43 w 43"/>
                <a:gd name="T5" fmla="*/ 21 h 21"/>
                <a:gd name="T6" fmla="*/ 43 w 43"/>
                <a:gd name="T7" fmla="*/ 7 h 21"/>
                <a:gd name="T8" fmla="*/ 35 w 43"/>
                <a:gd name="T9" fmla="*/ 0 h 21"/>
                <a:gd name="T10" fmla="*/ 7 w 43"/>
                <a:gd name="T11" fmla="*/ 0 h 21"/>
                <a:gd name="T12" fmla="*/ 0 w 43"/>
                <a:gd name="T13" fmla="*/ 7 h 21"/>
                <a:gd name="T14" fmla="*/ 0 w 43"/>
                <a:gd name="T15" fmla="*/ 7 h 21"/>
                <a:gd name="T16" fmla="*/ 0 w 43"/>
                <a:gd name="T1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1">
                  <a:moveTo>
                    <a:pt x="0" y="7"/>
                  </a:moveTo>
                  <a:cubicBezTo>
                    <a:pt x="0" y="21"/>
                    <a:pt x="0" y="21"/>
                    <a:pt x="0" y="21"/>
                  </a:cubicBezTo>
                  <a:cubicBezTo>
                    <a:pt x="43" y="21"/>
                    <a:pt x="43" y="21"/>
                    <a:pt x="43" y="21"/>
                  </a:cubicBezTo>
                  <a:cubicBezTo>
                    <a:pt x="43" y="7"/>
                    <a:pt x="43" y="7"/>
                    <a:pt x="43" y="7"/>
                  </a:cubicBezTo>
                  <a:cubicBezTo>
                    <a:pt x="43" y="0"/>
                    <a:pt x="35" y="0"/>
                    <a:pt x="35" y="0"/>
                  </a:cubicBezTo>
                  <a:cubicBezTo>
                    <a:pt x="7" y="0"/>
                    <a:pt x="7" y="0"/>
                    <a:pt x="7" y="0"/>
                  </a:cubicBezTo>
                  <a:cubicBezTo>
                    <a:pt x="0" y="0"/>
                    <a:pt x="0" y="7"/>
                    <a:pt x="0" y="7"/>
                  </a:cubicBezTo>
                  <a:close/>
                  <a:moveTo>
                    <a:pt x="0" y="7"/>
                  </a:moveTo>
                  <a:cubicBezTo>
                    <a:pt x="0" y="7"/>
                    <a:pt x="0" y="7"/>
                    <a:pt x="0" y="7"/>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34" name="Freeform 209"/>
            <p:cNvSpPr>
              <a:spLocks noEditPoints="1"/>
            </p:cNvSpPr>
            <p:nvPr/>
          </p:nvSpPr>
          <p:spPr bwMode="auto">
            <a:xfrm>
              <a:off x="6186488" y="5521326"/>
              <a:ext cx="65088" cy="127000"/>
            </a:xfrm>
            <a:custGeom>
              <a:avLst/>
              <a:gdLst>
                <a:gd name="T0" fmla="*/ 14 w 22"/>
                <a:gd name="T1" fmla="*/ 0 h 43"/>
                <a:gd name="T2" fmla="*/ 0 w 22"/>
                <a:gd name="T3" fmla="*/ 0 h 43"/>
                <a:gd name="T4" fmla="*/ 0 w 22"/>
                <a:gd name="T5" fmla="*/ 43 h 43"/>
                <a:gd name="T6" fmla="*/ 14 w 22"/>
                <a:gd name="T7" fmla="*/ 43 h 43"/>
                <a:gd name="T8" fmla="*/ 22 w 22"/>
                <a:gd name="T9" fmla="*/ 36 h 43"/>
                <a:gd name="T10" fmla="*/ 22 w 22"/>
                <a:gd name="T11" fmla="*/ 8 h 43"/>
                <a:gd name="T12" fmla="*/ 14 w 22"/>
                <a:gd name="T13" fmla="*/ 0 h 43"/>
                <a:gd name="T14" fmla="*/ 14 w 22"/>
                <a:gd name="T15" fmla="*/ 0 h 43"/>
                <a:gd name="T16" fmla="*/ 14 w 22"/>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43">
                  <a:moveTo>
                    <a:pt x="14" y="0"/>
                  </a:moveTo>
                  <a:cubicBezTo>
                    <a:pt x="0" y="0"/>
                    <a:pt x="0" y="0"/>
                    <a:pt x="0" y="0"/>
                  </a:cubicBezTo>
                  <a:cubicBezTo>
                    <a:pt x="0" y="43"/>
                    <a:pt x="0" y="43"/>
                    <a:pt x="0" y="43"/>
                  </a:cubicBezTo>
                  <a:cubicBezTo>
                    <a:pt x="14" y="43"/>
                    <a:pt x="14" y="43"/>
                    <a:pt x="14" y="43"/>
                  </a:cubicBezTo>
                  <a:cubicBezTo>
                    <a:pt x="22" y="43"/>
                    <a:pt x="22" y="36"/>
                    <a:pt x="22" y="36"/>
                  </a:cubicBezTo>
                  <a:cubicBezTo>
                    <a:pt x="22" y="8"/>
                    <a:pt x="22" y="8"/>
                    <a:pt x="22" y="8"/>
                  </a:cubicBezTo>
                  <a:cubicBezTo>
                    <a:pt x="22" y="0"/>
                    <a:pt x="14" y="0"/>
                    <a:pt x="14" y="0"/>
                  </a:cubicBezTo>
                  <a:close/>
                  <a:moveTo>
                    <a:pt x="14" y="0"/>
                  </a:moveTo>
                  <a:cubicBezTo>
                    <a:pt x="14" y="0"/>
                    <a:pt x="14" y="0"/>
                    <a:pt x="14" y="0"/>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35" name="Freeform 210"/>
            <p:cNvSpPr>
              <a:spLocks noEditPoints="1"/>
            </p:cNvSpPr>
            <p:nvPr/>
          </p:nvSpPr>
          <p:spPr bwMode="auto">
            <a:xfrm>
              <a:off x="6227763" y="5354639"/>
              <a:ext cx="127000" cy="63500"/>
            </a:xfrm>
            <a:custGeom>
              <a:avLst/>
              <a:gdLst>
                <a:gd name="T0" fmla="*/ 43 w 43"/>
                <a:gd name="T1" fmla="*/ 14 h 21"/>
                <a:gd name="T2" fmla="*/ 43 w 43"/>
                <a:gd name="T3" fmla="*/ 0 h 21"/>
                <a:gd name="T4" fmla="*/ 0 w 43"/>
                <a:gd name="T5" fmla="*/ 0 h 21"/>
                <a:gd name="T6" fmla="*/ 0 w 43"/>
                <a:gd name="T7" fmla="*/ 14 h 21"/>
                <a:gd name="T8" fmla="*/ 8 w 43"/>
                <a:gd name="T9" fmla="*/ 21 h 21"/>
                <a:gd name="T10" fmla="*/ 36 w 43"/>
                <a:gd name="T11" fmla="*/ 21 h 21"/>
                <a:gd name="T12" fmla="*/ 43 w 43"/>
                <a:gd name="T13" fmla="*/ 14 h 21"/>
                <a:gd name="T14" fmla="*/ 43 w 43"/>
                <a:gd name="T15" fmla="*/ 14 h 21"/>
                <a:gd name="T16" fmla="*/ 43 w 43"/>
                <a:gd name="T17"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1">
                  <a:moveTo>
                    <a:pt x="43" y="14"/>
                  </a:moveTo>
                  <a:cubicBezTo>
                    <a:pt x="43" y="0"/>
                    <a:pt x="43" y="0"/>
                    <a:pt x="43" y="0"/>
                  </a:cubicBezTo>
                  <a:cubicBezTo>
                    <a:pt x="0" y="0"/>
                    <a:pt x="0" y="0"/>
                    <a:pt x="0" y="0"/>
                  </a:cubicBezTo>
                  <a:cubicBezTo>
                    <a:pt x="0" y="14"/>
                    <a:pt x="0" y="14"/>
                    <a:pt x="0" y="14"/>
                  </a:cubicBezTo>
                  <a:cubicBezTo>
                    <a:pt x="0" y="21"/>
                    <a:pt x="8" y="21"/>
                    <a:pt x="8" y="21"/>
                  </a:cubicBezTo>
                  <a:cubicBezTo>
                    <a:pt x="36" y="21"/>
                    <a:pt x="36" y="21"/>
                    <a:pt x="36" y="21"/>
                  </a:cubicBezTo>
                  <a:cubicBezTo>
                    <a:pt x="43" y="21"/>
                    <a:pt x="43" y="14"/>
                    <a:pt x="43" y="14"/>
                  </a:cubicBezTo>
                  <a:close/>
                  <a:moveTo>
                    <a:pt x="43" y="14"/>
                  </a:moveTo>
                  <a:cubicBezTo>
                    <a:pt x="43" y="14"/>
                    <a:pt x="43" y="14"/>
                    <a:pt x="43" y="14"/>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36" name="Freeform 211"/>
            <p:cNvSpPr>
              <a:spLocks noEditPoints="1"/>
            </p:cNvSpPr>
            <p:nvPr/>
          </p:nvSpPr>
          <p:spPr bwMode="auto">
            <a:xfrm>
              <a:off x="6457951" y="5397501"/>
              <a:ext cx="66675" cy="123825"/>
            </a:xfrm>
            <a:custGeom>
              <a:avLst/>
              <a:gdLst>
                <a:gd name="T0" fmla="*/ 8 w 22"/>
                <a:gd name="T1" fmla="*/ 0 h 42"/>
                <a:gd name="T2" fmla="*/ 0 w 22"/>
                <a:gd name="T3" fmla="*/ 7 h 42"/>
                <a:gd name="T4" fmla="*/ 0 w 22"/>
                <a:gd name="T5" fmla="*/ 35 h 42"/>
                <a:gd name="T6" fmla="*/ 8 w 22"/>
                <a:gd name="T7" fmla="*/ 42 h 42"/>
                <a:gd name="T8" fmla="*/ 22 w 22"/>
                <a:gd name="T9" fmla="*/ 42 h 42"/>
                <a:gd name="T10" fmla="*/ 22 w 22"/>
                <a:gd name="T11" fmla="*/ 0 h 42"/>
                <a:gd name="T12" fmla="*/ 8 w 22"/>
                <a:gd name="T13" fmla="*/ 0 h 42"/>
                <a:gd name="T14" fmla="*/ 8 w 22"/>
                <a:gd name="T15" fmla="*/ 0 h 42"/>
                <a:gd name="T16" fmla="*/ 8 w 2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42">
                  <a:moveTo>
                    <a:pt x="8" y="0"/>
                  </a:moveTo>
                  <a:cubicBezTo>
                    <a:pt x="0" y="0"/>
                    <a:pt x="0" y="7"/>
                    <a:pt x="0" y="7"/>
                  </a:cubicBezTo>
                  <a:cubicBezTo>
                    <a:pt x="0" y="35"/>
                    <a:pt x="0" y="35"/>
                    <a:pt x="0" y="35"/>
                  </a:cubicBezTo>
                  <a:cubicBezTo>
                    <a:pt x="0" y="42"/>
                    <a:pt x="8" y="42"/>
                    <a:pt x="8" y="42"/>
                  </a:cubicBezTo>
                  <a:cubicBezTo>
                    <a:pt x="22" y="42"/>
                    <a:pt x="22" y="42"/>
                    <a:pt x="22" y="42"/>
                  </a:cubicBezTo>
                  <a:cubicBezTo>
                    <a:pt x="22" y="0"/>
                    <a:pt x="22" y="0"/>
                    <a:pt x="22" y="0"/>
                  </a:cubicBezTo>
                  <a:lnTo>
                    <a:pt x="8" y="0"/>
                  </a:lnTo>
                  <a:close/>
                  <a:moveTo>
                    <a:pt x="8" y="0"/>
                  </a:moveTo>
                  <a:cubicBezTo>
                    <a:pt x="8" y="0"/>
                    <a:pt x="8" y="0"/>
                    <a:pt x="8" y="0"/>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37" name="Freeform 212"/>
            <p:cNvSpPr>
              <a:spLocks noEditPoints="1"/>
            </p:cNvSpPr>
            <p:nvPr/>
          </p:nvSpPr>
          <p:spPr bwMode="auto">
            <a:xfrm>
              <a:off x="6251576" y="5418139"/>
              <a:ext cx="206375" cy="209550"/>
            </a:xfrm>
            <a:custGeom>
              <a:avLst/>
              <a:gdLst>
                <a:gd name="T0" fmla="*/ 56 w 70"/>
                <a:gd name="T1" fmla="*/ 0 h 71"/>
                <a:gd name="T2" fmla="*/ 42 w 70"/>
                <a:gd name="T3" fmla="*/ 14 h 71"/>
                <a:gd name="T4" fmla="*/ 53 w 70"/>
                <a:gd name="T5" fmla="*/ 28 h 71"/>
                <a:gd name="T6" fmla="*/ 53 w 70"/>
                <a:gd name="T7" fmla="*/ 43 h 71"/>
                <a:gd name="T8" fmla="*/ 49 w 70"/>
                <a:gd name="T9" fmla="*/ 45 h 71"/>
                <a:gd name="T10" fmla="*/ 26 w 70"/>
                <a:gd name="T11" fmla="*/ 21 h 71"/>
                <a:gd name="T12" fmla="*/ 28 w 70"/>
                <a:gd name="T13" fmla="*/ 14 h 71"/>
                <a:gd name="T14" fmla="*/ 14 w 70"/>
                <a:gd name="T15" fmla="*/ 0 h 71"/>
                <a:gd name="T16" fmla="*/ 0 w 70"/>
                <a:gd name="T17" fmla="*/ 14 h 71"/>
                <a:gd name="T18" fmla="*/ 10 w 70"/>
                <a:gd name="T19" fmla="*/ 28 h 71"/>
                <a:gd name="T20" fmla="*/ 10 w 70"/>
                <a:gd name="T21" fmla="*/ 43 h 71"/>
                <a:gd name="T22" fmla="*/ 0 w 70"/>
                <a:gd name="T23" fmla="*/ 57 h 71"/>
                <a:gd name="T24" fmla="*/ 14 w 70"/>
                <a:gd name="T25" fmla="*/ 71 h 71"/>
                <a:gd name="T26" fmla="*/ 28 w 70"/>
                <a:gd name="T27" fmla="*/ 57 h 71"/>
                <a:gd name="T28" fmla="*/ 17 w 70"/>
                <a:gd name="T29" fmla="*/ 43 h 71"/>
                <a:gd name="T30" fmla="*/ 17 w 70"/>
                <a:gd name="T31" fmla="*/ 28 h 71"/>
                <a:gd name="T32" fmla="*/ 21 w 70"/>
                <a:gd name="T33" fmla="*/ 26 h 71"/>
                <a:gd name="T34" fmla="*/ 44 w 70"/>
                <a:gd name="T35" fmla="*/ 50 h 71"/>
                <a:gd name="T36" fmla="*/ 42 w 70"/>
                <a:gd name="T37" fmla="*/ 57 h 71"/>
                <a:gd name="T38" fmla="*/ 56 w 70"/>
                <a:gd name="T39" fmla="*/ 71 h 71"/>
                <a:gd name="T40" fmla="*/ 70 w 70"/>
                <a:gd name="T41" fmla="*/ 57 h 71"/>
                <a:gd name="T42" fmla="*/ 60 w 70"/>
                <a:gd name="T43" fmla="*/ 43 h 71"/>
                <a:gd name="T44" fmla="*/ 60 w 70"/>
                <a:gd name="T45" fmla="*/ 28 h 71"/>
                <a:gd name="T46" fmla="*/ 70 w 70"/>
                <a:gd name="T47" fmla="*/ 14 h 71"/>
                <a:gd name="T48" fmla="*/ 56 w 70"/>
                <a:gd name="T49" fmla="*/ 0 h 71"/>
                <a:gd name="T50" fmla="*/ 56 w 70"/>
                <a:gd name="T51" fmla="*/ 0 h 71"/>
                <a:gd name="T52" fmla="*/ 56 w 70"/>
                <a:gd name="T5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71">
                  <a:moveTo>
                    <a:pt x="56" y="0"/>
                  </a:moveTo>
                  <a:cubicBezTo>
                    <a:pt x="48" y="0"/>
                    <a:pt x="42" y="6"/>
                    <a:pt x="42" y="14"/>
                  </a:cubicBezTo>
                  <a:cubicBezTo>
                    <a:pt x="42" y="21"/>
                    <a:pt x="47" y="26"/>
                    <a:pt x="53" y="28"/>
                  </a:cubicBezTo>
                  <a:cubicBezTo>
                    <a:pt x="53" y="43"/>
                    <a:pt x="53" y="43"/>
                    <a:pt x="53" y="43"/>
                  </a:cubicBezTo>
                  <a:cubicBezTo>
                    <a:pt x="51" y="43"/>
                    <a:pt x="50" y="44"/>
                    <a:pt x="49" y="45"/>
                  </a:cubicBezTo>
                  <a:cubicBezTo>
                    <a:pt x="26" y="21"/>
                    <a:pt x="26" y="21"/>
                    <a:pt x="26" y="21"/>
                  </a:cubicBezTo>
                  <a:cubicBezTo>
                    <a:pt x="27" y="19"/>
                    <a:pt x="28" y="17"/>
                    <a:pt x="28" y="14"/>
                  </a:cubicBezTo>
                  <a:cubicBezTo>
                    <a:pt x="28" y="6"/>
                    <a:pt x="22" y="0"/>
                    <a:pt x="14" y="0"/>
                  </a:cubicBezTo>
                  <a:cubicBezTo>
                    <a:pt x="6" y="0"/>
                    <a:pt x="0" y="6"/>
                    <a:pt x="0" y="14"/>
                  </a:cubicBezTo>
                  <a:cubicBezTo>
                    <a:pt x="0" y="21"/>
                    <a:pt x="4" y="26"/>
                    <a:pt x="10" y="28"/>
                  </a:cubicBezTo>
                  <a:cubicBezTo>
                    <a:pt x="10" y="43"/>
                    <a:pt x="10" y="43"/>
                    <a:pt x="10" y="43"/>
                  </a:cubicBezTo>
                  <a:cubicBezTo>
                    <a:pt x="4" y="45"/>
                    <a:pt x="0" y="50"/>
                    <a:pt x="0" y="57"/>
                  </a:cubicBezTo>
                  <a:cubicBezTo>
                    <a:pt x="0" y="65"/>
                    <a:pt x="6" y="71"/>
                    <a:pt x="14" y="71"/>
                  </a:cubicBezTo>
                  <a:cubicBezTo>
                    <a:pt x="22" y="71"/>
                    <a:pt x="28" y="65"/>
                    <a:pt x="28" y="57"/>
                  </a:cubicBezTo>
                  <a:cubicBezTo>
                    <a:pt x="28" y="50"/>
                    <a:pt x="23" y="45"/>
                    <a:pt x="17" y="43"/>
                  </a:cubicBezTo>
                  <a:cubicBezTo>
                    <a:pt x="17" y="28"/>
                    <a:pt x="17" y="28"/>
                    <a:pt x="17" y="28"/>
                  </a:cubicBezTo>
                  <a:cubicBezTo>
                    <a:pt x="19" y="28"/>
                    <a:pt x="20" y="27"/>
                    <a:pt x="21" y="26"/>
                  </a:cubicBezTo>
                  <a:cubicBezTo>
                    <a:pt x="44" y="50"/>
                    <a:pt x="44" y="50"/>
                    <a:pt x="44" y="50"/>
                  </a:cubicBezTo>
                  <a:cubicBezTo>
                    <a:pt x="43" y="52"/>
                    <a:pt x="42" y="54"/>
                    <a:pt x="42" y="57"/>
                  </a:cubicBezTo>
                  <a:cubicBezTo>
                    <a:pt x="42" y="65"/>
                    <a:pt x="48" y="71"/>
                    <a:pt x="56" y="71"/>
                  </a:cubicBezTo>
                  <a:cubicBezTo>
                    <a:pt x="64" y="71"/>
                    <a:pt x="70" y="65"/>
                    <a:pt x="70" y="57"/>
                  </a:cubicBezTo>
                  <a:cubicBezTo>
                    <a:pt x="70" y="50"/>
                    <a:pt x="66" y="45"/>
                    <a:pt x="60" y="43"/>
                  </a:cubicBezTo>
                  <a:cubicBezTo>
                    <a:pt x="60" y="28"/>
                    <a:pt x="60" y="28"/>
                    <a:pt x="60" y="28"/>
                  </a:cubicBezTo>
                  <a:cubicBezTo>
                    <a:pt x="66" y="26"/>
                    <a:pt x="70" y="21"/>
                    <a:pt x="70" y="14"/>
                  </a:cubicBezTo>
                  <a:cubicBezTo>
                    <a:pt x="70" y="6"/>
                    <a:pt x="64" y="0"/>
                    <a:pt x="56" y="0"/>
                  </a:cubicBezTo>
                  <a:close/>
                  <a:moveTo>
                    <a:pt x="56" y="0"/>
                  </a:moveTo>
                  <a:cubicBezTo>
                    <a:pt x="56" y="0"/>
                    <a:pt x="56" y="0"/>
                    <a:pt x="56" y="0"/>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grpSp>
      <p:grpSp>
        <p:nvGrpSpPr>
          <p:cNvPr id="38" name="Group 37"/>
          <p:cNvGrpSpPr/>
          <p:nvPr>
            <p:custDataLst>
              <p:tags r:id="rId6"/>
            </p:custDataLst>
          </p:nvPr>
        </p:nvGrpSpPr>
        <p:grpSpPr>
          <a:xfrm>
            <a:off x="1062950" y="1591152"/>
            <a:ext cx="415925" cy="301626"/>
            <a:chOff x="6146801" y="8963026"/>
            <a:chExt cx="415925" cy="301626"/>
          </a:xfrm>
        </p:grpSpPr>
        <p:sp>
          <p:nvSpPr>
            <p:cNvPr id="39" name="Freeform 224"/>
            <p:cNvSpPr>
              <a:spLocks noEditPoints="1"/>
            </p:cNvSpPr>
            <p:nvPr/>
          </p:nvSpPr>
          <p:spPr bwMode="auto">
            <a:xfrm>
              <a:off x="6146801" y="8963026"/>
              <a:ext cx="279400" cy="276225"/>
            </a:xfrm>
            <a:custGeom>
              <a:avLst/>
              <a:gdLst>
                <a:gd name="T0" fmla="*/ 79 w 94"/>
                <a:gd name="T1" fmla="*/ 65 h 93"/>
                <a:gd name="T2" fmla="*/ 83 w 94"/>
                <a:gd name="T3" fmla="*/ 55 h 93"/>
                <a:gd name="T4" fmla="*/ 91 w 94"/>
                <a:gd name="T5" fmla="*/ 55 h 93"/>
                <a:gd name="T6" fmla="*/ 94 w 94"/>
                <a:gd name="T7" fmla="*/ 53 h 93"/>
                <a:gd name="T8" fmla="*/ 94 w 94"/>
                <a:gd name="T9" fmla="*/ 40 h 93"/>
                <a:gd name="T10" fmla="*/ 91 w 94"/>
                <a:gd name="T11" fmla="*/ 38 h 93"/>
                <a:gd name="T12" fmla="*/ 83 w 94"/>
                <a:gd name="T13" fmla="*/ 38 h 93"/>
                <a:gd name="T14" fmla="*/ 79 w 94"/>
                <a:gd name="T15" fmla="*/ 28 h 93"/>
                <a:gd name="T16" fmla="*/ 85 w 94"/>
                <a:gd name="T17" fmla="*/ 22 h 93"/>
                <a:gd name="T18" fmla="*/ 86 w 94"/>
                <a:gd name="T19" fmla="*/ 20 h 93"/>
                <a:gd name="T20" fmla="*/ 85 w 94"/>
                <a:gd name="T21" fmla="*/ 18 h 93"/>
                <a:gd name="T22" fmla="*/ 76 w 94"/>
                <a:gd name="T23" fmla="*/ 9 h 93"/>
                <a:gd name="T24" fmla="*/ 72 w 94"/>
                <a:gd name="T25" fmla="*/ 9 h 93"/>
                <a:gd name="T26" fmla="*/ 66 w 94"/>
                <a:gd name="T27" fmla="*/ 15 h 93"/>
                <a:gd name="T28" fmla="*/ 56 w 94"/>
                <a:gd name="T29" fmla="*/ 11 h 93"/>
                <a:gd name="T30" fmla="*/ 56 w 94"/>
                <a:gd name="T31" fmla="*/ 2 h 93"/>
                <a:gd name="T32" fmla="*/ 53 w 94"/>
                <a:gd name="T33" fmla="*/ 0 h 93"/>
                <a:gd name="T34" fmla="*/ 41 w 94"/>
                <a:gd name="T35" fmla="*/ 0 h 93"/>
                <a:gd name="T36" fmla="*/ 38 w 94"/>
                <a:gd name="T37" fmla="*/ 2 h 93"/>
                <a:gd name="T38" fmla="*/ 38 w 94"/>
                <a:gd name="T39" fmla="*/ 11 h 93"/>
                <a:gd name="T40" fmla="*/ 29 w 94"/>
                <a:gd name="T41" fmla="*/ 15 h 93"/>
                <a:gd name="T42" fmla="*/ 22 w 94"/>
                <a:gd name="T43" fmla="*/ 9 h 93"/>
                <a:gd name="T44" fmla="*/ 20 w 94"/>
                <a:gd name="T45" fmla="*/ 8 h 93"/>
                <a:gd name="T46" fmla="*/ 19 w 94"/>
                <a:gd name="T47" fmla="*/ 9 h 93"/>
                <a:gd name="T48" fmla="*/ 10 w 94"/>
                <a:gd name="T49" fmla="*/ 18 h 93"/>
                <a:gd name="T50" fmla="*/ 10 w 94"/>
                <a:gd name="T51" fmla="*/ 22 h 93"/>
                <a:gd name="T52" fmla="*/ 16 w 94"/>
                <a:gd name="T53" fmla="*/ 28 h 93"/>
                <a:gd name="T54" fmla="*/ 12 w 94"/>
                <a:gd name="T55" fmla="*/ 38 h 93"/>
                <a:gd name="T56" fmla="*/ 3 w 94"/>
                <a:gd name="T57" fmla="*/ 38 h 93"/>
                <a:gd name="T58" fmla="*/ 0 w 94"/>
                <a:gd name="T59" fmla="*/ 40 h 93"/>
                <a:gd name="T60" fmla="*/ 0 w 94"/>
                <a:gd name="T61" fmla="*/ 53 h 93"/>
                <a:gd name="T62" fmla="*/ 3 w 94"/>
                <a:gd name="T63" fmla="*/ 55 h 93"/>
                <a:gd name="T64" fmla="*/ 12 w 94"/>
                <a:gd name="T65" fmla="*/ 55 h 93"/>
                <a:gd name="T66" fmla="*/ 16 w 94"/>
                <a:gd name="T67" fmla="*/ 65 h 93"/>
                <a:gd name="T68" fmla="*/ 10 w 94"/>
                <a:gd name="T69" fmla="*/ 71 h 93"/>
                <a:gd name="T70" fmla="*/ 9 w 94"/>
                <a:gd name="T71" fmla="*/ 73 h 93"/>
                <a:gd name="T72" fmla="*/ 10 w 94"/>
                <a:gd name="T73" fmla="*/ 75 h 93"/>
                <a:gd name="T74" fmla="*/ 19 w 94"/>
                <a:gd name="T75" fmla="*/ 84 h 93"/>
                <a:gd name="T76" fmla="*/ 22 w 94"/>
                <a:gd name="T77" fmla="*/ 84 h 93"/>
                <a:gd name="T78" fmla="*/ 29 w 94"/>
                <a:gd name="T79" fmla="*/ 78 h 93"/>
                <a:gd name="T80" fmla="*/ 38 w 94"/>
                <a:gd name="T81" fmla="*/ 82 h 93"/>
                <a:gd name="T82" fmla="*/ 38 w 94"/>
                <a:gd name="T83" fmla="*/ 90 h 93"/>
                <a:gd name="T84" fmla="*/ 41 w 94"/>
                <a:gd name="T85" fmla="*/ 93 h 93"/>
                <a:gd name="T86" fmla="*/ 53 w 94"/>
                <a:gd name="T87" fmla="*/ 93 h 93"/>
                <a:gd name="T88" fmla="*/ 56 w 94"/>
                <a:gd name="T89" fmla="*/ 90 h 93"/>
                <a:gd name="T90" fmla="*/ 56 w 94"/>
                <a:gd name="T91" fmla="*/ 82 h 93"/>
                <a:gd name="T92" fmla="*/ 66 w 94"/>
                <a:gd name="T93" fmla="*/ 78 h 93"/>
                <a:gd name="T94" fmla="*/ 72 w 94"/>
                <a:gd name="T95" fmla="*/ 84 h 93"/>
                <a:gd name="T96" fmla="*/ 74 w 94"/>
                <a:gd name="T97" fmla="*/ 85 h 93"/>
                <a:gd name="T98" fmla="*/ 76 w 94"/>
                <a:gd name="T99" fmla="*/ 84 h 93"/>
                <a:gd name="T100" fmla="*/ 85 w 94"/>
                <a:gd name="T101" fmla="*/ 75 h 93"/>
                <a:gd name="T102" fmla="*/ 85 w 94"/>
                <a:gd name="T103" fmla="*/ 71 h 93"/>
                <a:gd name="T104" fmla="*/ 79 w 94"/>
                <a:gd name="T105" fmla="*/ 65 h 93"/>
                <a:gd name="T106" fmla="*/ 47 w 94"/>
                <a:gd name="T107" fmla="*/ 59 h 93"/>
                <a:gd name="T108" fmla="*/ 35 w 94"/>
                <a:gd name="T109" fmla="*/ 46 h 93"/>
                <a:gd name="T110" fmla="*/ 47 w 94"/>
                <a:gd name="T111" fmla="*/ 34 h 93"/>
                <a:gd name="T112" fmla="*/ 60 w 94"/>
                <a:gd name="T113" fmla="*/ 46 h 93"/>
                <a:gd name="T114" fmla="*/ 47 w 94"/>
                <a:gd name="T115" fmla="*/ 59 h 93"/>
                <a:gd name="T116" fmla="*/ 47 w 94"/>
                <a:gd name="T117" fmla="*/ 59 h 93"/>
                <a:gd name="T118" fmla="*/ 47 w 94"/>
                <a:gd name="T119" fmla="*/ 5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 h="93">
                  <a:moveTo>
                    <a:pt x="79" y="65"/>
                  </a:moveTo>
                  <a:cubicBezTo>
                    <a:pt x="80" y="62"/>
                    <a:pt x="82" y="59"/>
                    <a:pt x="83" y="55"/>
                  </a:cubicBezTo>
                  <a:cubicBezTo>
                    <a:pt x="91" y="55"/>
                    <a:pt x="91" y="55"/>
                    <a:pt x="91" y="55"/>
                  </a:cubicBezTo>
                  <a:cubicBezTo>
                    <a:pt x="93" y="55"/>
                    <a:pt x="94" y="54"/>
                    <a:pt x="94" y="53"/>
                  </a:cubicBezTo>
                  <a:cubicBezTo>
                    <a:pt x="94" y="40"/>
                    <a:pt x="94" y="40"/>
                    <a:pt x="94" y="40"/>
                  </a:cubicBezTo>
                  <a:cubicBezTo>
                    <a:pt x="94" y="39"/>
                    <a:pt x="93" y="38"/>
                    <a:pt x="91" y="38"/>
                  </a:cubicBezTo>
                  <a:cubicBezTo>
                    <a:pt x="83" y="38"/>
                    <a:pt x="83" y="38"/>
                    <a:pt x="83" y="38"/>
                  </a:cubicBezTo>
                  <a:cubicBezTo>
                    <a:pt x="82" y="34"/>
                    <a:pt x="80" y="31"/>
                    <a:pt x="79" y="28"/>
                  </a:cubicBezTo>
                  <a:cubicBezTo>
                    <a:pt x="85" y="22"/>
                    <a:pt x="85" y="22"/>
                    <a:pt x="85" y="22"/>
                  </a:cubicBezTo>
                  <a:cubicBezTo>
                    <a:pt x="85" y="21"/>
                    <a:pt x="86" y="20"/>
                    <a:pt x="86" y="20"/>
                  </a:cubicBezTo>
                  <a:cubicBezTo>
                    <a:pt x="86" y="19"/>
                    <a:pt x="85" y="18"/>
                    <a:pt x="85" y="18"/>
                  </a:cubicBezTo>
                  <a:cubicBezTo>
                    <a:pt x="76" y="9"/>
                    <a:pt x="76" y="9"/>
                    <a:pt x="76" y="9"/>
                  </a:cubicBezTo>
                  <a:cubicBezTo>
                    <a:pt x="75" y="8"/>
                    <a:pt x="73" y="8"/>
                    <a:pt x="72" y="9"/>
                  </a:cubicBezTo>
                  <a:cubicBezTo>
                    <a:pt x="66" y="15"/>
                    <a:pt x="66" y="15"/>
                    <a:pt x="66" y="15"/>
                  </a:cubicBezTo>
                  <a:cubicBezTo>
                    <a:pt x="63" y="13"/>
                    <a:pt x="60" y="12"/>
                    <a:pt x="56" y="11"/>
                  </a:cubicBezTo>
                  <a:cubicBezTo>
                    <a:pt x="56" y="2"/>
                    <a:pt x="56" y="2"/>
                    <a:pt x="56" y="2"/>
                  </a:cubicBezTo>
                  <a:cubicBezTo>
                    <a:pt x="56" y="1"/>
                    <a:pt x="55" y="0"/>
                    <a:pt x="53" y="0"/>
                  </a:cubicBezTo>
                  <a:cubicBezTo>
                    <a:pt x="41" y="0"/>
                    <a:pt x="41" y="0"/>
                    <a:pt x="41" y="0"/>
                  </a:cubicBezTo>
                  <a:cubicBezTo>
                    <a:pt x="40" y="0"/>
                    <a:pt x="38" y="1"/>
                    <a:pt x="38" y="2"/>
                  </a:cubicBezTo>
                  <a:cubicBezTo>
                    <a:pt x="38" y="11"/>
                    <a:pt x="38" y="11"/>
                    <a:pt x="38" y="11"/>
                  </a:cubicBezTo>
                  <a:cubicBezTo>
                    <a:pt x="35" y="12"/>
                    <a:pt x="32" y="13"/>
                    <a:pt x="29" y="15"/>
                  </a:cubicBezTo>
                  <a:cubicBezTo>
                    <a:pt x="22" y="9"/>
                    <a:pt x="22" y="9"/>
                    <a:pt x="22" y="9"/>
                  </a:cubicBezTo>
                  <a:cubicBezTo>
                    <a:pt x="22" y="8"/>
                    <a:pt x="21" y="8"/>
                    <a:pt x="20" y="8"/>
                  </a:cubicBezTo>
                  <a:cubicBezTo>
                    <a:pt x="20" y="8"/>
                    <a:pt x="19" y="8"/>
                    <a:pt x="19" y="9"/>
                  </a:cubicBezTo>
                  <a:cubicBezTo>
                    <a:pt x="10" y="18"/>
                    <a:pt x="10" y="18"/>
                    <a:pt x="10" y="18"/>
                  </a:cubicBezTo>
                  <a:cubicBezTo>
                    <a:pt x="9" y="19"/>
                    <a:pt x="9" y="20"/>
                    <a:pt x="10" y="22"/>
                  </a:cubicBezTo>
                  <a:cubicBezTo>
                    <a:pt x="16" y="28"/>
                    <a:pt x="16" y="28"/>
                    <a:pt x="16" y="28"/>
                  </a:cubicBezTo>
                  <a:cubicBezTo>
                    <a:pt x="14" y="31"/>
                    <a:pt x="13" y="34"/>
                    <a:pt x="12" y="38"/>
                  </a:cubicBezTo>
                  <a:cubicBezTo>
                    <a:pt x="3" y="38"/>
                    <a:pt x="3" y="38"/>
                    <a:pt x="3" y="38"/>
                  </a:cubicBezTo>
                  <a:cubicBezTo>
                    <a:pt x="2" y="38"/>
                    <a:pt x="0" y="39"/>
                    <a:pt x="0" y="40"/>
                  </a:cubicBezTo>
                  <a:cubicBezTo>
                    <a:pt x="0" y="53"/>
                    <a:pt x="0" y="53"/>
                    <a:pt x="0" y="53"/>
                  </a:cubicBezTo>
                  <a:cubicBezTo>
                    <a:pt x="0" y="54"/>
                    <a:pt x="2" y="55"/>
                    <a:pt x="3" y="55"/>
                  </a:cubicBezTo>
                  <a:cubicBezTo>
                    <a:pt x="12" y="55"/>
                    <a:pt x="12" y="55"/>
                    <a:pt x="12" y="55"/>
                  </a:cubicBezTo>
                  <a:cubicBezTo>
                    <a:pt x="13" y="59"/>
                    <a:pt x="14" y="62"/>
                    <a:pt x="16" y="65"/>
                  </a:cubicBezTo>
                  <a:cubicBezTo>
                    <a:pt x="10" y="71"/>
                    <a:pt x="10" y="71"/>
                    <a:pt x="10" y="71"/>
                  </a:cubicBezTo>
                  <a:cubicBezTo>
                    <a:pt x="9" y="72"/>
                    <a:pt x="9" y="73"/>
                    <a:pt x="9" y="73"/>
                  </a:cubicBezTo>
                  <a:cubicBezTo>
                    <a:pt x="9" y="74"/>
                    <a:pt x="9" y="75"/>
                    <a:pt x="10" y="75"/>
                  </a:cubicBezTo>
                  <a:cubicBezTo>
                    <a:pt x="19" y="84"/>
                    <a:pt x="19" y="84"/>
                    <a:pt x="19" y="84"/>
                  </a:cubicBezTo>
                  <a:cubicBezTo>
                    <a:pt x="20" y="85"/>
                    <a:pt x="21" y="85"/>
                    <a:pt x="22" y="84"/>
                  </a:cubicBezTo>
                  <a:cubicBezTo>
                    <a:pt x="29" y="78"/>
                    <a:pt x="29" y="78"/>
                    <a:pt x="29" y="78"/>
                  </a:cubicBezTo>
                  <a:cubicBezTo>
                    <a:pt x="32" y="80"/>
                    <a:pt x="35" y="81"/>
                    <a:pt x="38" y="82"/>
                  </a:cubicBezTo>
                  <a:cubicBezTo>
                    <a:pt x="38" y="90"/>
                    <a:pt x="38" y="90"/>
                    <a:pt x="38" y="90"/>
                  </a:cubicBezTo>
                  <a:cubicBezTo>
                    <a:pt x="38" y="92"/>
                    <a:pt x="40" y="93"/>
                    <a:pt x="41" y="93"/>
                  </a:cubicBezTo>
                  <a:cubicBezTo>
                    <a:pt x="53" y="93"/>
                    <a:pt x="53" y="93"/>
                    <a:pt x="53" y="93"/>
                  </a:cubicBezTo>
                  <a:cubicBezTo>
                    <a:pt x="55" y="93"/>
                    <a:pt x="56" y="92"/>
                    <a:pt x="56" y="90"/>
                  </a:cubicBezTo>
                  <a:cubicBezTo>
                    <a:pt x="56" y="82"/>
                    <a:pt x="56" y="82"/>
                    <a:pt x="56" y="82"/>
                  </a:cubicBezTo>
                  <a:cubicBezTo>
                    <a:pt x="60" y="81"/>
                    <a:pt x="63" y="80"/>
                    <a:pt x="66" y="78"/>
                  </a:cubicBezTo>
                  <a:cubicBezTo>
                    <a:pt x="72" y="84"/>
                    <a:pt x="72" y="84"/>
                    <a:pt x="72" y="84"/>
                  </a:cubicBezTo>
                  <a:cubicBezTo>
                    <a:pt x="73" y="84"/>
                    <a:pt x="73" y="85"/>
                    <a:pt x="74" y="85"/>
                  </a:cubicBezTo>
                  <a:cubicBezTo>
                    <a:pt x="75" y="85"/>
                    <a:pt x="76" y="84"/>
                    <a:pt x="76" y="84"/>
                  </a:cubicBezTo>
                  <a:cubicBezTo>
                    <a:pt x="85" y="75"/>
                    <a:pt x="85" y="75"/>
                    <a:pt x="85" y="75"/>
                  </a:cubicBezTo>
                  <a:cubicBezTo>
                    <a:pt x="86" y="74"/>
                    <a:pt x="86" y="72"/>
                    <a:pt x="85" y="71"/>
                  </a:cubicBezTo>
                  <a:lnTo>
                    <a:pt x="79" y="65"/>
                  </a:lnTo>
                  <a:close/>
                  <a:moveTo>
                    <a:pt x="47" y="59"/>
                  </a:moveTo>
                  <a:cubicBezTo>
                    <a:pt x="40" y="59"/>
                    <a:pt x="35" y="53"/>
                    <a:pt x="35" y="46"/>
                  </a:cubicBezTo>
                  <a:cubicBezTo>
                    <a:pt x="35" y="39"/>
                    <a:pt x="40" y="34"/>
                    <a:pt x="47" y="34"/>
                  </a:cubicBezTo>
                  <a:cubicBezTo>
                    <a:pt x="54" y="34"/>
                    <a:pt x="60" y="39"/>
                    <a:pt x="60" y="46"/>
                  </a:cubicBezTo>
                  <a:cubicBezTo>
                    <a:pt x="60" y="53"/>
                    <a:pt x="54" y="59"/>
                    <a:pt x="47" y="59"/>
                  </a:cubicBezTo>
                  <a:close/>
                  <a:moveTo>
                    <a:pt x="47" y="59"/>
                  </a:moveTo>
                  <a:cubicBezTo>
                    <a:pt x="47" y="59"/>
                    <a:pt x="47" y="59"/>
                    <a:pt x="47" y="59"/>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40" name="Freeform 225"/>
            <p:cNvSpPr>
              <a:spLocks noEditPoints="1"/>
            </p:cNvSpPr>
            <p:nvPr/>
          </p:nvSpPr>
          <p:spPr bwMode="auto">
            <a:xfrm>
              <a:off x="6413501" y="9117014"/>
              <a:ext cx="149225" cy="147638"/>
            </a:xfrm>
            <a:custGeom>
              <a:avLst/>
              <a:gdLst>
                <a:gd name="T0" fmla="*/ 48 w 50"/>
                <a:gd name="T1" fmla="*/ 20 h 50"/>
                <a:gd name="T2" fmla="*/ 43 w 50"/>
                <a:gd name="T3" fmla="*/ 20 h 50"/>
                <a:gd name="T4" fmla="*/ 41 w 50"/>
                <a:gd name="T5" fmla="*/ 15 h 50"/>
                <a:gd name="T6" fmla="*/ 45 w 50"/>
                <a:gd name="T7" fmla="*/ 12 h 50"/>
                <a:gd name="T8" fmla="*/ 45 w 50"/>
                <a:gd name="T9" fmla="*/ 11 h 50"/>
                <a:gd name="T10" fmla="*/ 45 w 50"/>
                <a:gd name="T11" fmla="*/ 10 h 50"/>
                <a:gd name="T12" fmla="*/ 40 w 50"/>
                <a:gd name="T13" fmla="*/ 5 h 50"/>
                <a:gd name="T14" fmla="*/ 38 w 50"/>
                <a:gd name="T15" fmla="*/ 5 h 50"/>
                <a:gd name="T16" fmla="*/ 35 w 50"/>
                <a:gd name="T17" fmla="*/ 8 h 50"/>
                <a:gd name="T18" fmla="*/ 30 w 50"/>
                <a:gd name="T19" fmla="*/ 6 h 50"/>
                <a:gd name="T20" fmla="*/ 30 w 50"/>
                <a:gd name="T21" fmla="*/ 2 h 50"/>
                <a:gd name="T22" fmla="*/ 28 w 50"/>
                <a:gd name="T23" fmla="*/ 0 h 50"/>
                <a:gd name="T24" fmla="*/ 22 w 50"/>
                <a:gd name="T25" fmla="*/ 0 h 50"/>
                <a:gd name="T26" fmla="*/ 20 w 50"/>
                <a:gd name="T27" fmla="*/ 2 h 50"/>
                <a:gd name="T28" fmla="*/ 20 w 50"/>
                <a:gd name="T29" fmla="*/ 6 h 50"/>
                <a:gd name="T30" fmla="*/ 15 w 50"/>
                <a:gd name="T31" fmla="*/ 8 h 50"/>
                <a:gd name="T32" fmla="*/ 12 w 50"/>
                <a:gd name="T33" fmla="*/ 5 h 50"/>
                <a:gd name="T34" fmla="*/ 11 w 50"/>
                <a:gd name="T35" fmla="*/ 5 h 50"/>
                <a:gd name="T36" fmla="*/ 10 w 50"/>
                <a:gd name="T37" fmla="*/ 5 h 50"/>
                <a:gd name="T38" fmla="*/ 5 w 50"/>
                <a:gd name="T39" fmla="*/ 10 h 50"/>
                <a:gd name="T40" fmla="*/ 5 w 50"/>
                <a:gd name="T41" fmla="*/ 12 h 50"/>
                <a:gd name="T42" fmla="*/ 8 w 50"/>
                <a:gd name="T43" fmla="*/ 15 h 50"/>
                <a:gd name="T44" fmla="*/ 6 w 50"/>
                <a:gd name="T45" fmla="*/ 20 h 50"/>
                <a:gd name="T46" fmla="*/ 2 w 50"/>
                <a:gd name="T47" fmla="*/ 20 h 50"/>
                <a:gd name="T48" fmla="*/ 0 w 50"/>
                <a:gd name="T49" fmla="*/ 22 h 50"/>
                <a:gd name="T50" fmla="*/ 0 w 50"/>
                <a:gd name="T51" fmla="*/ 28 h 50"/>
                <a:gd name="T52" fmla="*/ 2 w 50"/>
                <a:gd name="T53" fmla="*/ 30 h 50"/>
                <a:gd name="T54" fmla="*/ 6 w 50"/>
                <a:gd name="T55" fmla="*/ 30 h 50"/>
                <a:gd name="T56" fmla="*/ 8 w 50"/>
                <a:gd name="T57" fmla="*/ 35 h 50"/>
                <a:gd name="T58" fmla="*/ 5 w 50"/>
                <a:gd name="T59" fmla="*/ 38 h 50"/>
                <a:gd name="T60" fmla="*/ 5 w 50"/>
                <a:gd name="T61" fmla="*/ 39 h 50"/>
                <a:gd name="T62" fmla="*/ 5 w 50"/>
                <a:gd name="T63" fmla="*/ 40 h 50"/>
                <a:gd name="T64" fmla="*/ 10 w 50"/>
                <a:gd name="T65" fmla="*/ 45 h 50"/>
                <a:gd name="T66" fmla="*/ 12 w 50"/>
                <a:gd name="T67" fmla="*/ 45 h 50"/>
                <a:gd name="T68" fmla="*/ 15 w 50"/>
                <a:gd name="T69" fmla="*/ 41 h 50"/>
                <a:gd name="T70" fmla="*/ 20 w 50"/>
                <a:gd name="T71" fmla="*/ 43 h 50"/>
                <a:gd name="T72" fmla="*/ 20 w 50"/>
                <a:gd name="T73" fmla="*/ 48 h 50"/>
                <a:gd name="T74" fmla="*/ 22 w 50"/>
                <a:gd name="T75" fmla="*/ 50 h 50"/>
                <a:gd name="T76" fmla="*/ 28 w 50"/>
                <a:gd name="T77" fmla="*/ 50 h 50"/>
                <a:gd name="T78" fmla="*/ 30 w 50"/>
                <a:gd name="T79" fmla="*/ 48 h 50"/>
                <a:gd name="T80" fmla="*/ 30 w 50"/>
                <a:gd name="T81" fmla="*/ 43 h 50"/>
                <a:gd name="T82" fmla="*/ 35 w 50"/>
                <a:gd name="T83" fmla="*/ 41 h 50"/>
                <a:gd name="T84" fmla="*/ 38 w 50"/>
                <a:gd name="T85" fmla="*/ 45 h 50"/>
                <a:gd name="T86" fmla="*/ 39 w 50"/>
                <a:gd name="T87" fmla="*/ 45 h 50"/>
                <a:gd name="T88" fmla="*/ 40 w 50"/>
                <a:gd name="T89" fmla="*/ 45 h 50"/>
                <a:gd name="T90" fmla="*/ 45 w 50"/>
                <a:gd name="T91" fmla="*/ 40 h 50"/>
                <a:gd name="T92" fmla="*/ 45 w 50"/>
                <a:gd name="T93" fmla="*/ 38 h 50"/>
                <a:gd name="T94" fmla="*/ 41 w 50"/>
                <a:gd name="T95" fmla="*/ 35 h 50"/>
                <a:gd name="T96" fmla="*/ 43 w 50"/>
                <a:gd name="T97" fmla="*/ 30 h 50"/>
                <a:gd name="T98" fmla="*/ 48 w 50"/>
                <a:gd name="T99" fmla="*/ 30 h 50"/>
                <a:gd name="T100" fmla="*/ 50 w 50"/>
                <a:gd name="T101" fmla="*/ 28 h 50"/>
                <a:gd name="T102" fmla="*/ 50 w 50"/>
                <a:gd name="T103" fmla="*/ 22 h 50"/>
                <a:gd name="T104" fmla="*/ 48 w 50"/>
                <a:gd name="T105" fmla="*/ 20 h 50"/>
                <a:gd name="T106" fmla="*/ 25 w 50"/>
                <a:gd name="T107" fmla="*/ 32 h 50"/>
                <a:gd name="T108" fmla="*/ 18 w 50"/>
                <a:gd name="T109" fmla="*/ 25 h 50"/>
                <a:gd name="T110" fmla="*/ 25 w 50"/>
                <a:gd name="T111" fmla="*/ 18 h 50"/>
                <a:gd name="T112" fmla="*/ 32 w 50"/>
                <a:gd name="T113" fmla="*/ 25 h 50"/>
                <a:gd name="T114" fmla="*/ 25 w 50"/>
                <a:gd name="T115" fmla="*/ 32 h 50"/>
                <a:gd name="T116" fmla="*/ 25 w 50"/>
                <a:gd name="T117" fmla="*/ 32 h 50"/>
                <a:gd name="T118" fmla="*/ 25 w 50"/>
                <a:gd name="T119"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 h="50">
                  <a:moveTo>
                    <a:pt x="48" y="20"/>
                  </a:moveTo>
                  <a:cubicBezTo>
                    <a:pt x="43" y="20"/>
                    <a:pt x="43" y="20"/>
                    <a:pt x="43" y="20"/>
                  </a:cubicBezTo>
                  <a:cubicBezTo>
                    <a:pt x="43" y="18"/>
                    <a:pt x="42" y="17"/>
                    <a:pt x="41" y="15"/>
                  </a:cubicBezTo>
                  <a:cubicBezTo>
                    <a:pt x="45" y="12"/>
                    <a:pt x="45" y="12"/>
                    <a:pt x="45" y="12"/>
                  </a:cubicBezTo>
                  <a:cubicBezTo>
                    <a:pt x="45" y="12"/>
                    <a:pt x="45" y="11"/>
                    <a:pt x="45" y="11"/>
                  </a:cubicBezTo>
                  <a:cubicBezTo>
                    <a:pt x="45" y="10"/>
                    <a:pt x="45" y="10"/>
                    <a:pt x="45" y="10"/>
                  </a:cubicBezTo>
                  <a:cubicBezTo>
                    <a:pt x="40" y="5"/>
                    <a:pt x="40" y="5"/>
                    <a:pt x="40" y="5"/>
                  </a:cubicBezTo>
                  <a:cubicBezTo>
                    <a:pt x="39" y="5"/>
                    <a:pt x="39" y="5"/>
                    <a:pt x="38" y="5"/>
                  </a:cubicBezTo>
                  <a:cubicBezTo>
                    <a:pt x="35" y="8"/>
                    <a:pt x="35" y="8"/>
                    <a:pt x="35" y="8"/>
                  </a:cubicBezTo>
                  <a:cubicBezTo>
                    <a:pt x="33" y="7"/>
                    <a:pt x="31" y="7"/>
                    <a:pt x="30" y="6"/>
                  </a:cubicBezTo>
                  <a:cubicBezTo>
                    <a:pt x="30" y="2"/>
                    <a:pt x="30" y="2"/>
                    <a:pt x="30" y="2"/>
                  </a:cubicBezTo>
                  <a:cubicBezTo>
                    <a:pt x="30" y="1"/>
                    <a:pt x="29" y="0"/>
                    <a:pt x="28" y="0"/>
                  </a:cubicBezTo>
                  <a:cubicBezTo>
                    <a:pt x="22" y="0"/>
                    <a:pt x="22" y="0"/>
                    <a:pt x="22" y="0"/>
                  </a:cubicBezTo>
                  <a:cubicBezTo>
                    <a:pt x="21" y="0"/>
                    <a:pt x="20" y="1"/>
                    <a:pt x="20" y="2"/>
                  </a:cubicBezTo>
                  <a:cubicBezTo>
                    <a:pt x="20" y="6"/>
                    <a:pt x="20" y="6"/>
                    <a:pt x="20" y="6"/>
                  </a:cubicBezTo>
                  <a:cubicBezTo>
                    <a:pt x="18" y="7"/>
                    <a:pt x="17" y="7"/>
                    <a:pt x="15" y="8"/>
                  </a:cubicBezTo>
                  <a:cubicBezTo>
                    <a:pt x="12" y="5"/>
                    <a:pt x="12" y="5"/>
                    <a:pt x="12" y="5"/>
                  </a:cubicBezTo>
                  <a:cubicBezTo>
                    <a:pt x="11" y="5"/>
                    <a:pt x="11" y="5"/>
                    <a:pt x="11" y="5"/>
                  </a:cubicBezTo>
                  <a:cubicBezTo>
                    <a:pt x="10" y="5"/>
                    <a:pt x="10" y="5"/>
                    <a:pt x="10" y="5"/>
                  </a:cubicBezTo>
                  <a:cubicBezTo>
                    <a:pt x="5" y="10"/>
                    <a:pt x="5" y="10"/>
                    <a:pt x="5" y="10"/>
                  </a:cubicBezTo>
                  <a:cubicBezTo>
                    <a:pt x="5" y="10"/>
                    <a:pt x="5" y="11"/>
                    <a:pt x="5" y="12"/>
                  </a:cubicBezTo>
                  <a:cubicBezTo>
                    <a:pt x="8" y="15"/>
                    <a:pt x="8" y="15"/>
                    <a:pt x="8" y="15"/>
                  </a:cubicBezTo>
                  <a:cubicBezTo>
                    <a:pt x="7" y="17"/>
                    <a:pt x="7" y="18"/>
                    <a:pt x="6" y="20"/>
                  </a:cubicBezTo>
                  <a:cubicBezTo>
                    <a:pt x="2" y="20"/>
                    <a:pt x="2" y="20"/>
                    <a:pt x="2" y="20"/>
                  </a:cubicBezTo>
                  <a:cubicBezTo>
                    <a:pt x="1" y="20"/>
                    <a:pt x="0" y="21"/>
                    <a:pt x="0" y="22"/>
                  </a:cubicBezTo>
                  <a:cubicBezTo>
                    <a:pt x="0" y="28"/>
                    <a:pt x="0" y="28"/>
                    <a:pt x="0" y="28"/>
                  </a:cubicBezTo>
                  <a:cubicBezTo>
                    <a:pt x="0" y="29"/>
                    <a:pt x="1" y="30"/>
                    <a:pt x="2" y="30"/>
                  </a:cubicBezTo>
                  <a:cubicBezTo>
                    <a:pt x="6" y="30"/>
                    <a:pt x="6" y="30"/>
                    <a:pt x="6" y="30"/>
                  </a:cubicBezTo>
                  <a:cubicBezTo>
                    <a:pt x="7" y="31"/>
                    <a:pt x="7" y="33"/>
                    <a:pt x="8" y="35"/>
                  </a:cubicBezTo>
                  <a:cubicBezTo>
                    <a:pt x="5" y="38"/>
                    <a:pt x="5" y="38"/>
                    <a:pt x="5" y="38"/>
                  </a:cubicBezTo>
                  <a:cubicBezTo>
                    <a:pt x="5" y="38"/>
                    <a:pt x="5" y="39"/>
                    <a:pt x="5" y="39"/>
                  </a:cubicBezTo>
                  <a:cubicBezTo>
                    <a:pt x="5" y="39"/>
                    <a:pt x="5" y="40"/>
                    <a:pt x="5" y="40"/>
                  </a:cubicBezTo>
                  <a:cubicBezTo>
                    <a:pt x="10" y="45"/>
                    <a:pt x="10" y="45"/>
                    <a:pt x="10" y="45"/>
                  </a:cubicBezTo>
                  <a:cubicBezTo>
                    <a:pt x="10" y="45"/>
                    <a:pt x="11" y="45"/>
                    <a:pt x="12" y="45"/>
                  </a:cubicBezTo>
                  <a:cubicBezTo>
                    <a:pt x="15" y="41"/>
                    <a:pt x="15" y="41"/>
                    <a:pt x="15" y="41"/>
                  </a:cubicBezTo>
                  <a:cubicBezTo>
                    <a:pt x="17" y="42"/>
                    <a:pt x="18" y="43"/>
                    <a:pt x="20" y="43"/>
                  </a:cubicBezTo>
                  <a:cubicBezTo>
                    <a:pt x="20" y="48"/>
                    <a:pt x="20" y="48"/>
                    <a:pt x="20" y="48"/>
                  </a:cubicBezTo>
                  <a:cubicBezTo>
                    <a:pt x="20" y="49"/>
                    <a:pt x="21" y="50"/>
                    <a:pt x="22" y="50"/>
                  </a:cubicBezTo>
                  <a:cubicBezTo>
                    <a:pt x="28" y="50"/>
                    <a:pt x="28" y="50"/>
                    <a:pt x="28" y="50"/>
                  </a:cubicBezTo>
                  <a:cubicBezTo>
                    <a:pt x="29" y="50"/>
                    <a:pt x="30" y="49"/>
                    <a:pt x="30" y="48"/>
                  </a:cubicBezTo>
                  <a:cubicBezTo>
                    <a:pt x="30" y="43"/>
                    <a:pt x="30" y="43"/>
                    <a:pt x="30" y="43"/>
                  </a:cubicBezTo>
                  <a:cubicBezTo>
                    <a:pt x="31" y="43"/>
                    <a:pt x="33" y="42"/>
                    <a:pt x="35" y="41"/>
                  </a:cubicBezTo>
                  <a:cubicBezTo>
                    <a:pt x="38" y="45"/>
                    <a:pt x="38" y="45"/>
                    <a:pt x="38" y="45"/>
                  </a:cubicBezTo>
                  <a:cubicBezTo>
                    <a:pt x="38" y="45"/>
                    <a:pt x="39" y="45"/>
                    <a:pt x="39" y="45"/>
                  </a:cubicBezTo>
                  <a:cubicBezTo>
                    <a:pt x="39" y="45"/>
                    <a:pt x="40" y="45"/>
                    <a:pt x="40" y="45"/>
                  </a:cubicBezTo>
                  <a:cubicBezTo>
                    <a:pt x="45" y="40"/>
                    <a:pt x="45" y="40"/>
                    <a:pt x="45" y="40"/>
                  </a:cubicBezTo>
                  <a:cubicBezTo>
                    <a:pt x="45" y="40"/>
                    <a:pt x="45" y="39"/>
                    <a:pt x="45" y="38"/>
                  </a:cubicBezTo>
                  <a:cubicBezTo>
                    <a:pt x="41" y="35"/>
                    <a:pt x="41" y="35"/>
                    <a:pt x="41" y="35"/>
                  </a:cubicBezTo>
                  <a:cubicBezTo>
                    <a:pt x="42" y="33"/>
                    <a:pt x="43" y="31"/>
                    <a:pt x="43" y="30"/>
                  </a:cubicBezTo>
                  <a:cubicBezTo>
                    <a:pt x="48" y="30"/>
                    <a:pt x="48" y="30"/>
                    <a:pt x="48" y="30"/>
                  </a:cubicBezTo>
                  <a:cubicBezTo>
                    <a:pt x="49" y="30"/>
                    <a:pt x="50" y="29"/>
                    <a:pt x="50" y="28"/>
                  </a:cubicBezTo>
                  <a:cubicBezTo>
                    <a:pt x="50" y="22"/>
                    <a:pt x="50" y="22"/>
                    <a:pt x="50" y="22"/>
                  </a:cubicBezTo>
                  <a:cubicBezTo>
                    <a:pt x="50" y="21"/>
                    <a:pt x="49" y="20"/>
                    <a:pt x="48" y="20"/>
                  </a:cubicBezTo>
                  <a:close/>
                  <a:moveTo>
                    <a:pt x="25" y="32"/>
                  </a:moveTo>
                  <a:cubicBezTo>
                    <a:pt x="21" y="32"/>
                    <a:pt x="18" y="29"/>
                    <a:pt x="18" y="25"/>
                  </a:cubicBezTo>
                  <a:cubicBezTo>
                    <a:pt x="18" y="21"/>
                    <a:pt x="21" y="18"/>
                    <a:pt x="25" y="18"/>
                  </a:cubicBezTo>
                  <a:cubicBezTo>
                    <a:pt x="29" y="18"/>
                    <a:pt x="32" y="21"/>
                    <a:pt x="32" y="25"/>
                  </a:cubicBezTo>
                  <a:cubicBezTo>
                    <a:pt x="32" y="29"/>
                    <a:pt x="29" y="32"/>
                    <a:pt x="25" y="32"/>
                  </a:cubicBezTo>
                  <a:close/>
                  <a:moveTo>
                    <a:pt x="25" y="32"/>
                  </a:moveTo>
                  <a:cubicBezTo>
                    <a:pt x="25" y="32"/>
                    <a:pt x="25" y="32"/>
                    <a:pt x="25" y="3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grpSp>
      <p:grpSp>
        <p:nvGrpSpPr>
          <p:cNvPr id="41" name="Group 40"/>
          <p:cNvGrpSpPr/>
          <p:nvPr>
            <p:custDataLst>
              <p:tags r:id="rId7"/>
            </p:custDataLst>
          </p:nvPr>
        </p:nvGrpSpPr>
        <p:grpSpPr>
          <a:xfrm>
            <a:off x="3299737" y="1591152"/>
            <a:ext cx="344488" cy="355601"/>
            <a:chOff x="6180138" y="2630489"/>
            <a:chExt cx="344488" cy="355600"/>
          </a:xfrm>
        </p:grpSpPr>
        <p:sp>
          <p:nvSpPr>
            <p:cNvPr id="42" name="Freeform 377"/>
            <p:cNvSpPr>
              <a:spLocks noEditPoints="1"/>
            </p:cNvSpPr>
            <p:nvPr/>
          </p:nvSpPr>
          <p:spPr bwMode="auto">
            <a:xfrm>
              <a:off x="6348413" y="2749551"/>
              <a:ext cx="176213" cy="203200"/>
            </a:xfrm>
            <a:custGeom>
              <a:avLst/>
              <a:gdLst>
                <a:gd name="T0" fmla="*/ 33 w 59"/>
                <a:gd name="T1" fmla="*/ 0 h 69"/>
                <a:gd name="T2" fmla="*/ 30 w 59"/>
                <a:gd name="T3" fmla="*/ 0 h 69"/>
                <a:gd name="T4" fmla="*/ 24 w 59"/>
                <a:gd name="T5" fmla="*/ 1 h 69"/>
                <a:gd name="T6" fmla="*/ 22 w 59"/>
                <a:gd name="T7" fmla="*/ 4 h 69"/>
                <a:gd name="T8" fmla="*/ 22 w 59"/>
                <a:gd name="T9" fmla="*/ 47 h 69"/>
                <a:gd name="T10" fmla="*/ 22 w 59"/>
                <a:gd name="T11" fmla="*/ 50 h 69"/>
                <a:gd name="T12" fmla="*/ 40 w 59"/>
                <a:gd name="T13" fmla="*/ 60 h 69"/>
                <a:gd name="T14" fmla="*/ 2 w 59"/>
                <a:gd name="T15" fmla="*/ 60 h 69"/>
                <a:gd name="T16" fmla="*/ 0 w 59"/>
                <a:gd name="T17" fmla="*/ 63 h 69"/>
                <a:gd name="T18" fmla="*/ 0 w 59"/>
                <a:gd name="T19" fmla="*/ 66 h 69"/>
                <a:gd name="T20" fmla="*/ 2 w 59"/>
                <a:gd name="T21" fmla="*/ 69 h 69"/>
                <a:gd name="T22" fmla="*/ 51 w 59"/>
                <a:gd name="T23" fmla="*/ 69 h 69"/>
                <a:gd name="T24" fmla="*/ 54 w 59"/>
                <a:gd name="T25" fmla="*/ 68 h 69"/>
                <a:gd name="T26" fmla="*/ 58 w 59"/>
                <a:gd name="T27" fmla="*/ 65 h 69"/>
                <a:gd name="T28" fmla="*/ 59 w 59"/>
                <a:gd name="T29" fmla="*/ 62 h 69"/>
                <a:gd name="T30" fmla="*/ 59 w 59"/>
                <a:gd name="T31" fmla="*/ 15 h 69"/>
                <a:gd name="T32" fmla="*/ 56 w 59"/>
                <a:gd name="T33" fmla="*/ 10 h 69"/>
                <a:gd name="T34" fmla="*/ 33 w 59"/>
                <a:gd name="T35" fmla="*/ 0 h 69"/>
                <a:gd name="T36" fmla="*/ 49 w 59"/>
                <a:gd name="T37" fmla="*/ 56 h 69"/>
                <a:gd name="T38" fmla="*/ 48 w 59"/>
                <a:gd name="T39" fmla="*/ 57 h 69"/>
                <a:gd name="T40" fmla="*/ 46 w 59"/>
                <a:gd name="T41" fmla="*/ 58 h 69"/>
                <a:gd name="T42" fmla="*/ 28 w 59"/>
                <a:gd name="T43" fmla="*/ 49 h 69"/>
                <a:gd name="T44" fmla="*/ 26 w 59"/>
                <a:gd name="T45" fmla="*/ 47 h 69"/>
                <a:gd name="T46" fmla="*/ 26 w 59"/>
                <a:gd name="T47" fmla="*/ 10 h 69"/>
                <a:gd name="T48" fmla="*/ 27 w 59"/>
                <a:gd name="T49" fmla="*/ 9 h 69"/>
                <a:gd name="T50" fmla="*/ 29 w 59"/>
                <a:gd name="T51" fmla="*/ 8 h 69"/>
                <a:gd name="T52" fmla="*/ 48 w 59"/>
                <a:gd name="T53" fmla="*/ 16 h 69"/>
                <a:gd name="T54" fmla="*/ 49 w 59"/>
                <a:gd name="T55" fmla="*/ 18 h 69"/>
                <a:gd name="T56" fmla="*/ 49 w 59"/>
                <a:gd name="T57" fmla="*/ 56 h 69"/>
                <a:gd name="T58" fmla="*/ 49 w 59"/>
                <a:gd name="T59" fmla="*/ 56 h 69"/>
                <a:gd name="T60" fmla="*/ 49 w 59"/>
                <a:gd name="T61"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9">
                  <a:moveTo>
                    <a:pt x="33" y="0"/>
                  </a:moveTo>
                  <a:cubicBezTo>
                    <a:pt x="32" y="0"/>
                    <a:pt x="31" y="0"/>
                    <a:pt x="30" y="0"/>
                  </a:cubicBezTo>
                  <a:cubicBezTo>
                    <a:pt x="24" y="1"/>
                    <a:pt x="24" y="1"/>
                    <a:pt x="24" y="1"/>
                  </a:cubicBezTo>
                  <a:cubicBezTo>
                    <a:pt x="23" y="1"/>
                    <a:pt x="22" y="2"/>
                    <a:pt x="22" y="4"/>
                  </a:cubicBezTo>
                  <a:cubicBezTo>
                    <a:pt x="22" y="47"/>
                    <a:pt x="22" y="47"/>
                    <a:pt x="22" y="47"/>
                  </a:cubicBezTo>
                  <a:cubicBezTo>
                    <a:pt x="22" y="47"/>
                    <a:pt x="23" y="49"/>
                    <a:pt x="22" y="50"/>
                  </a:cubicBezTo>
                  <a:cubicBezTo>
                    <a:pt x="40" y="60"/>
                    <a:pt x="40" y="60"/>
                    <a:pt x="40" y="60"/>
                  </a:cubicBezTo>
                  <a:cubicBezTo>
                    <a:pt x="2" y="60"/>
                    <a:pt x="2" y="60"/>
                    <a:pt x="2" y="60"/>
                  </a:cubicBezTo>
                  <a:cubicBezTo>
                    <a:pt x="1" y="60"/>
                    <a:pt x="0" y="61"/>
                    <a:pt x="0" y="63"/>
                  </a:cubicBezTo>
                  <a:cubicBezTo>
                    <a:pt x="0" y="66"/>
                    <a:pt x="0" y="66"/>
                    <a:pt x="0" y="66"/>
                  </a:cubicBezTo>
                  <a:cubicBezTo>
                    <a:pt x="0" y="67"/>
                    <a:pt x="1" y="69"/>
                    <a:pt x="2" y="69"/>
                  </a:cubicBezTo>
                  <a:cubicBezTo>
                    <a:pt x="51" y="69"/>
                    <a:pt x="51" y="69"/>
                    <a:pt x="51" y="69"/>
                  </a:cubicBezTo>
                  <a:cubicBezTo>
                    <a:pt x="52" y="69"/>
                    <a:pt x="53" y="68"/>
                    <a:pt x="54" y="68"/>
                  </a:cubicBezTo>
                  <a:cubicBezTo>
                    <a:pt x="58" y="65"/>
                    <a:pt x="58" y="65"/>
                    <a:pt x="58" y="65"/>
                  </a:cubicBezTo>
                  <a:cubicBezTo>
                    <a:pt x="59" y="64"/>
                    <a:pt x="59" y="63"/>
                    <a:pt x="59" y="62"/>
                  </a:cubicBezTo>
                  <a:cubicBezTo>
                    <a:pt x="59" y="15"/>
                    <a:pt x="59" y="15"/>
                    <a:pt x="59" y="15"/>
                  </a:cubicBezTo>
                  <a:cubicBezTo>
                    <a:pt x="59" y="12"/>
                    <a:pt x="58" y="10"/>
                    <a:pt x="56" y="10"/>
                  </a:cubicBezTo>
                  <a:lnTo>
                    <a:pt x="33" y="0"/>
                  </a:lnTo>
                  <a:close/>
                  <a:moveTo>
                    <a:pt x="49" y="56"/>
                  </a:moveTo>
                  <a:cubicBezTo>
                    <a:pt x="49" y="56"/>
                    <a:pt x="49" y="57"/>
                    <a:pt x="48" y="57"/>
                  </a:cubicBezTo>
                  <a:cubicBezTo>
                    <a:pt x="47" y="58"/>
                    <a:pt x="47" y="58"/>
                    <a:pt x="46" y="58"/>
                  </a:cubicBezTo>
                  <a:cubicBezTo>
                    <a:pt x="28" y="49"/>
                    <a:pt x="28" y="49"/>
                    <a:pt x="28" y="49"/>
                  </a:cubicBezTo>
                  <a:cubicBezTo>
                    <a:pt x="27" y="48"/>
                    <a:pt x="26" y="48"/>
                    <a:pt x="26" y="47"/>
                  </a:cubicBezTo>
                  <a:cubicBezTo>
                    <a:pt x="26" y="10"/>
                    <a:pt x="26" y="10"/>
                    <a:pt x="26" y="10"/>
                  </a:cubicBezTo>
                  <a:cubicBezTo>
                    <a:pt x="26" y="10"/>
                    <a:pt x="26" y="9"/>
                    <a:pt x="27" y="9"/>
                  </a:cubicBezTo>
                  <a:cubicBezTo>
                    <a:pt x="28" y="8"/>
                    <a:pt x="28" y="8"/>
                    <a:pt x="29" y="8"/>
                  </a:cubicBezTo>
                  <a:cubicBezTo>
                    <a:pt x="48" y="16"/>
                    <a:pt x="48" y="16"/>
                    <a:pt x="48" y="16"/>
                  </a:cubicBezTo>
                  <a:cubicBezTo>
                    <a:pt x="48" y="16"/>
                    <a:pt x="49" y="17"/>
                    <a:pt x="49" y="18"/>
                  </a:cubicBezTo>
                  <a:lnTo>
                    <a:pt x="49" y="56"/>
                  </a:lnTo>
                  <a:close/>
                  <a:moveTo>
                    <a:pt x="49" y="56"/>
                  </a:moveTo>
                  <a:cubicBezTo>
                    <a:pt x="49" y="56"/>
                    <a:pt x="49" y="56"/>
                    <a:pt x="49" y="56"/>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43" name="Freeform 378"/>
            <p:cNvSpPr>
              <a:spLocks noEditPoints="1"/>
            </p:cNvSpPr>
            <p:nvPr/>
          </p:nvSpPr>
          <p:spPr bwMode="auto">
            <a:xfrm>
              <a:off x="6251576" y="2665414"/>
              <a:ext cx="115888" cy="115888"/>
            </a:xfrm>
            <a:custGeom>
              <a:avLst/>
              <a:gdLst>
                <a:gd name="T0" fmla="*/ 39 w 39"/>
                <a:gd name="T1" fmla="*/ 19 h 39"/>
                <a:gd name="T2" fmla="*/ 20 w 39"/>
                <a:gd name="T3" fmla="*/ 39 h 39"/>
                <a:gd name="T4" fmla="*/ 0 w 39"/>
                <a:gd name="T5" fmla="*/ 19 h 39"/>
                <a:gd name="T6" fmla="*/ 20 w 39"/>
                <a:gd name="T7" fmla="*/ 0 h 39"/>
                <a:gd name="T8" fmla="*/ 39 w 39"/>
                <a:gd name="T9" fmla="*/ 19 h 39"/>
                <a:gd name="T10" fmla="*/ 39 w 39"/>
                <a:gd name="T11" fmla="*/ 19 h 39"/>
                <a:gd name="T12" fmla="*/ 39 w 3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39" y="19"/>
                  </a:moveTo>
                  <a:cubicBezTo>
                    <a:pt x="39" y="30"/>
                    <a:pt x="31" y="39"/>
                    <a:pt x="20" y="39"/>
                  </a:cubicBezTo>
                  <a:cubicBezTo>
                    <a:pt x="9" y="39"/>
                    <a:pt x="0" y="30"/>
                    <a:pt x="0" y="19"/>
                  </a:cubicBezTo>
                  <a:cubicBezTo>
                    <a:pt x="0" y="9"/>
                    <a:pt x="9" y="0"/>
                    <a:pt x="20" y="0"/>
                  </a:cubicBezTo>
                  <a:cubicBezTo>
                    <a:pt x="31" y="0"/>
                    <a:pt x="39" y="9"/>
                    <a:pt x="39" y="19"/>
                  </a:cubicBezTo>
                  <a:close/>
                  <a:moveTo>
                    <a:pt x="39" y="19"/>
                  </a:moveTo>
                  <a:cubicBezTo>
                    <a:pt x="39" y="19"/>
                    <a:pt x="39" y="19"/>
                    <a:pt x="39" y="19"/>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44" name="Freeform 379"/>
            <p:cNvSpPr>
              <a:spLocks noEditPoints="1"/>
            </p:cNvSpPr>
            <p:nvPr/>
          </p:nvSpPr>
          <p:spPr bwMode="auto">
            <a:xfrm>
              <a:off x="6180138" y="2751139"/>
              <a:ext cx="231775" cy="234950"/>
            </a:xfrm>
            <a:custGeom>
              <a:avLst/>
              <a:gdLst>
                <a:gd name="T0" fmla="*/ 76 w 78"/>
                <a:gd name="T1" fmla="*/ 42 h 79"/>
                <a:gd name="T2" fmla="*/ 66 w 78"/>
                <a:gd name="T3" fmla="*/ 37 h 79"/>
                <a:gd name="T4" fmla="*/ 41 w 78"/>
                <a:gd name="T5" fmla="*/ 38 h 79"/>
                <a:gd name="T6" fmla="*/ 35 w 78"/>
                <a:gd name="T7" fmla="*/ 26 h 79"/>
                <a:gd name="T8" fmla="*/ 18 w 78"/>
                <a:gd name="T9" fmla="*/ 0 h 79"/>
                <a:gd name="T10" fmla="*/ 0 w 78"/>
                <a:gd name="T11" fmla="*/ 11 h 79"/>
                <a:gd name="T12" fmla="*/ 0 w 78"/>
                <a:gd name="T13" fmla="*/ 79 h 79"/>
                <a:gd name="T14" fmla="*/ 12 w 78"/>
                <a:gd name="T15" fmla="*/ 79 h 79"/>
                <a:gd name="T16" fmla="*/ 21 w 78"/>
                <a:gd name="T17" fmla="*/ 49 h 79"/>
                <a:gd name="T18" fmla="*/ 16 w 78"/>
                <a:gd name="T19" fmla="*/ 22 h 79"/>
                <a:gd name="T20" fmla="*/ 36 w 78"/>
                <a:gd name="T21" fmla="*/ 53 h 79"/>
                <a:gd name="T22" fmla="*/ 50 w 78"/>
                <a:gd name="T23" fmla="*/ 56 h 79"/>
                <a:gd name="T24" fmla="*/ 72 w 78"/>
                <a:gd name="T25" fmla="*/ 51 h 79"/>
                <a:gd name="T26" fmla="*/ 76 w 78"/>
                <a:gd name="T27" fmla="*/ 42 h 79"/>
                <a:gd name="T28" fmla="*/ 76 w 78"/>
                <a:gd name="T29" fmla="*/ 42 h 79"/>
                <a:gd name="T30" fmla="*/ 76 w 78"/>
                <a:gd name="T31" fmla="*/ 4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79">
                  <a:moveTo>
                    <a:pt x="76" y="42"/>
                  </a:moveTo>
                  <a:cubicBezTo>
                    <a:pt x="75" y="38"/>
                    <a:pt x="71" y="35"/>
                    <a:pt x="66" y="37"/>
                  </a:cubicBezTo>
                  <a:cubicBezTo>
                    <a:pt x="58" y="40"/>
                    <a:pt x="47" y="42"/>
                    <a:pt x="41" y="38"/>
                  </a:cubicBezTo>
                  <a:cubicBezTo>
                    <a:pt x="38" y="35"/>
                    <a:pt x="35" y="30"/>
                    <a:pt x="35" y="26"/>
                  </a:cubicBezTo>
                  <a:cubicBezTo>
                    <a:pt x="40" y="15"/>
                    <a:pt x="28" y="0"/>
                    <a:pt x="18" y="0"/>
                  </a:cubicBezTo>
                  <a:cubicBezTo>
                    <a:pt x="10" y="0"/>
                    <a:pt x="0" y="11"/>
                    <a:pt x="0" y="11"/>
                  </a:cubicBezTo>
                  <a:cubicBezTo>
                    <a:pt x="0" y="79"/>
                    <a:pt x="0" y="79"/>
                    <a:pt x="0" y="79"/>
                  </a:cubicBezTo>
                  <a:cubicBezTo>
                    <a:pt x="12" y="79"/>
                    <a:pt x="12" y="79"/>
                    <a:pt x="12" y="79"/>
                  </a:cubicBezTo>
                  <a:cubicBezTo>
                    <a:pt x="15" y="66"/>
                    <a:pt x="18" y="56"/>
                    <a:pt x="21" y="49"/>
                  </a:cubicBezTo>
                  <a:cubicBezTo>
                    <a:pt x="14" y="34"/>
                    <a:pt x="16" y="22"/>
                    <a:pt x="16" y="22"/>
                  </a:cubicBezTo>
                  <a:cubicBezTo>
                    <a:pt x="16" y="22"/>
                    <a:pt x="18" y="43"/>
                    <a:pt x="36" y="53"/>
                  </a:cubicBezTo>
                  <a:cubicBezTo>
                    <a:pt x="40" y="55"/>
                    <a:pt x="45" y="56"/>
                    <a:pt x="50" y="56"/>
                  </a:cubicBezTo>
                  <a:cubicBezTo>
                    <a:pt x="56" y="56"/>
                    <a:pt x="64" y="54"/>
                    <a:pt x="72" y="51"/>
                  </a:cubicBezTo>
                  <a:cubicBezTo>
                    <a:pt x="76" y="50"/>
                    <a:pt x="78" y="46"/>
                    <a:pt x="76" y="42"/>
                  </a:cubicBezTo>
                  <a:close/>
                  <a:moveTo>
                    <a:pt x="76" y="42"/>
                  </a:moveTo>
                  <a:cubicBezTo>
                    <a:pt x="76" y="42"/>
                    <a:pt x="76" y="42"/>
                    <a:pt x="76" y="4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45" name="Freeform 380"/>
            <p:cNvSpPr>
              <a:spLocks noEditPoints="1"/>
            </p:cNvSpPr>
            <p:nvPr/>
          </p:nvSpPr>
          <p:spPr bwMode="auto">
            <a:xfrm>
              <a:off x="6411913" y="2701926"/>
              <a:ext cx="58738" cy="28575"/>
            </a:xfrm>
            <a:custGeom>
              <a:avLst/>
              <a:gdLst>
                <a:gd name="T0" fmla="*/ 1 w 20"/>
                <a:gd name="T1" fmla="*/ 6 h 10"/>
                <a:gd name="T2" fmla="*/ 1 w 20"/>
                <a:gd name="T3" fmla="*/ 9 h 10"/>
                <a:gd name="T4" fmla="*/ 3 w 20"/>
                <a:gd name="T5" fmla="*/ 10 h 10"/>
                <a:gd name="T6" fmla="*/ 4 w 20"/>
                <a:gd name="T7" fmla="*/ 9 h 10"/>
                <a:gd name="T8" fmla="*/ 17 w 20"/>
                <a:gd name="T9" fmla="*/ 9 h 10"/>
                <a:gd name="T10" fmla="*/ 20 w 20"/>
                <a:gd name="T11" fmla="*/ 8 h 10"/>
                <a:gd name="T12" fmla="*/ 19 w 20"/>
                <a:gd name="T13" fmla="*/ 5 h 10"/>
                <a:gd name="T14" fmla="*/ 1 w 20"/>
                <a:gd name="T15" fmla="*/ 6 h 10"/>
                <a:gd name="T16" fmla="*/ 1 w 20"/>
                <a:gd name="T17" fmla="*/ 6 h 10"/>
                <a:gd name="T18" fmla="*/ 1 w 20"/>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
                  <a:moveTo>
                    <a:pt x="1" y="6"/>
                  </a:moveTo>
                  <a:cubicBezTo>
                    <a:pt x="1" y="7"/>
                    <a:pt x="0" y="8"/>
                    <a:pt x="1" y="9"/>
                  </a:cubicBezTo>
                  <a:cubicBezTo>
                    <a:pt x="1" y="9"/>
                    <a:pt x="2" y="10"/>
                    <a:pt x="3" y="10"/>
                  </a:cubicBezTo>
                  <a:cubicBezTo>
                    <a:pt x="3" y="10"/>
                    <a:pt x="3" y="9"/>
                    <a:pt x="4" y="9"/>
                  </a:cubicBezTo>
                  <a:cubicBezTo>
                    <a:pt x="4" y="9"/>
                    <a:pt x="10" y="5"/>
                    <a:pt x="17" y="9"/>
                  </a:cubicBezTo>
                  <a:cubicBezTo>
                    <a:pt x="18" y="9"/>
                    <a:pt x="19" y="9"/>
                    <a:pt x="20" y="8"/>
                  </a:cubicBezTo>
                  <a:cubicBezTo>
                    <a:pt x="20" y="7"/>
                    <a:pt x="20" y="6"/>
                    <a:pt x="19" y="5"/>
                  </a:cubicBezTo>
                  <a:cubicBezTo>
                    <a:pt x="9" y="0"/>
                    <a:pt x="2" y="6"/>
                    <a:pt x="1" y="6"/>
                  </a:cubicBezTo>
                  <a:close/>
                  <a:moveTo>
                    <a:pt x="1" y="6"/>
                  </a:moveTo>
                  <a:cubicBezTo>
                    <a:pt x="1" y="6"/>
                    <a:pt x="1" y="6"/>
                    <a:pt x="1" y="6"/>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46" name="Freeform 381"/>
            <p:cNvSpPr>
              <a:spLocks noEditPoints="1"/>
            </p:cNvSpPr>
            <p:nvPr/>
          </p:nvSpPr>
          <p:spPr bwMode="auto">
            <a:xfrm>
              <a:off x="6391276" y="2665414"/>
              <a:ext cx="93663" cy="41275"/>
            </a:xfrm>
            <a:custGeom>
              <a:avLst/>
              <a:gdLst>
                <a:gd name="T0" fmla="*/ 31 w 32"/>
                <a:gd name="T1" fmla="*/ 12 h 14"/>
                <a:gd name="T2" fmla="*/ 30 w 32"/>
                <a:gd name="T3" fmla="*/ 9 h 14"/>
                <a:gd name="T4" fmla="*/ 1 w 32"/>
                <a:gd name="T5" fmla="*/ 10 h 14"/>
                <a:gd name="T6" fmla="*/ 1 w 32"/>
                <a:gd name="T7" fmla="*/ 13 h 14"/>
                <a:gd name="T8" fmla="*/ 2 w 32"/>
                <a:gd name="T9" fmla="*/ 14 h 14"/>
                <a:gd name="T10" fmla="*/ 4 w 32"/>
                <a:gd name="T11" fmla="*/ 13 h 14"/>
                <a:gd name="T12" fmla="*/ 29 w 32"/>
                <a:gd name="T13" fmla="*/ 12 h 14"/>
                <a:gd name="T14" fmla="*/ 31 w 32"/>
                <a:gd name="T15" fmla="*/ 12 h 14"/>
                <a:gd name="T16" fmla="*/ 31 w 32"/>
                <a:gd name="T17" fmla="*/ 12 h 14"/>
                <a:gd name="T18" fmla="*/ 31 w 32"/>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4">
                  <a:moveTo>
                    <a:pt x="31" y="12"/>
                  </a:moveTo>
                  <a:cubicBezTo>
                    <a:pt x="32" y="11"/>
                    <a:pt x="31" y="9"/>
                    <a:pt x="30" y="9"/>
                  </a:cubicBezTo>
                  <a:cubicBezTo>
                    <a:pt x="14" y="0"/>
                    <a:pt x="2" y="10"/>
                    <a:pt x="1" y="10"/>
                  </a:cubicBezTo>
                  <a:cubicBezTo>
                    <a:pt x="0" y="11"/>
                    <a:pt x="0" y="12"/>
                    <a:pt x="1" y="13"/>
                  </a:cubicBezTo>
                  <a:cubicBezTo>
                    <a:pt x="1" y="13"/>
                    <a:pt x="2" y="14"/>
                    <a:pt x="2" y="14"/>
                  </a:cubicBezTo>
                  <a:cubicBezTo>
                    <a:pt x="3" y="14"/>
                    <a:pt x="3" y="14"/>
                    <a:pt x="4" y="13"/>
                  </a:cubicBezTo>
                  <a:cubicBezTo>
                    <a:pt x="4" y="13"/>
                    <a:pt x="14" y="5"/>
                    <a:pt x="29" y="12"/>
                  </a:cubicBezTo>
                  <a:cubicBezTo>
                    <a:pt x="29" y="13"/>
                    <a:pt x="31" y="13"/>
                    <a:pt x="31" y="12"/>
                  </a:cubicBezTo>
                  <a:close/>
                  <a:moveTo>
                    <a:pt x="31" y="12"/>
                  </a:moveTo>
                  <a:cubicBezTo>
                    <a:pt x="31" y="12"/>
                    <a:pt x="31" y="12"/>
                    <a:pt x="31" y="1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47" name="Freeform 382"/>
            <p:cNvSpPr>
              <a:spLocks noEditPoints="1"/>
            </p:cNvSpPr>
            <p:nvPr/>
          </p:nvSpPr>
          <p:spPr bwMode="auto">
            <a:xfrm>
              <a:off x="6375401" y="2630489"/>
              <a:ext cx="125413" cy="50800"/>
            </a:xfrm>
            <a:custGeom>
              <a:avLst/>
              <a:gdLst>
                <a:gd name="T0" fmla="*/ 2 w 42"/>
                <a:gd name="T1" fmla="*/ 17 h 17"/>
                <a:gd name="T2" fmla="*/ 3 w 42"/>
                <a:gd name="T3" fmla="*/ 17 h 17"/>
                <a:gd name="T4" fmla="*/ 39 w 42"/>
                <a:gd name="T5" fmla="*/ 15 h 17"/>
                <a:gd name="T6" fmla="*/ 42 w 42"/>
                <a:gd name="T7" fmla="*/ 15 h 17"/>
                <a:gd name="T8" fmla="*/ 41 w 42"/>
                <a:gd name="T9" fmla="*/ 12 h 17"/>
                <a:gd name="T10" fmla="*/ 1 w 42"/>
                <a:gd name="T11" fmla="*/ 14 h 17"/>
                <a:gd name="T12" fmla="*/ 0 w 42"/>
                <a:gd name="T13" fmla="*/ 16 h 17"/>
                <a:gd name="T14" fmla="*/ 2 w 42"/>
                <a:gd name="T15" fmla="*/ 17 h 17"/>
                <a:gd name="T16" fmla="*/ 2 w 42"/>
                <a:gd name="T17" fmla="*/ 17 h 17"/>
                <a:gd name="T18" fmla="*/ 2 w 42"/>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7">
                  <a:moveTo>
                    <a:pt x="2" y="17"/>
                  </a:moveTo>
                  <a:cubicBezTo>
                    <a:pt x="2" y="17"/>
                    <a:pt x="3" y="17"/>
                    <a:pt x="3" y="17"/>
                  </a:cubicBezTo>
                  <a:cubicBezTo>
                    <a:pt x="4" y="16"/>
                    <a:pt x="19" y="5"/>
                    <a:pt x="39" y="15"/>
                  </a:cubicBezTo>
                  <a:cubicBezTo>
                    <a:pt x="40" y="16"/>
                    <a:pt x="41" y="15"/>
                    <a:pt x="42" y="15"/>
                  </a:cubicBezTo>
                  <a:cubicBezTo>
                    <a:pt x="42" y="14"/>
                    <a:pt x="42" y="12"/>
                    <a:pt x="41" y="12"/>
                  </a:cubicBezTo>
                  <a:cubicBezTo>
                    <a:pt x="18" y="0"/>
                    <a:pt x="1" y="13"/>
                    <a:pt x="1" y="14"/>
                  </a:cubicBezTo>
                  <a:cubicBezTo>
                    <a:pt x="0" y="14"/>
                    <a:pt x="0" y="15"/>
                    <a:pt x="0" y="16"/>
                  </a:cubicBezTo>
                  <a:cubicBezTo>
                    <a:pt x="1" y="17"/>
                    <a:pt x="1" y="17"/>
                    <a:pt x="2" y="17"/>
                  </a:cubicBezTo>
                  <a:close/>
                  <a:moveTo>
                    <a:pt x="2" y="17"/>
                  </a:moveTo>
                  <a:cubicBezTo>
                    <a:pt x="2" y="17"/>
                    <a:pt x="2" y="17"/>
                    <a:pt x="2" y="17"/>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grpSp>
      <p:grpSp>
        <p:nvGrpSpPr>
          <p:cNvPr id="59" name="Group 58"/>
          <p:cNvGrpSpPr/>
          <p:nvPr>
            <p:custDataLst>
              <p:tags r:id="rId8"/>
            </p:custDataLst>
          </p:nvPr>
        </p:nvGrpSpPr>
        <p:grpSpPr>
          <a:xfrm>
            <a:off x="7759699" y="1591152"/>
            <a:ext cx="215900" cy="373062"/>
            <a:chOff x="4500563" y="8024813"/>
            <a:chExt cx="215900" cy="373063"/>
          </a:xfrm>
        </p:grpSpPr>
        <p:sp>
          <p:nvSpPr>
            <p:cNvPr id="60" name="Freeform 456"/>
            <p:cNvSpPr>
              <a:spLocks noEditPoints="1"/>
            </p:cNvSpPr>
            <p:nvPr/>
          </p:nvSpPr>
          <p:spPr bwMode="auto">
            <a:xfrm>
              <a:off x="4500563" y="8024813"/>
              <a:ext cx="215900" cy="373063"/>
            </a:xfrm>
            <a:custGeom>
              <a:avLst/>
              <a:gdLst>
                <a:gd name="T0" fmla="*/ 65 w 73"/>
                <a:gd name="T1" fmla="*/ 0 h 126"/>
                <a:gd name="T2" fmla="*/ 9 w 73"/>
                <a:gd name="T3" fmla="*/ 0 h 126"/>
                <a:gd name="T4" fmla="*/ 0 w 73"/>
                <a:gd name="T5" fmla="*/ 9 h 126"/>
                <a:gd name="T6" fmla="*/ 0 w 73"/>
                <a:gd name="T7" fmla="*/ 117 h 126"/>
                <a:gd name="T8" fmla="*/ 9 w 73"/>
                <a:gd name="T9" fmla="*/ 126 h 126"/>
                <a:gd name="T10" fmla="*/ 65 w 73"/>
                <a:gd name="T11" fmla="*/ 126 h 126"/>
                <a:gd name="T12" fmla="*/ 73 w 73"/>
                <a:gd name="T13" fmla="*/ 117 h 126"/>
                <a:gd name="T14" fmla="*/ 73 w 73"/>
                <a:gd name="T15" fmla="*/ 9 h 126"/>
                <a:gd name="T16" fmla="*/ 65 w 73"/>
                <a:gd name="T17" fmla="*/ 0 h 126"/>
                <a:gd name="T18" fmla="*/ 24 w 73"/>
                <a:gd name="T19" fmla="*/ 120 h 126"/>
                <a:gd name="T20" fmla="*/ 17 w 73"/>
                <a:gd name="T21" fmla="*/ 120 h 126"/>
                <a:gd name="T22" fmla="*/ 15 w 73"/>
                <a:gd name="T23" fmla="*/ 117 h 126"/>
                <a:gd name="T24" fmla="*/ 17 w 73"/>
                <a:gd name="T25" fmla="*/ 115 h 126"/>
                <a:gd name="T26" fmla="*/ 24 w 73"/>
                <a:gd name="T27" fmla="*/ 115 h 126"/>
                <a:gd name="T28" fmla="*/ 27 w 73"/>
                <a:gd name="T29" fmla="*/ 117 h 126"/>
                <a:gd name="T30" fmla="*/ 24 w 73"/>
                <a:gd name="T31" fmla="*/ 120 h 126"/>
                <a:gd name="T32" fmla="*/ 37 w 73"/>
                <a:gd name="T33" fmla="*/ 121 h 126"/>
                <a:gd name="T34" fmla="*/ 33 w 73"/>
                <a:gd name="T35" fmla="*/ 117 h 126"/>
                <a:gd name="T36" fmla="*/ 37 w 73"/>
                <a:gd name="T37" fmla="*/ 113 h 126"/>
                <a:gd name="T38" fmla="*/ 41 w 73"/>
                <a:gd name="T39" fmla="*/ 117 h 126"/>
                <a:gd name="T40" fmla="*/ 37 w 73"/>
                <a:gd name="T41" fmla="*/ 121 h 126"/>
                <a:gd name="T42" fmla="*/ 56 w 73"/>
                <a:gd name="T43" fmla="*/ 120 h 126"/>
                <a:gd name="T44" fmla="*/ 49 w 73"/>
                <a:gd name="T45" fmla="*/ 120 h 126"/>
                <a:gd name="T46" fmla="*/ 47 w 73"/>
                <a:gd name="T47" fmla="*/ 117 h 126"/>
                <a:gd name="T48" fmla="*/ 49 w 73"/>
                <a:gd name="T49" fmla="*/ 115 h 126"/>
                <a:gd name="T50" fmla="*/ 56 w 73"/>
                <a:gd name="T51" fmla="*/ 115 h 126"/>
                <a:gd name="T52" fmla="*/ 59 w 73"/>
                <a:gd name="T53" fmla="*/ 117 h 126"/>
                <a:gd name="T54" fmla="*/ 56 w 73"/>
                <a:gd name="T55" fmla="*/ 120 h 126"/>
                <a:gd name="T56" fmla="*/ 67 w 73"/>
                <a:gd name="T57" fmla="*/ 110 h 126"/>
                <a:gd name="T58" fmla="*/ 6 w 73"/>
                <a:gd name="T59" fmla="*/ 110 h 126"/>
                <a:gd name="T60" fmla="*/ 6 w 73"/>
                <a:gd name="T61" fmla="*/ 6 h 126"/>
                <a:gd name="T62" fmla="*/ 67 w 73"/>
                <a:gd name="T63" fmla="*/ 6 h 126"/>
                <a:gd name="T64" fmla="*/ 67 w 73"/>
                <a:gd name="T65" fmla="*/ 110 h 126"/>
                <a:gd name="T66" fmla="*/ 67 w 73"/>
                <a:gd name="T67" fmla="*/ 110 h 126"/>
                <a:gd name="T68" fmla="*/ 67 w 73"/>
                <a:gd name="T69"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 h="126">
                  <a:moveTo>
                    <a:pt x="65" y="0"/>
                  </a:moveTo>
                  <a:cubicBezTo>
                    <a:pt x="9" y="0"/>
                    <a:pt x="9" y="0"/>
                    <a:pt x="9" y="0"/>
                  </a:cubicBezTo>
                  <a:cubicBezTo>
                    <a:pt x="4" y="0"/>
                    <a:pt x="0" y="4"/>
                    <a:pt x="0" y="9"/>
                  </a:cubicBezTo>
                  <a:cubicBezTo>
                    <a:pt x="0" y="117"/>
                    <a:pt x="0" y="117"/>
                    <a:pt x="0" y="117"/>
                  </a:cubicBezTo>
                  <a:cubicBezTo>
                    <a:pt x="0" y="122"/>
                    <a:pt x="4" y="126"/>
                    <a:pt x="9" y="126"/>
                  </a:cubicBezTo>
                  <a:cubicBezTo>
                    <a:pt x="65" y="126"/>
                    <a:pt x="65" y="126"/>
                    <a:pt x="65" y="126"/>
                  </a:cubicBezTo>
                  <a:cubicBezTo>
                    <a:pt x="69" y="126"/>
                    <a:pt x="73" y="122"/>
                    <a:pt x="73" y="117"/>
                  </a:cubicBezTo>
                  <a:cubicBezTo>
                    <a:pt x="73" y="9"/>
                    <a:pt x="73" y="9"/>
                    <a:pt x="73" y="9"/>
                  </a:cubicBezTo>
                  <a:cubicBezTo>
                    <a:pt x="73" y="4"/>
                    <a:pt x="69" y="0"/>
                    <a:pt x="65" y="0"/>
                  </a:cubicBezTo>
                  <a:close/>
                  <a:moveTo>
                    <a:pt x="24" y="120"/>
                  </a:moveTo>
                  <a:cubicBezTo>
                    <a:pt x="17" y="120"/>
                    <a:pt x="17" y="120"/>
                    <a:pt x="17" y="120"/>
                  </a:cubicBezTo>
                  <a:cubicBezTo>
                    <a:pt x="16" y="120"/>
                    <a:pt x="15" y="118"/>
                    <a:pt x="15" y="117"/>
                  </a:cubicBezTo>
                  <a:cubicBezTo>
                    <a:pt x="15" y="116"/>
                    <a:pt x="16" y="115"/>
                    <a:pt x="17" y="115"/>
                  </a:cubicBezTo>
                  <a:cubicBezTo>
                    <a:pt x="24" y="115"/>
                    <a:pt x="24" y="115"/>
                    <a:pt x="24" y="115"/>
                  </a:cubicBezTo>
                  <a:cubicBezTo>
                    <a:pt x="26" y="115"/>
                    <a:pt x="27" y="116"/>
                    <a:pt x="27" y="117"/>
                  </a:cubicBezTo>
                  <a:cubicBezTo>
                    <a:pt x="27" y="118"/>
                    <a:pt x="26" y="120"/>
                    <a:pt x="24" y="120"/>
                  </a:cubicBezTo>
                  <a:close/>
                  <a:moveTo>
                    <a:pt x="37" y="121"/>
                  </a:moveTo>
                  <a:cubicBezTo>
                    <a:pt x="34" y="121"/>
                    <a:pt x="33" y="120"/>
                    <a:pt x="33" y="117"/>
                  </a:cubicBezTo>
                  <a:cubicBezTo>
                    <a:pt x="33" y="115"/>
                    <a:pt x="34" y="113"/>
                    <a:pt x="37" y="113"/>
                  </a:cubicBezTo>
                  <a:cubicBezTo>
                    <a:pt x="39" y="113"/>
                    <a:pt x="41" y="115"/>
                    <a:pt x="41" y="117"/>
                  </a:cubicBezTo>
                  <a:cubicBezTo>
                    <a:pt x="41" y="120"/>
                    <a:pt x="39" y="121"/>
                    <a:pt x="37" y="121"/>
                  </a:cubicBezTo>
                  <a:close/>
                  <a:moveTo>
                    <a:pt x="56" y="120"/>
                  </a:moveTo>
                  <a:cubicBezTo>
                    <a:pt x="49" y="120"/>
                    <a:pt x="49" y="120"/>
                    <a:pt x="49" y="120"/>
                  </a:cubicBezTo>
                  <a:cubicBezTo>
                    <a:pt x="48" y="120"/>
                    <a:pt x="47" y="118"/>
                    <a:pt x="47" y="117"/>
                  </a:cubicBezTo>
                  <a:cubicBezTo>
                    <a:pt x="47" y="116"/>
                    <a:pt x="48" y="115"/>
                    <a:pt x="49" y="115"/>
                  </a:cubicBezTo>
                  <a:cubicBezTo>
                    <a:pt x="56" y="115"/>
                    <a:pt x="56" y="115"/>
                    <a:pt x="56" y="115"/>
                  </a:cubicBezTo>
                  <a:cubicBezTo>
                    <a:pt x="58" y="115"/>
                    <a:pt x="59" y="116"/>
                    <a:pt x="59" y="117"/>
                  </a:cubicBezTo>
                  <a:cubicBezTo>
                    <a:pt x="59" y="118"/>
                    <a:pt x="58" y="120"/>
                    <a:pt x="56" y="120"/>
                  </a:cubicBezTo>
                  <a:close/>
                  <a:moveTo>
                    <a:pt x="67" y="110"/>
                  </a:moveTo>
                  <a:cubicBezTo>
                    <a:pt x="6" y="110"/>
                    <a:pt x="6" y="110"/>
                    <a:pt x="6" y="110"/>
                  </a:cubicBezTo>
                  <a:cubicBezTo>
                    <a:pt x="6" y="6"/>
                    <a:pt x="6" y="6"/>
                    <a:pt x="6" y="6"/>
                  </a:cubicBezTo>
                  <a:cubicBezTo>
                    <a:pt x="67" y="6"/>
                    <a:pt x="67" y="6"/>
                    <a:pt x="67" y="6"/>
                  </a:cubicBezTo>
                  <a:lnTo>
                    <a:pt x="67" y="110"/>
                  </a:lnTo>
                  <a:close/>
                  <a:moveTo>
                    <a:pt x="67" y="110"/>
                  </a:moveTo>
                  <a:cubicBezTo>
                    <a:pt x="67" y="110"/>
                    <a:pt x="67" y="110"/>
                    <a:pt x="67" y="110"/>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61" name="Freeform 457"/>
            <p:cNvSpPr>
              <a:spLocks noEditPoints="1"/>
            </p:cNvSpPr>
            <p:nvPr/>
          </p:nvSpPr>
          <p:spPr bwMode="auto">
            <a:xfrm>
              <a:off x="4545013" y="8101013"/>
              <a:ext cx="130175" cy="130175"/>
            </a:xfrm>
            <a:custGeom>
              <a:avLst/>
              <a:gdLst>
                <a:gd name="T0" fmla="*/ 0 w 44"/>
                <a:gd name="T1" fmla="*/ 0 h 44"/>
                <a:gd name="T2" fmla="*/ 0 w 44"/>
                <a:gd name="T3" fmla="*/ 44 h 44"/>
                <a:gd name="T4" fmla="*/ 44 w 44"/>
                <a:gd name="T5" fmla="*/ 44 h 44"/>
                <a:gd name="T6" fmla="*/ 44 w 44"/>
                <a:gd name="T7" fmla="*/ 0 h 44"/>
                <a:gd name="T8" fmla="*/ 0 w 44"/>
                <a:gd name="T9" fmla="*/ 0 h 44"/>
                <a:gd name="T10" fmla="*/ 42 w 44"/>
                <a:gd name="T11" fmla="*/ 2 h 44"/>
                <a:gd name="T12" fmla="*/ 42 w 44"/>
                <a:gd name="T13" fmla="*/ 42 h 44"/>
                <a:gd name="T14" fmla="*/ 41 w 44"/>
                <a:gd name="T15" fmla="*/ 41 h 44"/>
                <a:gd name="T16" fmla="*/ 39 w 44"/>
                <a:gd name="T17" fmla="*/ 40 h 44"/>
                <a:gd name="T18" fmla="*/ 29 w 44"/>
                <a:gd name="T19" fmla="*/ 35 h 44"/>
                <a:gd name="T20" fmla="*/ 29 w 44"/>
                <a:gd name="T21" fmla="*/ 35 h 44"/>
                <a:gd name="T22" fmla="*/ 28 w 44"/>
                <a:gd name="T23" fmla="*/ 33 h 44"/>
                <a:gd name="T24" fmla="*/ 27 w 44"/>
                <a:gd name="T25" fmla="*/ 32 h 44"/>
                <a:gd name="T26" fmla="*/ 27 w 44"/>
                <a:gd name="T27" fmla="*/ 31 h 44"/>
                <a:gd name="T28" fmla="*/ 28 w 44"/>
                <a:gd name="T29" fmla="*/ 27 h 44"/>
                <a:gd name="T30" fmla="*/ 28 w 44"/>
                <a:gd name="T31" fmla="*/ 27 h 44"/>
                <a:gd name="T32" fmla="*/ 30 w 44"/>
                <a:gd name="T33" fmla="*/ 23 h 44"/>
                <a:gd name="T34" fmla="*/ 30 w 44"/>
                <a:gd name="T35" fmla="*/ 23 h 44"/>
                <a:gd name="T36" fmla="*/ 30 w 44"/>
                <a:gd name="T37" fmla="*/ 20 h 44"/>
                <a:gd name="T38" fmla="*/ 30 w 44"/>
                <a:gd name="T39" fmla="*/ 20 h 44"/>
                <a:gd name="T40" fmla="*/ 29 w 44"/>
                <a:gd name="T41" fmla="*/ 19 h 44"/>
                <a:gd name="T42" fmla="*/ 29 w 44"/>
                <a:gd name="T43" fmla="*/ 13 h 44"/>
                <a:gd name="T44" fmla="*/ 28 w 44"/>
                <a:gd name="T45" fmla="*/ 11 h 44"/>
                <a:gd name="T46" fmla="*/ 25 w 44"/>
                <a:gd name="T47" fmla="*/ 8 h 44"/>
                <a:gd name="T48" fmla="*/ 25 w 44"/>
                <a:gd name="T49" fmla="*/ 7 h 44"/>
                <a:gd name="T50" fmla="*/ 26 w 44"/>
                <a:gd name="T51" fmla="*/ 7 h 44"/>
                <a:gd name="T52" fmla="*/ 26 w 44"/>
                <a:gd name="T53" fmla="*/ 7 h 44"/>
                <a:gd name="T54" fmla="*/ 25 w 44"/>
                <a:gd name="T55" fmla="*/ 7 h 44"/>
                <a:gd name="T56" fmla="*/ 22 w 44"/>
                <a:gd name="T57" fmla="*/ 7 h 44"/>
                <a:gd name="T58" fmla="*/ 17 w 44"/>
                <a:gd name="T59" fmla="*/ 9 h 44"/>
                <a:gd name="T60" fmla="*/ 15 w 44"/>
                <a:gd name="T61" fmla="*/ 13 h 44"/>
                <a:gd name="T62" fmla="*/ 15 w 44"/>
                <a:gd name="T63" fmla="*/ 15 h 44"/>
                <a:gd name="T64" fmla="*/ 15 w 44"/>
                <a:gd name="T65" fmla="*/ 19 h 44"/>
                <a:gd name="T66" fmla="*/ 14 w 44"/>
                <a:gd name="T67" fmla="*/ 19 h 44"/>
                <a:gd name="T68" fmla="*/ 14 w 44"/>
                <a:gd name="T69" fmla="*/ 20 h 44"/>
                <a:gd name="T70" fmla="*/ 14 w 44"/>
                <a:gd name="T71" fmla="*/ 21 h 44"/>
                <a:gd name="T72" fmla="*/ 14 w 44"/>
                <a:gd name="T73" fmla="*/ 23 h 44"/>
                <a:gd name="T74" fmla="*/ 15 w 44"/>
                <a:gd name="T75" fmla="*/ 25 h 44"/>
                <a:gd name="T76" fmla="*/ 16 w 44"/>
                <a:gd name="T77" fmla="*/ 28 h 44"/>
                <a:gd name="T78" fmla="*/ 17 w 44"/>
                <a:gd name="T79" fmla="*/ 29 h 44"/>
                <a:gd name="T80" fmla="*/ 16 w 44"/>
                <a:gd name="T81" fmla="*/ 31 h 44"/>
                <a:gd name="T82" fmla="*/ 16 w 44"/>
                <a:gd name="T83" fmla="*/ 32 h 44"/>
                <a:gd name="T84" fmla="*/ 15 w 44"/>
                <a:gd name="T85" fmla="*/ 33 h 44"/>
                <a:gd name="T86" fmla="*/ 15 w 44"/>
                <a:gd name="T87" fmla="*/ 35 h 44"/>
                <a:gd name="T88" fmla="*/ 14 w 44"/>
                <a:gd name="T89" fmla="*/ 35 h 44"/>
                <a:gd name="T90" fmla="*/ 11 w 44"/>
                <a:gd name="T91" fmla="*/ 36 h 44"/>
                <a:gd name="T92" fmla="*/ 8 w 44"/>
                <a:gd name="T93" fmla="*/ 38 h 44"/>
                <a:gd name="T94" fmla="*/ 4 w 44"/>
                <a:gd name="T95" fmla="*/ 40 h 44"/>
                <a:gd name="T96" fmla="*/ 2 w 44"/>
                <a:gd name="T97" fmla="*/ 41 h 44"/>
                <a:gd name="T98" fmla="*/ 2 w 44"/>
                <a:gd name="T99" fmla="*/ 42 h 44"/>
                <a:gd name="T100" fmla="*/ 2 w 44"/>
                <a:gd name="T101" fmla="*/ 2 h 44"/>
                <a:gd name="T102" fmla="*/ 42 w 44"/>
                <a:gd name="T103" fmla="*/ 2 h 44"/>
                <a:gd name="T104" fmla="*/ 42 w 44"/>
                <a:gd name="T105" fmla="*/ 2 h 44"/>
                <a:gd name="T106" fmla="*/ 42 w 44"/>
                <a:gd name="T107"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44">
                  <a:moveTo>
                    <a:pt x="0" y="0"/>
                  </a:moveTo>
                  <a:cubicBezTo>
                    <a:pt x="0" y="44"/>
                    <a:pt x="0" y="44"/>
                    <a:pt x="0" y="44"/>
                  </a:cubicBezTo>
                  <a:cubicBezTo>
                    <a:pt x="44" y="44"/>
                    <a:pt x="44" y="44"/>
                    <a:pt x="44" y="44"/>
                  </a:cubicBezTo>
                  <a:cubicBezTo>
                    <a:pt x="44" y="0"/>
                    <a:pt x="44" y="0"/>
                    <a:pt x="44" y="0"/>
                  </a:cubicBezTo>
                  <a:lnTo>
                    <a:pt x="0" y="0"/>
                  </a:lnTo>
                  <a:close/>
                  <a:moveTo>
                    <a:pt x="42" y="2"/>
                  </a:moveTo>
                  <a:cubicBezTo>
                    <a:pt x="42" y="42"/>
                    <a:pt x="42" y="42"/>
                    <a:pt x="42" y="42"/>
                  </a:cubicBezTo>
                  <a:cubicBezTo>
                    <a:pt x="41" y="41"/>
                    <a:pt x="41" y="41"/>
                    <a:pt x="41" y="41"/>
                  </a:cubicBezTo>
                  <a:cubicBezTo>
                    <a:pt x="41" y="40"/>
                    <a:pt x="40" y="40"/>
                    <a:pt x="39" y="40"/>
                  </a:cubicBezTo>
                  <a:cubicBezTo>
                    <a:pt x="36" y="38"/>
                    <a:pt x="33" y="37"/>
                    <a:pt x="29" y="35"/>
                  </a:cubicBezTo>
                  <a:cubicBezTo>
                    <a:pt x="29" y="35"/>
                    <a:pt x="29" y="35"/>
                    <a:pt x="29" y="35"/>
                  </a:cubicBezTo>
                  <a:cubicBezTo>
                    <a:pt x="29" y="34"/>
                    <a:pt x="28" y="33"/>
                    <a:pt x="28" y="33"/>
                  </a:cubicBezTo>
                  <a:cubicBezTo>
                    <a:pt x="28" y="32"/>
                    <a:pt x="28" y="32"/>
                    <a:pt x="27" y="32"/>
                  </a:cubicBezTo>
                  <a:cubicBezTo>
                    <a:pt x="27" y="32"/>
                    <a:pt x="27" y="32"/>
                    <a:pt x="27" y="31"/>
                  </a:cubicBezTo>
                  <a:cubicBezTo>
                    <a:pt x="27" y="30"/>
                    <a:pt x="27" y="28"/>
                    <a:pt x="28" y="27"/>
                  </a:cubicBezTo>
                  <a:cubicBezTo>
                    <a:pt x="28" y="27"/>
                    <a:pt x="28" y="27"/>
                    <a:pt x="28" y="27"/>
                  </a:cubicBezTo>
                  <a:cubicBezTo>
                    <a:pt x="29" y="26"/>
                    <a:pt x="29" y="24"/>
                    <a:pt x="30" y="23"/>
                  </a:cubicBezTo>
                  <a:cubicBezTo>
                    <a:pt x="30" y="23"/>
                    <a:pt x="30" y="23"/>
                    <a:pt x="30" y="23"/>
                  </a:cubicBezTo>
                  <a:cubicBezTo>
                    <a:pt x="30" y="22"/>
                    <a:pt x="30" y="21"/>
                    <a:pt x="30" y="20"/>
                  </a:cubicBezTo>
                  <a:cubicBezTo>
                    <a:pt x="30" y="20"/>
                    <a:pt x="30" y="20"/>
                    <a:pt x="30" y="20"/>
                  </a:cubicBezTo>
                  <a:cubicBezTo>
                    <a:pt x="29" y="20"/>
                    <a:pt x="29" y="19"/>
                    <a:pt x="29" y="19"/>
                  </a:cubicBezTo>
                  <a:cubicBezTo>
                    <a:pt x="29" y="13"/>
                    <a:pt x="29" y="13"/>
                    <a:pt x="29" y="13"/>
                  </a:cubicBezTo>
                  <a:cubicBezTo>
                    <a:pt x="29" y="12"/>
                    <a:pt x="29" y="11"/>
                    <a:pt x="28" y="11"/>
                  </a:cubicBezTo>
                  <a:cubicBezTo>
                    <a:pt x="27" y="10"/>
                    <a:pt x="26" y="9"/>
                    <a:pt x="25" y="8"/>
                  </a:cubicBezTo>
                  <a:cubicBezTo>
                    <a:pt x="25" y="8"/>
                    <a:pt x="25" y="8"/>
                    <a:pt x="25" y="7"/>
                  </a:cubicBezTo>
                  <a:cubicBezTo>
                    <a:pt x="26" y="7"/>
                    <a:pt x="26" y="7"/>
                    <a:pt x="26" y="7"/>
                  </a:cubicBezTo>
                  <a:cubicBezTo>
                    <a:pt x="26" y="7"/>
                    <a:pt x="26" y="7"/>
                    <a:pt x="26" y="7"/>
                  </a:cubicBezTo>
                  <a:cubicBezTo>
                    <a:pt x="26" y="7"/>
                    <a:pt x="25" y="6"/>
                    <a:pt x="25" y="7"/>
                  </a:cubicBezTo>
                  <a:cubicBezTo>
                    <a:pt x="24" y="7"/>
                    <a:pt x="23" y="7"/>
                    <a:pt x="22" y="7"/>
                  </a:cubicBezTo>
                  <a:cubicBezTo>
                    <a:pt x="20" y="8"/>
                    <a:pt x="18" y="8"/>
                    <a:pt x="17" y="9"/>
                  </a:cubicBezTo>
                  <a:cubicBezTo>
                    <a:pt x="16" y="10"/>
                    <a:pt x="15" y="11"/>
                    <a:pt x="15" y="13"/>
                  </a:cubicBezTo>
                  <a:cubicBezTo>
                    <a:pt x="15" y="14"/>
                    <a:pt x="15" y="14"/>
                    <a:pt x="15" y="15"/>
                  </a:cubicBezTo>
                  <a:cubicBezTo>
                    <a:pt x="15" y="16"/>
                    <a:pt x="15" y="18"/>
                    <a:pt x="15" y="19"/>
                  </a:cubicBezTo>
                  <a:cubicBezTo>
                    <a:pt x="15" y="19"/>
                    <a:pt x="14" y="19"/>
                    <a:pt x="14" y="19"/>
                  </a:cubicBezTo>
                  <a:cubicBezTo>
                    <a:pt x="14" y="20"/>
                    <a:pt x="14" y="20"/>
                    <a:pt x="14" y="20"/>
                  </a:cubicBezTo>
                  <a:cubicBezTo>
                    <a:pt x="14" y="21"/>
                    <a:pt x="14" y="21"/>
                    <a:pt x="14" y="21"/>
                  </a:cubicBezTo>
                  <a:cubicBezTo>
                    <a:pt x="14" y="22"/>
                    <a:pt x="14" y="23"/>
                    <a:pt x="14" y="23"/>
                  </a:cubicBezTo>
                  <a:cubicBezTo>
                    <a:pt x="15" y="24"/>
                    <a:pt x="15" y="25"/>
                    <a:pt x="15" y="25"/>
                  </a:cubicBezTo>
                  <a:cubicBezTo>
                    <a:pt x="15" y="26"/>
                    <a:pt x="16" y="27"/>
                    <a:pt x="16" y="28"/>
                  </a:cubicBezTo>
                  <a:cubicBezTo>
                    <a:pt x="17" y="28"/>
                    <a:pt x="17" y="29"/>
                    <a:pt x="17" y="29"/>
                  </a:cubicBezTo>
                  <a:cubicBezTo>
                    <a:pt x="17" y="30"/>
                    <a:pt x="16" y="31"/>
                    <a:pt x="16" y="31"/>
                  </a:cubicBezTo>
                  <a:cubicBezTo>
                    <a:pt x="16" y="32"/>
                    <a:pt x="16" y="32"/>
                    <a:pt x="16" y="32"/>
                  </a:cubicBezTo>
                  <a:cubicBezTo>
                    <a:pt x="15" y="32"/>
                    <a:pt x="15" y="32"/>
                    <a:pt x="15" y="33"/>
                  </a:cubicBezTo>
                  <a:cubicBezTo>
                    <a:pt x="15" y="34"/>
                    <a:pt x="15" y="34"/>
                    <a:pt x="15" y="35"/>
                  </a:cubicBezTo>
                  <a:cubicBezTo>
                    <a:pt x="15" y="35"/>
                    <a:pt x="14" y="35"/>
                    <a:pt x="14" y="35"/>
                  </a:cubicBezTo>
                  <a:cubicBezTo>
                    <a:pt x="13" y="36"/>
                    <a:pt x="12" y="36"/>
                    <a:pt x="11" y="36"/>
                  </a:cubicBezTo>
                  <a:cubicBezTo>
                    <a:pt x="10" y="37"/>
                    <a:pt x="9" y="37"/>
                    <a:pt x="8" y="38"/>
                  </a:cubicBezTo>
                  <a:cubicBezTo>
                    <a:pt x="6" y="38"/>
                    <a:pt x="5" y="39"/>
                    <a:pt x="4" y="40"/>
                  </a:cubicBezTo>
                  <a:cubicBezTo>
                    <a:pt x="4" y="40"/>
                    <a:pt x="3" y="40"/>
                    <a:pt x="2" y="41"/>
                  </a:cubicBezTo>
                  <a:cubicBezTo>
                    <a:pt x="2" y="42"/>
                    <a:pt x="2" y="42"/>
                    <a:pt x="2" y="42"/>
                  </a:cubicBezTo>
                  <a:cubicBezTo>
                    <a:pt x="2" y="2"/>
                    <a:pt x="2" y="2"/>
                    <a:pt x="2" y="2"/>
                  </a:cubicBezTo>
                  <a:lnTo>
                    <a:pt x="42" y="2"/>
                  </a:lnTo>
                  <a:close/>
                  <a:moveTo>
                    <a:pt x="42" y="2"/>
                  </a:moveTo>
                  <a:cubicBezTo>
                    <a:pt x="42" y="2"/>
                    <a:pt x="42" y="2"/>
                    <a:pt x="42" y="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62" name="Freeform 458"/>
            <p:cNvSpPr>
              <a:spLocks noEditPoints="1"/>
            </p:cNvSpPr>
            <p:nvPr/>
          </p:nvSpPr>
          <p:spPr bwMode="auto">
            <a:xfrm>
              <a:off x="4535488" y="8272463"/>
              <a:ext cx="146050" cy="6350"/>
            </a:xfrm>
            <a:custGeom>
              <a:avLst/>
              <a:gdLst>
                <a:gd name="T0" fmla="*/ 48 w 49"/>
                <a:gd name="T1" fmla="*/ 2 h 2"/>
                <a:gd name="T2" fmla="*/ 2 w 49"/>
                <a:gd name="T3" fmla="*/ 2 h 2"/>
                <a:gd name="T4" fmla="*/ 0 w 49"/>
                <a:gd name="T5" fmla="*/ 1 h 2"/>
                <a:gd name="T6" fmla="*/ 2 w 49"/>
                <a:gd name="T7" fmla="*/ 0 h 2"/>
                <a:gd name="T8" fmla="*/ 48 w 49"/>
                <a:gd name="T9" fmla="*/ 0 h 2"/>
                <a:gd name="T10" fmla="*/ 49 w 49"/>
                <a:gd name="T11" fmla="*/ 1 h 2"/>
                <a:gd name="T12" fmla="*/ 48 w 49"/>
                <a:gd name="T13" fmla="*/ 2 h 2"/>
                <a:gd name="T14" fmla="*/ 48 w 49"/>
                <a:gd name="T15" fmla="*/ 2 h 2"/>
                <a:gd name="T16" fmla="*/ 48 w 49"/>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
                  <a:moveTo>
                    <a:pt x="48" y="2"/>
                  </a:moveTo>
                  <a:cubicBezTo>
                    <a:pt x="2" y="2"/>
                    <a:pt x="2" y="2"/>
                    <a:pt x="2" y="2"/>
                  </a:cubicBezTo>
                  <a:cubicBezTo>
                    <a:pt x="1" y="2"/>
                    <a:pt x="0" y="2"/>
                    <a:pt x="0" y="1"/>
                  </a:cubicBezTo>
                  <a:cubicBezTo>
                    <a:pt x="0" y="0"/>
                    <a:pt x="1" y="0"/>
                    <a:pt x="2" y="0"/>
                  </a:cubicBezTo>
                  <a:cubicBezTo>
                    <a:pt x="48" y="0"/>
                    <a:pt x="48" y="0"/>
                    <a:pt x="48" y="0"/>
                  </a:cubicBezTo>
                  <a:cubicBezTo>
                    <a:pt x="49" y="0"/>
                    <a:pt x="49" y="0"/>
                    <a:pt x="49" y="1"/>
                  </a:cubicBezTo>
                  <a:cubicBezTo>
                    <a:pt x="49" y="2"/>
                    <a:pt x="49" y="2"/>
                    <a:pt x="48" y="2"/>
                  </a:cubicBezTo>
                  <a:close/>
                  <a:moveTo>
                    <a:pt x="48" y="2"/>
                  </a:moveTo>
                  <a:cubicBezTo>
                    <a:pt x="48" y="2"/>
                    <a:pt x="48" y="2"/>
                    <a:pt x="48" y="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63" name="Freeform 459"/>
            <p:cNvSpPr>
              <a:spLocks noEditPoints="1"/>
            </p:cNvSpPr>
            <p:nvPr/>
          </p:nvSpPr>
          <p:spPr bwMode="auto">
            <a:xfrm>
              <a:off x="4535488" y="8248651"/>
              <a:ext cx="146050" cy="9525"/>
            </a:xfrm>
            <a:custGeom>
              <a:avLst/>
              <a:gdLst>
                <a:gd name="T0" fmla="*/ 48 w 49"/>
                <a:gd name="T1" fmla="*/ 3 h 3"/>
                <a:gd name="T2" fmla="*/ 2 w 49"/>
                <a:gd name="T3" fmla="*/ 3 h 3"/>
                <a:gd name="T4" fmla="*/ 0 w 49"/>
                <a:gd name="T5" fmla="*/ 2 h 3"/>
                <a:gd name="T6" fmla="*/ 2 w 49"/>
                <a:gd name="T7" fmla="*/ 0 h 3"/>
                <a:gd name="T8" fmla="*/ 48 w 49"/>
                <a:gd name="T9" fmla="*/ 0 h 3"/>
                <a:gd name="T10" fmla="*/ 49 w 49"/>
                <a:gd name="T11" fmla="*/ 2 h 3"/>
                <a:gd name="T12" fmla="*/ 48 w 49"/>
                <a:gd name="T13" fmla="*/ 3 h 3"/>
                <a:gd name="T14" fmla="*/ 48 w 49"/>
                <a:gd name="T15" fmla="*/ 3 h 3"/>
                <a:gd name="T16" fmla="*/ 48 w 49"/>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
                  <a:moveTo>
                    <a:pt x="48" y="3"/>
                  </a:moveTo>
                  <a:cubicBezTo>
                    <a:pt x="2" y="3"/>
                    <a:pt x="2" y="3"/>
                    <a:pt x="2" y="3"/>
                  </a:cubicBezTo>
                  <a:cubicBezTo>
                    <a:pt x="1" y="3"/>
                    <a:pt x="0" y="2"/>
                    <a:pt x="0" y="2"/>
                  </a:cubicBezTo>
                  <a:cubicBezTo>
                    <a:pt x="0" y="1"/>
                    <a:pt x="1" y="0"/>
                    <a:pt x="2" y="0"/>
                  </a:cubicBezTo>
                  <a:cubicBezTo>
                    <a:pt x="48" y="0"/>
                    <a:pt x="48" y="0"/>
                    <a:pt x="48" y="0"/>
                  </a:cubicBezTo>
                  <a:cubicBezTo>
                    <a:pt x="49" y="0"/>
                    <a:pt x="49" y="1"/>
                    <a:pt x="49" y="2"/>
                  </a:cubicBezTo>
                  <a:cubicBezTo>
                    <a:pt x="49" y="2"/>
                    <a:pt x="49" y="3"/>
                    <a:pt x="48" y="3"/>
                  </a:cubicBezTo>
                  <a:close/>
                  <a:moveTo>
                    <a:pt x="48" y="3"/>
                  </a:moveTo>
                  <a:cubicBezTo>
                    <a:pt x="48" y="3"/>
                    <a:pt x="48" y="3"/>
                    <a:pt x="48" y="3"/>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64" name="Freeform 460"/>
            <p:cNvSpPr>
              <a:spLocks noEditPoints="1"/>
            </p:cNvSpPr>
            <p:nvPr/>
          </p:nvSpPr>
          <p:spPr bwMode="auto">
            <a:xfrm>
              <a:off x="4535488" y="8293101"/>
              <a:ext cx="146050" cy="6350"/>
            </a:xfrm>
            <a:custGeom>
              <a:avLst/>
              <a:gdLst>
                <a:gd name="T0" fmla="*/ 48 w 49"/>
                <a:gd name="T1" fmla="*/ 2 h 2"/>
                <a:gd name="T2" fmla="*/ 2 w 49"/>
                <a:gd name="T3" fmla="*/ 2 h 2"/>
                <a:gd name="T4" fmla="*/ 0 w 49"/>
                <a:gd name="T5" fmla="*/ 1 h 2"/>
                <a:gd name="T6" fmla="*/ 2 w 49"/>
                <a:gd name="T7" fmla="*/ 0 h 2"/>
                <a:gd name="T8" fmla="*/ 48 w 49"/>
                <a:gd name="T9" fmla="*/ 0 h 2"/>
                <a:gd name="T10" fmla="*/ 49 w 49"/>
                <a:gd name="T11" fmla="*/ 1 h 2"/>
                <a:gd name="T12" fmla="*/ 48 w 49"/>
                <a:gd name="T13" fmla="*/ 2 h 2"/>
                <a:gd name="T14" fmla="*/ 48 w 49"/>
                <a:gd name="T15" fmla="*/ 2 h 2"/>
                <a:gd name="T16" fmla="*/ 48 w 49"/>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
                  <a:moveTo>
                    <a:pt x="48" y="2"/>
                  </a:moveTo>
                  <a:cubicBezTo>
                    <a:pt x="2" y="2"/>
                    <a:pt x="2" y="2"/>
                    <a:pt x="2" y="2"/>
                  </a:cubicBezTo>
                  <a:cubicBezTo>
                    <a:pt x="1" y="2"/>
                    <a:pt x="0" y="2"/>
                    <a:pt x="0" y="1"/>
                  </a:cubicBezTo>
                  <a:cubicBezTo>
                    <a:pt x="0" y="0"/>
                    <a:pt x="1" y="0"/>
                    <a:pt x="2" y="0"/>
                  </a:cubicBezTo>
                  <a:cubicBezTo>
                    <a:pt x="48" y="0"/>
                    <a:pt x="48" y="0"/>
                    <a:pt x="48" y="0"/>
                  </a:cubicBezTo>
                  <a:cubicBezTo>
                    <a:pt x="49" y="0"/>
                    <a:pt x="49" y="0"/>
                    <a:pt x="49" y="1"/>
                  </a:cubicBezTo>
                  <a:cubicBezTo>
                    <a:pt x="49" y="2"/>
                    <a:pt x="49" y="2"/>
                    <a:pt x="48" y="2"/>
                  </a:cubicBezTo>
                  <a:close/>
                  <a:moveTo>
                    <a:pt x="48" y="2"/>
                  </a:moveTo>
                  <a:cubicBezTo>
                    <a:pt x="48" y="2"/>
                    <a:pt x="48" y="2"/>
                    <a:pt x="48" y="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grpSp>
    </p:spTree>
    <p:extLst>
      <p:ext uri="{BB962C8B-B14F-4D97-AF65-F5344CB8AC3E}">
        <p14:creationId xmlns="" xmlns:p14="http://schemas.microsoft.com/office/powerpoint/2010/main" val="1838611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6" name="Pentagon 5"/>
          <p:cNvSpPr/>
          <p:nvPr>
            <p:custDataLst>
              <p:tags r:id="rId1"/>
            </p:custDataLst>
          </p:nvPr>
        </p:nvSpPr>
        <p:spPr>
          <a:xfrm>
            <a:off x="355600" y="1511300"/>
            <a:ext cx="2937933" cy="584200"/>
          </a:xfrm>
          <a:prstGeom prst="homePlate">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Summary</a:t>
            </a:r>
            <a:endParaRPr lang="en-US" dirty="0">
              <a:solidFill>
                <a:srgbClr val="FFFFFF"/>
              </a:solidFill>
            </a:endParaRPr>
          </a:p>
        </p:txBody>
      </p:sp>
      <p:sp>
        <p:nvSpPr>
          <p:cNvPr id="9" name="Chevron 8"/>
          <p:cNvSpPr/>
          <p:nvPr>
            <p:custDataLst>
              <p:tags r:id="rId2"/>
            </p:custDataLst>
          </p:nvPr>
        </p:nvSpPr>
        <p:spPr>
          <a:xfrm>
            <a:off x="3103033" y="1511300"/>
            <a:ext cx="2937934" cy="584200"/>
          </a:xfrm>
          <a:prstGeom prst="chevron">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Preview</a:t>
            </a:r>
            <a:endParaRPr lang="en-US" dirty="0">
              <a:solidFill>
                <a:srgbClr val="FFFFFF"/>
              </a:solidFill>
            </a:endParaRPr>
          </a:p>
        </p:txBody>
      </p:sp>
      <p:sp>
        <p:nvSpPr>
          <p:cNvPr id="11" name="Chevron 10"/>
          <p:cNvSpPr/>
          <p:nvPr>
            <p:custDataLst>
              <p:tags r:id="rId3"/>
            </p:custDataLst>
          </p:nvPr>
        </p:nvSpPr>
        <p:spPr>
          <a:xfrm>
            <a:off x="5850467" y="1511300"/>
            <a:ext cx="2937933" cy="584200"/>
          </a:xfrm>
          <a:prstGeom prst="chevron">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Replace</a:t>
            </a:r>
            <a:endParaRPr lang="en-US" dirty="0">
              <a:solidFill>
                <a:srgbClr val="FFFFFF"/>
              </a:solidFill>
            </a:endParaRPr>
          </a:p>
        </p:txBody>
      </p:sp>
      <p:sp>
        <p:nvSpPr>
          <p:cNvPr id="15" name="CommentBox"/>
          <p:cNvSpPr/>
          <p:nvPr/>
        </p:nvSpPr>
        <p:spPr>
          <a:xfrm>
            <a:off x="6340511" y="120422"/>
            <a:ext cx="2447890" cy="1297216"/>
          </a:xfrm>
          <a:prstGeom prst="roundRect">
            <a:avLst/>
          </a:prstGeom>
          <a:solidFill>
            <a:schemeClr val="accent6">
              <a:lumMod val="75000"/>
            </a:schemeClr>
          </a:solidFill>
          <a:ln w="1905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Verdana" panose="020B0604030504040204" pitchFamily="34" charset="0"/>
              </a:rPr>
              <a:t>Variable Use Types:</a:t>
            </a:r>
          </a:p>
          <a:p>
            <a:r>
              <a:rPr lang="en-US" sz="1400" b="1" dirty="0" smtClean="0">
                <a:solidFill>
                  <a:schemeClr val="bg1"/>
                </a:solidFill>
                <a:latin typeface="Verdana" panose="020B0604030504040204" pitchFamily="34" charset="0"/>
              </a:rPr>
              <a:t>Definition</a:t>
            </a:r>
          </a:p>
          <a:p>
            <a:r>
              <a:rPr lang="en-US" sz="1400" b="1" dirty="0" smtClean="0">
                <a:solidFill>
                  <a:schemeClr val="bg1"/>
                </a:solidFill>
                <a:latin typeface="Verdana" panose="020B0604030504040204" pitchFamily="34" charset="0"/>
              </a:rPr>
              <a:t>Association</a:t>
            </a:r>
          </a:p>
          <a:p>
            <a:r>
              <a:rPr lang="en-US" sz="1400" b="1" dirty="0" smtClean="0">
                <a:solidFill>
                  <a:schemeClr val="bg1"/>
                </a:solidFill>
                <a:latin typeface="Verdana" panose="020B0604030504040204" pitchFamily="34" charset="0"/>
              </a:rPr>
              <a:t>Assignment</a:t>
            </a:r>
            <a:endParaRPr lang="en-US" sz="1400" b="1" dirty="0">
              <a:solidFill>
                <a:schemeClr val="bg1"/>
              </a:solidFill>
              <a:latin typeface="Verdana" panose="020B0604030504040204" pitchFamily="34" charset="0"/>
            </a:endParaRPr>
          </a:p>
        </p:txBody>
      </p:sp>
      <p:sp>
        <p:nvSpPr>
          <p:cNvPr id="14" name="TextBox 13"/>
          <p:cNvSpPr txBox="1"/>
          <p:nvPr/>
        </p:nvSpPr>
        <p:spPr>
          <a:xfrm>
            <a:off x="380325" y="2337370"/>
            <a:ext cx="2838064" cy="3570208"/>
          </a:xfrm>
          <a:prstGeom prst="rect">
            <a:avLst/>
          </a:prstGeom>
          <a:noFill/>
        </p:spPr>
        <p:txBody>
          <a:bodyPr wrap="square" rtlCol="0">
            <a:spAutoFit/>
          </a:bodyPr>
          <a:lstStyle/>
          <a:p>
            <a:r>
              <a:rPr lang="en-US" sz="1600" b="1" u="sng" dirty="0" smtClean="0"/>
              <a:t>Input:</a:t>
            </a:r>
          </a:p>
          <a:p>
            <a:pPr marL="285750" indent="-285750">
              <a:buFont typeface="Arial" panose="020B0604020202020204" pitchFamily="34" charset="0"/>
              <a:buChar char="•"/>
            </a:pPr>
            <a:r>
              <a:rPr lang="en-US" sz="1600" dirty="0" smtClean="0"/>
              <a:t>Variable name of interest</a:t>
            </a:r>
          </a:p>
          <a:p>
            <a:pPr marL="285750" indent="-285750">
              <a:buFont typeface="Arial" panose="020B0604020202020204" pitchFamily="34" charset="0"/>
              <a:buChar char="•"/>
            </a:pPr>
            <a:r>
              <a:rPr lang="en-US" sz="1600" dirty="0" smtClean="0"/>
              <a:t>Parent directory </a:t>
            </a:r>
          </a:p>
          <a:p>
            <a:r>
              <a:rPr lang="en-US" sz="1600" b="1" u="sng" dirty="0" smtClean="0"/>
              <a:t>Output:</a:t>
            </a:r>
          </a:p>
          <a:p>
            <a:pPr marL="285750" indent="-285750">
              <a:buFont typeface="Arial" panose="020B0604020202020204" pitchFamily="34" charset="0"/>
              <a:buChar char="•"/>
            </a:pPr>
            <a:r>
              <a:rPr lang="en-US" sz="1600" dirty="0" smtClean="0"/>
              <a:t>Summary of the </a:t>
            </a:r>
            <a:r>
              <a:rPr lang="en-US" sz="1600" b="1" dirty="0" smtClean="0"/>
              <a:t>extent to which this variable</a:t>
            </a:r>
            <a:r>
              <a:rPr lang="en-US" sz="1600" dirty="0" smtClean="0"/>
              <a:t> is used throughout the code.</a:t>
            </a:r>
          </a:p>
          <a:p>
            <a:pPr marL="742950" lvl="1" indent="-285750">
              <a:buFont typeface="Arial" panose="020B0604020202020204" pitchFamily="34" charset="0"/>
              <a:buChar char="•"/>
            </a:pPr>
            <a:r>
              <a:rPr lang="en-US" sz="1600" dirty="0" smtClean="0"/>
              <a:t>Locations of files</a:t>
            </a:r>
          </a:p>
          <a:p>
            <a:pPr marL="742950" lvl="1" indent="-285750">
              <a:buFont typeface="Arial" panose="020B0604020202020204" pitchFamily="34" charset="0"/>
              <a:buChar char="•"/>
            </a:pPr>
            <a:r>
              <a:rPr lang="en-US" sz="1600" dirty="0" smtClean="0"/>
              <a:t>Number of files</a:t>
            </a:r>
          </a:p>
          <a:p>
            <a:pPr marL="742950" lvl="1" indent="-285750">
              <a:buFont typeface="Arial" panose="020B0604020202020204" pitchFamily="34" charset="0"/>
              <a:buChar char="•"/>
            </a:pPr>
            <a:r>
              <a:rPr lang="en-US" sz="1600" dirty="0" smtClean="0"/>
              <a:t>Total Variable occurrences</a:t>
            </a:r>
          </a:p>
          <a:p>
            <a:pPr marL="742950" lvl="1" indent="-285750">
              <a:buFont typeface="Arial" panose="020B0604020202020204" pitchFamily="34" charset="0"/>
              <a:buChar char="•"/>
            </a:pPr>
            <a:r>
              <a:rPr lang="en-US" sz="1600" dirty="0" smtClean="0"/>
              <a:t>Distribution of use of variable</a:t>
            </a:r>
          </a:p>
          <a:p>
            <a:pPr marL="285750" indent="-285750">
              <a:buFont typeface="Arial" panose="020B0604020202020204" pitchFamily="34" charset="0"/>
              <a:buChar char="•"/>
            </a:pPr>
            <a:endParaRPr lang="en-US" dirty="0"/>
          </a:p>
        </p:txBody>
      </p:sp>
      <p:sp>
        <p:nvSpPr>
          <p:cNvPr id="18" name="TextBox 17"/>
          <p:cNvSpPr txBox="1"/>
          <p:nvPr/>
        </p:nvSpPr>
        <p:spPr>
          <a:xfrm>
            <a:off x="3137326" y="2337368"/>
            <a:ext cx="2903640" cy="3816429"/>
          </a:xfrm>
          <a:prstGeom prst="rect">
            <a:avLst/>
          </a:prstGeom>
          <a:noFill/>
        </p:spPr>
        <p:txBody>
          <a:bodyPr wrap="square" rtlCol="0">
            <a:spAutoFit/>
          </a:bodyPr>
          <a:lstStyle/>
          <a:p>
            <a:r>
              <a:rPr lang="en-US" sz="1600" b="1" u="sng" dirty="0" smtClean="0"/>
              <a:t>Input:</a:t>
            </a:r>
          </a:p>
          <a:p>
            <a:pPr marL="285750" indent="-285750">
              <a:buFont typeface="Arial" panose="020B0604020202020204" pitchFamily="34" charset="0"/>
              <a:buChar char="•"/>
            </a:pPr>
            <a:r>
              <a:rPr lang="en-US" sz="1600" dirty="0" smtClean="0"/>
              <a:t>Original variable + replacement variable</a:t>
            </a:r>
          </a:p>
          <a:p>
            <a:pPr marL="285750" indent="-285750">
              <a:buFont typeface="Arial" panose="020B0604020202020204" pitchFamily="34" charset="0"/>
              <a:buChar char="•"/>
            </a:pPr>
            <a:r>
              <a:rPr lang="en-US" sz="1600" dirty="0" smtClean="0"/>
              <a:t>Parent directory </a:t>
            </a:r>
          </a:p>
          <a:p>
            <a:r>
              <a:rPr lang="en-US" sz="1600" b="1" u="sng" dirty="0" smtClean="0"/>
              <a:t>Output:</a:t>
            </a:r>
          </a:p>
          <a:p>
            <a:pPr marL="285750" indent="-285750">
              <a:buFont typeface="Arial" panose="020B0604020202020204" pitchFamily="34" charset="0"/>
              <a:buChar char="•"/>
            </a:pPr>
            <a:r>
              <a:rPr lang="en-US" sz="1600" dirty="0" smtClean="0"/>
              <a:t>Full output of </a:t>
            </a:r>
            <a:r>
              <a:rPr lang="en-US" sz="1600" b="1" dirty="0" smtClean="0"/>
              <a:t>each original line</a:t>
            </a:r>
            <a:r>
              <a:rPr lang="en-US" sz="1600" dirty="0" smtClean="0"/>
              <a:t> containing the variable and what the </a:t>
            </a:r>
            <a:r>
              <a:rPr lang="en-US" sz="1600" b="1" dirty="0" smtClean="0"/>
              <a:t>new line</a:t>
            </a:r>
            <a:r>
              <a:rPr lang="en-US" sz="1600" dirty="0" smtClean="0"/>
              <a:t> of code would look like with the replacement variable</a:t>
            </a:r>
          </a:p>
          <a:p>
            <a:pPr marL="285750" indent="-285750">
              <a:buFont typeface="Arial" panose="020B0604020202020204" pitchFamily="34" charset="0"/>
              <a:buChar char="•"/>
            </a:pPr>
            <a:r>
              <a:rPr lang="en-US" sz="1600" dirty="0" smtClean="0"/>
              <a:t>See replacement preview </a:t>
            </a:r>
            <a:r>
              <a:rPr lang="en-US" sz="1600" i="1" dirty="0" smtClean="0"/>
              <a:t>according to variable use</a:t>
            </a:r>
          </a:p>
          <a:p>
            <a:pPr marL="285750" indent="-285750">
              <a:buFont typeface="Arial" panose="020B0604020202020204" pitchFamily="34" charset="0"/>
              <a:buChar char="•"/>
            </a:pPr>
            <a:r>
              <a:rPr lang="en-US" sz="1600" dirty="0" smtClean="0"/>
              <a:t>Includes </a:t>
            </a:r>
            <a:r>
              <a:rPr lang="en-US" sz="1600" b="1" dirty="0" smtClean="0"/>
              <a:t>filename, location and line number</a:t>
            </a:r>
          </a:p>
          <a:p>
            <a:pPr marL="285750" indent="-285750">
              <a:buFont typeface="Arial" panose="020B0604020202020204" pitchFamily="34" charset="0"/>
              <a:buChar char="•"/>
            </a:pPr>
            <a:endParaRPr lang="en-US" dirty="0"/>
          </a:p>
        </p:txBody>
      </p:sp>
      <p:sp>
        <p:nvSpPr>
          <p:cNvPr id="19" name="TextBox 18"/>
          <p:cNvSpPr txBox="1"/>
          <p:nvPr/>
        </p:nvSpPr>
        <p:spPr>
          <a:xfrm>
            <a:off x="5850467" y="2337368"/>
            <a:ext cx="3052233" cy="3046988"/>
          </a:xfrm>
          <a:prstGeom prst="rect">
            <a:avLst/>
          </a:prstGeom>
          <a:noFill/>
        </p:spPr>
        <p:txBody>
          <a:bodyPr wrap="square" rtlCol="0">
            <a:spAutoFit/>
          </a:bodyPr>
          <a:lstStyle/>
          <a:p>
            <a:r>
              <a:rPr lang="en-US" sz="1600" b="1" u="sng" dirty="0" smtClean="0"/>
              <a:t>Input:</a:t>
            </a:r>
          </a:p>
          <a:p>
            <a:pPr marL="285750" indent="-285750">
              <a:buFont typeface="Arial" panose="020B0604020202020204" pitchFamily="34" charset="0"/>
              <a:buChar char="•"/>
            </a:pPr>
            <a:r>
              <a:rPr lang="en-US" sz="1600" dirty="0" smtClean="0"/>
              <a:t>Original variable + replacement variable</a:t>
            </a:r>
          </a:p>
          <a:p>
            <a:pPr marL="285750" indent="-285750">
              <a:buFont typeface="Arial" panose="020B0604020202020204" pitchFamily="34" charset="0"/>
              <a:buChar char="•"/>
            </a:pPr>
            <a:r>
              <a:rPr lang="en-US" sz="1600" dirty="0" smtClean="0"/>
              <a:t>Parent directory </a:t>
            </a:r>
          </a:p>
          <a:p>
            <a:r>
              <a:rPr lang="en-US" sz="1600" b="1" u="sng" dirty="0" smtClean="0"/>
              <a:t>Output:</a:t>
            </a:r>
          </a:p>
          <a:p>
            <a:pPr marL="285750" indent="-285750">
              <a:buFont typeface="Arial" panose="020B0604020202020204" pitchFamily="34" charset="0"/>
              <a:buChar char="•"/>
            </a:pPr>
            <a:r>
              <a:rPr lang="en-US" sz="1600" b="1" dirty="0" smtClean="0"/>
              <a:t>Executes</a:t>
            </a:r>
            <a:r>
              <a:rPr lang="en-US" sz="1600" dirty="0" smtClean="0"/>
              <a:t> the replacement as seen in the preview script</a:t>
            </a:r>
          </a:p>
          <a:p>
            <a:pPr marL="285750" indent="-285750">
              <a:buFont typeface="Arial" panose="020B0604020202020204" pitchFamily="34" charset="0"/>
              <a:buChar char="•"/>
            </a:pPr>
            <a:r>
              <a:rPr lang="en-US" sz="1600" dirty="0" smtClean="0"/>
              <a:t>Can execute replacement </a:t>
            </a:r>
            <a:r>
              <a:rPr lang="en-US" sz="1600" i="1" dirty="0" smtClean="0"/>
              <a:t>according to variable use or simply </a:t>
            </a:r>
            <a:r>
              <a:rPr lang="en-US" sz="1600" b="1" i="1" dirty="0" smtClean="0"/>
              <a:t>replace all</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 xmlns:p14="http://schemas.microsoft.com/office/powerpoint/2010/main" val="4130114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6" name="Pentagon 5"/>
          <p:cNvSpPr/>
          <p:nvPr>
            <p:custDataLst>
              <p:tags r:id="rId1"/>
            </p:custDataLst>
          </p:nvPr>
        </p:nvSpPr>
        <p:spPr>
          <a:xfrm>
            <a:off x="355600" y="1511300"/>
            <a:ext cx="2937933" cy="584200"/>
          </a:xfrm>
          <a:prstGeom prst="homePlate">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Summary</a:t>
            </a:r>
            <a:endParaRPr lang="en-US" dirty="0">
              <a:solidFill>
                <a:srgbClr val="FFFFFF"/>
              </a:solidFill>
            </a:endParaRPr>
          </a:p>
        </p:txBody>
      </p:sp>
      <p:sp>
        <p:nvSpPr>
          <p:cNvPr id="9" name="Chevron 8"/>
          <p:cNvSpPr/>
          <p:nvPr>
            <p:custDataLst>
              <p:tags r:id="rId2"/>
            </p:custDataLst>
          </p:nvPr>
        </p:nvSpPr>
        <p:spPr>
          <a:xfrm>
            <a:off x="3103033" y="1511300"/>
            <a:ext cx="2937934" cy="584200"/>
          </a:xfrm>
          <a:prstGeom prst="chevron">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1" name="Chevron 10"/>
          <p:cNvSpPr/>
          <p:nvPr>
            <p:custDataLst>
              <p:tags r:id="rId3"/>
            </p:custDataLst>
          </p:nvPr>
        </p:nvSpPr>
        <p:spPr>
          <a:xfrm>
            <a:off x="5850467" y="1511300"/>
            <a:ext cx="2937933" cy="584200"/>
          </a:xfrm>
          <a:prstGeom prst="chevron">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2"/>
          <p:cNvPicPr>
            <a:picLocks noChangeAspect="1" noChangeArrowheads="1"/>
          </p:cNvPicPr>
          <p:nvPr/>
        </p:nvPicPr>
        <p:blipFill>
          <a:blip r:embed="rId5"/>
          <a:srcRect/>
          <a:stretch>
            <a:fillRect/>
          </a:stretch>
        </p:blipFill>
        <p:spPr bwMode="auto">
          <a:xfrm>
            <a:off x="355600" y="2117124"/>
            <a:ext cx="6191250" cy="4114800"/>
          </a:xfrm>
          <a:prstGeom prst="rect">
            <a:avLst/>
          </a:prstGeom>
          <a:noFill/>
          <a:ln w="9525">
            <a:noFill/>
            <a:miter lim="800000"/>
            <a:headEnd/>
            <a:tailEnd/>
          </a:ln>
          <a:effectLst/>
        </p:spPr>
      </p:pic>
      <p:sp>
        <p:nvSpPr>
          <p:cNvPr id="16" name="Rectangle 15"/>
          <p:cNvSpPr/>
          <p:nvPr/>
        </p:nvSpPr>
        <p:spPr>
          <a:xfrm>
            <a:off x="5287205" y="2117124"/>
            <a:ext cx="322763" cy="27184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1" name="Straight Connector 20"/>
          <p:cNvCxnSpPr/>
          <p:nvPr/>
        </p:nvCxnSpPr>
        <p:spPr>
          <a:xfrm>
            <a:off x="355600" y="4683211"/>
            <a:ext cx="864973" cy="1235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55600" y="5338119"/>
            <a:ext cx="336378" cy="1588"/>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778475" y="5993027"/>
            <a:ext cx="172995" cy="14828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p:cNvSpPr/>
          <p:nvPr/>
        </p:nvSpPr>
        <p:spPr>
          <a:xfrm>
            <a:off x="2211859" y="6067167"/>
            <a:ext cx="172995" cy="14828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p:cNvSpPr/>
          <p:nvPr/>
        </p:nvSpPr>
        <p:spPr>
          <a:xfrm>
            <a:off x="3595816" y="5993027"/>
            <a:ext cx="172995" cy="14828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Oval 26"/>
          <p:cNvSpPr/>
          <p:nvPr/>
        </p:nvSpPr>
        <p:spPr>
          <a:xfrm>
            <a:off x="4732638" y="5993027"/>
            <a:ext cx="172995" cy="14828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Oval 27"/>
          <p:cNvSpPr/>
          <p:nvPr/>
        </p:nvSpPr>
        <p:spPr>
          <a:xfrm>
            <a:off x="5867972" y="5993027"/>
            <a:ext cx="172995" cy="14828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130114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p:cNvPicPr>
            <a:picLocks noChangeAspect="1" noChangeArrowheads="1"/>
          </p:cNvPicPr>
          <p:nvPr/>
        </p:nvPicPr>
        <p:blipFill>
          <a:blip r:embed="rId5"/>
          <a:srcRect/>
          <a:stretch>
            <a:fillRect/>
          </a:stretch>
        </p:blipFill>
        <p:spPr bwMode="auto">
          <a:xfrm>
            <a:off x="355600" y="2095500"/>
            <a:ext cx="6304692" cy="169379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Example</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6" name="Pentagon 5"/>
          <p:cNvSpPr/>
          <p:nvPr>
            <p:custDataLst>
              <p:tags r:id="rId1"/>
            </p:custDataLst>
          </p:nvPr>
        </p:nvSpPr>
        <p:spPr>
          <a:xfrm>
            <a:off x="355600" y="1511300"/>
            <a:ext cx="2937933" cy="584200"/>
          </a:xfrm>
          <a:prstGeom prst="homePlate">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9" name="Chevron 8"/>
          <p:cNvSpPr/>
          <p:nvPr>
            <p:custDataLst>
              <p:tags r:id="rId2"/>
            </p:custDataLst>
          </p:nvPr>
        </p:nvSpPr>
        <p:spPr>
          <a:xfrm>
            <a:off x="3103033" y="1511300"/>
            <a:ext cx="2937934" cy="584200"/>
          </a:xfrm>
          <a:prstGeom prst="chevron">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Preview</a:t>
            </a:r>
            <a:endParaRPr lang="en-US" dirty="0">
              <a:solidFill>
                <a:srgbClr val="FFFFFF"/>
              </a:solidFill>
            </a:endParaRPr>
          </a:p>
        </p:txBody>
      </p:sp>
      <p:sp>
        <p:nvSpPr>
          <p:cNvPr id="11" name="Chevron 10"/>
          <p:cNvSpPr/>
          <p:nvPr>
            <p:custDataLst>
              <p:tags r:id="rId3"/>
            </p:custDataLst>
          </p:nvPr>
        </p:nvSpPr>
        <p:spPr>
          <a:xfrm>
            <a:off x="5850467" y="1511300"/>
            <a:ext cx="2937933" cy="584200"/>
          </a:xfrm>
          <a:prstGeom prst="chevron">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6" name="Rectangle 15"/>
          <p:cNvSpPr/>
          <p:nvPr/>
        </p:nvSpPr>
        <p:spPr>
          <a:xfrm>
            <a:off x="5373702" y="2095500"/>
            <a:ext cx="476765" cy="27184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8" name="Picture 2"/>
          <p:cNvPicPr>
            <a:picLocks noChangeAspect="1" noChangeArrowheads="1"/>
          </p:cNvPicPr>
          <p:nvPr/>
        </p:nvPicPr>
        <p:blipFill>
          <a:blip r:embed="rId6"/>
          <a:srcRect/>
          <a:stretch>
            <a:fillRect/>
          </a:stretch>
        </p:blipFill>
        <p:spPr bwMode="auto">
          <a:xfrm>
            <a:off x="3810000" y="3894824"/>
            <a:ext cx="4580238" cy="2486926"/>
          </a:xfrm>
          <a:prstGeom prst="rect">
            <a:avLst/>
          </a:prstGeom>
          <a:noFill/>
          <a:ln w="9525">
            <a:noFill/>
            <a:miter lim="800000"/>
            <a:headEnd/>
            <a:tailEnd/>
          </a:ln>
          <a:effectLst/>
        </p:spPr>
      </p:pic>
      <p:sp>
        <p:nvSpPr>
          <p:cNvPr id="19" name="Down Arrow 18"/>
          <p:cNvSpPr/>
          <p:nvPr/>
        </p:nvSpPr>
        <p:spPr>
          <a:xfrm rot="18055994">
            <a:off x="2041566" y="3737157"/>
            <a:ext cx="766119" cy="1566862"/>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ular Callout 19"/>
          <p:cNvSpPr/>
          <p:nvPr/>
        </p:nvSpPr>
        <p:spPr>
          <a:xfrm>
            <a:off x="7685903" y="3204134"/>
            <a:ext cx="1458096" cy="368836"/>
          </a:xfrm>
          <a:prstGeom prst="wedgeRectCallout">
            <a:avLst>
              <a:gd name="adj1" fmla="val -38359"/>
              <a:gd name="adj2" fmla="val 217761"/>
            </a:avLst>
          </a:prstGeom>
          <a:solidFill>
            <a:schemeClr val="accent2">
              <a:lumMod val="40000"/>
              <a:lumOff val="60000"/>
            </a:schemeClr>
          </a:solid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Original line</a:t>
            </a:r>
            <a:endParaRPr lang="en-US" sz="1400" dirty="0">
              <a:solidFill>
                <a:schemeClr val="tx1"/>
              </a:solidFill>
            </a:endParaRPr>
          </a:p>
        </p:txBody>
      </p:sp>
      <p:sp>
        <p:nvSpPr>
          <p:cNvPr id="23" name="Rectangular Callout 22"/>
          <p:cNvSpPr/>
          <p:nvPr/>
        </p:nvSpPr>
        <p:spPr>
          <a:xfrm>
            <a:off x="8059352" y="4627413"/>
            <a:ext cx="1458096" cy="368836"/>
          </a:xfrm>
          <a:prstGeom prst="wedgeRectCallout">
            <a:avLst>
              <a:gd name="adj1" fmla="val -42596"/>
              <a:gd name="adj2" fmla="val -110559"/>
            </a:avLst>
          </a:prstGeom>
          <a:solidFill>
            <a:schemeClr val="accent1">
              <a:lumMod val="40000"/>
              <a:lumOff val="60000"/>
            </a:schemeClr>
          </a:solid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Replacement line</a:t>
            </a:r>
            <a:endParaRPr lang="en-US" sz="1400" dirty="0">
              <a:solidFill>
                <a:schemeClr val="tx1"/>
              </a:solidFill>
            </a:endParaRPr>
          </a:p>
        </p:txBody>
      </p:sp>
      <p:sp>
        <p:nvSpPr>
          <p:cNvPr id="29" name="Rectangle 28"/>
          <p:cNvSpPr/>
          <p:nvPr/>
        </p:nvSpPr>
        <p:spPr>
          <a:xfrm>
            <a:off x="5850467" y="2111976"/>
            <a:ext cx="809825" cy="255374"/>
          </a:xfrm>
          <a:prstGeom prst="rect">
            <a:avLst/>
          </a:prstGeom>
          <a:noFill/>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4130114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findings</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TextBox 4"/>
          <p:cNvSpPr txBox="1"/>
          <p:nvPr/>
        </p:nvSpPr>
        <p:spPr>
          <a:xfrm>
            <a:off x="222422" y="1417638"/>
            <a:ext cx="8680278" cy="4524315"/>
          </a:xfrm>
          <a:prstGeom prst="rect">
            <a:avLst/>
          </a:prstGeom>
          <a:noFill/>
        </p:spPr>
        <p:txBody>
          <a:bodyPr wrap="square" rtlCol="0">
            <a:spAutoFit/>
          </a:bodyPr>
          <a:lstStyle/>
          <a:p>
            <a:pPr marL="285750" indent="-285750"/>
            <a:r>
              <a:rPr lang="en-US" b="1" u="sng" dirty="0" smtClean="0"/>
              <a:t>EQUATION:</a:t>
            </a:r>
          </a:p>
          <a:p>
            <a:pPr marL="285750" indent="-285750"/>
            <a:r>
              <a:rPr lang="en-US" dirty="0" smtClean="0"/>
              <a:t>Difficulty ~= </a:t>
            </a:r>
            <a:r>
              <a:rPr lang="en-US" b="1" dirty="0" smtClean="0"/>
              <a:t>-1.025</a:t>
            </a:r>
            <a:r>
              <a:rPr lang="en-US" dirty="0" smtClean="0"/>
              <a:t>(Insertions) + </a:t>
            </a:r>
            <a:r>
              <a:rPr lang="en-US" b="1" dirty="0" smtClean="0"/>
              <a:t>5.72</a:t>
            </a:r>
            <a:r>
              <a:rPr lang="en-US" dirty="0" smtClean="0"/>
              <a:t>(Automation Difficulty) + </a:t>
            </a:r>
            <a:r>
              <a:rPr lang="en-US" b="1" dirty="0" smtClean="0"/>
              <a:t>3.124</a:t>
            </a:r>
            <a:r>
              <a:rPr lang="en-US" dirty="0" smtClean="0"/>
              <a:t>(</a:t>
            </a:r>
            <a:r>
              <a:rPr lang="en-US" dirty="0" err="1" smtClean="0"/>
              <a:t>UserIssueDependency</a:t>
            </a:r>
            <a:r>
              <a:rPr lang="en-US" dirty="0" smtClean="0"/>
              <a:t> Flag) + </a:t>
            </a:r>
            <a:r>
              <a:rPr lang="en-US" b="1" dirty="0" smtClean="0"/>
              <a:t>1.011 </a:t>
            </a:r>
            <a:r>
              <a:rPr lang="en-US" dirty="0" smtClean="0"/>
              <a:t>(Files Added)</a:t>
            </a:r>
          </a:p>
          <a:p>
            <a:r>
              <a:rPr lang="en-US" b="1" u="sng" dirty="0" smtClean="0"/>
              <a:t>Key Variables Analysis:</a:t>
            </a:r>
          </a:p>
          <a:p>
            <a:pPr marL="285750" indent="-285750">
              <a:buFont typeface="Arial" panose="020B0604020202020204" pitchFamily="34" charset="0"/>
              <a:buChar char="•"/>
            </a:pPr>
            <a:r>
              <a:rPr lang="en-US" dirty="0" smtClean="0"/>
              <a:t>‘</a:t>
            </a:r>
            <a:r>
              <a:rPr lang="en-US" i="1" dirty="0" smtClean="0">
                <a:solidFill>
                  <a:srgbClr val="FF0000"/>
                </a:solidFill>
              </a:rPr>
              <a:t>Insertions</a:t>
            </a:r>
            <a:r>
              <a:rPr lang="en-US" dirty="0" smtClean="0"/>
              <a:t>’ &amp; ‘</a:t>
            </a:r>
            <a:r>
              <a:rPr lang="en-US" i="1" dirty="0" smtClean="0">
                <a:solidFill>
                  <a:srgbClr val="FF0000"/>
                </a:solidFill>
              </a:rPr>
              <a:t>Files Added</a:t>
            </a:r>
            <a:r>
              <a:rPr lang="en-US" dirty="0" smtClean="0"/>
              <a:t>’ are both </a:t>
            </a:r>
            <a:r>
              <a:rPr lang="en-US" b="1" dirty="0" smtClean="0"/>
              <a:t>easily</a:t>
            </a:r>
            <a:r>
              <a:rPr lang="en-US" dirty="0" smtClean="0"/>
              <a:t> determined for any variable, utilizing the Summary script previously mentioned</a:t>
            </a:r>
          </a:p>
          <a:p>
            <a:pPr marL="285750" indent="-285750">
              <a:buFont typeface="Arial" panose="020B0604020202020204" pitchFamily="34" charset="0"/>
              <a:buChar char="•"/>
            </a:pPr>
            <a:r>
              <a:rPr lang="en-US" i="1" dirty="0" smtClean="0"/>
              <a:t>‘</a:t>
            </a:r>
            <a:r>
              <a:rPr lang="en-US" i="1" dirty="0" smtClean="0">
                <a:solidFill>
                  <a:srgbClr val="FF0000"/>
                </a:solidFill>
              </a:rPr>
              <a:t>User or Dependency Issue Flag</a:t>
            </a:r>
            <a:r>
              <a:rPr lang="en-US" i="1" dirty="0" smtClean="0"/>
              <a:t>’ </a:t>
            </a:r>
            <a:r>
              <a:rPr lang="en-US" dirty="0" smtClean="0"/>
              <a:t>&amp; </a:t>
            </a:r>
            <a:r>
              <a:rPr lang="en-US" i="1" dirty="0" smtClean="0"/>
              <a:t>‘</a:t>
            </a:r>
            <a:r>
              <a:rPr lang="en-US" i="1" dirty="0" smtClean="0">
                <a:solidFill>
                  <a:srgbClr val="FF0000"/>
                </a:solidFill>
              </a:rPr>
              <a:t>Automation Difficulty</a:t>
            </a:r>
            <a:r>
              <a:rPr lang="en-US" i="1" dirty="0" smtClean="0"/>
              <a:t>’ </a:t>
            </a:r>
            <a:r>
              <a:rPr lang="en-US" dirty="0" smtClean="0"/>
              <a:t>as user created predictors aren’t as simple to determine</a:t>
            </a:r>
          </a:p>
          <a:p>
            <a:pPr marL="742950" lvl="1" indent="-285750">
              <a:buFont typeface="Arial" panose="020B0604020202020204" pitchFamily="34" charset="0"/>
              <a:buChar char="•"/>
            </a:pPr>
            <a:r>
              <a:rPr lang="en-US" dirty="0" smtClean="0"/>
              <a:t> As </a:t>
            </a:r>
            <a:r>
              <a:rPr lang="en-US" b="1" dirty="0" smtClean="0"/>
              <a:t>flag type </a:t>
            </a:r>
            <a:r>
              <a:rPr lang="en-US" dirty="0" smtClean="0"/>
              <a:t>variables it’s a simple yes/no situation</a:t>
            </a:r>
          </a:p>
          <a:p>
            <a:pPr marL="742950" lvl="1" indent="-285750">
              <a:buFont typeface="Arial" panose="020B0604020202020204" pitchFamily="34" charset="0"/>
              <a:buChar char="•"/>
            </a:pPr>
            <a:r>
              <a:rPr lang="en-US" dirty="0" smtClean="0">
                <a:solidFill>
                  <a:srgbClr val="FF0000"/>
                </a:solidFill>
              </a:rPr>
              <a:t>Automation Difficulty </a:t>
            </a:r>
            <a:r>
              <a:rPr lang="en-US" dirty="0" smtClean="0"/>
              <a:t>can hopefully be ascertained by utilizing the </a:t>
            </a:r>
            <a:r>
              <a:rPr lang="en-US" b="1" dirty="0" smtClean="0"/>
              <a:t>Summary and Preview scripts </a:t>
            </a:r>
            <a:r>
              <a:rPr lang="en-US" dirty="0" smtClean="0"/>
              <a:t>previously mentioned combined with data restructuring </a:t>
            </a:r>
            <a:r>
              <a:rPr lang="en-US" b="1" dirty="0" smtClean="0"/>
              <a:t>experience</a:t>
            </a:r>
            <a:r>
              <a:rPr lang="en-US" dirty="0" smtClean="0"/>
              <a:t>.</a:t>
            </a:r>
          </a:p>
          <a:p>
            <a:pPr marL="742950" lvl="1" indent="-285750">
              <a:buFont typeface="Arial" panose="020B0604020202020204" pitchFamily="34" charset="0"/>
              <a:buChar char="•"/>
            </a:pPr>
            <a:r>
              <a:rPr lang="en-US" dirty="0" smtClean="0">
                <a:solidFill>
                  <a:srgbClr val="FF0000"/>
                </a:solidFill>
              </a:rPr>
              <a:t>User or Dependency Issues </a:t>
            </a:r>
            <a:r>
              <a:rPr lang="en-US" dirty="0" smtClean="0"/>
              <a:t>may be able to be predicted by looking at</a:t>
            </a:r>
            <a:r>
              <a:rPr lang="en-US" b="1" dirty="0" smtClean="0"/>
              <a:t> repository history </a:t>
            </a:r>
            <a:r>
              <a:rPr lang="en-US" dirty="0" smtClean="0"/>
              <a:t>to see if a variable has been </a:t>
            </a:r>
            <a:r>
              <a:rPr lang="en-US" b="1" dirty="0" smtClean="0"/>
              <a:t>previously changed </a:t>
            </a:r>
            <a:r>
              <a:rPr lang="en-US" dirty="0" smtClean="0"/>
              <a:t>or modified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 xmlns:p14="http://schemas.microsoft.com/office/powerpoint/2010/main" val="3418412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Box 2"/>
          <p:cNvSpPr txBox="1"/>
          <p:nvPr/>
        </p:nvSpPr>
        <p:spPr>
          <a:xfrm>
            <a:off x="914400" y="1733550"/>
            <a:ext cx="7467600" cy="4647426"/>
          </a:xfrm>
          <a:prstGeom prst="rect">
            <a:avLst/>
          </a:prstGeom>
          <a:noFill/>
        </p:spPr>
        <p:txBody>
          <a:bodyPr wrap="square" rtlCol="0">
            <a:spAutoFit/>
          </a:bodyPr>
          <a:lstStyle/>
          <a:p>
            <a:pPr marL="285750" indent="-285750">
              <a:buFont typeface="Wingdings" panose="05000000000000000000" pitchFamily="2" charset="2"/>
              <a:buChar char="§"/>
            </a:pPr>
            <a:r>
              <a:rPr lang="en-US" sz="2000" u="sng" dirty="0" smtClean="0"/>
              <a:t>Motivation and overview of research</a:t>
            </a:r>
          </a:p>
          <a:p>
            <a:pPr marL="742950" lvl="1" indent="-285750">
              <a:buFont typeface="Wingdings" panose="05000000000000000000" pitchFamily="2" charset="2"/>
              <a:buChar char="§"/>
            </a:pPr>
            <a:r>
              <a:rPr lang="en-US" sz="2000" dirty="0" smtClean="0"/>
              <a:t>Over decades massive amounts of legacy softwares have been developed at huge costs</a:t>
            </a:r>
          </a:p>
          <a:p>
            <a:pPr marL="1200150" lvl="2" indent="-285750">
              <a:buFont typeface="Wingdings" panose="05000000000000000000" pitchFamily="2" charset="2"/>
              <a:buChar char="§"/>
            </a:pPr>
            <a:r>
              <a:rPr lang="en-US" sz="2000" dirty="0" smtClean="0"/>
              <a:t>Even if functionality exists one cannot find it</a:t>
            </a:r>
          </a:p>
          <a:p>
            <a:pPr marL="1200150" lvl="2" indent="-285750">
              <a:buFont typeface="Wingdings" panose="05000000000000000000" pitchFamily="2" charset="2"/>
              <a:buChar char="§"/>
            </a:pPr>
            <a:r>
              <a:rPr lang="en-US" sz="2000" dirty="0" smtClean="0"/>
              <a:t>Even if the software exists it may not run on the latest architecture</a:t>
            </a:r>
          </a:p>
          <a:p>
            <a:pPr marL="285750" indent="-285750">
              <a:buFont typeface="Wingdings" panose="05000000000000000000" pitchFamily="2" charset="2"/>
              <a:buChar char="§"/>
            </a:pPr>
            <a:r>
              <a:rPr lang="en-US" sz="2000" u="sng" dirty="0" smtClean="0"/>
              <a:t>Approach to curating legacy software collection</a:t>
            </a:r>
          </a:p>
          <a:p>
            <a:pPr marL="742950" lvl="1" indent="-285750">
              <a:buFont typeface="Wingdings" panose="05000000000000000000" pitchFamily="2" charset="2"/>
              <a:buChar char="§"/>
            </a:pPr>
            <a:r>
              <a:rPr lang="en-US" sz="2000" dirty="0" smtClean="0"/>
              <a:t>Discover current issues</a:t>
            </a:r>
          </a:p>
          <a:p>
            <a:pPr marL="742950" lvl="1" indent="-285750">
              <a:buFont typeface="Wingdings" panose="05000000000000000000" pitchFamily="2" charset="2"/>
              <a:buChar char="§"/>
            </a:pPr>
            <a:r>
              <a:rPr lang="en-US" sz="2000" dirty="0" smtClean="0"/>
              <a:t>Validate existing metadata</a:t>
            </a:r>
          </a:p>
          <a:p>
            <a:pPr marL="742950" lvl="1" indent="-285750">
              <a:buFont typeface="Wingdings" panose="05000000000000000000" pitchFamily="2" charset="2"/>
              <a:buChar char="§"/>
            </a:pPr>
            <a:r>
              <a:rPr lang="en-US" sz="2000" dirty="0" smtClean="0"/>
              <a:t>Deliver final audit</a:t>
            </a:r>
          </a:p>
          <a:p>
            <a:pPr marL="285750" indent="-285750">
              <a:buFont typeface="Wingdings" panose="05000000000000000000" pitchFamily="2" charset="2"/>
              <a:buChar char="§"/>
            </a:pPr>
            <a:r>
              <a:rPr lang="en-US" sz="2000" u="sng" dirty="0" smtClean="0"/>
              <a:t>Deep dive into refactoring an active legacy software development</a:t>
            </a:r>
          </a:p>
          <a:p>
            <a:pPr marL="742950" lvl="1" indent="-285750">
              <a:buFont typeface="Wingdings" panose="05000000000000000000" pitchFamily="2" charset="2"/>
              <a:buChar char="§"/>
            </a:pPr>
            <a:r>
              <a:rPr lang="en-US" sz="2000" dirty="0" smtClean="0"/>
              <a:t>Develop tools for refactoring ease</a:t>
            </a:r>
          </a:p>
          <a:p>
            <a:pPr marL="742950" lvl="1" indent="-285750">
              <a:buFont typeface="Wingdings" panose="05000000000000000000" pitchFamily="2" charset="2"/>
              <a:buChar char="§"/>
            </a:pPr>
            <a:r>
              <a:rPr lang="en-US" sz="2000" dirty="0" smtClean="0"/>
              <a:t>Define effort refactoring model</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dirty="0">
              <a:solidFill>
                <a:srgbClr val="FFFFFF"/>
              </a:solidFill>
            </a:endParaRPr>
          </a:p>
        </p:txBody>
      </p:sp>
    </p:spTree>
    <p:extLst>
      <p:ext uri="{BB962C8B-B14F-4D97-AF65-F5344CB8AC3E}">
        <p14:creationId xmlns="" xmlns:p14="http://schemas.microsoft.com/office/powerpoint/2010/main" val="2955091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6" name="Pentagon 5"/>
          <p:cNvSpPr/>
          <p:nvPr>
            <p:custDataLst>
              <p:tags r:id="rId1"/>
            </p:custDataLst>
          </p:nvPr>
        </p:nvSpPr>
        <p:spPr>
          <a:xfrm>
            <a:off x="355600" y="1219200"/>
            <a:ext cx="2937933" cy="584200"/>
          </a:xfrm>
          <a:prstGeom prst="homePlate">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9" name="Chevron 8"/>
          <p:cNvSpPr/>
          <p:nvPr>
            <p:custDataLst>
              <p:tags r:id="rId2"/>
            </p:custDataLst>
          </p:nvPr>
        </p:nvSpPr>
        <p:spPr>
          <a:xfrm>
            <a:off x="3103033" y="1219200"/>
            <a:ext cx="2937934" cy="584200"/>
          </a:xfrm>
          <a:prstGeom prst="chevron">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1" name="Chevron 10"/>
          <p:cNvSpPr/>
          <p:nvPr>
            <p:custDataLst>
              <p:tags r:id="rId3"/>
            </p:custDataLst>
          </p:nvPr>
        </p:nvSpPr>
        <p:spPr>
          <a:xfrm>
            <a:off x="5850467" y="1219200"/>
            <a:ext cx="2937933" cy="584200"/>
          </a:xfrm>
          <a:prstGeom prst="chevron">
            <a:avLst>
              <a:gd name="adj" fmla="val 24348"/>
            </a:avLst>
          </a:prstGeom>
          <a:solidFill>
            <a:srgbClr val="777777"/>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Replace</a:t>
            </a:r>
            <a:endParaRPr lang="en-US" dirty="0">
              <a:solidFill>
                <a:srgbClr val="FFFFFF"/>
              </a:solidFill>
            </a:endParaRPr>
          </a:p>
        </p:txBody>
      </p:sp>
      <p:pic>
        <p:nvPicPr>
          <p:cNvPr id="17" name="Picture 2"/>
          <p:cNvPicPr>
            <a:picLocks noChangeAspect="1" noChangeArrowheads="1"/>
          </p:cNvPicPr>
          <p:nvPr/>
        </p:nvPicPr>
        <p:blipFill>
          <a:blip r:embed="rId5"/>
          <a:srcRect/>
          <a:stretch>
            <a:fillRect/>
          </a:stretch>
        </p:blipFill>
        <p:spPr bwMode="auto">
          <a:xfrm>
            <a:off x="172079" y="1803400"/>
            <a:ext cx="6242908" cy="1707811"/>
          </a:xfrm>
          <a:prstGeom prst="rect">
            <a:avLst/>
          </a:prstGeom>
          <a:noFill/>
          <a:ln w="9525">
            <a:noFill/>
            <a:miter lim="800000"/>
            <a:headEnd/>
            <a:tailEnd/>
          </a:ln>
          <a:effectLst/>
        </p:spPr>
      </p:pic>
      <p:pic>
        <p:nvPicPr>
          <p:cNvPr id="18" name="Picture 3"/>
          <p:cNvPicPr>
            <a:picLocks noChangeAspect="1" noChangeArrowheads="1"/>
          </p:cNvPicPr>
          <p:nvPr/>
        </p:nvPicPr>
        <p:blipFill>
          <a:blip r:embed="rId6"/>
          <a:srcRect/>
          <a:stretch>
            <a:fillRect/>
          </a:stretch>
        </p:blipFill>
        <p:spPr bwMode="auto">
          <a:xfrm>
            <a:off x="4726116" y="3511211"/>
            <a:ext cx="4176584" cy="2749310"/>
          </a:xfrm>
          <a:prstGeom prst="rect">
            <a:avLst/>
          </a:prstGeom>
          <a:noFill/>
          <a:ln w="9525">
            <a:noFill/>
            <a:miter lim="800000"/>
            <a:headEnd/>
            <a:tailEnd/>
          </a:ln>
          <a:effectLst/>
        </p:spPr>
      </p:pic>
      <p:sp>
        <p:nvSpPr>
          <p:cNvPr id="20" name="Right Arrow 19"/>
          <p:cNvSpPr/>
          <p:nvPr/>
        </p:nvSpPr>
        <p:spPr>
          <a:xfrm>
            <a:off x="1075038" y="4275438"/>
            <a:ext cx="3274540" cy="939113"/>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Summary Script</a:t>
            </a:r>
            <a:endParaRPr lang="en-US" b="1" dirty="0"/>
          </a:p>
        </p:txBody>
      </p:sp>
      <p:sp>
        <p:nvSpPr>
          <p:cNvPr id="23" name="Rectangle 22"/>
          <p:cNvSpPr/>
          <p:nvPr/>
        </p:nvSpPr>
        <p:spPr>
          <a:xfrm flipV="1">
            <a:off x="5135318" y="6214802"/>
            <a:ext cx="289297" cy="4571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9" name="Straight Connector 28"/>
          <p:cNvCxnSpPr/>
          <p:nvPr/>
        </p:nvCxnSpPr>
        <p:spPr>
          <a:xfrm>
            <a:off x="5417980" y="3225113"/>
            <a:ext cx="864973" cy="1235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949622" y="3237470"/>
            <a:ext cx="348735" cy="1235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71330" y="3212756"/>
            <a:ext cx="529967" cy="1588"/>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130114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How much effort will full refactoring take?</a:t>
            </a:r>
            <a:endParaRPr lang="en-US" sz="3200" dirty="0"/>
          </a:p>
        </p:txBody>
      </p:sp>
      <p:sp>
        <p:nvSpPr>
          <p:cNvPr id="6" name="TextBox 5"/>
          <p:cNvSpPr txBox="1"/>
          <p:nvPr>
            <p:custDataLst>
              <p:tags r:id="rId1"/>
            </p:custDataLst>
          </p:nvPr>
        </p:nvSpPr>
        <p:spPr>
          <a:xfrm>
            <a:off x="355600" y="1566012"/>
            <a:ext cx="4038600" cy="397545"/>
          </a:xfrm>
          <a:prstGeom prst="rect">
            <a:avLst/>
          </a:prstGeom>
          <a:blipFill dpi="0" rotWithShape="1">
            <a:blip r:embed="rId5"/>
            <a:srcRect/>
            <a:tile tx="0" ty="0" sx="100000" sy="100000" flip="xy" algn="b"/>
          </a:blipFill>
        </p:spPr>
        <p:txBody>
          <a:bodyPr vert="horz" wrap="square" lIns="0" tIns="0" rIns="0" bIns="88900" rtlCol="0" anchor="b">
            <a:spAutoFit/>
          </a:bodyPr>
          <a:lstStyle/>
          <a:p>
            <a:pPr algn="ctr"/>
            <a:r>
              <a:rPr lang="en-US" sz="2000" b="1" cap="all" dirty="0" smtClean="0"/>
              <a:t>Approach</a:t>
            </a:r>
            <a:endParaRPr lang="en-US" sz="2000" b="1" cap="all" dirty="0"/>
          </a:p>
        </p:txBody>
      </p:sp>
      <p:sp>
        <p:nvSpPr>
          <p:cNvPr id="7" name="TextBox 6"/>
          <p:cNvSpPr txBox="1"/>
          <p:nvPr>
            <p:custDataLst>
              <p:tags r:id="rId2"/>
            </p:custDataLst>
          </p:nvPr>
        </p:nvSpPr>
        <p:spPr>
          <a:xfrm>
            <a:off x="4749800" y="1566012"/>
            <a:ext cx="4038600" cy="397545"/>
          </a:xfrm>
          <a:prstGeom prst="rect">
            <a:avLst/>
          </a:prstGeom>
          <a:blipFill dpi="0" rotWithShape="1">
            <a:blip r:embed="rId5"/>
            <a:srcRect/>
            <a:tile tx="0" ty="0" sx="100000" sy="100000" flip="xy" algn="b"/>
          </a:blipFill>
        </p:spPr>
        <p:txBody>
          <a:bodyPr vert="horz" wrap="square" lIns="0" tIns="0" rIns="0" bIns="88900" rtlCol="0" anchor="b">
            <a:spAutoFit/>
          </a:bodyPr>
          <a:lstStyle/>
          <a:p>
            <a:pPr algn="ctr"/>
            <a:r>
              <a:rPr lang="en-US" sz="2000" b="1" cap="all" dirty="0" smtClean="0"/>
              <a:t>Statistics</a:t>
            </a:r>
            <a:endParaRPr lang="en-US" sz="2000" b="1" cap="all" dirty="0"/>
          </a:p>
        </p:txBody>
      </p:sp>
      <p:sp>
        <p:nvSpPr>
          <p:cNvPr id="17" name="TextBox 16"/>
          <p:cNvSpPr txBox="1"/>
          <p:nvPr/>
        </p:nvSpPr>
        <p:spPr>
          <a:xfrm>
            <a:off x="355600" y="1963557"/>
            <a:ext cx="4038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Want to know if refactoring is an </a:t>
            </a:r>
            <a:r>
              <a:rPr lang="en-US" b="1" dirty="0" smtClean="0"/>
              <a:t>affordable</a:t>
            </a:r>
            <a:r>
              <a:rPr lang="en-US" dirty="0" smtClean="0"/>
              <a:t> option</a:t>
            </a:r>
          </a:p>
          <a:p>
            <a:pPr marL="285750" indent="-285750">
              <a:buFont typeface="Arial" panose="020B0604020202020204" pitchFamily="34" charset="0"/>
              <a:buChar char="•"/>
            </a:pPr>
            <a:r>
              <a:rPr lang="en-US" dirty="0" smtClean="0"/>
              <a:t>Have implementation engineer assign </a:t>
            </a:r>
            <a:r>
              <a:rPr lang="en-US" b="1" dirty="0" smtClean="0"/>
              <a:t>level of difficulty </a:t>
            </a:r>
            <a:r>
              <a:rPr lang="en-US" dirty="0" smtClean="0"/>
              <a:t>associated with each of the 12 phases</a:t>
            </a:r>
          </a:p>
          <a:p>
            <a:pPr marL="285750" indent="-285750">
              <a:buFont typeface="Arial" panose="020B0604020202020204" pitchFamily="34" charset="0"/>
              <a:buChar char="•"/>
            </a:pPr>
            <a:r>
              <a:rPr lang="en-US" b="1" dirty="0" smtClean="0"/>
              <a:t>Create additional variables </a:t>
            </a:r>
            <a:r>
              <a:rPr lang="en-US" dirty="0" smtClean="0"/>
              <a:t>to reflect </a:t>
            </a:r>
            <a:r>
              <a:rPr lang="en-US" u="sng" dirty="0" smtClean="0"/>
              <a:t>missing or intangible aspects</a:t>
            </a:r>
            <a:r>
              <a:rPr lang="en-US" dirty="0" smtClean="0"/>
              <a:t> of the data reconstruction process</a:t>
            </a:r>
          </a:p>
          <a:p>
            <a:pPr marL="285750" indent="-285750">
              <a:buFont typeface="Arial" panose="020B0604020202020204" pitchFamily="34" charset="0"/>
              <a:buChar char="•"/>
            </a:pPr>
            <a:endParaRPr lang="en-US" dirty="0"/>
          </a:p>
        </p:txBody>
      </p:sp>
      <p:sp>
        <p:nvSpPr>
          <p:cNvPr id="18" name="TextBox 17"/>
          <p:cNvSpPr txBox="1"/>
          <p:nvPr/>
        </p:nvSpPr>
        <p:spPr>
          <a:xfrm>
            <a:off x="4749800" y="2020504"/>
            <a:ext cx="4038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12 iterations of data reconstruction</a:t>
            </a:r>
          </a:p>
          <a:p>
            <a:r>
              <a:rPr lang="en-US" b="1" u="sng" dirty="0" smtClean="0"/>
              <a:t>Simple Parameters:</a:t>
            </a:r>
          </a:p>
          <a:p>
            <a:pPr marL="285750" indent="-285750">
              <a:buFont typeface="Arial" panose="020B0604020202020204" pitchFamily="34" charset="0"/>
              <a:buChar char="•"/>
            </a:pPr>
            <a:r>
              <a:rPr lang="en-US" dirty="0" smtClean="0"/>
              <a:t>Sequence of Ordinality</a:t>
            </a:r>
          </a:p>
          <a:p>
            <a:pPr marL="285750" indent="-285750">
              <a:buFont typeface="Arial" panose="020B0604020202020204" pitchFamily="34" charset="0"/>
              <a:buChar char="•"/>
            </a:pPr>
            <a:r>
              <a:rPr lang="en-US" dirty="0" smtClean="0"/>
              <a:t>Insertions</a:t>
            </a:r>
          </a:p>
          <a:p>
            <a:pPr marL="285750" indent="-285750">
              <a:buFont typeface="Arial" panose="020B0604020202020204" pitchFamily="34" charset="0"/>
              <a:buChar char="•"/>
            </a:pPr>
            <a:r>
              <a:rPr lang="en-US" dirty="0" smtClean="0"/>
              <a:t>Deletions</a:t>
            </a:r>
          </a:p>
          <a:p>
            <a:pPr marL="285750" indent="-285750">
              <a:buFont typeface="Arial" panose="020B0604020202020204" pitchFamily="34" charset="0"/>
              <a:buChar char="•"/>
            </a:pPr>
            <a:r>
              <a:rPr lang="en-US" dirty="0" smtClean="0"/>
              <a:t>Files Modified, Added or Deleted</a:t>
            </a:r>
          </a:p>
          <a:p>
            <a:pPr marL="285750" indent="-285750">
              <a:buFont typeface="Arial" panose="020B0604020202020204" pitchFamily="34" charset="0"/>
              <a:buChar char="•"/>
            </a:pPr>
            <a:r>
              <a:rPr lang="en-US" dirty="0" smtClean="0"/>
              <a:t>Files Added</a:t>
            </a:r>
          </a:p>
          <a:p>
            <a:pPr marL="285750" indent="-285750">
              <a:buFont typeface="Arial" panose="020B0604020202020204" pitchFamily="34" charset="0"/>
              <a:buChar char="•"/>
            </a:pPr>
            <a:r>
              <a:rPr lang="en-US" dirty="0" smtClean="0"/>
              <a:t>Number of Actions Performed</a:t>
            </a:r>
          </a:p>
          <a:p>
            <a:pPr marL="285750" indent="-285750">
              <a:buFont typeface="Arial" panose="020B0604020202020204" pitchFamily="34" charset="0"/>
              <a:buChar char="•"/>
            </a:pPr>
            <a:r>
              <a:rPr lang="en-US" dirty="0" smtClean="0"/>
              <a:t>Number of Commits</a:t>
            </a:r>
          </a:p>
          <a:p>
            <a:pPr marL="285750" indent="-285750">
              <a:buFont typeface="Arial" panose="020B0604020202020204" pitchFamily="34" charset="0"/>
              <a:buChar char="•"/>
            </a:pPr>
            <a:r>
              <a:rPr lang="en-US" dirty="0" smtClean="0"/>
              <a:t>Number of Automations Performed</a:t>
            </a:r>
          </a:p>
          <a:p>
            <a:pPr marL="285750" indent="-285750">
              <a:buFont typeface="Arial" panose="020B0604020202020204" pitchFamily="34" charset="0"/>
              <a:buChar char="•"/>
            </a:pPr>
            <a:endParaRPr lang="en-US" dirty="0"/>
          </a:p>
        </p:txBody>
      </p:sp>
      <p:sp>
        <p:nvSpPr>
          <p:cNvPr id="19" name="Rectangle 18"/>
          <p:cNvSpPr/>
          <p:nvPr/>
        </p:nvSpPr>
        <p:spPr>
          <a:xfrm>
            <a:off x="1136823" y="5159825"/>
            <a:ext cx="6969210" cy="793498"/>
          </a:xfrm>
          <a:prstGeom prst="rect">
            <a:avLst/>
          </a:prstGeom>
          <a:solidFill>
            <a:srgbClr val="777777"/>
          </a:solidFill>
          <a:ln>
            <a:solidFill>
              <a:srgbClr val="B2B2B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FFFF"/>
                </a:solidFill>
              </a:rPr>
              <a:t>To summarize, for each of the 12 major changes to the repository, we extracted all possible associated data in an effort to identify key factors contributing to the difficulty of making that major change</a:t>
            </a:r>
            <a:endParaRPr lang="en-US" b="1" dirty="0">
              <a:solidFill>
                <a:srgbClr val="FFFFFF"/>
              </a:solidFill>
            </a:endParaRPr>
          </a:p>
        </p:txBody>
      </p:sp>
      <p:sp>
        <p:nvSpPr>
          <p:cNvPr id="9"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10"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spTree>
    <p:extLst>
      <p:ext uri="{BB962C8B-B14F-4D97-AF65-F5344CB8AC3E}">
        <p14:creationId xmlns="" xmlns:p14="http://schemas.microsoft.com/office/powerpoint/2010/main" val="1201570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Variables</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graphicFrame>
        <p:nvGraphicFramePr>
          <p:cNvPr id="5" name="Table 4"/>
          <p:cNvGraphicFramePr>
            <a:graphicFrameLocks noGrp="1"/>
          </p:cNvGraphicFramePr>
          <p:nvPr>
            <p:extLst>
              <p:ext uri="{D42A27DB-BD31-4B8C-83A1-F6EECF244321}">
                <p14:modId xmlns="" xmlns:p14="http://schemas.microsoft.com/office/powerpoint/2010/main" val="751889172"/>
              </p:ext>
            </p:extLst>
          </p:nvPr>
        </p:nvGraphicFramePr>
        <p:xfrm>
          <a:off x="457200" y="1672673"/>
          <a:ext cx="8229600" cy="3200400"/>
        </p:xfrm>
        <a:graphic>
          <a:graphicData uri="http://schemas.openxmlformats.org/drawingml/2006/table">
            <a:tbl>
              <a:tblPr firstRow="1" bandRow="1">
                <a:tableStyleId>{5C22544A-7EE6-4342-B048-85BDC9FD1C3A}</a:tableStyleId>
              </a:tblPr>
              <a:tblGrid>
                <a:gridCol w="1885950">
                  <a:extLst>
                    <a:ext uri="{9D8B030D-6E8A-4147-A177-3AD203B41FA5}">
                      <a16:colId xmlns="" xmlns:a16="http://schemas.microsoft.com/office/drawing/2014/main" val="1599915315"/>
                    </a:ext>
                  </a:extLst>
                </a:gridCol>
                <a:gridCol w="6343650">
                  <a:extLst>
                    <a:ext uri="{9D8B030D-6E8A-4147-A177-3AD203B41FA5}">
                      <a16:colId xmlns="" xmlns:a16="http://schemas.microsoft.com/office/drawing/2014/main" val="1700017378"/>
                    </a:ext>
                  </a:extLst>
                </a:gridCol>
              </a:tblGrid>
              <a:tr h="282547">
                <a:tc>
                  <a:txBody>
                    <a:bodyPr/>
                    <a:lstStyle/>
                    <a:p>
                      <a:pPr>
                        <a:buClrTx/>
                      </a:pPr>
                      <a:r>
                        <a:rPr lang="en-US" dirty="0" smtClean="0">
                          <a:solidFill>
                            <a:srgbClr val="FFFFFF"/>
                          </a:solidFill>
                        </a:rPr>
                        <a:t>Variables</a:t>
                      </a:r>
                      <a:endParaRPr lang="en-US" dirty="0">
                        <a:solidFill>
                          <a:srgbClr val="FFFFFF"/>
                        </a:solidFill>
                      </a:endParaRPr>
                    </a:p>
                  </a:txBody>
                  <a:tcPr anchor="ctr">
                    <a:solidFill>
                      <a:srgbClr val="006393"/>
                    </a:solidFill>
                  </a:tcPr>
                </a:tc>
                <a:tc>
                  <a:txBody>
                    <a:bodyPr/>
                    <a:lstStyle/>
                    <a:p>
                      <a:pPr algn="ctr">
                        <a:buClrTx/>
                      </a:pPr>
                      <a:r>
                        <a:rPr lang="en-US" dirty="0" smtClean="0">
                          <a:solidFill>
                            <a:srgbClr val="FFFFFF"/>
                          </a:solidFill>
                        </a:rPr>
                        <a:t>Brief</a:t>
                      </a:r>
                      <a:r>
                        <a:rPr lang="en-US" baseline="0" dirty="0" smtClean="0">
                          <a:solidFill>
                            <a:srgbClr val="FFFFFF"/>
                          </a:solidFill>
                        </a:rPr>
                        <a:t> Description</a:t>
                      </a:r>
                      <a:endParaRPr lang="en-US" dirty="0">
                        <a:solidFill>
                          <a:srgbClr val="FFFFFF"/>
                        </a:solidFill>
                      </a:endParaRPr>
                    </a:p>
                  </a:txBody>
                  <a:tcPr anchor="ctr">
                    <a:lnB w="28575" cap="flat" cmpd="sng" algn="ctr">
                      <a:solidFill>
                        <a:schemeClr val="bg1"/>
                      </a:solidFill>
                      <a:prstDash val="solid"/>
                      <a:round/>
                      <a:headEnd type="none" w="med" len="med"/>
                      <a:tailEnd type="none" w="med" len="med"/>
                    </a:lnB>
                    <a:solidFill>
                      <a:srgbClr val="006393"/>
                    </a:solidFill>
                  </a:tcPr>
                </a:tc>
                <a:extLst>
                  <a:ext uri="{0D108BD9-81ED-4DB2-BD59-A6C34878D82A}">
                    <a16:rowId xmlns="" xmlns:a16="http://schemas.microsoft.com/office/drawing/2014/main" val="320408024"/>
                  </a:ext>
                </a:extLst>
              </a:tr>
              <a:tr h="556162">
                <a:tc>
                  <a:txBody>
                    <a:bodyPr/>
                    <a:lstStyle/>
                    <a:p>
                      <a:pPr lvl="0">
                        <a:buClrTx/>
                      </a:pPr>
                      <a:r>
                        <a:rPr lang="en-US" dirty="0" smtClean="0">
                          <a:solidFill>
                            <a:srgbClr val="000000"/>
                          </a:solidFill>
                        </a:rPr>
                        <a:t>Automation Difficulty</a:t>
                      </a:r>
                    </a:p>
                  </a:txBody>
                  <a:tcPr anchor="ctr">
                    <a:solidFill>
                      <a:srgbClr val="DDDDDD"/>
                    </a:solidFill>
                  </a:tcPr>
                </a:tc>
                <a:tc>
                  <a:txBody>
                    <a:bodyPr/>
                    <a:lstStyle/>
                    <a:p>
                      <a:pPr algn="l">
                        <a:buClrTx/>
                      </a:pPr>
                      <a:r>
                        <a:rPr lang="en-US" dirty="0" smtClean="0">
                          <a:solidFill>
                            <a:srgbClr val="000000"/>
                          </a:solidFill>
                        </a:rPr>
                        <a:t>Flag variable of whether an aliasing difficulty occurred when trying to change variables automatically </a:t>
                      </a:r>
                      <a:endParaRPr lang="en-US" dirty="0">
                        <a:solidFill>
                          <a:srgbClr val="000000"/>
                        </a:solidFill>
                      </a:endParaRPr>
                    </a:p>
                  </a:txBody>
                  <a:tcPr anchor="ctr">
                    <a:lnT w="28575" cap="flat" cmpd="sng" algn="ctr">
                      <a:solidFill>
                        <a:schemeClr val="bg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solidFill>
                      <a:srgbClr val="FFFFFF"/>
                    </a:solidFill>
                  </a:tcPr>
                </a:tc>
                <a:extLst>
                  <a:ext uri="{0D108BD9-81ED-4DB2-BD59-A6C34878D82A}">
                    <a16:rowId xmlns="" xmlns:a16="http://schemas.microsoft.com/office/drawing/2014/main" val="3670519706"/>
                  </a:ext>
                </a:extLst>
              </a:tr>
              <a:tr h="556162">
                <a:tc>
                  <a:txBody>
                    <a:bodyPr/>
                    <a:lstStyle/>
                    <a:p>
                      <a:pPr lvl="0">
                        <a:buClrTx/>
                      </a:pPr>
                      <a:r>
                        <a:rPr lang="en-US" dirty="0" smtClean="0">
                          <a:solidFill>
                            <a:srgbClr val="000000"/>
                          </a:solidFill>
                        </a:rPr>
                        <a:t>Manual Addition Difficulty</a:t>
                      </a:r>
                      <a:endParaRPr lang="en-US" dirty="0">
                        <a:solidFill>
                          <a:srgbClr val="000000"/>
                        </a:solidFill>
                      </a:endParaRPr>
                    </a:p>
                  </a:txBody>
                  <a:tcPr anchor="ctr">
                    <a:solidFill>
                      <a:srgbClr val="DDDDDD"/>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Estimation of amount</a:t>
                      </a:r>
                      <a:r>
                        <a:rPr lang="en-US" baseline="0" dirty="0" smtClean="0">
                          <a:solidFill>
                            <a:srgbClr val="000000"/>
                          </a:solidFill>
                        </a:rPr>
                        <a:t> of non automated code required per phase</a:t>
                      </a:r>
                      <a:endParaRPr lang="en-US" dirty="0" smtClean="0">
                        <a:solidFill>
                          <a:srgbClr val="000000"/>
                        </a:solidFill>
                      </a:endParaRPr>
                    </a:p>
                    <a:p>
                      <a:pPr algn="ctr">
                        <a:buClrTx/>
                      </a:pPr>
                      <a:endParaRPr lang="en-US" dirty="0">
                        <a:solidFill>
                          <a:srgbClr val="000000"/>
                        </a:solidFill>
                      </a:endParaRPr>
                    </a:p>
                  </a:txBody>
                  <a:tcPr anchor="ct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solidFill>
                      <a:srgbClr val="FFFFFF"/>
                    </a:solidFill>
                  </a:tcPr>
                </a:tc>
                <a:extLst>
                  <a:ext uri="{0D108BD9-81ED-4DB2-BD59-A6C34878D82A}">
                    <a16:rowId xmlns="" xmlns:a16="http://schemas.microsoft.com/office/drawing/2014/main" val="9371436"/>
                  </a:ext>
                </a:extLst>
              </a:tr>
              <a:tr h="556162">
                <a:tc>
                  <a:txBody>
                    <a:bodyPr/>
                    <a:lstStyle/>
                    <a:p>
                      <a:pPr lvl="0">
                        <a:buClrTx/>
                      </a:pPr>
                      <a:r>
                        <a:rPr lang="en-US" dirty="0" smtClean="0">
                          <a:solidFill>
                            <a:srgbClr val="000000"/>
                          </a:solidFill>
                        </a:rPr>
                        <a:t>Dependency/User Issue </a:t>
                      </a:r>
                      <a:endParaRPr lang="en-US" dirty="0">
                        <a:solidFill>
                          <a:srgbClr val="000000"/>
                        </a:solidFill>
                      </a:endParaRPr>
                    </a:p>
                  </a:txBody>
                  <a:tcPr anchor="ctr">
                    <a:solidFill>
                      <a:srgbClr val="DDDDDD"/>
                    </a:solidFill>
                  </a:tcPr>
                </a:tc>
                <a:tc>
                  <a:txBody>
                    <a:bodyPr/>
                    <a:lstStyle/>
                    <a:p>
                      <a:pPr algn="l">
                        <a:buClrTx/>
                      </a:pPr>
                      <a:r>
                        <a:rPr lang="en-US" dirty="0" smtClean="0">
                          <a:solidFill>
                            <a:srgbClr val="000000"/>
                          </a:solidFill>
                        </a:rPr>
                        <a:t>Flag variable of whether a user issue occurred</a:t>
                      </a:r>
                      <a:r>
                        <a:rPr lang="en-US" baseline="0" dirty="0" smtClean="0">
                          <a:solidFill>
                            <a:srgbClr val="000000"/>
                          </a:solidFill>
                        </a:rPr>
                        <a:t> or dependency issue with variable naming. Harder to predict.</a:t>
                      </a:r>
                      <a:endParaRPr lang="en-US" dirty="0" smtClean="0">
                        <a:solidFill>
                          <a:srgbClr val="000000"/>
                        </a:solidFill>
                      </a:endParaRPr>
                    </a:p>
                    <a:p>
                      <a:pPr algn="ctr">
                        <a:buClrTx/>
                      </a:pPr>
                      <a:endParaRPr lang="en-US" dirty="0">
                        <a:solidFill>
                          <a:srgbClr val="000000"/>
                        </a:solidFill>
                      </a:endParaRPr>
                    </a:p>
                  </a:txBody>
                  <a:tcPr anchor="ct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solidFill>
                      <a:srgbClr val="FFFFFF"/>
                    </a:solidFill>
                  </a:tcPr>
                </a:tc>
                <a:extLst>
                  <a:ext uri="{0D108BD9-81ED-4DB2-BD59-A6C34878D82A}">
                    <a16:rowId xmlns="" xmlns:a16="http://schemas.microsoft.com/office/drawing/2014/main" val="439591709"/>
                  </a:ext>
                </a:extLst>
              </a:tr>
              <a:tr h="556162">
                <a:tc>
                  <a:txBody>
                    <a:bodyPr/>
                    <a:lstStyle/>
                    <a:p>
                      <a:pPr lvl="0">
                        <a:buClrTx/>
                      </a:pPr>
                      <a:r>
                        <a:rPr lang="en-US" dirty="0" smtClean="0">
                          <a:solidFill>
                            <a:srgbClr val="000000"/>
                          </a:solidFill>
                        </a:rPr>
                        <a:t>Difficulty</a:t>
                      </a:r>
                      <a:endParaRPr lang="en-US" dirty="0">
                        <a:solidFill>
                          <a:srgbClr val="000000"/>
                        </a:solidFill>
                      </a:endParaRPr>
                    </a:p>
                  </a:txBody>
                  <a:tcPr anchor="ctr">
                    <a:solidFill>
                      <a:srgbClr val="DDDDDD"/>
                    </a:solidFill>
                  </a:tcPr>
                </a:tc>
                <a:tc>
                  <a:txBody>
                    <a:bodyPr/>
                    <a:lstStyle/>
                    <a:p>
                      <a:pPr algn="ctr">
                        <a:buClrTx/>
                      </a:pPr>
                      <a:r>
                        <a:rPr lang="en-US" dirty="0" smtClean="0">
                          <a:solidFill>
                            <a:srgbClr val="000000"/>
                          </a:solidFill>
                        </a:rPr>
                        <a:t>Determined by the engineer (Dr. Wang)</a:t>
                      </a:r>
                      <a:r>
                        <a:rPr lang="en-US" baseline="0" dirty="0" smtClean="0">
                          <a:solidFill>
                            <a:srgbClr val="000000"/>
                          </a:solidFill>
                        </a:rPr>
                        <a:t> for each of the 12 sprints to best assign a difficulty and amount effort required</a:t>
                      </a:r>
                      <a:endParaRPr lang="en-US" dirty="0">
                        <a:solidFill>
                          <a:srgbClr val="000000"/>
                        </a:solidFill>
                      </a:endParaRPr>
                    </a:p>
                  </a:txBody>
                  <a:tcPr anchor="ct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solidFill>
                      <a:srgbClr val="FFFFFF"/>
                    </a:solidFill>
                  </a:tcPr>
                </a:tc>
                <a:extLst>
                  <a:ext uri="{0D108BD9-81ED-4DB2-BD59-A6C34878D82A}">
                    <a16:rowId xmlns="" xmlns:a16="http://schemas.microsoft.com/office/drawing/2014/main" val="400830811"/>
                  </a:ext>
                </a:extLst>
              </a:tr>
            </a:tbl>
          </a:graphicData>
        </a:graphic>
      </p:graphicFrame>
    </p:spTree>
    <p:extLst>
      <p:ext uri="{BB962C8B-B14F-4D97-AF65-F5344CB8AC3E}">
        <p14:creationId xmlns="" xmlns:p14="http://schemas.microsoft.com/office/powerpoint/2010/main" val="776630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Determination of predictors for Model of Development Effort</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6" name="Pentagon 5"/>
          <p:cNvSpPr/>
          <p:nvPr>
            <p:custDataLst>
              <p:tags r:id="rId1"/>
            </p:custDataLst>
          </p:nvPr>
        </p:nvSpPr>
        <p:spPr>
          <a:xfrm>
            <a:off x="355600" y="1511300"/>
            <a:ext cx="2937933" cy="584200"/>
          </a:xfrm>
          <a:prstGeom prst="homePlate">
            <a:avLst>
              <a:gd name="adj" fmla="val 24348"/>
            </a:avLst>
          </a:prstGeom>
          <a:solidFill>
            <a:schemeClr val="accent5">
              <a:lumMod val="75000"/>
            </a:schemeClr>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Log Transform Data</a:t>
            </a:r>
            <a:endParaRPr lang="en-US" dirty="0">
              <a:solidFill>
                <a:srgbClr val="FFFFFF"/>
              </a:solidFill>
            </a:endParaRPr>
          </a:p>
        </p:txBody>
      </p:sp>
      <p:sp>
        <p:nvSpPr>
          <p:cNvPr id="9" name="Chevron 8"/>
          <p:cNvSpPr/>
          <p:nvPr>
            <p:custDataLst>
              <p:tags r:id="rId2"/>
            </p:custDataLst>
          </p:nvPr>
        </p:nvSpPr>
        <p:spPr>
          <a:xfrm>
            <a:off x="3103033" y="1511300"/>
            <a:ext cx="2937934" cy="584200"/>
          </a:xfrm>
          <a:prstGeom prst="chevron">
            <a:avLst>
              <a:gd name="adj" fmla="val 24348"/>
            </a:avLst>
          </a:prstGeom>
          <a:solidFill>
            <a:schemeClr val="accent5">
              <a:lumMod val="75000"/>
            </a:schemeClr>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Analyze Correlations</a:t>
            </a:r>
            <a:endParaRPr lang="en-US" dirty="0">
              <a:solidFill>
                <a:srgbClr val="FFFFFF"/>
              </a:solidFill>
            </a:endParaRPr>
          </a:p>
        </p:txBody>
      </p:sp>
      <p:sp>
        <p:nvSpPr>
          <p:cNvPr id="11" name="Chevron 10"/>
          <p:cNvSpPr/>
          <p:nvPr>
            <p:custDataLst>
              <p:tags r:id="rId3"/>
            </p:custDataLst>
          </p:nvPr>
        </p:nvSpPr>
        <p:spPr>
          <a:xfrm>
            <a:off x="5850467" y="1511300"/>
            <a:ext cx="2937933" cy="584200"/>
          </a:xfrm>
          <a:prstGeom prst="chevron">
            <a:avLst>
              <a:gd name="adj" fmla="val 24348"/>
            </a:avLst>
          </a:prstGeom>
          <a:solidFill>
            <a:schemeClr val="accent5">
              <a:lumMod val="75000"/>
            </a:schemeClr>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Perform Principal Component Analysis</a:t>
            </a:r>
            <a:endParaRPr lang="en-US" dirty="0">
              <a:solidFill>
                <a:srgbClr val="FFFFFF"/>
              </a:solidFill>
            </a:endParaRPr>
          </a:p>
        </p:txBody>
      </p:sp>
      <p:sp>
        <p:nvSpPr>
          <p:cNvPr id="17" name="BainNotesBox"/>
          <p:cNvSpPr txBox="1"/>
          <p:nvPr/>
        </p:nvSpPr>
        <p:spPr>
          <a:xfrm>
            <a:off x="192023" y="5535827"/>
            <a:ext cx="8596376" cy="492443"/>
          </a:xfrm>
          <a:prstGeom prst="rect">
            <a:avLst/>
          </a:prstGeom>
          <a:noFill/>
        </p:spPr>
        <p:txBody>
          <a:bodyPr vert="horz" wrap="square" lIns="0" tIns="0" rIns="0" bIns="0" rtlCol="0" anchor="b">
            <a:spAutoFit/>
          </a:bodyPr>
          <a:lstStyle/>
          <a:p>
            <a:r>
              <a:rPr lang="en-US" sz="1600" b="1" dirty="0" smtClean="0">
                <a:solidFill>
                  <a:schemeClr val="accent1">
                    <a:lumMod val="75000"/>
                  </a:schemeClr>
                </a:solidFill>
              </a:rPr>
              <a:t>Note: Detail for how we analyzed correlation between parameters and performed Principal Component Analysis can be found in the Appendix</a:t>
            </a:r>
          </a:p>
        </p:txBody>
      </p:sp>
      <p:sp>
        <p:nvSpPr>
          <p:cNvPr id="18" name="Gray1"/>
          <p:cNvSpPr>
            <a:spLocks noChangeAspect="1"/>
          </p:cNvSpPr>
          <p:nvPr/>
        </p:nvSpPr>
        <p:spPr bwMode="auto">
          <a:xfrm>
            <a:off x="192023" y="1628775"/>
            <a:ext cx="311150" cy="311150"/>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1600" b="1" dirty="0">
                <a:solidFill>
                  <a:srgbClr val="000000"/>
                </a:solidFill>
                <a:cs typeface="+mn-cs"/>
              </a:rPr>
              <a:t>1</a:t>
            </a:r>
          </a:p>
        </p:txBody>
      </p:sp>
      <p:sp>
        <p:nvSpPr>
          <p:cNvPr id="19" name="Gray1"/>
          <p:cNvSpPr>
            <a:spLocks noChangeAspect="1"/>
          </p:cNvSpPr>
          <p:nvPr/>
        </p:nvSpPr>
        <p:spPr bwMode="auto">
          <a:xfrm>
            <a:off x="2982383" y="1628775"/>
            <a:ext cx="311150" cy="311150"/>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1600" b="1" dirty="0">
                <a:solidFill>
                  <a:srgbClr val="000000"/>
                </a:solidFill>
              </a:rPr>
              <a:t>2</a:t>
            </a:r>
          </a:p>
        </p:txBody>
      </p:sp>
      <p:sp>
        <p:nvSpPr>
          <p:cNvPr id="20" name="Gray1"/>
          <p:cNvSpPr>
            <a:spLocks noChangeAspect="1"/>
          </p:cNvSpPr>
          <p:nvPr/>
        </p:nvSpPr>
        <p:spPr bwMode="auto">
          <a:xfrm>
            <a:off x="5850467" y="1628775"/>
            <a:ext cx="311150" cy="311150"/>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1600" b="1" dirty="0">
                <a:solidFill>
                  <a:srgbClr val="000000"/>
                </a:solidFill>
              </a:rPr>
              <a:t>3</a:t>
            </a:r>
          </a:p>
        </p:txBody>
      </p:sp>
      <p:sp>
        <p:nvSpPr>
          <p:cNvPr id="13" name="TextBox 12"/>
          <p:cNvSpPr txBox="1"/>
          <p:nvPr/>
        </p:nvSpPr>
        <p:spPr>
          <a:xfrm>
            <a:off x="380325" y="2337370"/>
            <a:ext cx="2838064" cy="184665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Initial data had parameters only in the </a:t>
            </a:r>
            <a:r>
              <a:rPr lang="en-US" sz="1600" b="1" dirty="0" smtClean="0"/>
              <a:t>single digits </a:t>
            </a:r>
            <a:r>
              <a:rPr lang="en-US" sz="1600" dirty="0" smtClean="0"/>
              <a:t>and others with a range up to </a:t>
            </a:r>
            <a:r>
              <a:rPr lang="en-US" sz="1600" b="1" dirty="0" smtClean="0"/>
              <a:t>3500</a:t>
            </a:r>
          </a:p>
          <a:p>
            <a:pPr marL="285750" indent="-285750">
              <a:buFont typeface="Arial" panose="020B0604020202020204" pitchFamily="34" charset="0"/>
              <a:buChar char="•"/>
            </a:pPr>
            <a:r>
              <a:rPr lang="en-US" sz="1600" b="1" dirty="0" smtClean="0"/>
              <a:t>Normalizes</a:t>
            </a:r>
            <a:r>
              <a:rPr lang="en-US" sz="1600" dirty="0" smtClean="0"/>
              <a:t> data to range from 0-8</a:t>
            </a:r>
          </a:p>
          <a:p>
            <a:pPr marL="285750" indent="-285750">
              <a:buFont typeface="Arial" panose="020B0604020202020204" pitchFamily="34" charset="0"/>
              <a:buChar char="•"/>
            </a:pPr>
            <a:endParaRPr lang="en-US" dirty="0"/>
          </a:p>
        </p:txBody>
      </p:sp>
      <p:sp>
        <p:nvSpPr>
          <p:cNvPr id="22" name="TextBox 21"/>
          <p:cNvSpPr txBox="1"/>
          <p:nvPr/>
        </p:nvSpPr>
        <p:spPr>
          <a:xfrm>
            <a:off x="3103033" y="2337370"/>
            <a:ext cx="2838064"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Utilized statistical functions in R to help identify which parameters may best explain difficulty/effort</a:t>
            </a:r>
          </a:p>
          <a:p>
            <a:pPr marL="285750" indent="-285750">
              <a:buFont typeface="Arial" panose="020B0604020202020204" pitchFamily="34" charset="0"/>
              <a:buChar char="•"/>
            </a:pPr>
            <a:r>
              <a:rPr lang="en-US" sz="1600" dirty="0" smtClean="0"/>
              <a:t>Examples: spearman correlation, correlation plot</a:t>
            </a:r>
          </a:p>
          <a:p>
            <a:pPr marL="285750" indent="-285750">
              <a:buFont typeface="Arial" panose="020B0604020202020204" pitchFamily="34" charset="0"/>
              <a:buChar char="•"/>
            </a:pPr>
            <a:r>
              <a:rPr lang="en-US" sz="1600" b="1" dirty="0" smtClean="0"/>
              <a:t>Full clustered correlation plot </a:t>
            </a:r>
            <a:endParaRPr lang="en-US" b="1" dirty="0"/>
          </a:p>
        </p:txBody>
      </p:sp>
      <p:sp>
        <p:nvSpPr>
          <p:cNvPr id="23" name="Rectangle 22"/>
          <p:cNvSpPr/>
          <p:nvPr/>
        </p:nvSpPr>
        <p:spPr>
          <a:xfrm>
            <a:off x="3461177" y="3907100"/>
            <a:ext cx="2111719" cy="492373"/>
          </a:xfrm>
          <a:prstGeom prst="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3772325" y="4399473"/>
            <a:ext cx="1434515" cy="679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dirty="0" smtClean="0">
                <a:solidFill>
                  <a:schemeClr val="accent2"/>
                </a:solidFill>
              </a:rPr>
              <a:t>Explored on the following page</a:t>
            </a:r>
            <a:endParaRPr lang="en-US" sz="1200" b="1" i="1" dirty="0">
              <a:solidFill>
                <a:schemeClr val="accent2"/>
              </a:solidFill>
            </a:endParaRPr>
          </a:p>
        </p:txBody>
      </p:sp>
      <p:sp>
        <p:nvSpPr>
          <p:cNvPr id="25" name="TextBox 24"/>
          <p:cNvSpPr txBox="1"/>
          <p:nvPr/>
        </p:nvSpPr>
        <p:spPr>
          <a:xfrm>
            <a:off x="5941097" y="2337370"/>
            <a:ext cx="2838064"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Combined with correlation analysis to narrow down a </a:t>
            </a:r>
            <a:r>
              <a:rPr lang="en-US" sz="1600" b="1" dirty="0" smtClean="0"/>
              <a:t>subset of predictor</a:t>
            </a:r>
            <a:r>
              <a:rPr lang="en-US" sz="1600" dirty="0" smtClean="0"/>
              <a:t>s to create a linear model to estimate </a:t>
            </a:r>
            <a:r>
              <a:rPr lang="en-US" sz="1600" b="1" dirty="0" smtClean="0"/>
              <a:t>difficulty.</a:t>
            </a:r>
          </a:p>
          <a:p>
            <a:pPr marL="285750" indent="-285750">
              <a:buFont typeface="Arial" panose="020B0604020202020204" pitchFamily="34" charset="0"/>
              <a:buChar char="•"/>
            </a:pPr>
            <a:r>
              <a:rPr lang="en-US" sz="1600" dirty="0" smtClean="0"/>
              <a:t>Established 6 or 7 possible predictors to be utilized in determining the strongest </a:t>
            </a:r>
            <a:r>
              <a:rPr lang="en-US" sz="1600" b="1" dirty="0" smtClean="0"/>
              <a:t>linear model to predict difficulty</a:t>
            </a:r>
            <a:endParaRPr lang="en-US" b="1" dirty="0"/>
          </a:p>
        </p:txBody>
      </p:sp>
    </p:spTree>
    <p:extLst>
      <p:ext uri="{BB962C8B-B14F-4D97-AF65-F5344CB8AC3E}">
        <p14:creationId xmlns="" xmlns:p14="http://schemas.microsoft.com/office/powerpoint/2010/main" val="4130114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variables</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3" name="CommentBox"/>
          <p:cNvSpPr/>
          <p:nvPr/>
        </p:nvSpPr>
        <p:spPr>
          <a:xfrm>
            <a:off x="5100151" y="1938513"/>
            <a:ext cx="4043849" cy="4066871"/>
          </a:xfrm>
          <a:prstGeom prst="roundRect">
            <a:avLst/>
          </a:prstGeom>
          <a:solidFill>
            <a:srgbClr val="D7A154"/>
          </a:solidFill>
          <a:ln w="1905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endParaRPr lang="en-US" sz="1000" dirty="0" smtClean="0">
              <a:solidFill>
                <a:srgbClr val="000000"/>
              </a:solidFill>
              <a:latin typeface="Verdana" panose="020B0604030504040204" pitchFamily="34" charset="0"/>
            </a:endParaRPr>
          </a:p>
        </p:txBody>
      </p:sp>
      <p:pic>
        <p:nvPicPr>
          <p:cNvPr id="5" name="Picture 3"/>
          <p:cNvPicPr>
            <a:picLocks noChangeAspect="1" noChangeArrowheads="1"/>
          </p:cNvPicPr>
          <p:nvPr/>
        </p:nvPicPr>
        <p:blipFill>
          <a:blip r:embed="rId3"/>
          <a:srcRect/>
          <a:stretch>
            <a:fillRect/>
          </a:stretch>
        </p:blipFill>
        <p:spPr bwMode="auto">
          <a:xfrm>
            <a:off x="220362" y="1417638"/>
            <a:ext cx="4781550" cy="4864100"/>
          </a:xfrm>
          <a:prstGeom prst="rect">
            <a:avLst/>
          </a:prstGeom>
          <a:noFill/>
          <a:ln w="9525">
            <a:noFill/>
            <a:miter lim="800000"/>
            <a:headEnd/>
            <a:tailEnd/>
          </a:ln>
          <a:effectLst/>
        </p:spPr>
      </p:pic>
      <p:sp>
        <p:nvSpPr>
          <p:cNvPr id="6" name="Right Arrow 5"/>
          <p:cNvSpPr/>
          <p:nvPr/>
        </p:nvSpPr>
        <p:spPr>
          <a:xfrm rot="5400000">
            <a:off x="2375820" y="2159109"/>
            <a:ext cx="12352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79124" y="3299253"/>
            <a:ext cx="152400" cy="2792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a:srcRect/>
          <a:stretch>
            <a:fillRect/>
          </a:stretch>
        </p:blipFill>
        <p:spPr bwMode="auto">
          <a:xfrm>
            <a:off x="5311775" y="2228335"/>
            <a:ext cx="3590925" cy="3619500"/>
          </a:xfrm>
          <a:prstGeom prst="rect">
            <a:avLst/>
          </a:prstGeom>
          <a:noFill/>
          <a:ln w="9525">
            <a:noFill/>
            <a:miter lim="800000"/>
            <a:headEnd/>
            <a:tailEnd/>
          </a:ln>
          <a:effectLst/>
        </p:spPr>
      </p:pic>
    </p:spTree>
    <p:extLst>
      <p:ext uri="{BB962C8B-B14F-4D97-AF65-F5344CB8AC3E}">
        <p14:creationId xmlns="" xmlns:p14="http://schemas.microsoft.com/office/powerpoint/2010/main" val="4110690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TextBox 4"/>
          <p:cNvSpPr txBox="1"/>
          <p:nvPr>
            <p:custDataLst>
              <p:tags r:id="rId1"/>
            </p:custDataLst>
          </p:nvPr>
        </p:nvSpPr>
        <p:spPr>
          <a:xfrm>
            <a:off x="457200" y="1417638"/>
            <a:ext cx="4038600" cy="397545"/>
          </a:xfrm>
          <a:prstGeom prst="rect">
            <a:avLst/>
          </a:prstGeom>
          <a:blipFill dpi="0" rotWithShape="1">
            <a:blip r:embed="rId5"/>
            <a:srcRect/>
            <a:tile tx="0" ty="0" sx="100000" sy="100000" flip="xy" algn="b"/>
          </a:blipFill>
        </p:spPr>
        <p:txBody>
          <a:bodyPr vert="horz" wrap="square" lIns="0" tIns="0" rIns="0" bIns="88900" rtlCol="0" anchor="b">
            <a:spAutoFit/>
          </a:bodyPr>
          <a:lstStyle/>
          <a:p>
            <a:pPr algn="ctr"/>
            <a:r>
              <a:rPr lang="en-US" sz="2000" b="1" cap="all" dirty="0" smtClean="0"/>
              <a:t>ESTSC</a:t>
            </a:r>
            <a:endParaRPr lang="en-US" sz="2000" b="1" cap="all" dirty="0"/>
          </a:p>
        </p:txBody>
      </p:sp>
      <p:sp>
        <p:nvSpPr>
          <p:cNvPr id="6" name="TextBox 5"/>
          <p:cNvSpPr txBox="1"/>
          <p:nvPr/>
        </p:nvSpPr>
        <p:spPr>
          <a:xfrm>
            <a:off x="457200" y="1872130"/>
            <a:ext cx="4038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Utilizing updated and complete software collection metadata to determine </a:t>
            </a:r>
            <a:r>
              <a:rPr lang="en-US" b="1" dirty="0" smtClean="0"/>
              <a:t>associations</a:t>
            </a:r>
            <a:r>
              <a:rPr lang="en-US" dirty="0" smtClean="0"/>
              <a:t> and </a:t>
            </a:r>
            <a:r>
              <a:rPr lang="en-US" b="1" dirty="0" smtClean="0"/>
              <a:t>connections</a:t>
            </a:r>
            <a:r>
              <a:rPr lang="en-US" dirty="0" smtClean="0"/>
              <a:t> between the software packages.</a:t>
            </a:r>
          </a:p>
          <a:p>
            <a:pPr marL="285750" indent="-285750">
              <a:buFont typeface="Arial" panose="020B0604020202020204" pitchFamily="34" charset="0"/>
              <a:buChar char="•"/>
            </a:pPr>
            <a:r>
              <a:rPr lang="en-US" dirty="0" smtClean="0"/>
              <a:t>Establish an </a:t>
            </a:r>
            <a:r>
              <a:rPr lang="en-US" b="1" dirty="0" smtClean="0"/>
              <a:t>efficient</a:t>
            </a:r>
            <a:r>
              <a:rPr lang="en-US" dirty="0" smtClean="0"/>
              <a:t> and </a:t>
            </a:r>
            <a:r>
              <a:rPr lang="en-US" b="1" dirty="0" smtClean="0"/>
              <a:t>informed</a:t>
            </a:r>
            <a:r>
              <a:rPr lang="en-US" dirty="0" smtClean="0"/>
              <a:t> </a:t>
            </a:r>
            <a:r>
              <a:rPr lang="en-US" b="1" dirty="0" smtClean="0"/>
              <a:t>method to begin digitalization </a:t>
            </a:r>
            <a:r>
              <a:rPr lang="en-US" dirty="0" smtClean="0"/>
              <a:t>of each legacy software not already available via open source means.  </a:t>
            </a:r>
          </a:p>
          <a:p>
            <a:pPr marL="285750" indent="-285750">
              <a:buFont typeface="Arial" panose="020B0604020202020204" pitchFamily="34" charset="0"/>
              <a:buChar char="•"/>
            </a:pPr>
            <a:endParaRPr lang="en-US" dirty="0"/>
          </a:p>
        </p:txBody>
      </p:sp>
      <p:sp>
        <p:nvSpPr>
          <p:cNvPr id="7" name="TextBox 6"/>
          <p:cNvSpPr txBox="1"/>
          <p:nvPr>
            <p:custDataLst>
              <p:tags r:id="rId2"/>
            </p:custDataLst>
          </p:nvPr>
        </p:nvSpPr>
        <p:spPr>
          <a:xfrm>
            <a:off x="4749800" y="1474585"/>
            <a:ext cx="4038600" cy="397545"/>
          </a:xfrm>
          <a:prstGeom prst="rect">
            <a:avLst/>
          </a:prstGeom>
          <a:blipFill dpi="0" rotWithShape="1">
            <a:blip r:embed="rId5"/>
            <a:srcRect/>
            <a:tile tx="0" ty="0" sx="100000" sy="100000" flip="xy" algn="b"/>
          </a:blipFill>
        </p:spPr>
        <p:txBody>
          <a:bodyPr vert="horz" wrap="square" lIns="0" tIns="0" rIns="0" bIns="88900" rtlCol="0" anchor="b">
            <a:spAutoFit/>
          </a:bodyPr>
          <a:lstStyle/>
          <a:p>
            <a:pPr algn="ctr"/>
            <a:r>
              <a:rPr lang="en-US" sz="2000" b="1" cap="all" dirty="0" smtClean="0"/>
              <a:t>ACME</a:t>
            </a:r>
            <a:endParaRPr lang="en-US" sz="2000" b="1" cap="all" dirty="0"/>
          </a:p>
        </p:txBody>
      </p:sp>
      <p:sp>
        <p:nvSpPr>
          <p:cNvPr id="8" name="TextBox 7"/>
          <p:cNvSpPr txBox="1"/>
          <p:nvPr/>
        </p:nvSpPr>
        <p:spPr>
          <a:xfrm>
            <a:off x="4749800" y="1929077"/>
            <a:ext cx="403860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Predict difficulty </a:t>
            </a:r>
            <a:r>
              <a:rPr lang="en-US" dirty="0" smtClean="0"/>
              <a:t>of any further work for current data restructuring work</a:t>
            </a:r>
          </a:p>
          <a:p>
            <a:pPr marL="285750" indent="-285750">
              <a:buFont typeface="Arial" panose="020B0604020202020204" pitchFamily="34" charset="0"/>
              <a:buChar char="•"/>
            </a:pPr>
            <a:r>
              <a:rPr lang="en-US" b="1" dirty="0" smtClean="0"/>
              <a:t>Quantify the benefits of restructuring </a:t>
            </a:r>
            <a:r>
              <a:rPr lang="en-US" dirty="0" smtClean="0"/>
              <a:t>the data architecture for the ACME Land Component</a:t>
            </a:r>
          </a:p>
          <a:p>
            <a:pPr marL="285750" indent="-285750">
              <a:buFont typeface="Arial" panose="020B0604020202020204" pitchFamily="34" charset="0"/>
              <a:buChar char="•"/>
            </a:pPr>
            <a:endParaRPr lang="en-US" dirty="0"/>
          </a:p>
        </p:txBody>
      </p:sp>
    </p:spTree>
    <p:extLst>
      <p:ext uri="{BB962C8B-B14F-4D97-AF65-F5344CB8AC3E}">
        <p14:creationId xmlns="" xmlns:p14="http://schemas.microsoft.com/office/powerpoint/2010/main" val="3506913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TextBox 2"/>
          <p:cNvSpPr txBox="1"/>
          <p:nvPr/>
        </p:nvSpPr>
        <p:spPr>
          <a:xfrm>
            <a:off x="914400" y="1733550"/>
            <a:ext cx="7467600"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Aim - Manage legacy software</a:t>
            </a:r>
          </a:p>
          <a:p>
            <a:pPr marL="285750" indent="-285750">
              <a:buFont typeface="Wingdings" panose="05000000000000000000" pitchFamily="2" charset="2"/>
              <a:buChar char="§"/>
            </a:pPr>
            <a:r>
              <a:rPr lang="en-US" dirty="0" smtClean="0"/>
              <a:t>Curation </a:t>
            </a:r>
          </a:p>
          <a:p>
            <a:pPr marL="742950" lvl="1" indent="-285750">
              <a:buFont typeface="Wingdings" panose="05000000000000000000" pitchFamily="2" charset="2"/>
              <a:buChar char="§"/>
            </a:pPr>
            <a:r>
              <a:rPr lang="en-US" dirty="0" smtClean="0"/>
              <a:t>Uncovered issues</a:t>
            </a:r>
          </a:p>
          <a:p>
            <a:pPr marL="742950" lvl="1" indent="-285750">
              <a:buFont typeface="Wingdings" panose="05000000000000000000" pitchFamily="2" charset="2"/>
              <a:buChar char="§"/>
            </a:pPr>
            <a:r>
              <a:rPr lang="en-US" dirty="0" smtClean="0"/>
              <a:t>Corrected and validated results</a:t>
            </a:r>
          </a:p>
          <a:p>
            <a:pPr marL="742950" lvl="1" indent="-285750">
              <a:buFont typeface="Wingdings" panose="05000000000000000000" pitchFamily="2" charset="2"/>
              <a:buChar char="§"/>
            </a:pPr>
            <a:r>
              <a:rPr lang="en-US" dirty="0" smtClean="0"/>
              <a:t>Summarized content</a:t>
            </a:r>
          </a:p>
          <a:p>
            <a:pPr marL="285750" indent="-285750">
              <a:buFont typeface="Wingdings" panose="05000000000000000000" pitchFamily="2" charset="2"/>
              <a:buChar char="§"/>
            </a:pPr>
            <a:r>
              <a:rPr lang="en-US" dirty="0" smtClean="0"/>
              <a:t>Refactoring  </a:t>
            </a:r>
          </a:p>
          <a:p>
            <a:pPr marL="742950" lvl="1" indent="-285750">
              <a:buFont typeface="Wingdings" panose="05000000000000000000" pitchFamily="2" charset="2"/>
              <a:buChar char="§"/>
            </a:pPr>
            <a:r>
              <a:rPr lang="en-US" dirty="0" smtClean="0"/>
              <a:t>Developed tools for refactoring ease</a:t>
            </a:r>
          </a:p>
          <a:p>
            <a:pPr marL="742950" lvl="1" indent="-285750">
              <a:buFont typeface="Wingdings" panose="05000000000000000000" pitchFamily="2" charset="2"/>
              <a:buChar char="§"/>
            </a:pPr>
            <a:r>
              <a:rPr lang="en-US" dirty="0" smtClean="0"/>
              <a:t>Defined effort refactoring model</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dirty="0">
              <a:solidFill>
                <a:srgbClr val="FFFFFF"/>
              </a:solidFill>
            </a:endParaRPr>
          </a:p>
        </p:txBody>
      </p:sp>
    </p:spTree>
    <p:extLst>
      <p:ext uri="{BB962C8B-B14F-4D97-AF65-F5344CB8AC3E}">
        <p14:creationId xmlns="" xmlns:p14="http://schemas.microsoft.com/office/powerpoint/2010/main" val="2955091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pic>
        <p:nvPicPr>
          <p:cNvPr id="5" name="Picture 2"/>
          <p:cNvPicPr>
            <a:picLocks noChangeAspect="1" noChangeArrowheads="1"/>
          </p:cNvPicPr>
          <p:nvPr/>
        </p:nvPicPr>
        <p:blipFill>
          <a:blip r:embed="rId2"/>
          <a:srcRect/>
          <a:stretch>
            <a:fillRect/>
          </a:stretch>
        </p:blipFill>
        <p:spPr bwMode="auto">
          <a:xfrm>
            <a:off x="642552" y="1672281"/>
            <a:ext cx="6715125" cy="4400550"/>
          </a:xfrm>
          <a:prstGeom prst="rect">
            <a:avLst/>
          </a:prstGeom>
          <a:noFill/>
          <a:ln w="9525">
            <a:noFill/>
            <a:miter lim="800000"/>
            <a:headEnd/>
            <a:tailEnd/>
          </a:ln>
          <a:effectLst/>
        </p:spPr>
      </p:pic>
      <p:sp>
        <p:nvSpPr>
          <p:cNvPr id="6" name="BainNotesBox"/>
          <p:cNvSpPr txBox="1"/>
          <p:nvPr/>
        </p:nvSpPr>
        <p:spPr>
          <a:xfrm>
            <a:off x="306324" y="1294526"/>
            <a:ext cx="8596376" cy="246221"/>
          </a:xfrm>
          <a:prstGeom prst="rect">
            <a:avLst/>
          </a:prstGeom>
          <a:noFill/>
        </p:spPr>
        <p:txBody>
          <a:bodyPr vert="horz" wrap="square" lIns="0" tIns="0" rIns="0" bIns="0" rtlCol="0" anchor="b">
            <a:spAutoFit/>
          </a:bodyPr>
          <a:lstStyle/>
          <a:p>
            <a:r>
              <a:rPr lang="en-US" sz="1600" b="1" dirty="0" smtClean="0">
                <a:solidFill>
                  <a:schemeClr val="accent1">
                    <a:lumMod val="75000"/>
                  </a:schemeClr>
                </a:solidFill>
              </a:rPr>
              <a:t>Correlation data  using R</a:t>
            </a:r>
          </a:p>
        </p:txBody>
      </p:sp>
    </p:spTree>
    <p:extLst>
      <p:ext uri="{BB962C8B-B14F-4D97-AF65-F5344CB8AC3E}">
        <p14:creationId xmlns="" xmlns:p14="http://schemas.microsoft.com/office/powerpoint/2010/main" val="3468839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BainNotesBox"/>
          <p:cNvSpPr txBox="1"/>
          <p:nvPr/>
        </p:nvSpPr>
        <p:spPr>
          <a:xfrm>
            <a:off x="306324" y="1417636"/>
            <a:ext cx="8596376" cy="246221"/>
          </a:xfrm>
          <a:prstGeom prst="rect">
            <a:avLst/>
          </a:prstGeom>
          <a:noFill/>
        </p:spPr>
        <p:txBody>
          <a:bodyPr vert="horz" wrap="square" lIns="0" tIns="0" rIns="0" bIns="0" rtlCol="0" anchor="b">
            <a:spAutoFit/>
          </a:bodyPr>
          <a:lstStyle/>
          <a:p>
            <a:r>
              <a:rPr lang="en-US" sz="1600" b="1" dirty="0" smtClean="0">
                <a:solidFill>
                  <a:schemeClr val="accent1">
                    <a:lumMod val="75000"/>
                  </a:schemeClr>
                </a:solidFill>
              </a:rPr>
              <a:t>Correlation data  using R continued</a:t>
            </a:r>
          </a:p>
        </p:txBody>
      </p:sp>
      <p:pic>
        <p:nvPicPr>
          <p:cNvPr id="6" name="Picture 3"/>
          <p:cNvPicPr>
            <a:picLocks noChangeAspect="1" noChangeArrowheads="1"/>
          </p:cNvPicPr>
          <p:nvPr/>
        </p:nvPicPr>
        <p:blipFill>
          <a:blip r:embed="rId2"/>
          <a:srcRect/>
          <a:stretch>
            <a:fillRect/>
          </a:stretch>
        </p:blipFill>
        <p:spPr bwMode="auto">
          <a:xfrm>
            <a:off x="457200" y="1861751"/>
            <a:ext cx="7162800" cy="4086225"/>
          </a:xfrm>
          <a:prstGeom prst="rect">
            <a:avLst/>
          </a:prstGeom>
          <a:noFill/>
          <a:ln w="9525">
            <a:noFill/>
            <a:miter lim="800000"/>
            <a:headEnd/>
            <a:tailEnd/>
          </a:ln>
          <a:effectLst/>
        </p:spPr>
      </p:pic>
    </p:spTree>
    <p:extLst>
      <p:ext uri="{BB962C8B-B14F-4D97-AF65-F5344CB8AC3E}">
        <p14:creationId xmlns="" xmlns:p14="http://schemas.microsoft.com/office/powerpoint/2010/main" val="34688395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BainNotesBox"/>
          <p:cNvSpPr txBox="1"/>
          <p:nvPr/>
        </p:nvSpPr>
        <p:spPr>
          <a:xfrm>
            <a:off x="306324" y="1417636"/>
            <a:ext cx="8596376" cy="246221"/>
          </a:xfrm>
          <a:prstGeom prst="rect">
            <a:avLst/>
          </a:prstGeom>
          <a:noFill/>
        </p:spPr>
        <p:txBody>
          <a:bodyPr vert="horz" wrap="square" lIns="0" tIns="0" rIns="0" bIns="0" rtlCol="0" anchor="b">
            <a:spAutoFit/>
          </a:bodyPr>
          <a:lstStyle/>
          <a:p>
            <a:r>
              <a:rPr lang="en-US" sz="1600" b="1" dirty="0" smtClean="0">
                <a:solidFill>
                  <a:schemeClr val="accent1">
                    <a:lumMod val="75000"/>
                  </a:schemeClr>
                </a:solidFill>
              </a:rPr>
              <a:t>Correlation data  using R refined and ordered</a:t>
            </a:r>
          </a:p>
        </p:txBody>
      </p:sp>
      <p:pic>
        <p:nvPicPr>
          <p:cNvPr id="6" name="Picture 2"/>
          <p:cNvPicPr>
            <a:picLocks noChangeAspect="1" noChangeArrowheads="1"/>
          </p:cNvPicPr>
          <p:nvPr/>
        </p:nvPicPr>
        <p:blipFill>
          <a:blip r:embed="rId2"/>
          <a:srcRect/>
          <a:stretch>
            <a:fillRect/>
          </a:stretch>
        </p:blipFill>
        <p:spPr bwMode="auto">
          <a:xfrm>
            <a:off x="306324" y="1981200"/>
            <a:ext cx="3590925" cy="3619500"/>
          </a:xfrm>
          <a:prstGeom prst="rect">
            <a:avLst/>
          </a:prstGeom>
          <a:noFill/>
          <a:ln w="9525">
            <a:noFill/>
            <a:miter lim="800000"/>
            <a:headEnd/>
            <a:tailEnd/>
          </a:ln>
          <a:effectLst/>
        </p:spPr>
      </p:pic>
    </p:spTree>
    <p:extLst>
      <p:ext uri="{BB962C8B-B14F-4D97-AF65-F5344CB8AC3E}">
        <p14:creationId xmlns="" xmlns:p14="http://schemas.microsoft.com/office/powerpoint/2010/main" val="3468839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3" name="Title 2"/>
          <p:cNvSpPr>
            <a:spLocks noGrp="1"/>
          </p:cNvSpPr>
          <p:nvPr>
            <p:ph type="title"/>
          </p:nvPr>
        </p:nvSpPr>
        <p:spPr/>
        <p:txBody>
          <a:bodyPr/>
          <a:lstStyle/>
          <a:p>
            <a:r>
              <a:rPr lang="en-US" dirty="0" smtClean="0"/>
              <a:t>Introduction and Goals</a:t>
            </a:r>
            <a:endParaRPr lang="en-US" dirty="0"/>
          </a:p>
        </p:txBody>
      </p:sp>
      <p:sp>
        <p:nvSpPr>
          <p:cNvPr id="4"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sp>
        <p:nvSpPr>
          <p:cNvPr id="5" name="TextBox 4"/>
          <p:cNvSpPr txBox="1"/>
          <p:nvPr>
            <p:custDataLst>
              <p:tags r:id="rId1"/>
            </p:custDataLst>
          </p:nvPr>
        </p:nvSpPr>
        <p:spPr>
          <a:xfrm>
            <a:off x="355600" y="1566012"/>
            <a:ext cx="3820984" cy="397545"/>
          </a:xfrm>
          <a:prstGeom prst="rect">
            <a:avLst/>
          </a:prstGeom>
          <a:blipFill dpi="0" rotWithShape="1">
            <a:blip r:embed="rId5"/>
            <a:srcRect/>
            <a:tile tx="0" ty="0" sx="100000" sy="100000" flip="xy" algn="b"/>
          </a:blipFill>
        </p:spPr>
        <p:txBody>
          <a:bodyPr vert="horz" wrap="square" lIns="0" tIns="0" rIns="0" bIns="88900" rtlCol="0" anchor="b">
            <a:spAutoFit/>
          </a:bodyPr>
          <a:lstStyle/>
          <a:p>
            <a:pPr algn="ctr"/>
            <a:r>
              <a:rPr lang="en-US" sz="2000" b="1" cap="all" dirty="0" smtClean="0"/>
              <a:t>Legacy Software</a:t>
            </a:r>
            <a:endParaRPr lang="en-US" sz="2000" b="1" cap="all" dirty="0"/>
          </a:p>
        </p:txBody>
      </p:sp>
      <p:sp>
        <p:nvSpPr>
          <p:cNvPr id="6" name="TextBox 5"/>
          <p:cNvSpPr txBox="1"/>
          <p:nvPr>
            <p:custDataLst>
              <p:tags r:id="rId2"/>
            </p:custDataLst>
          </p:nvPr>
        </p:nvSpPr>
        <p:spPr>
          <a:xfrm>
            <a:off x="4394200" y="1566012"/>
            <a:ext cx="4394200" cy="397545"/>
          </a:xfrm>
          <a:prstGeom prst="rect">
            <a:avLst/>
          </a:prstGeom>
          <a:blipFill dpi="0" rotWithShape="1">
            <a:blip r:embed="rId5"/>
            <a:srcRect/>
            <a:tile tx="0" ty="0" sx="100000" sy="100000" flip="xy" algn="b"/>
          </a:blipFill>
        </p:spPr>
        <p:txBody>
          <a:bodyPr vert="horz" wrap="square" lIns="0" tIns="0" rIns="0" bIns="88900" rtlCol="0" anchor="b">
            <a:spAutoFit/>
          </a:bodyPr>
          <a:lstStyle/>
          <a:p>
            <a:pPr algn="ctr"/>
            <a:r>
              <a:rPr lang="en-US" sz="2000" b="1" cap="all" dirty="0" smtClean="0"/>
              <a:t>Goals</a:t>
            </a:r>
            <a:endParaRPr lang="en-US" sz="2000" b="1" cap="all" dirty="0"/>
          </a:p>
        </p:txBody>
      </p:sp>
      <p:sp>
        <p:nvSpPr>
          <p:cNvPr id="7" name="TextBox 6"/>
          <p:cNvSpPr txBox="1"/>
          <p:nvPr/>
        </p:nvSpPr>
        <p:spPr>
          <a:xfrm>
            <a:off x="355600" y="2232295"/>
            <a:ext cx="3820984"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What is it?</a:t>
            </a:r>
          </a:p>
          <a:p>
            <a:pPr marL="285750" indent="-285750">
              <a:buFont typeface="Arial" panose="020B0604020202020204" pitchFamily="34" charset="0"/>
              <a:buChar char="•"/>
            </a:pPr>
            <a:r>
              <a:rPr lang="en-US" dirty="0" smtClean="0"/>
              <a:t>Difficult to utilize, learn from or contribute to legacy software</a:t>
            </a:r>
          </a:p>
          <a:p>
            <a:pPr marL="285750" indent="-285750">
              <a:buFont typeface="Arial" panose="020B0604020202020204" pitchFamily="34" charset="0"/>
              <a:buChar char="•"/>
            </a:pPr>
            <a:r>
              <a:rPr lang="en-US" dirty="0" smtClean="0"/>
              <a:t>Challenges arise due to </a:t>
            </a:r>
          </a:p>
          <a:p>
            <a:pPr marL="742950" lvl="1" indent="-285750">
              <a:buFont typeface="Arial" panose="020B0604020202020204" pitchFamily="34" charset="0"/>
              <a:buChar char="•"/>
            </a:pPr>
            <a:r>
              <a:rPr lang="en-US" dirty="0" smtClean="0"/>
              <a:t>Outdated media &amp; instructions/documentation</a:t>
            </a:r>
          </a:p>
          <a:p>
            <a:pPr marL="742950" lvl="1" indent="-285750">
              <a:buFont typeface="Arial" panose="020B0604020202020204" pitchFamily="34" charset="0"/>
              <a:buChar char="•"/>
            </a:pPr>
            <a:r>
              <a:rPr lang="en-US" dirty="0" smtClean="0"/>
              <a:t>Missing documentation</a:t>
            </a:r>
          </a:p>
          <a:p>
            <a:pPr marL="742950" lvl="1" indent="-285750">
              <a:buFont typeface="Arial" panose="020B0604020202020204" pitchFamily="34" charset="0"/>
              <a:buChar char="•"/>
            </a:pPr>
            <a:r>
              <a:rPr lang="en-US" dirty="0" smtClean="0"/>
              <a:t>Unknown current status of software</a:t>
            </a:r>
            <a:endParaRPr lang="en-US" dirty="0"/>
          </a:p>
        </p:txBody>
      </p:sp>
      <p:sp>
        <p:nvSpPr>
          <p:cNvPr id="8" name="TextBox 7"/>
          <p:cNvSpPr txBox="1"/>
          <p:nvPr/>
        </p:nvSpPr>
        <p:spPr>
          <a:xfrm>
            <a:off x="4394200" y="2056686"/>
            <a:ext cx="4508500" cy="3970318"/>
          </a:xfrm>
          <a:prstGeom prst="rect">
            <a:avLst/>
          </a:prstGeom>
          <a:noFill/>
        </p:spPr>
        <p:txBody>
          <a:bodyPr wrap="square" rtlCol="0">
            <a:spAutoFit/>
          </a:bodyPr>
          <a:lstStyle/>
          <a:p>
            <a:r>
              <a:rPr lang="en-US" b="1" u="sng" dirty="0" smtClean="0"/>
              <a:t>ESTSC:</a:t>
            </a:r>
          </a:p>
          <a:p>
            <a:pPr marL="285750" lvl="1" indent="-285750">
              <a:buFont typeface="Arial" panose="020B0604020202020204" pitchFamily="34" charset="0"/>
              <a:buChar char="•"/>
            </a:pPr>
            <a:r>
              <a:rPr lang="en-US" dirty="0" smtClean="0"/>
              <a:t>Explore the current state of the Department of Energy’s Software Center and what was done </a:t>
            </a:r>
            <a:r>
              <a:rPr lang="en-US" b="1" dirty="0" smtClean="0"/>
              <a:t>to improve and validate existing software collection</a:t>
            </a:r>
          </a:p>
          <a:p>
            <a:pPr marL="285750" lvl="1" indent="-285750">
              <a:buFont typeface="Arial" panose="020B0604020202020204" pitchFamily="34" charset="0"/>
              <a:buChar char="•"/>
            </a:pPr>
            <a:r>
              <a:rPr lang="en-US" dirty="0" smtClean="0"/>
              <a:t>Assess flaws and inconsistencies</a:t>
            </a:r>
          </a:p>
          <a:p>
            <a:pPr marL="285750" lvl="1" indent="-285750">
              <a:buFont typeface="Arial" panose="020B0604020202020204" pitchFamily="34" charset="0"/>
              <a:buChar char="•"/>
            </a:pPr>
            <a:r>
              <a:rPr lang="en-US" dirty="0" smtClean="0"/>
              <a:t>Curate, audit and correct entire inventory</a:t>
            </a:r>
          </a:p>
          <a:p>
            <a:pPr marL="285750" indent="-285750"/>
            <a:r>
              <a:rPr lang="en-US" b="1" u="sng" dirty="0" smtClean="0"/>
              <a:t>ACME:</a:t>
            </a:r>
            <a:endParaRPr lang="en-US" b="1" u="sng" dirty="0"/>
          </a:p>
          <a:p>
            <a:pPr marL="285750" lvl="1" indent="-285750">
              <a:buFont typeface="Arial" panose="020B0604020202020204" pitchFamily="34" charset="0"/>
              <a:buChar char="•"/>
            </a:pPr>
            <a:r>
              <a:rPr lang="en-US" dirty="0" smtClean="0"/>
              <a:t>Demonstrate an </a:t>
            </a:r>
            <a:r>
              <a:rPr lang="en-US" b="1" dirty="0" smtClean="0"/>
              <a:t>approach</a:t>
            </a:r>
            <a:r>
              <a:rPr lang="en-US" dirty="0" smtClean="0"/>
              <a:t> to contributing to one such software package still undergoing active development</a:t>
            </a:r>
          </a:p>
          <a:p>
            <a:pPr marL="285750" indent="-285750">
              <a:buFont typeface="Arial" panose="020B0604020202020204" pitchFamily="34" charset="0"/>
              <a:buChar char="•"/>
            </a:pPr>
            <a:r>
              <a:rPr lang="en-US" b="1" dirty="0" smtClean="0"/>
              <a:t>Data restructuring </a:t>
            </a:r>
            <a:r>
              <a:rPr lang="en-US" dirty="0" smtClean="0"/>
              <a:t>of user-derived data types in the Land Model component</a:t>
            </a:r>
          </a:p>
          <a:p>
            <a:pPr marL="285750" indent="-285750">
              <a:buFont typeface="Arial" panose="020B0604020202020204" pitchFamily="34" charset="0"/>
              <a:buChar char="•"/>
            </a:pPr>
            <a:endParaRPr lang="en-US" dirty="0"/>
          </a:p>
        </p:txBody>
      </p:sp>
    </p:spTree>
    <p:extLst>
      <p:ext uri="{BB962C8B-B14F-4D97-AF65-F5344CB8AC3E}">
        <p14:creationId xmlns="" xmlns:p14="http://schemas.microsoft.com/office/powerpoint/2010/main" val="3976138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BainNotesBox"/>
          <p:cNvSpPr txBox="1"/>
          <p:nvPr/>
        </p:nvSpPr>
        <p:spPr>
          <a:xfrm>
            <a:off x="306324" y="1417636"/>
            <a:ext cx="8596376" cy="246221"/>
          </a:xfrm>
          <a:prstGeom prst="rect">
            <a:avLst/>
          </a:prstGeom>
          <a:noFill/>
        </p:spPr>
        <p:txBody>
          <a:bodyPr vert="horz" wrap="square" lIns="0" tIns="0" rIns="0" bIns="0" rtlCol="0" anchor="b">
            <a:spAutoFit/>
          </a:bodyPr>
          <a:lstStyle/>
          <a:p>
            <a:r>
              <a:rPr lang="en-US" sz="1600" b="1" dirty="0" smtClean="0">
                <a:solidFill>
                  <a:schemeClr val="accent1">
                    <a:lumMod val="75000"/>
                  </a:schemeClr>
                </a:solidFill>
              </a:rPr>
              <a:t>Principle Component Analysis using R</a:t>
            </a:r>
          </a:p>
        </p:txBody>
      </p:sp>
      <p:pic>
        <p:nvPicPr>
          <p:cNvPr id="6" name="Picture 3"/>
          <p:cNvPicPr>
            <a:picLocks noChangeAspect="1" noChangeArrowheads="1"/>
          </p:cNvPicPr>
          <p:nvPr/>
        </p:nvPicPr>
        <p:blipFill>
          <a:blip r:embed="rId2"/>
          <a:srcRect/>
          <a:stretch>
            <a:fillRect/>
          </a:stretch>
        </p:blipFill>
        <p:spPr bwMode="auto">
          <a:xfrm>
            <a:off x="12700" y="1752600"/>
            <a:ext cx="6172200" cy="30099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495800" y="1977081"/>
            <a:ext cx="4648200" cy="4295668"/>
          </a:xfrm>
          <a:prstGeom prst="rect">
            <a:avLst/>
          </a:prstGeom>
          <a:noFill/>
          <a:ln w="9525">
            <a:noFill/>
            <a:miter lim="800000"/>
            <a:headEnd/>
            <a:tailEnd/>
          </a:ln>
          <a:effectLst/>
        </p:spPr>
      </p:pic>
    </p:spTree>
    <p:extLst>
      <p:ext uri="{BB962C8B-B14F-4D97-AF65-F5344CB8AC3E}">
        <p14:creationId xmlns="" xmlns:p14="http://schemas.microsoft.com/office/powerpoint/2010/main" val="3468839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BainNotesBox"/>
          <p:cNvSpPr txBox="1"/>
          <p:nvPr/>
        </p:nvSpPr>
        <p:spPr>
          <a:xfrm>
            <a:off x="306324" y="1417636"/>
            <a:ext cx="8596376" cy="246221"/>
          </a:xfrm>
          <a:prstGeom prst="rect">
            <a:avLst/>
          </a:prstGeom>
          <a:noFill/>
        </p:spPr>
        <p:txBody>
          <a:bodyPr vert="horz" wrap="square" lIns="0" tIns="0" rIns="0" bIns="0" rtlCol="0" anchor="b">
            <a:spAutoFit/>
          </a:bodyPr>
          <a:lstStyle/>
          <a:p>
            <a:r>
              <a:rPr lang="en-US" sz="1600" b="1" dirty="0" smtClean="0">
                <a:solidFill>
                  <a:schemeClr val="accent1">
                    <a:lumMod val="75000"/>
                  </a:schemeClr>
                </a:solidFill>
              </a:rPr>
              <a:t>Initial linear model calculations using R</a:t>
            </a:r>
          </a:p>
        </p:txBody>
      </p:sp>
      <p:pic>
        <p:nvPicPr>
          <p:cNvPr id="6" name="Picture 2"/>
          <p:cNvPicPr>
            <a:picLocks noChangeAspect="1" noChangeArrowheads="1"/>
          </p:cNvPicPr>
          <p:nvPr/>
        </p:nvPicPr>
        <p:blipFill>
          <a:blip r:embed="rId2"/>
          <a:srcRect/>
          <a:stretch>
            <a:fillRect/>
          </a:stretch>
        </p:blipFill>
        <p:spPr bwMode="auto">
          <a:xfrm>
            <a:off x="306324" y="1663857"/>
            <a:ext cx="7172325" cy="4486275"/>
          </a:xfrm>
          <a:prstGeom prst="rect">
            <a:avLst/>
          </a:prstGeom>
          <a:noFill/>
          <a:ln w="9525">
            <a:noFill/>
            <a:miter lim="800000"/>
            <a:headEnd/>
            <a:tailEnd/>
          </a:ln>
          <a:effectLst/>
        </p:spPr>
      </p:pic>
    </p:spTree>
    <p:extLst>
      <p:ext uri="{BB962C8B-B14F-4D97-AF65-F5344CB8AC3E}">
        <p14:creationId xmlns="" xmlns:p14="http://schemas.microsoft.com/office/powerpoint/2010/main" val="3468839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BainNotesBox"/>
          <p:cNvSpPr txBox="1"/>
          <p:nvPr/>
        </p:nvSpPr>
        <p:spPr>
          <a:xfrm>
            <a:off x="306324" y="1417636"/>
            <a:ext cx="8596376" cy="246221"/>
          </a:xfrm>
          <a:prstGeom prst="rect">
            <a:avLst/>
          </a:prstGeom>
          <a:noFill/>
        </p:spPr>
        <p:txBody>
          <a:bodyPr vert="horz" wrap="square" lIns="0" tIns="0" rIns="0" bIns="0" rtlCol="0" anchor="b">
            <a:spAutoFit/>
          </a:bodyPr>
          <a:lstStyle/>
          <a:p>
            <a:r>
              <a:rPr lang="en-US" sz="1600" b="1" dirty="0" err="1" smtClean="0">
                <a:solidFill>
                  <a:schemeClr val="accent1">
                    <a:lumMod val="75000"/>
                  </a:schemeClr>
                </a:solidFill>
              </a:rPr>
              <a:t>Anova</a:t>
            </a:r>
            <a:r>
              <a:rPr lang="en-US" sz="1600" b="1" dirty="0" smtClean="0">
                <a:solidFill>
                  <a:schemeClr val="accent1">
                    <a:lumMod val="75000"/>
                  </a:schemeClr>
                </a:solidFill>
              </a:rPr>
              <a:t> results using R : p value indicates which terms show significance for this linear model</a:t>
            </a:r>
          </a:p>
        </p:txBody>
      </p:sp>
      <p:pic>
        <p:nvPicPr>
          <p:cNvPr id="7" name="Picture 3"/>
          <p:cNvPicPr>
            <a:picLocks noChangeAspect="1" noChangeArrowheads="1"/>
          </p:cNvPicPr>
          <p:nvPr/>
        </p:nvPicPr>
        <p:blipFill>
          <a:blip r:embed="rId2"/>
          <a:srcRect/>
          <a:stretch>
            <a:fillRect/>
          </a:stretch>
        </p:blipFill>
        <p:spPr bwMode="auto">
          <a:xfrm>
            <a:off x="457200" y="1905772"/>
            <a:ext cx="4900968" cy="2975147"/>
          </a:xfrm>
          <a:prstGeom prst="rect">
            <a:avLst/>
          </a:prstGeom>
          <a:noFill/>
          <a:ln w="9525">
            <a:noFill/>
            <a:miter lim="800000"/>
            <a:headEnd/>
            <a:tailEnd/>
          </a:ln>
          <a:effectLst/>
        </p:spPr>
      </p:pic>
    </p:spTree>
    <p:extLst>
      <p:ext uri="{BB962C8B-B14F-4D97-AF65-F5344CB8AC3E}">
        <p14:creationId xmlns="" xmlns:p14="http://schemas.microsoft.com/office/powerpoint/2010/main" val="3468839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BainNotesBox"/>
          <p:cNvSpPr txBox="1"/>
          <p:nvPr/>
        </p:nvSpPr>
        <p:spPr>
          <a:xfrm>
            <a:off x="306324" y="1417636"/>
            <a:ext cx="8596376" cy="246221"/>
          </a:xfrm>
          <a:prstGeom prst="rect">
            <a:avLst/>
          </a:prstGeom>
          <a:noFill/>
        </p:spPr>
        <p:txBody>
          <a:bodyPr vert="horz" wrap="square" lIns="0" tIns="0" rIns="0" bIns="0" rtlCol="0" anchor="b">
            <a:spAutoFit/>
          </a:bodyPr>
          <a:lstStyle/>
          <a:p>
            <a:r>
              <a:rPr lang="en-US" sz="1600" b="1" dirty="0" smtClean="0">
                <a:solidFill>
                  <a:schemeClr val="accent1">
                    <a:lumMod val="75000"/>
                  </a:schemeClr>
                </a:solidFill>
              </a:rPr>
              <a:t>Final linear model calculations using R</a:t>
            </a:r>
          </a:p>
        </p:txBody>
      </p:sp>
      <p:pic>
        <p:nvPicPr>
          <p:cNvPr id="7" name="Picture 6"/>
          <p:cNvPicPr>
            <a:picLocks noChangeAspect="1" noChangeArrowheads="1"/>
          </p:cNvPicPr>
          <p:nvPr/>
        </p:nvPicPr>
        <p:blipFill>
          <a:blip r:embed="rId2"/>
          <a:srcRect/>
          <a:stretch>
            <a:fillRect/>
          </a:stretch>
        </p:blipFill>
        <p:spPr bwMode="auto">
          <a:xfrm>
            <a:off x="191786" y="1909119"/>
            <a:ext cx="8495014" cy="4343400"/>
          </a:xfrm>
          <a:prstGeom prst="rect">
            <a:avLst/>
          </a:prstGeom>
          <a:noFill/>
          <a:ln w="9525">
            <a:noFill/>
            <a:miter lim="800000"/>
            <a:headEnd/>
            <a:tailEnd/>
          </a:ln>
          <a:effectLst/>
        </p:spPr>
      </p:pic>
    </p:spTree>
    <p:extLst>
      <p:ext uri="{BB962C8B-B14F-4D97-AF65-F5344CB8AC3E}">
        <p14:creationId xmlns="" xmlns:p14="http://schemas.microsoft.com/office/powerpoint/2010/main" val="3468839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BainNotesBox"/>
          <p:cNvSpPr txBox="1"/>
          <p:nvPr/>
        </p:nvSpPr>
        <p:spPr>
          <a:xfrm>
            <a:off x="306324" y="1417636"/>
            <a:ext cx="8596376" cy="246221"/>
          </a:xfrm>
          <a:prstGeom prst="rect">
            <a:avLst/>
          </a:prstGeom>
          <a:noFill/>
        </p:spPr>
        <p:txBody>
          <a:bodyPr vert="horz" wrap="square" lIns="0" tIns="0" rIns="0" bIns="0" rtlCol="0" anchor="b">
            <a:spAutoFit/>
          </a:bodyPr>
          <a:lstStyle/>
          <a:p>
            <a:r>
              <a:rPr lang="en-US" sz="1600" b="1" dirty="0" smtClean="0">
                <a:solidFill>
                  <a:schemeClr val="accent1">
                    <a:lumMod val="75000"/>
                  </a:schemeClr>
                </a:solidFill>
              </a:rPr>
              <a:t>Final </a:t>
            </a:r>
            <a:r>
              <a:rPr lang="en-US" sz="1600" b="1" dirty="0" err="1" smtClean="0">
                <a:solidFill>
                  <a:schemeClr val="accent1">
                    <a:lumMod val="75000"/>
                  </a:schemeClr>
                </a:solidFill>
              </a:rPr>
              <a:t>Anova</a:t>
            </a:r>
            <a:r>
              <a:rPr lang="en-US" sz="1600" b="1" dirty="0" smtClean="0">
                <a:solidFill>
                  <a:schemeClr val="accent1">
                    <a:lumMod val="75000"/>
                  </a:schemeClr>
                </a:solidFill>
              </a:rPr>
              <a:t> results using R : p value indicates which terms show significance for this linear model</a:t>
            </a:r>
          </a:p>
        </p:txBody>
      </p:sp>
      <p:pic>
        <p:nvPicPr>
          <p:cNvPr id="6" name="Picture 7"/>
          <p:cNvPicPr>
            <a:picLocks noChangeAspect="1" noChangeArrowheads="1"/>
          </p:cNvPicPr>
          <p:nvPr/>
        </p:nvPicPr>
        <p:blipFill>
          <a:blip r:embed="rId2"/>
          <a:srcRect/>
          <a:stretch>
            <a:fillRect/>
          </a:stretch>
        </p:blipFill>
        <p:spPr bwMode="auto">
          <a:xfrm>
            <a:off x="457200" y="1919159"/>
            <a:ext cx="5140411" cy="3023021"/>
          </a:xfrm>
          <a:prstGeom prst="rect">
            <a:avLst/>
          </a:prstGeom>
          <a:noFill/>
          <a:ln w="9525">
            <a:noFill/>
            <a:miter lim="800000"/>
            <a:headEnd/>
            <a:tailEnd/>
          </a:ln>
          <a:effectLst/>
        </p:spPr>
      </p:pic>
    </p:spTree>
    <p:extLst>
      <p:ext uri="{BB962C8B-B14F-4D97-AF65-F5344CB8AC3E}">
        <p14:creationId xmlns="" xmlns:p14="http://schemas.microsoft.com/office/powerpoint/2010/main" val="3468839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research consisted of two components</a:t>
            </a:r>
            <a:endParaRPr lang="en-US" dirty="0"/>
          </a:p>
        </p:txBody>
      </p:sp>
      <p:sp>
        <p:nvSpPr>
          <p:cNvPr id="6" name="TextBox 5"/>
          <p:cNvSpPr txBox="1"/>
          <p:nvPr>
            <p:custDataLst>
              <p:tags r:id="rId1"/>
            </p:custDataLst>
          </p:nvPr>
        </p:nvSpPr>
        <p:spPr>
          <a:xfrm>
            <a:off x="355600" y="1713214"/>
            <a:ext cx="4038600" cy="705321"/>
          </a:xfrm>
          <a:prstGeom prst="rect">
            <a:avLst/>
          </a:prstGeom>
          <a:blipFill dpi="0" rotWithShape="1">
            <a:blip r:embed="rId7"/>
            <a:srcRect/>
            <a:tile tx="0" ty="0" sx="100000" sy="100000" flip="xy" algn="b"/>
          </a:blipFill>
        </p:spPr>
        <p:txBody>
          <a:bodyPr vert="horz" wrap="square" lIns="0" tIns="0" rIns="0" bIns="88900" rtlCol="0" anchor="b">
            <a:spAutoFit/>
          </a:bodyPr>
          <a:lstStyle/>
          <a:p>
            <a:pPr algn="ctr"/>
            <a:r>
              <a:rPr lang="en-US" sz="2000" b="1" cap="all" dirty="0" smtClean="0"/>
              <a:t>Optimization of DOE </a:t>
            </a:r>
            <a:br>
              <a:rPr lang="en-US" sz="2000" b="1" cap="all" dirty="0" smtClean="0"/>
            </a:br>
            <a:r>
              <a:rPr lang="en-US" sz="2000" b="1" cap="all" dirty="0" smtClean="0"/>
              <a:t>Software Center</a:t>
            </a:r>
            <a:endParaRPr lang="en-US" sz="2000" b="1" cap="all" dirty="0"/>
          </a:p>
        </p:txBody>
      </p:sp>
      <p:sp>
        <p:nvSpPr>
          <p:cNvPr id="7" name="TextBox 6"/>
          <p:cNvSpPr txBox="1"/>
          <p:nvPr>
            <p:custDataLst>
              <p:tags r:id="rId2"/>
            </p:custDataLst>
          </p:nvPr>
        </p:nvSpPr>
        <p:spPr>
          <a:xfrm>
            <a:off x="4749800" y="1713214"/>
            <a:ext cx="4394200" cy="705321"/>
          </a:xfrm>
          <a:prstGeom prst="rect">
            <a:avLst/>
          </a:prstGeom>
          <a:blipFill dpi="0" rotWithShape="1">
            <a:blip r:embed="rId7"/>
            <a:srcRect/>
            <a:tile tx="0" ty="0" sx="100000" sy="100000" flip="xy" algn="b"/>
          </a:blipFill>
        </p:spPr>
        <p:txBody>
          <a:bodyPr vert="horz" wrap="square" lIns="0" tIns="0" rIns="0" bIns="88900" rtlCol="0" anchor="b">
            <a:spAutoFit/>
          </a:bodyPr>
          <a:lstStyle/>
          <a:p>
            <a:pPr algn="ctr"/>
            <a:r>
              <a:rPr lang="en-US" sz="2000" b="1" cap="all" dirty="0" smtClean="0"/>
              <a:t>“deep dive” into an </a:t>
            </a:r>
            <a:br>
              <a:rPr lang="en-US" sz="2000" b="1" cap="all" dirty="0" smtClean="0"/>
            </a:br>
            <a:r>
              <a:rPr lang="en-US" sz="2000" b="1" cap="all" dirty="0" smtClean="0"/>
              <a:t>example Legacy software</a:t>
            </a:r>
            <a:endParaRPr lang="en-US" sz="2000" b="1" cap="all" dirty="0"/>
          </a:p>
        </p:txBody>
      </p:sp>
      <p:sp>
        <p:nvSpPr>
          <p:cNvPr id="8" name="TextBox 7"/>
          <p:cNvSpPr txBox="1"/>
          <p:nvPr/>
        </p:nvSpPr>
        <p:spPr>
          <a:xfrm>
            <a:off x="355600" y="2412904"/>
            <a:ext cx="4038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Understanding and diagnosing </a:t>
            </a:r>
            <a:r>
              <a:rPr lang="en-US" b="1" dirty="0" smtClean="0"/>
              <a:t>current legacy software problems</a:t>
            </a:r>
          </a:p>
          <a:p>
            <a:pPr marL="285750" indent="-285750">
              <a:buFont typeface="Arial" panose="020B0604020202020204" pitchFamily="34" charset="0"/>
              <a:buChar char="•"/>
            </a:pPr>
            <a:r>
              <a:rPr lang="en-US" b="1" dirty="0" smtClean="0"/>
              <a:t>Recognize key learning opportunities </a:t>
            </a:r>
            <a:r>
              <a:rPr lang="en-US" dirty="0" smtClean="0"/>
              <a:t>from legacy software curation</a:t>
            </a:r>
          </a:p>
          <a:p>
            <a:pPr marL="285750" indent="-285750">
              <a:buFont typeface="Arial" panose="020B0604020202020204" pitchFamily="34" charset="0"/>
              <a:buChar char="•"/>
            </a:pPr>
            <a:r>
              <a:rPr lang="en-US" dirty="0" smtClean="0"/>
              <a:t>Create </a:t>
            </a:r>
            <a:r>
              <a:rPr lang="en-US" b="1" dirty="0" smtClean="0"/>
              <a:t>high-value verification processes </a:t>
            </a:r>
            <a:r>
              <a:rPr lang="en-US" dirty="0" smtClean="0"/>
              <a:t>of existing collection of legacy software</a:t>
            </a:r>
          </a:p>
          <a:p>
            <a:pPr marL="285750" indent="-285750">
              <a:buFont typeface="Arial" panose="020B0604020202020204" pitchFamily="34" charset="0"/>
              <a:buChar char="•"/>
            </a:pPr>
            <a:r>
              <a:rPr lang="en-US" dirty="0" smtClean="0"/>
              <a:t>Determine issues in utilization of legacy software, and </a:t>
            </a:r>
            <a:r>
              <a:rPr lang="en-US" b="1" dirty="0" smtClean="0"/>
              <a:t>define a future state </a:t>
            </a:r>
          </a:p>
          <a:p>
            <a:pPr marL="285750" indent="-285750">
              <a:buFont typeface="Arial" panose="020B0604020202020204" pitchFamily="34" charset="0"/>
              <a:buChar char="•"/>
            </a:pPr>
            <a:endParaRPr lang="en-US" dirty="0"/>
          </a:p>
        </p:txBody>
      </p:sp>
      <p:sp>
        <p:nvSpPr>
          <p:cNvPr id="9" name="TextBox 8"/>
          <p:cNvSpPr txBox="1"/>
          <p:nvPr/>
        </p:nvSpPr>
        <p:spPr>
          <a:xfrm>
            <a:off x="4749800" y="2412904"/>
            <a:ext cx="4038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Looking at one such software package managed by OSTI, </a:t>
            </a:r>
            <a:r>
              <a:rPr lang="en-US" b="1" dirty="0" smtClean="0"/>
              <a:t>assessed the methodology for proper contribution</a:t>
            </a:r>
          </a:p>
          <a:p>
            <a:pPr marL="285750" indent="-285750">
              <a:buFont typeface="Arial" panose="020B0604020202020204" pitchFamily="34" charset="0"/>
              <a:buChar char="•"/>
            </a:pPr>
            <a:r>
              <a:rPr lang="en-US" dirty="0" smtClean="0"/>
              <a:t>Demonstrated methodology for contribution to project </a:t>
            </a:r>
            <a:r>
              <a:rPr lang="en-US" b="1" dirty="0" smtClean="0"/>
              <a:t>that is still undergoing active development </a:t>
            </a:r>
            <a:r>
              <a:rPr lang="en-US" dirty="0" smtClean="0"/>
              <a:t>20+ years later</a:t>
            </a:r>
          </a:p>
          <a:p>
            <a:pPr marL="285750" indent="-285750">
              <a:buFont typeface="Arial" panose="020B0604020202020204" pitchFamily="34" charset="0"/>
              <a:buChar char="•"/>
            </a:pPr>
            <a:r>
              <a:rPr lang="en-US" dirty="0" smtClean="0"/>
              <a:t>Tested and validated contribution approaches that can be </a:t>
            </a:r>
            <a:r>
              <a:rPr lang="en-US" b="1" dirty="0" smtClean="0"/>
              <a:t>implemented efficiently in all future endeavors.</a:t>
            </a:r>
            <a:endParaRPr lang="en-US" b="1" dirty="0"/>
          </a:p>
        </p:txBody>
      </p:sp>
      <p:grpSp>
        <p:nvGrpSpPr>
          <p:cNvPr id="3" name="Group 9"/>
          <p:cNvGrpSpPr/>
          <p:nvPr>
            <p:custDataLst>
              <p:tags r:id="rId3"/>
            </p:custDataLst>
          </p:nvPr>
        </p:nvGrpSpPr>
        <p:grpSpPr>
          <a:xfrm>
            <a:off x="570650" y="1844944"/>
            <a:ext cx="344488" cy="355601"/>
            <a:chOff x="6180138" y="2630489"/>
            <a:chExt cx="344488" cy="355600"/>
          </a:xfrm>
        </p:grpSpPr>
        <p:sp>
          <p:nvSpPr>
            <p:cNvPr id="11" name="Freeform 377"/>
            <p:cNvSpPr>
              <a:spLocks noEditPoints="1"/>
            </p:cNvSpPr>
            <p:nvPr/>
          </p:nvSpPr>
          <p:spPr bwMode="auto">
            <a:xfrm>
              <a:off x="6348413" y="2749551"/>
              <a:ext cx="176213" cy="203200"/>
            </a:xfrm>
            <a:custGeom>
              <a:avLst/>
              <a:gdLst>
                <a:gd name="T0" fmla="*/ 33 w 59"/>
                <a:gd name="T1" fmla="*/ 0 h 69"/>
                <a:gd name="T2" fmla="*/ 30 w 59"/>
                <a:gd name="T3" fmla="*/ 0 h 69"/>
                <a:gd name="T4" fmla="*/ 24 w 59"/>
                <a:gd name="T5" fmla="*/ 1 h 69"/>
                <a:gd name="T6" fmla="*/ 22 w 59"/>
                <a:gd name="T7" fmla="*/ 4 h 69"/>
                <a:gd name="T8" fmla="*/ 22 w 59"/>
                <a:gd name="T9" fmla="*/ 47 h 69"/>
                <a:gd name="T10" fmla="*/ 22 w 59"/>
                <a:gd name="T11" fmla="*/ 50 h 69"/>
                <a:gd name="T12" fmla="*/ 40 w 59"/>
                <a:gd name="T13" fmla="*/ 60 h 69"/>
                <a:gd name="T14" fmla="*/ 2 w 59"/>
                <a:gd name="T15" fmla="*/ 60 h 69"/>
                <a:gd name="T16" fmla="*/ 0 w 59"/>
                <a:gd name="T17" fmla="*/ 63 h 69"/>
                <a:gd name="T18" fmla="*/ 0 w 59"/>
                <a:gd name="T19" fmla="*/ 66 h 69"/>
                <a:gd name="T20" fmla="*/ 2 w 59"/>
                <a:gd name="T21" fmla="*/ 69 h 69"/>
                <a:gd name="T22" fmla="*/ 51 w 59"/>
                <a:gd name="T23" fmla="*/ 69 h 69"/>
                <a:gd name="T24" fmla="*/ 54 w 59"/>
                <a:gd name="T25" fmla="*/ 68 h 69"/>
                <a:gd name="T26" fmla="*/ 58 w 59"/>
                <a:gd name="T27" fmla="*/ 65 h 69"/>
                <a:gd name="T28" fmla="*/ 59 w 59"/>
                <a:gd name="T29" fmla="*/ 62 h 69"/>
                <a:gd name="T30" fmla="*/ 59 w 59"/>
                <a:gd name="T31" fmla="*/ 15 h 69"/>
                <a:gd name="T32" fmla="*/ 56 w 59"/>
                <a:gd name="T33" fmla="*/ 10 h 69"/>
                <a:gd name="T34" fmla="*/ 33 w 59"/>
                <a:gd name="T35" fmla="*/ 0 h 69"/>
                <a:gd name="T36" fmla="*/ 49 w 59"/>
                <a:gd name="T37" fmla="*/ 56 h 69"/>
                <a:gd name="T38" fmla="*/ 48 w 59"/>
                <a:gd name="T39" fmla="*/ 57 h 69"/>
                <a:gd name="T40" fmla="*/ 46 w 59"/>
                <a:gd name="T41" fmla="*/ 58 h 69"/>
                <a:gd name="T42" fmla="*/ 28 w 59"/>
                <a:gd name="T43" fmla="*/ 49 h 69"/>
                <a:gd name="T44" fmla="*/ 26 w 59"/>
                <a:gd name="T45" fmla="*/ 47 h 69"/>
                <a:gd name="T46" fmla="*/ 26 w 59"/>
                <a:gd name="T47" fmla="*/ 10 h 69"/>
                <a:gd name="T48" fmla="*/ 27 w 59"/>
                <a:gd name="T49" fmla="*/ 9 h 69"/>
                <a:gd name="T50" fmla="*/ 29 w 59"/>
                <a:gd name="T51" fmla="*/ 8 h 69"/>
                <a:gd name="T52" fmla="*/ 48 w 59"/>
                <a:gd name="T53" fmla="*/ 16 h 69"/>
                <a:gd name="T54" fmla="*/ 49 w 59"/>
                <a:gd name="T55" fmla="*/ 18 h 69"/>
                <a:gd name="T56" fmla="*/ 49 w 59"/>
                <a:gd name="T57" fmla="*/ 56 h 69"/>
                <a:gd name="T58" fmla="*/ 49 w 59"/>
                <a:gd name="T59" fmla="*/ 56 h 69"/>
                <a:gd name="T60" fmla="*/ 49 w 59"/>
                <a:gd name="T61"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9">
                  <a:moveTo>
                    <a:pt x="33" y="0"/>
                  </a:moveTo>
                  <a:cubicBezTo>
                    <a:pt x="32" y="0"/>
                    <a:pt x="31" y="0"/>
                    <a:pt x="30" y="0"/>
                  </a:cubicBezTo>
                  <a:cubicBezTo>
                    <a:pt x="24" y="1"/>
                    <a:pt x="24" y="1"/>
                    <a:pt x="24" y="1"/>
                  </a:cubicBezTo>
                  <a:cubicBezTo>
                    <a:pt x="23" y="1"/>
                    <a:pt x="22" y="2"/>
                    <a:pt x="22" y="4"/>
                  </a:cubicBezTo>
                  <a:cubicBezTo>
                    <a:pt x="22" y="47"/>
                    <a:pt x="22" y="47"/>
                    <a:pt x="22" y="47"/>
                  </a:cubicBezTo>
                  <a:cubicBezTo>
                    <a:pt x="22" y="47"/>
                    <a:pt x="23" y="49"/>
                    <a:pt x="22" y="50"/>
                  </a:cubicBezTo>
                  <a:cubicBezTo>
                    <a:pt x="40" y="60"/>
                    <a:pt x="40" y="60"/>
                    <a:pt x="40" y="60"/>
                  </a:cubicBezTo>
                  <a:cubicBezTo>
                    <a:pt x="2" y="60"/>
                    <a:pt x="2" y="60"/>
                    <a:pt x="2" y="60"/>
                  </a:cubicBezTo>
                  <a:cubicBezTo>
                    <a:pt x="1" y="60"/>
                    <a:pt x="0" y="61"/>
                    <a:pt x="0" y="63"/>
                  </a:cubicBezTo>
                  <a:cubicBezTo>
                    <a:pt x="0" y="66"/>
                    <a:pt x="0" y="66"/>
                    <a:pt x="0" y="66"/>
                  </a:cubicBezTo>
                  <a:cubicBezTo>
                    <a:pt x="0" y="67"/>
                    <a:pt x="1" y="69"/>
                    <a:pt x="2" y="69"/>
                  </a:cubicBezTo>
                  <a:cubicBezTo>
                    <a:pt x="51" y="69"/>
                    <a:pt x="51" y="69"/>
                    <a:pt x="51" y="69"/>
                  </a:cubicBezTo>
                  <a:cubicBezTo>
                    <a:pt x="52" y="69"/>
                    <a:pt x="53" y="68"/>
                    <a:pt x="54" y="68"/>
                  </a:cubicBezTo>
                  <a:cubicBezTo>
                    <a:pt x="58" y="65"/>
                    <a:pt x="58" y="65"/>
                    <a:pt x="58" y="65"/>
                  </a:cubicBezTo>
                  <a:cubicBezTo>
                    <a:pt x="59" y="64"/>
                    <a:pt x="59" y="63"/>
                    <a:pt x="59" y="62"/>
                  </a:cubicBezTo>
                  <a:cubicBezTo>
                    <a:pt x="59" y="15"/>
                    <a:pt x="59" y="15"/>
                    <a:pt x="59" y="15"/>
                  </a:cubicBezTo>
                  <a:cubicBezTo>
                    <a:pt x="59" y="12"/>
                    <a:pt x="58" y="10"/>
                    <a:pt x="56" y="10"/>
                  </a:cubicBezTo>
                  <a:lnTo>
                    <a:pt x="33" y="0"/>
                  </a:lnTo>
                  <a:close/>
                  <a:moveTo>
                    <a:pt x="49" y="56"/>
                  </a:moveTo>
                  <a:cubicBezTo>
                    <a:pt x="49" y="56"/>
                    <a:pt x="49" y="57"/>
                    <a:pt x="48" y="57"/>
                  </a:cubicBezTo>
                  <a:cubicBezTo>
                    <a:pt x="47" y="58"/>
                    <a:pt x="47" y="58"/>
                    <a:pt x="46" y="58"/>
                  </a:cubicBezTo>
                  <a:cubicBezTo>
                    <a:pt x="28" y="49"/>
                    <a:pt x="28" y="49"/>
                    <a:pt x="28" y="49"/>
                  </a:cubicBezTo>
                  <a:cubicBezTo>
                    <a:pt x="27" y="48"/>
                    <a:pt x="26" y="48"/>
                    <a:pt x="26" y="47"/>
                  </a:cubicBezTo>
                  <a:cubicBezTo>
                    <a:pt x="26" y="10"/>
                    <a:pt x="26" y="10"/>
                    <a:pt x="26" y="10"/>
                  </a:cubicBezTo>
                  <a:cubicBezTo>
                    <a:pt x="26" y="10"/>
                    <a:pt x="26" y="9"/>
                    <a:pt x="27" y="9"/>
                  </a:cubicBezTo>
                  <a:cubicBezTo>
                    <a:pt x="28" y="8"/>
                    <a:pt x="28" y="8"/>
                    <a:pt x="29" y="8"/>
                  </a:cubicBezTo>
                  <a:cubicBezTo>
                    <a:pt x="48" y="16"/>
                    <a:pt x="48" y="16"/>
                    <a:pt x="48" y="16"/>
                  </a:cubicBezTo>
                  <a:cubicBezTo>
                    <a:pt x="48" y="16"/>
                    <a:pt x="49" y="17"/>
                    <a:pt x="49" y="18"/>
                  </a:cubicBezTo>
                  <a:lnTo>
                    <a:pt x="49" y="56"/>
                  </a:lnTo>
                  <a:close/>
                  <a:moveTo>
                    <a:pt x="49" y="56"/>
                  </a:moveTo>
                  <a:cubicBezTo>
                    <a:pt x="49" y="56"/>
                    <a:pt x="49" y="56"/>
                    <a:pt x="49" y="56"/>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12" name="Freeform 378"/>
            <p:cNvSpPr>
              <a:spLocks noEditPoints="1"/>
            </p:cNvSpPr>
            <p:nvPr/>
          </p:nvSpPr>
          <p:spPr bwMode="auto">
            <a:xfrm>
              <a:off x="6251576" y="2665414"/>
              <a:ext cx="115888" cy="115888"/>
            </a:xfrm>
            <a:custGeom>
              <a:avLst/>
              <a:gdLst>
                <a:gd name="T0" fmla="*/ 39 w 39"/>
                <a:gd name="T1" fmla="*/ 19 h 39"/>
                <a:gd name="T2" fmla="*/ 20 w 39"/>
                <a:gd name="T3" fmla="*/ 39 h 39"/>
                <a:gd name="T4" fmla="*/ 0 w 39"/>
                <a:gd name="T5" fmla="*/ 19 h 39"/>
                <a:gd name="T6" fmla="*/ 20 w 39"/>
                <a:gd name="T7" fmla="*/ 0 h 39"/>
                <a:gd name="T8" fmla="*/ 39 w 39"/>
                <a:gd name="T9" fmla="*/ 19 h 39"/>
                <a:gd name="T10" fmla="*/ 39 w 39"/>
                <a:gd name="T11" fmla="*/ 19 h 39"/>
                <a:gd name="T12" fmla="*/ 39 w 3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39" y="19"/>
                  </a:moveTo>
                  <a:cubicBezTo>
                    <a:pt x="39" y="30"/>
                    <a:pt x="31" y="39"/>
                    <a:pt x="20" y="39"/>
                  </a:cubicBezTo>
                  <a:cubicBezTo>
                    <a:pt x="9" y="39"/>
                    <a:pt x="0" y="30"/>
                    <a:pt x="0" y="19"/>
                  </a:cubicBezTo>
                  <a:cubicBezTo>
                    <a:pt x="0" y="9"/>
                    <a:pt x="9" y="0"/>
                    <a:pt x="20" y="0"/>
                  </a:cubicBezTo>
                  <a:cubicBezTo>
                    <a:pt x="31" y="0"/>
                    <a:pt x="39" y="9"/>
                    <a:pt x="39" y="19"/>
                  </a:cubicBezTo>
                  <a:close/>
                  <a:moveTo>
                    <a:pt x="39" y="19"/>
                  </a:moveTo>
                  <a:cubicBezTo>
                    <a:pt x="39" y="19"/>
                    <a:pt x="39" y="19"/>
                    <a:pt x="39" y="19"/>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13" name="Freeform 379"/>
            <p:cNvSpPr>
              <a:spLocks noEditPoints="1"/>
            </p:cNvSpPr>
            <p:nvPr/>
          </p:nvSpPr>
          <p:spPr bwMode="auto">
            <a:xfrm>
              <a:off x="6180138" y="2751139"/>
              <a:ext cx="231775" cy="234950"/>
            </a:xfrm>
            <a:custGeom>
              <a:avLst/>
              <a:gdLst>
                <a:gd name="T0" fmla="*/ 76 w 78"/>
                <a:gd name="T1" fmla="*/ 42 h 79"/>
                <a:gd name="T2" fmla="*/ 66 w 78"/>
                <a:gd name="T3" fmla="*/ 37 h 79"/>
                <a:gd name="T4" fmla="*/ 41 w 78"/>
                <a:gd name="T5" fmla="*/ 38 h 79"/>
                <a:gd name="T6" fmla="*/ 35 w 78"/>
                <a:gd name="T7" fmla="*/ 26 h 79"/>
                <a:gd name="T8" fmla="*/ 18 w 78"/>
                <a:gd name="T9" fmla="*/ 0 h 79"/>
                <a:gd name="T10" fmla="*/ 0 w 78"/>
                <a:gd name="T11" fmla="*/ 11 h 79"/>
                <a:gd name="T12" fmla="*/ 0 w 78"/>
                <a:gd name="T13" fmla="*/ 79 h 79"/>
                <a:gd name="T14" fmla="*/ 12 w 78"/>
                <a:gd name="T15" fmla="*/ 79 h 79"/>
                <a:gd name="T16" fmla="*/ 21 w 78"/>
                <a:gd name="T17" fmla="*/ 49 h 79"/>
                <a:gd name="T18" fmla="*/ 16 w 78"/>
                <a:gd name="T19" fmla="*/ 22 h 79"/>
                <a:gd name="T20" fmla="*/ 36 w 78"/>
                <a:gd name="T21" fmla="*/ 53 h 79"/>
                <a:gd name="T22" fmla="*/ 50 w 78"/>
                <a:gd name="T23" fmla="*/ 56 h 79"/>
                <a:gd name="T24" fmla="*/ 72 w 78"/>
                <a:gd name="T25" fmla="*/ 51 h 79"/>
                <a:gd name="T26" fmla="*/ 76 w 78"/>
                <a:gd name="T27" fmla="*/ 42 h 79"/>
                <a:gd name="T28" fmla="*/ 76 w 78"/>
                <a:gd name="T29" fmla="*/ 42 h 79"/>
                <a:gd name="T30" fmla="*/ 76 w 78"/>
                <a:gd name="T31" fmla="*/ 4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79">
                  <a:moveTo>
                    <a:pt x="76" y="42"/>
                  </a:moveTo>
                  <a:cubicBezTo>
                    <a:pt x="75" y="38"/>
                    <a:pt x="71" y="35"/>
                    <a:pt x="66" y="37"/>
                  </a:cubicBezTo>
                  <a:cubicBezTo>
                    <a:pt x="58" y="40"/>
                    <a:pt x="47" y="42"/>
                    <a:pt x="41" y="38"/>
                  </a:cubicBezTo>
                  <a:cubicBezTo>
                    <a:pt x="38" y="35"/>
                    <a:pt x="35" y="30"/>
                    <a:pt x="35" y="26"/>
                  </a:cubicBezTo>
                  <a:cubicBezTo>
                    <a:pt x="40" y="15"/>
                    <a:pt x="28" y="0"/>
                    <a:pt x="18" y="0"/>
                  </a:cubicBezTo>
                  <a:cubicBezTo>
                    <a:pt x="10" y="0"/>
                    <a:pt x="0" y="11"/>
                    <a:pt x="0" y="11"/>
                  </a:cubicBezTo>
                  <a:cubicBezTo>
                    <a:pt x="0" y="79"/>
                    <a:pt x="0" y="79"/>
                    <a:pt x="0" y="79"/>
                  </a:cubicBezTo>
                  <a:cubicBezTo>
                    <a:pt x="12" y="79"/>
                    <a:pt x="12" y="79"/>
                    <a:pt x="12" y="79"/>
                  </a:cubicBezTo>
                  <a:cubicBezTo>
                    <a:pt x="15" y="66"/>
                    <a:pt x="18" y="56"/>
                    <a:pt x="21" y="49"/>
                  </a:cubicBezTo>
                  <a:cubicBezTo>
                    <a:pt x="14" y="34"/>
                    <a:pt x="16" y="22"/>
                    <a:pt x="16" y="22"/>
                  </a:cubicBezTo>
                  <a:cubicBezTo>
                    <a:pt x="16" y="22"/>
                    <a:pt x="18" y="43"/>
                    <a:pt x="36" y="53"/>
                  </a:cubicBezTo>
                  <a:cubicBezTo>
                    <a:pt x="40" y="55"/>
                    <a:pt x="45" y="56"/>
                    <a:pt x="50" y="56"/>
                  </a:cubicBezTo>
                  <a:cubicBezTo>
                    <a:pt x="56" y="56"/>
                    <a:pt x="64" y="54"/>
                    <a:pt x="72" y="51"/>
                  </a:cubicBezTo>
                  <a:cubicBezTo>
                    <a:pt x="76" y="50"/>
                    <a:pt x="78" y="46"/>
                    <a:pt x="76" y="42"/>
                  </a:cubicBezTo>
                  <a:close/>
                  <a:moveTo>
                    <a:pt x="76" y="42"/>
                  </a:moveTo>
                  <a:cubicBezTo>
                    <a:pt x="76" y="42"/>
                    <a:pt x="76" y="42"/>
                    <a:pt x="76" y="4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14" name="Freeform 380"/>
            <p:cNvSpPr>
              <a:spLocks noEditPoints="1"/>
            </p:cNvSpPr>
            <p:nvPr/>
          </p:nvSpPr>
          <p:spPr bwMode="auto">
            <a:xfrm>
              <a:off x="6411913" y="2701926"/>
              <a:ext cx="58738" cy="28575"/>
            </a:xfrm>
            <a:custGeom>
              <a:avLst/>
              <a:gdLst>
                <a:gd name="T0" fmla="*/ 1 w 20"/>
                <a:gd name="T1" fmla="*/ 6 h 10"/>
                <a:gd name="T2" fmla="*/ 1 w 20"/>
                <a:gd name="T3" fmla="*/ 9 h 10"/>
                <a:gd name="T4" fmla="*/ 3 w 20"/>
                <a:gd name="T5" fmla="*/ 10 h 10"/>
                <a:gd name="T6" fmla="*/ 4 w 20"/>
                <a:gd name="T7" fmla="*/ 9 h 10"/>
                <a:gd name="T8" fmla="*/ 17 w 20"/>
                <a:gd name="T9" fmla="*/ 9 h 10"/>
                <a:gd name="T10" fmla="*/ 20 w 20"/>
                <a:gd name="T11" fmla="*/ 8 h 10"/>
                <a:gd name="T12" fmla="*/ 19 w 20"/>
                <a:gd name="T13" fmla="*/ 5 h 10"/>
                <a:gd name="T14" fmla="*/ 1 w 20"/>
                <a:gd name="T15" fmla="*/ 6 h 10"/>
                <a:gd name="T16" fmla="*/ 1 w 20"/>
                <a:gd name="T17" fmla="*/ 6 h 10"/>
                <a:gd name="T18" fmla="*/ 1 w 20"/>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
                  <a:moveTo>
                    <a:pt x="1" y="6"/>
                  </a:moveTo>
                  <a:cubicBezTo>
                    <a:pt x="1" y="7"/>
                    <a:pt x="0" y="8"/>
                    <a:pt x="1" y="9"/>
                  </a:cubicBezTo>
                  <a:cubicBezTo>
                    <a:pt x="1" y="9"/>
                    <a:pt x="2" y="10"/>
                    <a:pt x="3" y="10"/>
                  </a:cubicBezTo>
                  <a:cubicBezTo>
                    <a:pt x="3" y="10"/>
                    <a:pt x="3" y="9"/>
                    <a:pt x="4" y="9"/>
                  </a:cubicBezTo>
                  <a:cubicBezTo>
                    <a:pt x="4" y="9"/>
                    <a:pt x="10" y="5"/>
                    <a:pt x="17" y="9"/>
                  </a:cubicBezTo>
                  <a:cubicBezTo>
                    <a:pt x="18" y="9"/>
                    <a:pt x="19" y="9"/>
                    <a:pt x="20" y="8"/>
                  </a:cubicBezTo>
                  <a:cubicBezTo>
                    <a:pt x="20" y="7"/>
                    <a:pt x="20" y="6"/>
                    <a:pt x="19" y="5"/>
                  </a:cubicBezTo>
                  <a:cubicBezTo>
                    <a:pt x="9" y="0"/>
                    <a:pt x="2" y="6"/>
                    <a:pt x="1" y="6"/>
                  </a:cubicBezTo>
                  <a:close/>
                  <a:moveTo>
                    <a:pt x="1" y="6"/>
                  </a:moveTo>
                  <a:cubicBezTo>
                    <a:pt x="1" y="6"/>
                    <a:pt x="1" y="6"/>
                    <a:pt x="1" y="6"/>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15" name="Freeform 381"/>
            <p:cNvSpPr>
              <a:spLocks noEditPoints="1"/>
            </p:cNvSpPr>
            <p:nvPr/>
          </p:nvSpPr>
          <p:spPr bwMode="auto">
            <a:xfrm>
              <a:off x="6391276" y="2665414"/>
              <a:ext cx="93663" cy="41275"/>
            </a:xfrm>
            <a:custGeom>
              <a:avLst/>
              <a:gdLst>
                <a:gd name="T0" fmla="*/ 31 w 32"/>
                <a:gd name="T1" fmla="*/ 12 h 14"/>
                <a:gd name="T2" fmla="*/ 30 w 32"/>
                <a:gd name="T3" fmla="*/ 9 h 14"/>
                <a:gd name="T4" fmla="*/ 1 w 32"/>
                <a:gd name="T5" fmla="*/ 10 h 14"/>
                <a:gd name="T6" fmla="*/ 1 w 32"/>
                <a:gd name="T7" fmla="*/ 13 h 14"/>
                <a:gd name="T8" fmla="*/ 2 w 32"/>
                <a:gd name="T9" fmla="*/ 14 h 14"/>
                <a:gd name="T10" fmla="*/ 4 w 32"/>
                <a:gd name="T11" fmla="*/ 13 h 14"/>
                <a:gd name="T12" fmla="*/ 29 w 32"/>
                <a:gd name="T13" fmla="*/ 12 h 14"/>
                <a:gd name="T14" fmla="*/ 31 w 32"/>
                <a:gd name="T15" fmla="*/ 12 h 14"/>
                <a:gd name="T16" fmla="*/ 31 w 32"/>
                <a:gd name="T17" fmla="*/ 12 h 14"/>
                <a:gd name="T18" fmla="*/ 31 w 32"/>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4">
                  <a:moveTo>
                    <a:pt x="31" y="12"/>
                  </a:moveTo>
                  <a:cubicBezTo>
                    <a:pt x="32" y="11"/>
                    <a:pt x="31" y="9"/>
                    <a:pt x="30" y="9"/>
                  </a:cubicBezTo>
                  <a:cubicBezTo>
                    <a:pt x="14" y="0"/>
                    <a:pt x="2" y="10"/>
                    <a:pt x="1" y="10"/>
                  </a:cubicBezTo>
                  <a:cubicBezTo>
                    <a:pt x="0" y="11"/>
                    <a:pt x="0" y="12"/>
                    <a:pt x="1" y="13"/>
                  </a:cubicBezTo>
                  <a:cubicBezTo>
                    <a:pt x="1" y="13"/>
                    <a:pt x="2" y="14"/>
                    <a:pt x="2" y="14"/>
                  </a:cubicBezTo>
                  <a:cubicBezTo>
                    <a:pt x="3" y="14"/>
                    <a:pt x="3" y="14"/>
                    <a:pt x="4" y="13"/>
                  </a:cubicBezTo>
                  <a:cubicBezTo>
                    <a:pt x="4" y="13"/>
                    <a:pt x="14" y="5"/>
                    <a:pt x="29" y="12"/>
                  </a:cubicBezTo>
                  <a:cubicBezTo>
                    <a:pt x="29" y="13"/>
                    <a:pt x="31" y="13"/>
                    <a:pt x="31" y="12"/>
                  </a:cubicBezTo>
                  <a:close/>
                  <a:moveTo>
                    <a:pt x="31" y="12"/>
                  </a:moveTo>
                  <a:cubicBezTo>
                    <a:pt x="31" y="12"/>
                    <a:pt x="31" y="12"/>
                    <a:pt x="31" y="1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16" name="Freeform 382"/>
            <p:cNvSpPr>
              <a:spLocks noEditPoints="1"/>
            </p:cNvSpPr>
            <p:nvPr/>
          </p:nvSpPr>
          <p:spPr bwMode="auto">
            <a:xfrm>
              <a:off x="6375401" y="2630489"/>
              <a:ext cx="125413" cy="50800"/>
            </a:xfrm>
            <a:custGeom>
              <a:avLst/>
              <a:gdLst>
                <a:gd name="T0" fmla="*/ 2 w 42"/>
                <a:gd name="T1" fmla="*/ 17 h 17"/>
                <a:gd name="T2" fmla="*/ 3 w 42"/>
                <a:gd name="T3" fmla="*/ 17 h 17"/>
                <a:gd name="T4" fmla="*/ 39 w 42"/>
                <a:gd name="T5" fmla="*/ 15 h 17"/>
                <a:gd name="T6" fmla="*/ 42 w 42"/>
                <a:gd name="T7" fmla="*/ 15 h 17"/>
                <a:gd name="T8" fmla="*/ 41 w 42"/>
                <a:gd name="T9" fmla="*/ 12 h 17"/>
                <a:gd name="T10" fmla="*/ 1 w 42"/>
                <a:gd name="T11" fmla="*/ 14 h 17"/>
                <a:gd name="T12" fmla="*/ 0 w 42"/>
                <a:gd name="T13" fmla="*/ 16 h 17"/>
                <a:gd name="T14" fmla="*/ 2 w 42"/>
                <a:gd name="T15" fmla="*/ 17 h 17"/>
                <a:gd name="T16" fmla="*/ 2 w 42"/>
                <a:gd name="T17" fmla="*/ 17 h 17"/>
                <a:gd name="T18" fmla="*/ 2 w 42"/>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7">
                  <a:moveTo>
                    <a:pt x="2" y="17"/>
                  </a:moveTo>
                  <a:cubicBezTo>
                    <a:pt x="2" y="17"/>
                    <a:pt x="3" y="17"/>
                    <a:pt x="3" y="17"/>
                  </a:cubicBezTo>
                  <a:cubicBezTo>
                    <a:pt x="4" y="16"/>
                    <a:pt x="19" y="5"/>
                    <a:pt x="39" y="15"/>
                  </a:cubicBezTo>
                  <a:cubicBezTo>
                    <a:pt x="40" y="16"/>
                    <a:pt x="41" y="15"/>
                    <a:pt x="42" y="15"/>
                  </a:cubicBezTo>
                  <a:cubicBezTo>
                    <a:pt x="42" y="14"/>
                    <a:pt x="42" y="12"/>
                    <a:pt x="41" y="12"/>
                  </a:cubicBezTo>
                  <a:cubicBezTo>
                    <a:pt x="18" y="0"/>
                    <a:pt x="1" y="13"/>
                    <a:pt x="1" y="14"/>
                  </a:cubicBezTo>
                  <a:cubicBezTo>
                    <a:pt x="0" y="14"/>
                    <a:pt x="0" y="15"/>
                    <a:pt x="0" y="16"/>
                  </a:cubicBezTo>
                  <a:cubicBezTo>
                    <a:pt x="1" y="17"/>
                    <a:pt x="1" y="17"/>
                    <a:pt x="2" y="17"/>
                  </a:cubicBezTo>
                  <a:close/>
                  <a:moveTo>
                    <a:pt x="2" y="17"/>
                  </a:moveTo>
                  <a:cubicBezTo>
                    <a:pt x="2" y="17"/>
                    <a:pt x="2" y="17"/>
                    <a:pt x="2" y="17"/>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grpSp>
      <p:grpSp>
        <p:nvGrpSpPr>
          <p:cNvPr id="4" name="Group 16"/>
          <p:cNvGrpSpPr/>
          <p:nvPr>
            <p:custDataLst>
              <p:tags r:id="rId4"/>
            </p:custDataLst>
          </p:nvPr>
        </p:nvGrpSpPr>
        <p:grpSpPr>
          <a:xfrm>
            <a:off x="5058876" y="1844944"/>
            <a:ext cx="284163" cy="371475"/>
            <a:chOff x="2728913" y="8026401"/>
            <a:chExt cx="284163" cy="371475"/>
          </a:xfrm>
        </p:grpSpPr>
        <p:sp>
          <p:nvSpPr>
            <p:cNvPr id="18" name="Freeform 190"/>
            <p:cNvSpPr>
              <a:spLocks noEditPoints="1"/>
            </p:cNvSpPr>
            <p:nvPr/>
          </p:nvSpPr>
          <p:spPr bwMode="auto">
            <a:xfrm>
              <a:off x="2835276" y="8035926"/>
              <a:ext cx="136525" cy="17463"/>
            </a:xfrm>
            <a:custGeom>
              <a:avLst/>
              <a:gdLst>
                <a:gd name="T0" fmla="*/ 3 w 46"/>
                <a:gd name="T1" fmla="*/ 6 h 6"/>
                <a:gd name="T2" fmla="*/ 43 w 46"/>
                <a:gd name="T3" fmla="*/ 6 h 6"/>
                <a:gd name="T4" fmla="*/ 46 w 46"/>
                <a:gd name="T5" fmla="*/ 3 h 6"/>
                <a:gd name="T6" fmla="*/ 46 w 46"/>
                <a:gd name="T7" fmla="*/ 3 h 6"/>
                <a:gd name="T8" fmla="*/ 43 w 46"/>
                <a:gd name="T9" fmla="*/ 0 h 6"/>
                <a:gd name="T10" fmla="*/ 3 w 46"/>
                <a:gd name="T11" fmla="*/ 0 h 6"/>
                <a:gd name="T12" fmla="*/ 0 w 46"/>
                <a:gd name="T13" fmla="*/ 3 h 6"/>
                <a:gd name="T14" fmla="*/ 0 w 46"/>
                <a:gd name="T15" fmla="*/ 3 h 6"/>
                <a:gd name="T16" fmla="*/ 3 w 46"/>
                <a:gd name="T17" fmla="*/ 6 h 6"/>
                <a:gd name="T18" fmla="*/ 3 w 46"/>
                <a:gd name="T19" fmla="*/ 6 h 6"/>
                <a:gd name="T20" fmla="*/ 3 w 46"/>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
                  <a:moveTo>
                    <a:pt x="3" y="6"/>
                  </a:moveTo>
                  <a:cubicBezTo>
                    <a:pt x="43" y="6"/>
                    <a:pt x="43" y="6"/>
                    <a:pt x="43" y="6"/>
                  </a:cubicBezTo>
                  <a:cubicBezTo>
                    <a:pt x="45" y="6"/>
                    <a:pt x="46" y="5"/>
                    <a:pt x="46" y="3"/>
                  </a:cubicBezTo>
                  <a:cubicBezTo>
                    <a:pt x="46" y="3"/>
                    <a:pt x="46" y="3"/>
                    <a:pt x="46" y="3"/>
                  </a:cubicBezTo>
                  <a:cubicBezTo>
                    <a:pt x="46" y="1"/>
                    <a:pt x="45" y="0"/>
                    <a:pt x="43" y="0"/>
                  </a:cubicBezTo>
                  <a:cubicBezTo>
                    <a:pt x="3" y="0"/>
                    <a:pt x="3" y="0"/>
                    <a:pt x="3" y="0"/>
                  </a:cubicBezTo>
                  <a:cubicBezTo>
                    <a:pt x="1" y="0"/>
                    <a:pt x="0" y="1"/>
                    <a:pt x="0" y="3"/>
                  </a:cubicBezTo>
                  <a:cubicBezTo>
                    <a:pt x="0" y="3"/>
                    <a:pt x="0" y="3"/>
                    <a:pt x="0" y="3"/>
                  </a:cubicBezTo>
                  <a:cubicBezTo>
                    <a:pt x="0" y="5"/>
                    <a:pt x="1" y="6"/>
                    <a:pt x="3" y="6"/>
                  </a:cubicBezTo>
                  <a:close/>
                  <a:moveTo>
                    <a:pt x="3" y="6"/>
                  </a:moveTo>
                  <a:cubicBezTo>
                    <a:pt x="3" y="6"/>
                    <a:pt x="3" y="6"/>
                    <a:pt x="3" y="6"/>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19" name="Freeform 191"/>
            <p:cNvSpPr>
              <a:spLocks noEditPoints="1"/>
            </p:cNvSpPr>
            <p:nvPr/>
          </p:nvSpPr>
          <p:spPr bwMode="auto">
            <a:xfrm>
              <a:off x="2835276" y="8070851"/>
              <a:ext cx="177800" cy="19050"/>
            </a:xfrm>
            <a:custGeom>
              <a:avLst/>
              <a:gdLst>
                <a:gd name="T0" fmla="*/ 0 w 60"/>
                <a:gd name="T1" fmla="*/ 3 h 6"/>
                <a:gd name="T2" fmla="*/ 3 w 60"/>
                <a:gd name="T3" fmla="*/ 6 h 6"/>
                <a:gd name="T4" fmla="*/ 57 w 60"/>
                <a:gd name="T5" fmla="*/ 6 h 6"/>
                <a:gd name="T6" fmla="*/ 60 w 60"/>
                <a:gd name="T7" fmla="*/ 3 h 6"/>
                <a:gd name="T8" fmla="*/ 60 w 60"/>
                <a:gd name="T9" fmla="*/ 3 h 6"/>
                <a:gd name="T10" fmla="*/ 57 w 60"/>
                <a:gd name="T11" fmla="*/ 0 h 6"/>
                <a:gd name="T12" fmla="*/ 3 w 60"/>
                <a:gd name="T13" fmla="*/ 0 h 6"/>
                <a:gd name="T14" fmla="*/ 0 w 60"/>
                <a:gd name="T15" fmla="*/ 3 h 6"/>
                <a:gd name="T16" fmla="*/ 0 w 60"/>
                <a:gd name="T17" fmla="*/ 3 h 6"/>
                <a:gd name="T18" fmla="*/ 0 w 6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
                  <a:moveTo>
                    <a:pt x="0" y="3"/>
                  </a:moveTo>
                  <a:cubicBezTo>
                    <a:pt x="0" y="5"/>
                    <a:pt x="1" y="6"/>
                    <a:pt x="3" y="6"/>
                  </a:cubicBezTo>
                  <a:cubicBezTo>
                    <a:pt x="57" y="6"/>
                    <a:pt x="57" y="6"/>
                    <a:pt x="57" y="6"/>
                  </a:cubicBezTo>
                  <a:cubicBezTo>
                    <a:pt x="59" y="6"/>
                    <a:pt x="60" y="5"/>
                    <a:pt x="60" y="3"/>
                  </a:cubicBezTo>
                  <a:cubicBezTo>
                    <a:pt x="60" y="3"/>
                    <a:pt x="60" y="3"/>
                    <a:pt x="60" y="3"/>
                  </a:cubicBezTo>
                  <a:cubicBezTo>
                    <a:pt x="60" y="1"/>
                    <a:pt x="59" y="0"/>
                    <a:pt x="57" y="0"/>
                  </a:cubicBezTo>
                  <a:cubicBezTo>
                    <a:pt x="3" y="0"/>
                    <a:pt x="3" y="0"/>
                    <a:pt x="3" y="0"/>
                  </a:cubicBezTo>
                  <a:cubicBezTo>
                    <a:pt x="1" y="0"/>
                    <a:pt x="0" y="1"/>
                    <a:pt x="0" y="3"/>
                  </a:cubicBezTo>
                  <a:close/>
                  <a:moveTo>
                    <a:pt x="0" y="3"/>
                  </a:moveTo>
                  <a:cubicBezTo>
                    <a:pt x="0" y="3"/>
                    <a:pt x="0" y="3"/>
                    <a:pt x="0" y="3"/>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0" name="Freeform 192"/>
            <p:cNvSpPr>
              <a:spLocks noEditPoints="1"/>
            </p:cNvSpPr>
            <p:nvPr/>
          </p:nvSpPr>
          <p:spPr bwMode="auto">
            <a:xfrm>
              <a:off x="2835276" y="8107363"/>
              <a:ext cx="177800" cy="20638"/>
            </a:xfrm>
            <a:custGeom>
              <a:avLst/>
              <a:gdLst>
                <a:gd name="T0" fmla="*/ 0 w 60"/>
                <a:gd name="T1" fmla="*/ 3 h 7"/>
                <a:gd name="T2" fmla="*/ 3 w 60"/>
                <a:gd name="T3" fmla="*/ 7 h 7"/>
                <a:gd name="T4" fmla="*/ 57 w 60"/>
                <a:gd name="T5" fmla="*/ 7 h 7"/>
                <a:gd name="T6" fmla="*/ 60 w 60"/>
                <a:gd name="T7" fmla="*/ 3 h 7"/>
                <a:gd name="T8" fmla="*/ 60 w 60"/>
                <a:gd name="T9" fmla="*/ 3 h 7"/>
                <a:gd name="T10" fmla="*/ 57 w 60"/>
                <a:gd name="T11" fmla="*/ 0 h 7"/>
                <a:gd name="T12" fmla="*/ 3 w 60"/>
                <a:gd name="T13" fmla="*/ 0 h 7"/>
                <a:gd name="T14" fmla="*/ 0 w 60"/>
                <a:gd name="T15" fmla="*/ 3 h 7"/>
                <a:gd name="T16" fmla="*/ 0 w 60"/>
                <a:gd name="T17" fmla="*/ 3 h 7"/>
                <a:gd name="T18" fmla="*/ 0 w 60"/>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
                  <a:moveTo>
                    <a:pt x="0" y="3"/>
                  </a:moveTo>
                  <a:cubicBezTo>
                    <a:pt x="0" y="5"/>
                    <a:pt x="1" y="7"/>
                    <a:pt x="3" y="7"/>
                  </a:cubicBezTo>
                  <a:cubicBezTo>
                    <a:pt x="57" y="7"/>
                    <a:pt x="57" y="7"/>
                    <a:pt x="57" y="7"/>
                  </a:cubicBezTo>
                  <a:cubicBezTo>
                    <a:pt x="59" y="7"/>
                    <a:pt x="60" y="5"/>
                    <a:pt x="60" y="3"/>
                  </a:cubicBezTo>
                  <a:cubicBezTo>
                    <a:pt x="60" y="3"/>
                    <a:pt x="60" y="3"/>
                    <a:pt x="60" y="3"/>
                  </a:cubicBezTo>
                  <a:cubicBezTo>
                    <a:pt x="60" y="2"/>
                    <a:pt x="59" y="0"/>
                    <a:pt x="57" y="0"/>
                  </a:cubicBezTo>
                  <a:cubicBezTo>
                    <a:pt x="3" y="0"/>
                    <a:pt x="3" y="0"/>
                    <a:pt x="3" y="0"/>
                  </a:cubicBezTo>
                  <a:cubicBezTo>
                    <a:pt x="1" y="0"/>
                    <a:pt x="0" y="2"/>
                    <a:pt x="0" y="3"/>
                  </a:cubicBezTo>
                  <a:close/>
                  <a:moveTo>
                    <a:pt x="0" y="3"/>
                  </a:moveTo>
                  <a:cubicBezTo>
                    <a:pt x="0" y="3"/>
                    <a:pt x="0" y="3"/>
                    <a:pt x="0" y="3"/>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1" name="Freeform 193"/>
            <p:cNvSpPr>
              <a:spLocks noEditPoints="1"/>
            </p:cNvSpPr>
            <p:nvPr/>
          </p:nvSpPr>
          <p:spPr bwMode="auto">
            <a:xfrm>
              <a:off x="2835276" y="8162926"/>
              <a:ext cx="136525" cy="17463"/>
            </a:xfrm>
            <a:custGeom>
              <a:avLst/>
              <a:gdLst>
                <a:gd name="T0" fmla="*/ 0 w 46"/>
                <a:gd name="T1" fmla="*/ 3 h 6"/>
                <a:gd name="T2" fmla="*/ 3 w 46"/>
                <a:gd name="T3" fmla="*/ 6 h 6"/>
                <a:gd name="T4" fmla="*/ 43 w 46"/>
                <a:gd name="T5" fmla="*/ 6 h 6"/>
                <a:gd name="T6" fmla="*/ 46 w 46"/>
                <a:gd name="T7" fmla="*/ 3 h 6"/>
                <a:gd name="T8" fmla="*/ 46 w 46"/>
                <a:gd name="T9" fmla="*/ 3 h 6"/>
                <a:gd name="T10" fmla="*/ 43 w 46"/>
                <a:gd name="T11" fmla="*/ 0 h 6"/>
                <a:gd name="T12" fmla="*/ 3 w 46"/>
                <a:gd name="T13" fmla="*/ 0 h 6"/>
                <a:gd name="T14" fmla="*/ 0 w 46"/>
                <a:gd name="T15" fmla="*/ 3 h 6"/>
                <a:gd name="T16" fmla="*/ 0 w 46"/>
                <a:gd name="T17" fmla="*/ 3 h 6"/>
                <a:gd name="T18" fmla="*/ 0 w 46"/>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6">
                  <a:moveTo>
                    <a:pt x="0" y="3"/>
                  </a:moveTo>
                  <a:cubicBezTo>
                    <a:pt x="0" y="5"/>
                    <a:pt x="1" y="6"/>
                    <a:pt x="3" y="6"/>
                  </a:cubicBezTo>
                  <a:cubicBezTo>
                    <a:pt x="43" y="6"/>
                    <a:pt x="43" y="6"/>
                    <a:pt x="43" y="6"/>
                  </a:cubicBezTo>
                  <a:cubicBezTo>
                    <a:pt x="45" y="6"/>
                    <a:pt x="46" y="5"/>
                    <a:pt x="46" y="3"/>
                  </a:cubicBezTo>
                  <a:cubicBezTo>
                    <a:pt x="46" y="3"/>
                    <a:pt x="46" y="3"/>
                    <a:pt x="46" y="3"/>
                  </a:cubicBezTo>
                  <a:cubicBezTo>
                    <a:pt x="46" y="1"/>
                    <a:pt x="45" y="0"/>
                    <a:pt x="43" y="0"/>
                  </a:cubicBezTo>
                  <a:cubicBezTo>
                    <a:pt x="3" y="0"/>
                    <a:pt x="3" y="0"/>
                    <a:pt x="3" y="0"/>
                  </a:cubicBezTo>
                  <a:cubicBezTo>
                    <a:pt x="1" y="0"/>
                    <a:pt x="0" y="1"/>
                    <a:pt x="0" y="3"/>
                  </a:cubicBezTo>
                  <a:close/>
                  <a:moveTo>
                    <a:pt x="0" y="3"/>
                  </a:moveTo>
                  <a:cubicBezTo>
                    <a:pt x="0" y="3"/>
                    <a:pt x="0" y="3"/>
                    <a:pt x="0" y="3"/>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2" name="Freeform 194"/>
            <p:cNvSpPr>
              <a:spLocks noEditPoints="1"/>
            </p:cNvSpPr>
            <p:nvPr/>
          </p:nvSpPr>
          <p:spPr bwMode="auto">
            <a:xfrm>
              <a:off x="2835276" y="8199438"/>
              <a:ext cx="103188" cy="17463"/>
            </a:xfrm>
            <a:custGeom>
              <a:avLst/>
              <a:gdLst>
                <a:gd name="T0" fmla="*/ 0 w 35"/>
                <a:gd name="T1" fmla="*/ 3 h 6"/>
                <a:gd name="T2" fmla="*/ 3 w 35"/>
                <a:gd name="T3" fmla="*/ 6 h 6"/>
                <a:gd name="T4" fmla="*/ 32 w 35"/>
                <a:gd name="T5" fmla="*/ 6 h 6"/>
                <a:gd name="T6" fmla="*/ 35 w 35"/>
                <a:gd name="T7" fmla="*/ 3 h 6"/>
                <a:gd name="T8" fmla="*/ 35 w 35"/>
                <a:gd name="T9" fmla="*/ 3 h 6"/>
                <a:gd name="T10" fmla="*/ 32 w 35"/>
                <a:gd name="T11" fmla="*/ 0 h 6"/>
                <a:gd name="T12" fmla="*/ 3 w 35"/>
                <a:gd name="T13" fmla="*/ 0 h 6"/>
                <a:gd name="T14" fmla="*/ 0 w 35"/>
                <a:gd name="T15" fmla="*/ 3 h 6"/>
                <a:gd name="T16" fmla="*/ 0 w 35"/>
                <a:gd name="T17" fmla="*/ 3 h 6"/>
                <a:gd name="T18" fmla="*/ 0 w 35"/>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6">
                  <a:moveTo>
                    <a:pt x="0" y="3"/>
                  </a:moveTo>
                  <a:cubicBezTo>
                    <a:pt x="0" y="5"/>
                    <a:pt x="1" y="6"/>
                    <a:pt x="3" y="6"/>
                  </a:cubicBezTo>
                  <a:cubicBezTo>
                    <a:pt x="32" y="6"/>
                    <a:pt x="32" y="6"/>
                    <a:pt x="32" y="6"/>
                  </a:cubicBezTo>
                  <a:cubicBezTo>
                    <a:pt x="34" y="6"/>
                    <a:pt x="35" y="5"/>
                    <a:pt x="35" y="3"/>
                  </a:cubicBezTo>
                  <a:cubicBezTo>
                    <a:pt x="35" y="3"/>
                    <a:pt x="35" y="3"/>
                    <a:pt x="35" y="3"/>
                  </a:cubicBezTo>
                  <a:cubicBezTo>
                    <a:pt x="35" y="1"/>
                    <a:pt x="34" y="0"/>
                    <a:pt x="32" y="0"/>
                  </a:cubicBezTo>
                  <a:cubicBezTo>
                    <a:pt x="3" y="0"/>
                    <a:pt x="3" y="0"/>
                    <a:pt x="3" y="0"/>
                  </a:cubicBezTo>
                  <a:cubicBezTo>
                    <a:pt x="1" y="0"/>
                    <a:pt x="0" y="1"/>
                    <a:pt x="0" y="3"/>
                  </a:cubicBezTo>
                  <a:close/>
                  <a:moveTo>
                    <a:pt x="0" y="3"/>
                  </a:moveTo>
                  <a:cubicBezTo>
                    <a:pt x="0" y="3"/>
                    <a:pt x="0" y="3"/>
                    <a:pt x="0" y="3"/>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3" name="Freeform 195"/>
            <p:cNvSpPr>
              <a:spLocks noEditPoints="1"/>
            </p:cNvSpPr>
            <p:nvPr/>
          </p:nvSpPr>
          <p:spPr bwMode="auto">
            <a:xfrm>
              <a:off x="2835276" y="8234363"/>
              <a:ext cx="177800" cy="20638"/>
            </a:xfrm>
            <a:custGeom>
              <a:avLst/>
              <a:gdLst>
                <a:gd name="T0" fmla="*/ 0 w 60"/>
                <a:gd name="T1" fmla="*/ 3 h 7"/>
                <a:gd name="T2" fmla="*/ 3 w 60"/>
                <a:gd name="T3" fmla="*/ 7 h 7"/>
                <a:gd name="T4" fmla="*/ 57 w 60"/>
                <a:gd name="T5" fmla="*/ 7 h 7"/>
                <a:gd name="T6" fmla="*/ 60 w 60"/>
                <a:gd name="T7" fmla="*/ 3 h 7"/>
                <a:gd name="T8" fmla="*/ 60 w 60"/>
                <a:gd name="T9" fmla="*/ 3 h 7"/>
                <a:gd name="T10" fmla="*/ 57 w 60"/>
                <a:gd name="T11" fmla="*/ 0 h 7"/>
                <a:gd name="T12" fmla="*/ 3 w 60"/>
                <a:gd name="T13" fmla="*/ 0 h 7"/>
                <a:gd name="T14" fmla="*/ 0 w 60"/>
                <a:gd name="T15" fmla="*/ 3 h 7"/>
                <a:gd name="T16" fmla="*/ 0 w 60"/>
                <a:gd name="T17" fmla="*/ 3 h 7"/>
                <a:gd name="T18" fmla="*/ 0 w 60"/>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
                  <a:moveTo>
                    <a:pt x="0" y="3"/>
                  </a:moveTo>
                  <a:cubicBezTo>
                    <a:pt x="0" y="5"/>
                    <a:pt x="1" y="7"/>
                    <a:pt x="3" y="7"/>
                  </a:cubicBezTo>
                  <a:cubicBezTo>
                    <a:pt x="57" y="7"/>
                    <a:pt x="57" y="7"/>
                    <a:pt x="57" y="7"/>
                  </a:cubicBezTo>
                  <a:cubicBezTo>
                    <a:pt x="59" y="7"/>
                    <a:pt x="60" y="5"/>
                    <a:pt x="60" y="3"/>
                  </a:cubicBezTo>
                  <a:cubicBezTo>
                    <a:pt x="60" y="3"/>
                    <a:pt x="60" y="3"/>
                    <a:pt x="60" y="3"/>
                  </a:cubicBezTo>
                  <a:cubicBezTo>
                    <a:pt x="60" y="2"/>
                    <a:pt x="59" y="0"/>
                    <a:pt x="57" y="0"/>
                  </a:cubicBezTo>
                  <a:cubicBezTo>
                    <a:pt x="3" y="0"/>
                    <a:pt x="3" y="0"/>
                    <a:pt x="3" y="0"/>
                  </a:cubicBezTo>
                  <a:cubicBezTo>
                    <a:pt x="1" y="0"/>
                    <a:pt x="0" y="2"/>
                    <a:pt x="0" y="3"/>
                  </a:cubicBezTo>
                  <a:close/>
                  <a:moveTo>
                    <a:pt x="0" y="3"/>
                  </a:moveTo>
                  <a:cubicBezTo>
                    <a:pt x="0" y="3"/>
                    <a:pt x="0" y="3"/>
                    <a:pt x="0" y="3"/>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4" name="Freeform 196"/>
            <p:cNvSpPr>
              <a:spLocks noEditPoints="1"/>
            </p:cNvSpPr>
            <p:nvPr/>
          </p:nvSpPr>
          <p:spPr bwMode="auto">
            <a:xfrm>
              <a:off x="2835276" y="8296276"/>
              <a:ext cx="174625" cy="20638"/>
            </a:xfrm>
            <a:custGeom>
              <a:avLst/>
              <a:gdLst>
                <a:gd name="T0" fmla="*/ 0 w 59"/>
                <a:gd name="T1" fmla="*/ 3 h 7"/>
                <a:gd name="T2" fmla="*/ 3 w 59"/>
                <a:gd name="T3" fmla="*/ 7 h 7"/>
                <a:gd name="T4" fmla="*/ 55 w 59"/>
                <a:gd name="T5" fmla="*/ 7 h 7"/>
                <a:gd name="T6" fmla="*/ 59 w 59"/>
                <a:gd name="T7" fmla="*/ 3 h 7"/>
                <a:gd name="T8" fmla="*/ 59 w 59"/>
                <a:gd name="T9" fmla="*/ 3 h 7"/>
                <a:gd name="T10" fmla="*/ 55 w 59"/>
                <a:gd name="T11" fmla="*/ 0 h 7"/>
                <a:gd name="T12" fmla="*/ 3 w 59"/>
                <a:gd name="T13" fmla="*/ 0 h 7"/>
                <a:gd name="T14" fmla="*/ 0 w 59"/>
                <a:gd name="T15" fmla="*/ 3 h 7"/>
                <a:gd name="T16" fmla="*/ 0 w 59"/>
                <a:gd name="T17" fmla="*/ 3 h 7"/>
                <a:gd name="T18" fmla="*/ 0 w 59"/>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7">
                  <a:moveTo>
                    <a:pt x="0" y="3"/>
                  </a:moveTo>
                  <a:cubicBezTo>
                    <a:pt x="0" y="5"/>
                    <a:pt x="1" y="7"/>
                    <a:pt x="3" y="7"/>
                  </a:cubicBezTo>
                  <a:cubicBezTo>
                    <a:pt x="55" y="7"/>
                    <a:pt x="55" y="7"/>
                    <a:pt x="55" y="7"/>
                  </a:cubicBezTo>
                  <a:cubicBezTo>
                    <a:pt x="57" y="7"/>
                    <a:pt x="59" y="5"/>
                    <a:pt x="59" y="3"/>
                  </a:cubicBezTo>
                  <a:cubicBezTo>
                    <a:pt x="59" y="3"/>
                    <a:pt x="59" y="3"/>
                    <a:pt x="59" y="3"/>
                  </a:cubicBezTo>
                  <a:cubicBezTo>
                    <a:pt x="59" y="2"/>
                    <a:pt x="57" y="0"/>
                    <a:pt x="55" y="0"/>
                  </a:cubicBezTo>
                  <a:cubicBezTo>
                    <a:pt x="3" y="0"/>
                    <a:pt x="3" y="0"/>
                    <a:pt x="3" y="0"/>
                  </a:cubicBezTo>
                  <a:cubicBezTo>
                    <a:pt x="1" y="0"/>
                    <a:pt x="0" y="2"/>
                    <a:pt x="0" y="3"/>
                  </a:cubicBezTo>
                  <a:close/>
                  <a:moveTo>
                    <a:pt x="0" y="3"/>
                  </a:moveTo>
                  <a:cubicBezTo>
                    <a:pt x="0" y="3"/>
                    <a:pt x="0" y="3"/>
                    <a:pt x="0" y="3"/>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5" name="Freeform 197"/>
            <p:cNvSpPr>
              <a:spLocks noEditPoints="1"/>
            </p:cNvSpPr>
            <p:nvPr/>
          </p:nvSpPr>
          <p:spPr bwMode="auto">
            <a:xfrm>
              <a:off x="2835276" y="8332788"/>
              <a:ext cx="153988" cy="17463"/>
            </a:xfrm>
            <a:custGeom>
              <a:avLst/>
              <a:gdLst>
                <a:gd name="T0" fmla="*/ 0 w 52"/>
                <a:gd name="T1" fmla="*/ 3 h 6"/>
                <a:gd name="T2" fmla="*/ 3 w 52"/>
                <a:gd name="T3" fmla="*/ 6 h 6"/>
                <a:gd name="T4" fmla="*/ 48 w 52"/>
                <a:gd name="T5" fmla="*/ 6 h 6"/>
                <a:gd name="T6" fmla="*/ 52 w 52"/>
                <a:gd name="T7" fmla="*/ 3 h 6"/>
                <a:gd name="T8" fmla="*/ 52 w 52"/>
                <a:gd name="T9" fmla="*/ 3 h 6"/>
                <a:gd name="T10" fmla="*/ 48 w 52"/>
                <a:gd name="T11" fmla="*/ 0 h 6"/>
                <a:gd name="T12" fmla="*/ 3 w 52"/>
                <a:gd name="T13" fmla="*/ 0 h 6"/>
                <a:gd name="T14" fmla="*/ 0 w 52"/>
                <a:gd name="T15" fmla="*/ 3 h 6"/>
                <a:gd name="T16" fmla="*/ 0 w 52"/>
                <a:gd name="T17" fmla="*/ 3 h 6"/>
                <a:gd name="T18" fmla="*/ 0 w 5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6">
                  <a:moveTo>
                    <a:pt x="0" y="3"/>
                  </a:moveTo>
                  <a:cubicBezTo>
                    <a:pt x="0" y="5"/>
                    <a:pt x="1" y="6"/>
                    <a:pt x="3" y="6"/>
                  </a:cubicBezTo>
                  <a:cubicBezTo>
                    <a:pt x="48" y="6"/>
                    <a:pt x="48" y="6"/>
                    <a:pt x="48" y="6"/>
                  </a:cubicBezTo>
                  <a:cubicBezTo>
                    <a:pt x="50" y="6"/>
                    <a:pt x="52" y="5"/>
                    <a:pt x="52" y="3"/>
                  </a:cubicBezTo>
                  <a:cubicBezTo>
                    <a:pt x="52" y="3"/>
                    <a:pt x="52" y="3"/>
                    <a:pt x="52" y="3"/>
                  </a:cubicBezTo>
                  <a:cubicBezTo>
                    <a:pt x="52" y="2"/>
                    <a:pt x="50" y="0"/>
                    <a:pt x="48" y="0"/>
                  </a:cubicBezTo>
                  <a:cubicBezTo>
                    <a:pt x="3" y="0"/>
                    <a:pt x="3" y="0"/>
                    <a:pt x="3" y="0"/>
                  </a:cubicBezTo>
                  <a:cubicBezTo>
                    <a:pt x="1" y="0"/>
                    <a:pt x="0" y="2"/>
                    <a:pt x="0" y="3"/>
                  </a:cubicBezTo>
                  <a:close/>
                  <a:moveTo>
                    <a:pt x="0" y="3"/>
                  </a:moveTo>
                  <a:cubicBezTo>
                    <a:pt x="0" y="3"/>
                    <a:pt x="0" y="3"/>
                    <a:pt x="0" y="3"/>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6" name="Freeform 198"/>
            <p:cNvSpPr>
              <a:spLocks noEditPoints="1"/>
            </p:cNvSpPr>
            <p:nvPr/>
          </p:nvSpPr>
          <p:spPr bwMode="auto">
            <a:xfrm>
              <a:off x="2835276" y="8367713"/>
              <a:ext cx="79375" cy="17463"/>
            </a:xfrm>
            <a:custGeom>
              <a:avLst/>
              <a:gdLst>
                <a:gd name="T0" fmla="*/ 0 w 27"/>
                <a:gd name="T1" fmla="*/ 3 h 6"/>
                <a:gd name="T2" fmla="*/ 3 w 27"/>
                <a:gd name="T3" fmla="*/ 6 h 6"/>
                <a:gd name="T4" fmla="*/ 24 w 27"/>
                <a:gd name="T5" fmla="*/ 6 h 6"/>
                <a:gd name="T6" fmla="*/ 27 w 27"/>
                <a:gd name="T7" fmla="*/ 3 h 6"/>
                <a:gd name="T8" fmla="*/ 27 w 27"/>
                <a:gd name="T9" fmla="*/ 3 h 6"/>
                <a:gd name="T10" fmla="*/ 24 w 27"/>
                <a:gd name="T11" fmla="*/ 0 h 6"/>
                <a:gd name="T12" fmla="*/ 3 w 27"/>
                <a:gd name="T13" fmla="*/ 0 h 6"/>
                <a:gd name="T14" fmla="*/ 0 w 27"/>
                <a:gd name="T15" fmla="*/ 3 h 6"/>
                <a:gd name="T16" fmla="*/ 0 w 27"/>
                <a:gd name="T17" fmla="*/ 3 h 6"/>
                <a:gd name="T18" fmla="*/ 0 w 27"/>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6">
                  <a:moveTo>
                    <a:pt x="0" y="3"/>
                  </a:moveTo>
                  <a:cubicBezTo>
                    <a:pt x="0" y="5"/>
                    <a:pt x="1" y="6"/>
                    <a:pt x="3" y="6"/>
                  </a:cubicBezTo>
                  <a:cubicBezTo>
                    <a:pt x="24" y="6"/>
                    <a:pt x="24" y="6"/>
                    <a:pt x="24" y="6"/>
                  </a:cubicBezTo>
                  <a:cubicBezTo>
                    <a:pt x="25" y="6"/>
                    <a:pt x="27" y="5"/>
                    <a:pt x="27" y="3"/>
                  </a:cubicBezTo>
                  <a:cubicBezTo>
                    <a:pt x="27" y="3"/>
                    <a:pt x="27" y="3"/>
                    <a:pt x="27" y="3"/>
                  </a:cubicBezTo>
                  <a:cubicBezTo>
                    <a:pt x="27" y="1"/>
                    <a:pt x="25" y="0"/>
                    <a:pt x="24" y="0"/>
                  </a:cubicBezTo>
                  <a:cubicBezTo>
                    <a:pt x="3" y="0"/>
                    <a:pt x="3" y="0"/>
                    <a:pt x="3" y="0"/>
                  </a:cubicBezTo>
                  <a:cubicBezTo>
                    <a:pt x="1" y="0"/>
                    <a:pt x="0" y="2"/>
                    <a:pt x="0" y="3"/>
                  </a:cubicBezTo>
                  <a:close/>
                  <a:moveTo>
                    <a:pt x="0" y="3"/>
                  </a:moveTo>
                  <a:cubicBezTo>
                    <a:pt x="0" y="3"/>
                    <a:pt x="0" y="3"/>
                    <a:pt x="0" y="3"/>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7" name="Freeform 199"/>
            <p:cNvSpPr>
              <a:spLocks noEditPoints="1"/>
            </p:cNvSpPr>
            <p:nvPr/>
          </p:nvSpPr>
          <p:spPr bwMode="auto">
            <a:xfrm>
              <a:off x="2728913" y="8080376"/>
              <a:ext cx="76200" cy="53975"/>
            </a:xfrm>
            <a:custGeom>
              <a:avLst/>
              <a:gdLst>
                <a:gd name="T0" fmla="*/ 0 w 26"/>
                <a:gd name="T1" fmla="*/ 2 h 18"/>
                <a:gd name="T2" fmla="*/ 0 w 26"/>
                <a:gd name="T3" fmla="*/ 18 h 18"/>
                <a:gd name="T4" fmla="*/ 26 w 26"/>
                <a:gd name="T5" fmla="*/ 18 h 18"/>
                <a:gd name="T6" fmla="*/ 26 w 26"/>
                <a:gd name="T7" fmla="*/ 2 h 18"/>
                <a:gd name="T8" fmla="*/ 23 w 26"/>
                <a:gd name="T9" fmla="*/ 0 h 18"/>
                <a:gd name="T10" fmla="*/ 20 w 26"/>
                <a:gd name="T11" fmla="*/ 0 h 18"/>
                <a:gd name="T12" fmla="*/ 19 w 26"/>
                <a:gd name="T13" fmla="*/ 0 h 18"/>
                <a:gd name="T14" fmla="*/ 14 w 26"/>
                <a:gd name="T15" fmla="*/ 6 h 18"/>
                <a:gd name="T16" fmla="*/ 13 w 26"/>
                <a:gd name="T17" fmla="*/ 4 h 18"/>
                <a:gd name="T18" fmla="*/ 15 w 26"/>
                <a:gd name="T19" fmla="*/ 1 h 18"/>
                <a:gd name="T20" fmla="*/ 14 w 26"/>
                <a:gd name="T21" fmla="*/ 0 h 18"/>
                <a:gd name="T22" fmla="*/ 11 w 26"/>
                <a:gd name="T23" fmla="*/ 0 h 18"/>
                <a:gd name="T24" fmla="*/ 10 w 26"/>
                <a:gd name="T25" fmla="*/ 1 h 18"/>
                <a:gd name="T26" fmla="*/ 12 w 26"/>
                <a:gd name="T27" fmla="*/ 4 h 18"/>
                <a:gd name="T28" fmla="*/ 11 w 26"/>
                <a:gd name="T29" fmla="*/ 6 h 18"/>
                <a:gd name="T30" fmla="*/ 7 w 26"/>
                <a:gd name="T31" fmla="*/ 0 h 18"/>
                <a:gd name="T32" fmla="*/ 5 w 26"/>
                <a:gd name="T33" fmla="*/ 0 h 18"/>
                <a:gd name="T34" fmla="*/ 2 w 26"/>
                <a:gd name="T35" fmla="*/ 0 h 18"/>
                <a:gd name="T36" fmla="*/ 0 w 26"/>
                <a:gd name="T37" fmla="*/ 2 h 18"/>
                <a:gd name="T38" fmla="*/ 0 w 26"/>
                <a:gd name="T39" fmla="*/ 2 h 18"/>
                <a:gd name="T40" fmla="*/ 0 w 26"/>
                <a:gd name="T4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18">
                  <a:moveTo>
                    <a:pt x="0" y="2"/>
                  </a:moveTo>
                  <a:cubicBezTo>
                    <a:pt x="0" y="18"/>
                    <a:pt x="0" y="18"/>
                    <a:pt x="0" y="18"/>
                  </a:cubicBezTo>
                  <a:cubicBezTo>
                    <a:pt x="26" y="18"/>
                    <a:pt x="26" y="18"/>
                    <a:pt x="26" y="18"/>
                  </a:cubicBezTo>
                  <a:cubicBezTo>
                    <a:pt x="26" y="2"/>
                    <a:pt x="26" y="2"/>
                    <a:pt x="26" y="2"/>
                  </a:cubicBezTo>
                  <a:cubicBezTo>
                    <a:pt x="26" y="1"/>
                    <a:pt x="25" y="0"/>
                    <a:pt x="23" y="0"/>
                  </a:cubicBezTo>
                  <a:cubicBezTo>
                    <a:pt x="20" y="0"/>
                    <a:pt x="20" y="0"/>
                    <a:pt x="20" y="0"/>
                  </a:cubicBezTo>
                  <a:cubicBezTo>
                    <a:pt x="20" y="0"/>
                    <a:pt x="19" y="0"/>
                    <a:pt x="19" y="0"/>
                  </a:cubicBezTo>
                  <a:cubicBezTo>
                    <a:pt x="14" y="6"/>
                    <a:pt x="14" y="6"/>
                    <a:pt x="14" y="6"/>
                  </a:cubicBezTo>
                  <a:cubicBezTo>
                    <a:pt x="13" y="4"/>
                    <a:pt x="13" y="4"/>
                    <a:pt x="13" y="4"/>
                  </a:cubicBezTo>
                  <a:cubicBezTo>
                    <a:pt x="15" y="1"/>
                    <a:pt x="15" y="1"/>
                    <a:pt x="15" y="1"/>
                  </a:cubicBezTo>
                  <a:cubicBezTo>
                    <a:pt x="15" y="0"/>
                    <a:pt x="15" y="0"/>
                    <a:pt x="14" y="0"/>
                  </a:cubicBezTo>
                  <a:cubicBezTo>
                    <a:pt x="11" y="0"/>
                    <a:pt x="11" y="0"/>
                    <a:pt x="11" y="0"/>
                  </a:cubicBezTo>
                  <a:cubicBezTo>
                    <a:pt x="10" y="0"/>
                    <a:pt x="10" y="0"/>
                    <a:pt x="10" y="1"/>
                  </a:cubicBezTo>
                  <a:cubicBezTo>
                    <a:pt x="12" y="4"/>
                    <a:pt x="12" y="4"/>
                    <a:pt x="12" y="4"/>
                  </a:cubicBezTo>
                  <a:cubicBezTo>
                    <a:pt x="11" y="6"/>
                    <a:pt x="11" y="6"/>
                    <a:pt x="11" y="6"/>
                  </a:cubicBezTo>
                  <a:cubicBezTo>
                    <a:pt x="7" y="0"/>
                    <a:pt x="7" y="0"/>
                    <a:pt x="7" y="0"/>
                  </a:cubicBezTo>
                  <a:cubicBezTo>
                    <a:pt x="6" y="0"/>
                    <a:pt x="6" y="0"/>
                    <a:pt x="5" y="0"/>
                  </a:cubicBezTo>
                  <a:cubicBezTo>
                    <a:pt x="2" y="0"/>
                    <a:pt x="2" y="0"/>
                    <a:pt x="2" y="0"/>
                  </a:cubicBezTo>
                  <a:cubicBezTo>
                    <a:pt x="1" y="0"/>
                    <a:pt x="0" y="1"/>
                    <a:pt x="0" y="2"/>
                  </a:cubicBezTo>
                  <a:close/>
                  <a:moveTo>
                    <a:pt x="0" y="2"/>
                  </a:moveTo>
                  <a:cubicBezTo>
                    <a:pt x="0" y="2"/>
                    <a:pt x="0" y="2"/>
                    <a:pt x="0" y="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8" name="Freeform 200"/>
            <p:cNvSpPr>
              <a:spLocks noEditPoints="1"/>
            </p:cNvSpPr>
            <p:nvPr/>
          </p:nvSpPr>
          <p:spPr bwMode="auto">
            <a:xfrm>
              <a:off x="2743201" y="8026401"/>
              <a:ext cx="47625" cy="47625"/>
            </a:xfrm>
            <a:custGeom>
              <a:avLst/>
              <a:gdLst>
                <a:gd name="T0" fmla="*/ 8 w 16"/>
                <a:gd name="T1" fmla="*/ 16 h 16"/>
                <a:gd name="T2" fmla="*/ 16 w 16"/>
                <a:gd name="T3" fmla="*/ 8 h 16"/>
                <a:gd name="T4" fmla="*/ 8 w 16"/>
                <a:gd name="T5" fmla="*/ 0 h 16"/>
                <a:gd name="T6" fmla="*/ 0 w 16"/>
                <a:gd name="T7" fmla="*/ 8 h 16"/>
                <a:gd name="T8" fmla="*/ 8 w 16"/>
                <a:gd name="T9" fmla="*/ 16 h 16"/>
                <a:gd name="T10" fmla="*/ 8 w 16"/>
                <a:gd name="T11" fmla="*/ 16 h 16"/>
                <a:gd name="T12" fmla="*/ 8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8" y="16"/>
                  </a:moveTo>
                  <a:cubicBezTo>
                    <a:pt x="12" y="16"/>
                    <a:pt x="16" y="12"/>
                    <a:pt x="16" y="8"/>
                  </a:cubicBezTo>
                  <a:cubicBezTo>
                    <a:pt x="16" y="3"/>
                    <a:pt x="12" y="0"/>
                    <a:pt x="8" y="0"/>
                  </a:cubicBezTo>
                  <a:cubicBezTo>
                    <a:pt x="3" y="0"/>
                    <a:pt x="0" y="3"/>
                    <a:pt x="0" y="8"/>
                  </a:cubicBezTo>
                  <a:cubicBezTo>
                    <a:pt x="0" y="12"/>
                    <a:pt x="3" y="16"/>
                    <a:pt x="8" y="16"/>
                  </a:cubicBezTo>
                  <a:close/>
                  <a:moveTo>
                    <a:pt x="8" y="16"/>
                  </a:moveTo>
                  <a:cubicBezTo>
                    <a:pt x="8" y="16"/>
                    <a:pt x="8" y="16"/>
                    <a:pt x="8" y="16"/>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29" name="Freeform 201"/>
            <p:cNvSpPr>
              <a:spLocks noEditPoints="1"/>
            </p:cNvSpPr>
            <p:nvPr/>
          </p:nvSpPr>
          <p:spPr bwMode="auto">
            <a:xfrm>
              <a:off x="2728913" y="8207376"/>
              <a:ext cx="76200" cy="53975"/>
            </a:xfrm>
            <a:custGeom>
              <a:avLst/>
              <a:gdLst>
                <a:gd name="T0" fmla="*/ 0 w 26"/>
                <a:gd name="T1" fmla="*/ 18 h 18"/>
                <a:gd name="T2" fmla="*/ 26 w 26"/>
                <a:gd name="T3" fmla="*/ 18 h 18"/>
                <a:gd name="T4" fmla="*/ 26 w 26"/>
                <a:gd name="T5" fmla="*/ 2 h 18"/>
                <a:gd name="T6" fmla="*/ 23 w 26"/>
                <a:gd name="T7" fmla="*/ 0 h 18"/>
                <a:gd name="T8" fmla="*/ 20 w 26"/>
                <a:gd name="T9" fmla="*/ 0 h 18"/>
                <a:gd name="T10" fmla="*/ 19 w 26"/>
                <a:gd name="T11" fmla="*/ 0 h 18"/>
                <a:gd name="T12" fmla="*/ 14 w 26"/>
                <a:gd name="T13" fmla="*/ 6 h 18"/>
                <a:gd name="T14" fmla="*/ 13 w 26"/>
                <a:gd name="T15" fmla="*/ 4 h 18"/>
                <a:gd name="T16" fmla="*/ 15 w 26"/>
                <a:gd name="T17" fmla="*/ 1 h 18"/>
                <a:gd name="T18" fmla="*/ 14 w 26"/>
                <a:gd name="T19" fmla="*/ 0 h 18"/>
                <a:gd name="T20" fmla="*/ 11 w 26"/>
                <a:gd name="T21" fmla="*/ 0 h 18"/>
                <a:gd name="T22" fmla="*/ 10 w 26"/>
                <a:gd name="T23" fmla="*/ 1 h 18"/>
                <a:gd name="T24" fmla="*/ 12 w 26"/>
                <a:gd name="T25" fmla="*/ 4 h 18"/>
                <a:gd name="T26" fmla="*/ 11 w 26"/>
                <a:gd name="T27" fmla="*/ 6 h 18"/>
                <a:gd name="T28" fmla="*/ 7 w 26"/>
                <a:gd name="T29" fmla="*/ 0 h 18"/>
                <a:gd name="T30" fmla="*/ 5 w 26"/>
                <a:gd name="T31" fmla="*/ 0 h 18"/>
                <a:gd name="T32" fmla="*/ 2 w 26"/>
                <a:gd name="T33" fmla="*/ 0 h 18"/>
                <a:gd name="T34" fmla="*/ 0 w 26"/>
                <a:gd name="T35" fmla="*/ 2 h 18"/>
                <a:gd name="T36" fmla="*/ 0 w 26"/>
                <a:gd name="T37" fmla="*/ 18 h 18"/>
                <a:gd name="T38" fmla="*/ 0 w 26"/>
                <a:gd name="T39" fmla="*/ 18 h 18"/>
                <a:gd name="T40" fmla="*/ 0 w 26"/>
                <a:gd name="T4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18">
                  <a:moveTo>
                    <a:pt x="0" y="18"/>
                  </a:moveTo>
                  <a:cubicBezTo>
                    <a:pt x="26" y="18"/>
                    <a:pt x="26" y="18"/>
                    <a:pt x="26" y="18"/>
                  </a:cubicBezTo>
                  <a:cubicBezTo>
                    <a:pt x="26" y="2"/>
                    <a:pt x="26" y="2"/>
                    <a:pt x="26" y="2"/>
                  </a:cubicBezTo>
                  <a:cubicBezTo>
                    <a:pt x="26" y="1"/>
                    <a:pt x="25" y="0"/>
                    <a:pt x="23" y="0"/>
                  </a:cubicBezTo>
                  <a:cubicBezTo>
                    <a:pt x="20" y="0"/>
                    <a:pt x="20" y="0"/>
                    <a:pt x="20" y="0"/>
                  </a:cubicBezTo>
                  <a:cubicBezTo>
                    <a:pt x="20" y="0"/>
                    <a:pt x="19" y="0"/>
                    <a:pt x="19" y="0"/>
                  </a:cubicBezTo>
                  <a:cubicBezTo>
                    <a:pt x="14" y="6"/>
                    <a:pt x="14" y="6"/>
                    <a:pt x="14" y="6"/>
                  </a:cubicBezTo>
                  <a:cubicBezTo>
                    <a:pt x="13" y="4"/>
                    <a:pt x="13" y="4"/>
                    <a:pt x="13" y="4"/>
                  </a:cubicBezTo>
                  <a:cubicBezTo>
                    <a:pt x="15" y="1"/>
                    <a:pt x="15" y="1"/>
                    <a:pt x="15" y="1"/>
                  </a:cubicBezTo>
                  <a:cubicBezTo>
                    <a:pt x="15" y="0"/>
                    <a:pt x="15" y="0"/>
                    <a:pt x="14" y="0"/>
                  </a:cubicBezTo>
                  <a:cubicBezTo>
                    <a:pt x="11" y="0"/>
                    <a:pt x="11" y="0"/>
                    <a:pt x="11" y="0"/>
                  </a:cubicBezTo>
                  <a:cubicBezTo>
                    <a:pt x="10" y="0"/>
                    <a:pt x="10" y="0"/>
                    <a:pt x="10" y="1"/>
                  </a:cubicBezTo>
                  <a:cubicBezTo>
                    <a:pt x="12" y="4"/>
                    <a:pt x="12" y="4"/>
                    <a:pt x="12" y="4"/>
                  </a:cubicBezTo>
                  <a:cubicBezTo>
                    <a:pt x="11" y="6"/>
                    <a:pt x="11" y="6"/>
                    <a:pt x="11" y="6"/>
                  </a:cubicBezTo>
                  <a:cubicBezTo>
                    <a:pt x="7" y="0"/>
                    <a:pt x="7" y="0"/>
                    <a:pt x="7" y="0"/>
                  </a:cubicBezTo>
                  <a:cubicBezTo>
                    <a:pt x="6" y="0"/>
                    <a:pt x="6" y="0"/>
                    <a:pt x="5" y="0"/>
                  </a:cubicBezTo>
                  <a:cubicBezTo>
                    <a:pt x="2" y="0"/>
                    <a:pt x="2" y="0"/>
                    <a:pt x="2" y="0"/>
                  </a:cubicBezTo>
                  <a:cubicBezTo>
                    <a:pt x="1" y="0"/>
                    <a:pt x="0" y="1"/>
                    <a:pt x="0" y="2"/>
                  </a:cubicBezTo>
                  <a:lnTo>
                    <a:pt x="0" y="18"/>
                  </a:lnTo>
                  <a:close/>
                  <a:moveTo>
                    <a:pt x="0" y="18"/>
                  </a:moveTo>
                  <a:cubicBezTo>
                    <a:pt x="0" y="18"/>
                    <a:pt x="0" y="18"/>
                    <a:pt x="0" y="18"/>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30" name="Freeform 202"/>
            <p:cNvSpPr>
              <a:spLocks noEditPoints="1"/>
            </p:cNvSpPr>
            <p:nvPr/>
          </p:nvSpPr>
          <p:spPr bwMode="auto">
            <a:xfrm>
              <a:off x="2743201" y="8154988"/>
              <a:ext cx="47625" cy="476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3" y="16"/>
                    <a:pt x="8" y="16"/>
                  </a:cubicBezTo>
                  <a:cubicBezTo>
                    <a:pt x="12" y="16"/>
                    <a:pt x="16" y="12"/>
                    <a:pt x="16" y="8"/>
                  </a:cubicBezTo>
                  <a:cubicBezTo>
                    <a:pt x="16" y="3"/>
                    <a:pt x="12" y="0"/>
                    <a:pt x="8" y="0"/>
                  </a:cubicBezTo>
                  <a:cubicBezTo>
                    <a:pt x="3" y="0"/>
                    <a:pt x="0" y="3"/>
                    <a:pt x="0" y="8"/>
                  </a:cubicBezTo>
                  <a:close/>
                  <a:moveTo>
                    <a:pt x="0" y="8"/>
                  </a:moveTo>
                  <a:cubicBezTo>
                    <a:pt x="0" y="8"/>
                    <a:pt x="0" y="8"/>
                    <a:pt x="0" y="8"/>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31" name="Freeform 203"/>
            <p:cNvSpPr>
              <a:spLocks noEditPoints="1"/>
            </p:cNvSpPr>
            <p:nvPr/>
          </p:nvSpPr>
          <p:spPr bwMode="auto">
            <a:xfrm>
              <a:off x="2728913" y="8340726"/>
              <a:ext cx="76200" cy="57150"/>
            </a:xfrm>
            <a:custGeom>
              <a:avLst/>
              <a:gdLst>
                <a:gd name="T0" fmla="*/ 26 w 26"/>
                <a:gd name="T1" fmla="*/ 2 h 19"/>
                <a:gd name="T2" fmla="*/ 23 w 26"/>
                <a:gd name="T3" fmla="*/ 0 h 19"/>
                <a:gd name="T4" fmla="*/ 20 w 26"/>
                <a:gd name="T5" fmla="*/ 0 h 19"/>
                <a:gd name="T6" fmla="*/ 19 w 26"/>
                <a:gd name="T7" fmla="*/ 0 h 19"/>
                <a:gd name="T8" fmla="*/ 14 w 26"/>
                <a:gd name="T9" fmla="*/ 6 h 19"/>
                <a:gd name="T10" fmla="*/ 13 w 26"/>
                <a:gd name="T11" fmla="*/ 4 h 19"/>
                <a:gd name="T12" fmla="*/ 15 w 26"/>
                <a:gd name="T13" fmla="*/ 1 h 19"/>
                <a:gd name="T14" fmla="*/ 14 w 26"/>
                <a:gd name="T15" fmla="*/ 0 h 19"/>
                <a:gd name="T16" fmla="*/ 11 w 26"/>
                <a:gd name="T17" fmla="*/ 0 h 19"/>
                <a:gd name="T18" fmla="*/ 10 w 26"/>
                <a:gd name="T19" fmla="*/ 1 h 19"/>
                <a:gd name="T20" fmla="*/ 12 w 26"/>
                <a:gd name="T21" fmla="*/ 4 h 19"/>
                <a:gd name="T22" fmla="*/ 11 w 26"/>
                <a:gd name="T23" fmla="*/ 6 h 19"/>
                <a:gd name="T24" fmla="*/ 7 w 26"/>
                <a:gd name="T25" fmla="*/ 0 h 19"/>
                <a:gd name="T26" fmla="*/ 5 w 26"/>
                <a:gd name="T27" fmla="*/ 0 h 19"/>
                <a:gd name="T28" fmla="*/ 2 w 26"/>
                <a:gd name="T29" fmla="*/ 0 h 19"/>
                <a:gd name="T30" fmla="*/ 0 w 26"/>
                <a:gd name="T31" fmla="*/ 2 h 19"/>
                <a:gd name="T32" fmla="*/ 0 w 26"/>
                <a:gd name="T33" fmla="*/ 19 h 19"/>
                <a:gd name="T34" fmla="*/ 26 w 26"/>
                <a:gd name="T35" fmla="*/ 19 h 19"/>
                <a:gd name="T36" fmla="*/ 26 w 26"/>
                <a:gd name="T37" fmla="*/ 2 h 19"/>
                <a:gd name="T38" fmla="*/ 26 w 26"/>
                <a:gd name="T39" fmla="*/ 2 h 19"/>
                <a:gd name="T40" fmla="*/ 26 w 26"/>
                <a:gd name="T41"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19">
                  <a:moveTo>
                    <a:pt x="26" y="2"/>
                  </a:moveTo>
                  <a:cubicBezTo>
                    <a:pt x="26" y="1"/>
                    <a:pt x="25" y="0"/>
                    <a:pt x="23" y="0"/>
                  </a:cubicBezTo>
                  <a:cubicBezTo>
                    <a:pt x="20" y="0"/>
                    <a:pt x="20" y="0"/>
                    <a:pt x="20" y="0"/>
                  </a:cubicBezTo>
                  <a:cubicBezTo>
                    <a:pt x="20" y="0"/>
                    <a:pt x="19" y="0"/>
                    <a:pt x="19" y="0"/>
                  </a:cubicBezTo>
                  <a:cubicBezTo>
                    <a:pt x="14" y="6"/>
                    <a:pt x="14" y="6"/>
                    <a:pt x="14" y="6"/>
                  </a:cubicBezTo>
                  <a:cubicBezTo>
                    <a:pt x="13" y="4"/>
                    <a:pt x="13" y="4"/>
                    <a:pt x="13" y="4"/>
                  </a:cubicBezTo>
                  <a:cubicBezTo>
                    <a:pt x="15" y="1"/>
                    <a:pt x="15" y="1"/>
                    <a:pt x="15" y="1"/>
                  </a:cubicBezTo>
                  <a:cubicBezTo>
                    <a:pt x="15" y="0"/>
                    <a:pt x="15" y="0"/>
                    <a:pt x="14" y="0"/>
                  </a:cubicBezTo>
                  <a:cubicBezTo>
                    <a:pt x="11" y="0"/>
                    <a:pt x="11" y="0"/>
                    <a:pt x="11" y="0"/>
                  </a:cubicBezTo>
                  <a:cubicBezTo>
                    <a:pt x="10" y="0"/>
                    <a:pt x="10" y="0"/>
                    <a:pt x="10" y="1"/>
                  </a:cubicBezTo>
                  <a:cubicBezTo>
                    <a:pt x="12" y="4"/>
                    <a:pt x="12" y="4"/>
                    <a:pt x="12" y="4"/>
                  </a:cubicBezTo>
                  <a:cubicBezTo>
                    <a:pt x="11" y="6"/>
                    <a:pt x="11" y="6"/>
                    <a:pt x="11" y="6"/>
                  </a:cubicBezTo>
                  <a:cubicBezTo>
                    <a:pt x="7" y="0"/>
                    <a:pt x="7" y="0"/>
                    <a:pt x="7" y="0"/>
                  </a:cubicBezTo>
                  <a:cubicBezTo>
                    <a:pt x="6" y="0"/>
                    <a:pt x="6" y="0"/>
                    <a:pt x="5" y="0"/>
                  </a:cubicBezTo>
                  <a:cubicBezTo>
                    <a:pt x="2" y="0"/>
                    <a:pt x="2" y="0"/>
                    <a:pt x="2" y="0"/>
                  </a:cubicBezTo>
                  <a:cubicBezTo>
                    <a:pt x="1" y="0"/>
                    <a:pt x="0" y="1"/>
                    <a:pt x="0" y="2"/>
                  </a:cubicBezTo>
                  <a:cubicBezTo>
                    <a:pt x="0" y="19"/>
                    <a:pt x="0" y="19"/>
                    <a:pt x="0" y="19"/>
                  </a:cubicBezTo>
                  <a:cubicBezTo>
                    <a:pt x="26" y="19"/>
                    <a:pt x="26" y="19"/>
                    <a:pt x="26" y="19"/>
                  </a:cubicBezTo>
                  <a:lnTo>
                    <a:pt x="26" y="2"/>
                  </a:lnTo>
                  <a:close/>
                  <a:moveTo>
                    <a:pt x="26" y="2"/>
                  </a:moveTo>
                  <a:cubicBezTo>
                    <a:pt x="26" y="2"/>
                    <a:pt x="26" y="2"/>
                    <a:pt x="26" y="2"/>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sp>
          <p:nvSpPr>
            <p:cNvPr id="32" name="Freeform 204"/>
            <p:cNvSpPr>
              <a:spLocks noEditPoints="1"/>
            </p:cNvSpPr>
            <p:nvPr/>
          </p:nvSpPr>
          <p:spPr bwMode="auto">
            <a:xfrm>
              <a:off x="2743201" y="8288338"/>
              <a:ext cx="47625" cy="46038"/>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0" y="8"/>
                  </a:moveTo>
                  <a:cubicBezTo>
                    <a:pt x="0" y="8"/>
                    <a:pt x="0" y="8"/>
                    <a:pt x="0" y="8"/>
                  </a:cubicBezTo>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1" tIns="45720" rIns="91441" bIns="45720" numCol="1" anchor="t" anchorCtr="0" compatLnSpc="1">
              <a:prstTxWarp prst="textNoShape">
                <a:avLst/>
              </a:prstTxWarp>
            </a:bodyPr>
            <a:lstStyle/>
            <a:p>
              <a:endParaRPr lang="en-AU"/>
            </a:p>
          </p:txBody>
        </p:sp>
      </p:grpSp>
      <p:sp>
        <p:nvSpPr>
          <p:cNvPr id="33" name="BainBulletsConfiguration" hidden="1"/>
          <p:cNvSpPr txBox="1"/>
          <p:nvPr/>
        </p:nvSpPr>
        <p:spPr>
          <a:xfrm>
            <a:off x="12700" y="12700"/>
            <a:ext cx="8890000" cy="107722"/>
          </a:xfrm>
          <a:prstGeom prst="rect">
            <a:avLst/>
          </a:prstGeom>
          <a:noFill/>
        </p:spPr>
        <p:txBody>
          <a:bodyPr vert="horz" rtlCol="0">
            <a:spAutoFit/>
          </a:bodyPr>
          <a:lstStyle/>
          <a:p>
            <a:r>
              <a:rPr lang="en-US" sz="100" smtClean="0">
                <a:solidFill>
                  <a:srgbClr val="FFFFFF"/>
                </a:solidFill>
              </a:rPr>
              <a:t>10_84 17_84</a:t>
            </a:r>
            <a:endParaRPr lang="en-US" sz="100">
              <a:solidFill>
                <a:srgbClr val="FFFFFF"/>
              </a:solidFill>
            </a:endParaRPr>
          </a:p>
        </p:txBody>
      </p:sp>
      <p:sp>
        <p:nvSpPr>
          <p:cNvPr id="34"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spTree>
    <p:extLst>
      <p:ext uri="{BB962C8B-B14F-4D97-AF65-F5344CB8AC3E}">
        <p14:creationId xmlns="" xmlns:p14="http://schemas.microsoft.com/office/powerpoint/2010/main" val="1925014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unexpected issues did arise</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TextBox 4"/>
          <p:cNvSpPr txBox="1"/>
          <p:nvPr>
            <p:custDataLst>
              <p:tags r:id="rId1"/>
            </p:custDataLst>
          </p:nvPr>
        </p:nvSpPr>
        <p:spPr>
          <a:xfrm>
            <a:off x="355600" y="1566012"/>
            <a:ext cx="4038600" cy="397545"/>
          </a:xfrm>
          <a:prstGeom prst="rect">
            <a:avLst/>
          </a:prstGeom>
          <a:blipFill dpi="0" rotWithShape="1">
            <a:blip r:embed="rId4"/>
            <a:srcRect/>
            <a:tile tx="0" ty="0" sx="100000" sy="100000" flip="xy" algn="b"/>
          </a:blipFill>
        </p:spPr>
        <p:txBody>
          <a:bodyPr vert="horz" wrap="square" lIns="0" tIns="0" rIns="0" bIns="88900" rtlCol="0" anchor="b">
            <a:spAutoFit/>
          </a:bodyPr>
          <a:lstStyle/>
          <a:p>
            <a:pPr algn="ctr"/>
            <a:r>
              <a:rPr lang="en-US" sz="2000" b="1" dirty="0" smtClean="0"/>
              <a:t>VARIABLE DEPENDENCY ISSUE</a:t>
            </a:r>
          </a:p>
        </p:txBody>
      </p:sp>
      <p:sp>
        <p:nvSpPr>
          <p:cNvPr id="6" name="TextBox 5"/>
          <p:cNvSpPr txBox="1"/>
          <p:nvPr>
            <p:custDataLst>
              <p:tags r:id="rId2"/>
            </p:custDataLst>
          </p:nvPr>
        </p:nvSpPr>
        <p:spPr>
          <a:xfrm>
            <a:off x="4749800" y="1566012"/>
            <a:ext cx="4038600" cy="397545"/>
          </a:xfrm>
          <a:prstGeom prst="rect">
            <a:avLst/>
          </a:prstGeom>
          <a:blipFill dpi="0" rotWithShape="1">
            <a:blip r:embed="rId4"/>
            <a:srcRect/>
            <a:tile tx="0" ty="0" sx="100000" sy="100000" flip="xy" algn="b"/>
          </a:blipFill>
        </p:spPr>
        <p:txBody>
          <a:bodyPr vert="horz" wrap="square" lIns="0" tIns="0" rIns="0" bIns="88900" rtlCol="0" anchor="b">
            <a:spAutoFit/>
          </a:bodyPr>
          <a:lstStyle/>
          <a:p>
            <a:pPr algn="ctr"/>
            <a:r>
              <a:rPr lang="en-US" sz="2000" b="1" cap="all" dirty="0" smtClean="0"/>
              <a:t>Change in Testing Framework</a:t>
            </a:r>
            <a:endParaRPr lang="en-US" sz="2000" b="1" cap="all" dirty="0"/>
          </a:p>
        </p:txBody>
      </p:sp>
      <p:sp>
        <p:nvSpPr>
          <p:cNvPr id="7" name="TextBox 6"/>
          <p:cNvSpPr txBox="1"/>
          <p:nvPr/>
        </p:nvSpPr>
        <p:spPr>
          <a:xfrm>
            <a:off x="355600" y="1963557"/>
            <a:ext cx="4038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Caused by individual’s different style of programming</a:t>
            </a:r>
          </a:p>
          <a:p>
            <a:pPr marL="285750" indent="-285750">
              <a:buFont typeface="Arial" panose="020B0604020202020204" pitchFamily="34" charset="0"/>
              <a:buChar char="•"/>
            </a:pPr>
            <a:r>
              <a:rPr lang="en-US" b="1" dirty="0" smtClean="0"/>
              <a:t>Aliasing issue </a:t>
            </a:r>
            <a:r>
              <a:rPr lang="en-US" dirty="0" smtClean="0"/>
              <a:t>- changed but not everywhere</a:t>
            </a:r>
          </a:p>
          <a:p>
            <a:pPr marL="285750" indent="-285750">
              <a:buFont typeface="Arial" panose="020B0604020202020204" pitchFamily="34" charset="0"/>
              <a:buChar char="•"/>
            </a:pPr>
            <a:r>
              <a:rPr lang="en-US" b="1" u="sng" dirty="0" smtClean="0"/>
              <a:t>Ex: </a:t>
            </a:r>
            <a:r>
              <a:rPr lang="en-US" i="1" dirty="0" smtClean="0"/>
              <a:t>“</a:t>
            </a:r>
            <a:r>
              <a:rPr lang="en-US" i="1" dirty="0" err="1" smtClean="0"/>
              <a:t>pft</a:t>
            </a:r>
            <a:r>
              <a:rPr lang="en-US" i="1" dirty="0" smtClean="0"/>
              <a:t>” </a:t>
            </a:r>
            <a:r>
              <a:rPr lang="en-US" dirty="0" smtClean="0"/>
              <a:t>in 4.0 change </a:t>
            </a:r>
            <a:r>
              <a:rPr lang="en-US" i="1" dirty="0" smtClean="0"/>
              <a:t>“patch” </a:t>
            </a:r>
            <a:r>
              <a:rPr lang="en-US" dirty="0" smtClean="0"/>
              <a:t>in 4.5; </a:t>
            </a:r>
          </a:p>
          <a:p>
            <a:pPr marL="742950" lvl="1" indent="-285750">
              <a:buFont typeface="Arial" panose="020B0604020202020204" pitchFamily="34" charset="0"/>
              <a:buChar char="•"/>
            </a:pPr>
            <a:r>
              <a:rPr lang="en-US" dirty="0" smtClean="0"/>
              <a:t>not a clean change for this variable</a:t>
            </a:r>
          </a:p>
          <a:p>
            <a:pPr marL="285750" indent="-285750">
              <a:buFont typeface="Arial" panose="020B0604020202020204" pitchFamily="34" charset="0"/>
              <a:buChar char="•"/>
            </a:pPr>
            <a:endParaRPr lang="en-US" dirty="0"/>
          </a:p>
        </p:txBody>
      </p:sp>
      <p:sp>
        <p:nvSpPr>
          <p:cNvPr id="8" name="TextBox 7"/>
          <p:cNvSpPr txBox="1"/>
          <p:nvPr/>
        </p:nvSpPr>
        <p:spPr>
          <a:xfrm>
            <a:off x="4749800" y="2020504"/>
            <a:ext cx="403860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Issues merging </a:t>
            </a:r>
            <a:r>
              <a:rPr lang="en-US" dirty="0" smtClean="0"/>
              <a:t>restructuring work with the master branch</a:t>
            </a:r>
          </a:p>
          <a:p>
            <a:pPr marL="285750" indent="-285750"/>
            <a:r>
              <a:rPr lang="en-US" b="1" u="sng" dirty="0" smtClean="0"/>
              <a:t>Solution:</a:t>
            </a:r>
          </a:p>
          <a:p>
            <a:pPr marL="285750" indent="-285750">
              <a:buFont typeface="Arial" panose="020B0604020202020204" pitchFamily="34" charset="0"/>
              <a:buChar char="•"/>
            </a:pPr>
            <a:r>
              <a:rPr lang="en-US" b="1" dirty="0" smtClean="0"/>
              <a:t>Rebase</a:t>
            </a:r>
            <a:r>
              <a:rPr lang="en-US" dirty="0" smtClean="0"/>
              <a:t> the fork and </a:t>
            </a:r>
            <a:r>
              <a:rPr lang="en-US" b="1" dirty="0" smtClean="0"/>
              <a:t>exclude</a:t>
            </a:r>
            <a:r>
              <a:rPr lang="en-US" dirty="0" smtClean="0"/>
              <a:t> 2 problem commits which were causing issues</a:t>
            </a:r>
          </a:p>
          <a:p>
            <a:pPr marL="285750" indent="-285750">
              <a:buFont typeface="Arial" panose="020B0604020202020204" pitchFamily="34" charset="0"/>
              <a:buChar char="•"/>
            </a:pPr>
            <a:r>
              <a:rPr lang="en-US" b="1" dirty="0" smtClean="0"/>
              <a:t>Patch</a:t>
            </a:r>
            <a:r>
              <a:rPr lang="en-US" dirty="0" smtClean="0"/>
              <a:t> the problem commits and identify &amp; remove lines of code causing issue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 xmlns:p14="http://schemas.microsoft.com/office/powerpoint/2010/main" val="315753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Box 2"/>
          <p:cNvSpPr txBox="1"/>
          <p:nvPr/>
        </p:nvSpPr>
        <p:spPr>
          <a:xfrm>
            <a:off x="914400" y="1733550"/>
            <a:ext cx="7467600"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Overview of research</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Approach to curating legacy software collection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endParaRPr lang="en-US" dirty="0" smtClean="0"/>
          </a:p>
          <a:p>
            <a:pPr marL="285750" indent="-285750">
              <a:buFont typeface="Wingdings" panose="05000000000000000000" pitchFamily="2" charset="2"/>
              <a:buChar char="§"/>
            </a:pPr>
            <a:r>
              <a:rPr lang="en-US" dirty="0" smtClean="0"/>
              <a:t>Deep dive into refactoring an active legacy software development</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5" name="Rectangle 4"/>
          <p:cNvSpPr/>
          <p:nvPr/>
        </p:nvSpPr>
        <p:spPr>
          <a:xfrm>
            <a:off x="771525" y="3320487"/>
            <a:ext cx="7324725" cy="53672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66578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3" y="274638"/>
            <a:ext cx="8710677" cy="1143000"/>
          </a:xfrm>
        </p:spPr>
        <p:txBody>
          <a:bodyPr>
            <a:normAutofit fontScale="90000"/>
          </a:bodyPr>
          <a:lstStyle/>
          <a:p>
            <a:r>
              <a:rPr lang="en-US" dirty="0" smtClean="0"/>
              <a:t>The OSTI Software center needs an update to match modern advances</a:t>
            </a:r>
            <a:endParaRPr lang="en-US" dirty="0"/>
          </a:p>
        </p:txBody>
      </p:sp>
      <p:sp>
        <p:nvSpPr>
          <p:cNvPr id="3" name="Rectangle 2"/>
          <p:cNvSpPr/>
          <p:nvPr/>
        </p:nvSpPr>
        <p:spPr>
          <a:xfrm>
            <a:off x="1077058" y="1417637"/>
            <a:ext cx="6989884" cy="541609"/>
          </a:xfrm>
          <a:prstGeom prst="rect">
            <a:avLst/>
          </a:prstGeom>
          <a:solidFill>
            <a:srgbClr val="B2B2B2"/>
          </a:solidFill>
          <a:ln>
            <a:solidFill>
              <a:srgbClr val="B2B2B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Overview of the center</a:t>
            </a:r>
            <a:endParaRPr lang="en-US" dirty="0">
              <a:solidFill>
                <a:srgbClr val="000000"/>
              </a:solidFill>
            </a:endParaRPr>
          </a:p>
        </p:txBody>
      </p:sp>
      <p:sp>
        <p:nvSpPr>
          <p:cNvPr id="33" name="Rectangle 32"/>
          <p:cNvSpPr/>
          <p:nvPr/>
        </p:nvSpPr>
        <p:spPr>
          <a:xfrm>
            <a:off x="1077058" y="1795969"/>
            <a:ext cx="6989884" cy="1414732"/>
          </a:xfrm>
          <a:prstGeom prst="rect">
            <a:avLst/>
          </a:prstGeom>
          <a:solidFill>
            <a:schemeClr val="bg1"/>
          </a:solidFill>
          <a:ln>
            <a:solidFill>
              <a:srgbClr val="B2B2B2"/>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400" b="1" u="sng" dirty="0" smtClean="0">
                <a:solidFill>
                  <a:srgbClr val="000000"/>
                </a:solidFill>
              </a:rPr>
              <a:t>History:  </a:t>
            </a:r>
            <a:r>
              <a:rPr lang="en-US" sz="1400" dirty="0" smtClean="0">
                <a:solidFill>
                  <a:srgbClr val="000000"/>
                </a:solidFill>
              </a:rPr>
              <a:t>At OSTI in Oakridge, TN is the Energy Science and Technology Software Center (ESTSC) originally founded at Argonne National Laboratory by Margaret Butler. </a:t>
            </a:r>
            <a:endParaRPr lang="en-US" sz="1400" u="sng" dirty="0" smtClean="0">
              <a:solidFill>
                <a:srgbClr val="000000"/>
              </a:solidFill>
            </a:endParaRPr>
          </a:p>
          <a:p>
            <a:pPr marL="285750" indent="-285750">
              <a:buFont typeface="Arial" panose="020B0604020202020204" pitchFamily="34" charset="0"/>
              <a:buChar char="•"/>
            </a:pPr>
            <a:r>
              <a:rPr lang="en-US" sz="1400" b="1" u="sng" dirty="0" smtClean="0">
                <a:solidFill>
                  <a:srgbClr val="000000"/>
                </a:solidFill>
              </a:rPr>
              <a:t>Description</a:t>
            </a:r>
            <a:r>
              <a:rPr lang="en-US" sz="1400" dirty="0" smtClean="0">
                <a:solidFill>
                  <a:srgbClr val="000000"/>
                </a:solidFill>
              </a:rPr>
              <a:t>: Serves as the software distribution center for requests of federally-funded software developed by DOE national laboratories. </a:t>
            </a:r>
          </a:p>
          <a:p>
            <a:pPr marL="285750" indent="-285750">
              <a:buFont typeface="Arial" panose="020B0604020202020204" pitchFamily="34" charset="0"/>
              <a:buChar char="•"/>
            </a:pPr>
            <a:r>
              <a:rPr lang="en-US" sz="1400" b="1" u="sng" dirty="0" smtClean="0">
                <a:solidFill>
                  <a:srgbClr val="000000"/>
                </a:solidFill>
              </a:rPr>
              <a:t>Inventory: </a:t>
            </a:r>
            <a:r>
              <a:rPr lang="en-US" sz="1400" b="1" dirty="0" smtClean="0">
                <a:solidFill>
                  <a:srgbClr val="000000"/>
                </a:solidFill>
              </a:rPr>
              <a:t> </a:t>
            </a:r>
            <a:r>
              <a:rPr lang="en-US" sz="1400" dirty="0" smtClean="0">
                <a:solidFill>
                  <a:srgbClr val="000000"/>
                </a:solidFill>
              </a:rPr>
              <a:t>Responsible for </a:t>
            </a:r>
            <a:r>
              <a:rPr lang="en-US" sz="1400" b="1" dirty="0" smtClean="0">
                <a:solidFill>
                  <a:srgbClr val="000000"/>
                </a:solidFill>
              </a:rPr>
              <a:t>3300+ Software Packages </a:t>
            </a:r>
            <a:r>
              <a:rPr lang="en-US" sz="1400" dirty="0" smtClean="0">
                <a:solidFill>
                  <a:srgbClr val="000000"/>
                </a:solidFill>
              </a:rPr>
              <a:t>from 50+ national labs over 55 years</a:t>
            </a:r>
          </a:p>
        </p:txBody>
      </p:sp>
      <p:sp>
        <p:nvSpPr>
          <p:cNvPr id="34" name="Rectangle 33"/>
          <p:cNvSpPr/>
          <p:nvPr/>
        </p:nvSpPr>
        <p:spPr>
          <a:xfrm>
            <a:off x="1077058" y="3210701"/>
            <a:ext cx="6989884" cy="378333"/>
          </a:xfrm>
          <a:prstGeom prst="rect">
            <a:avLst/>
          </a:prstGeom>
          <a:solidFill>
            <a:srgbClr val="777777"/>
          </a:solidFill>
          <a:ln>
            <a:solidFill>
              <a:srgbClr val="B2B2B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Issues with the current center</a:t>
            </a:r>
            <a:endParaRPr lang="en-US" dirty="0">
              <a:solidFill>
                <a:srgbClr val="FFFFFF"/>
              </a:solidFill>
            </a:endParaRPr>
          </a:p>
        </p:txBody>
      </p:sp>
      <p:sp>
        <p:nvSpPr>
          <p:cNvPr id="36" name="Rectangle 35"/>
          <p:cNvSpPr/>
          <p:nvPr/>
        </p:nvSpPr>
        <p:spPr>
          <a:xfrm>
            <a:off x="1077058" y="4734398"/>
            <a:ext cx="6989884" cy="378332"/>
          </a:xfrm>
          <a:prstGeom prst="rect">
            <a:avLst/>
          </a:prstGeom>
          <a:solidFill>
            <a:srgbClr val="333333"/>
          </a:solidFill>
          <a:ln>
            <a:solidFill>
              <a:srgbClr val="B2B2B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Existing Solutions</a:t>
            </a:r>
            <a:endParaRPr lang="en-US" dirty="0">
              <a:solidFill>
                <a:srgbClr val="FFFFFF"/>
              </a:solidFill>
            </a:endParaRPr>
          </a:p>
        </p:txBody>
      </p:sp>
      <p:sp>
        <p:nvSpPr>
          <p:cNvPr id="38" name="Rectangle 37"/>
          <p:cNvSpPr/>
          <p:nvPr/>
        </p:nvSpPr>
        <p:spPr>
          <a:xfrm>
            <a:off x="1077058" y="3589034"/>
            <a:ext cx="6989884" cy="1145364"/>
          </a:xfrm>
          <a:prstGeom prst="rect">
            <a:avLst/>
          </a:prstGeom>
          <a:solidFill>
            <a:schemeClr val="bg1"/>
          </a:solidFill>
          <a:ln>
            <a:solidFill>
              <a:srgbClr val="777777"/>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smtClean="0">
                <a:solidFill>
                  <a:srgbClr val="000000"/>
                </a:solidFill>
              </a:rPr>
              <a:t>Current method of distribution is very </a:t>
            </a:r>
            <a:r>
              <a:rPr lang="en-US" sz="1400" b="1" dirty="0" smtClean="0">
                <a:solidFill>
                  <a:srgbClr val="000000"/>
                </a:solidFill>
              </a:rPr>
              <a:t>outdated</a:t>
            </a:r>
          </a:p>
          <a:p>
            <a:pPr marL="285750" indent="-285750">
              <a:buFont typeface="Arial" panose="020B0604020202020204" pitchFamily="34" charset="0"/>
              <a:buChar char="•"/>
            </a:pPr>
            <a:r>
              <a:rPr lang="en-US" sz="1400" dirty="0" smtClean="0">
                <a:solidFill>
                  <a:srgbClr val="000000"/>
                </a:solidFill>
              </a:rPr>
              <a:t>The center has changed locations, management and methodologies countless times, causing </a:t>
            </a:r>
            <a:r>
              <a:rPr lang="en-US" sz="1400" b="1" dirty="0" smtClean="0">
                <a:solidFill>
                  <a:srgbClr val="000000"/>
                </a:solidFill>
              </a:rPr>
              <a:t>inconsistencies</a:t>
            </a:r>
            <a:r>
              <a:rPr lang="en-US" sz="1400" dirty="0" smtClean="0">
                <a:solidFill>
                  <a:srgbClr val="000000"/>
                </a:solidFill>
              </a:rPr>
              <a:t> in what is known about the software collection</a:t>
            </a:r>
          </a:p>
          <a:p>
            <a:pPr marL="285750" indent="-285750">
              <a:buFont typeface="Arial" panose="020B0604020202020204" pitchFamily="34" charset="0"/>
              <a:buChar char="•"/>
            </a:pPr>
            <a:r>
              <a:rPr lang="en-US" sz="1400" dirty="0" smtClean="0">
                <a:solidFill>
                  <a:srgbClr val="000000"/>
                </a:solidFill>
              </a:rPr>
              <a:t>General </a:t>
            </a:r>
            <a:r>
              <a:rPr lang="en-US" sz="1400" b="1" dirty="0" smtClean="0">
                <a:solidFill>
                  <a:srgbClr val="000000"/>
                </a:solidFill>
              </a:rPr>
              <a:t>lack of knowledge </a:t>
            </a:r>
            <a:r>
              <a:rPr lang="en-US" sz="1400" dirty="0" smtClean="0">
                <a:solidFill>
                  <a:srgbClr val="000000"/>
                </a:solidFill>
              </a:rPr>
              <a:t>about accuracy of information for these packages</a:t>
            </a:r>
          </a:p>
          <a:p>
            <a:pPr marL="285750" indent="-285750"/>
            <a:endParaRPr lang="en-US" sz="1400" dirty="0">
              <a:solidFill>
                <a:srgbClr val="000000"/>
              </a:solidFill>
            </a:endParaRPr>
          </a:p>
        </p:txBody>
      </p:sp>
      <p:sp>
        <p:nvSpPr>
          <p:cNvPr id="39" name="Rectangle 38"/>
          <p:cNvSpPr/>
          <p:nvPr/>
        </p:nvSpPr>
        <p:spPr>
          <a:xfrm>
            <a:off x="1077058" y="5141484"/>
            <a:ext cx="6989884" cy="735944"/>
          </a:xfrm>
          <a:prstGeom prst="rect">
            <a:avLst/>
          </a:prstGeom>
          <a:solidFill>
            <a:schemeClr val="bg1"/>
          </a:solid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smtClean="0">
                <a:solidFill>
                  <a:srgbClr val="000000"/>
                </a:solidFill>
              </a:rPr>
              <a:t>DOE code - What is it? What issues does it solve?</a:t>
            </a:r>
          </a:p>
          <a:p>
            <a:pPr marL="285750" indent="-285750">
              <a:buFont typeface="Arial" panose="020B0604020202020204" pitchFamily="34" charset="0"/>
              <a:buChar char="•"/>
            </a:pPr>
            <a:r>
              <a:rPr lang="en-US" sz="1400" dirty="0" smtClean="0">
                <a:solidFill>
                  <a:srgbClr val="000000"/>
                </a:solidFill>
              </a:rPr>
              <a:t>Improved software submission process</a:t>
            </a:r>
          </a:p>
        </p:txBody>
      </p:sp>
      <p:sp>
        <p:nvSpPr>
          <p:cNvPr id="5" name="Multiply 4"/>
          <p:cNvSpPr/>
          <p:nvPr/>
        </p:nvSpPr>
        <p:spPr>
          <a:xfrm>
            <a:off x="1077058" y="5249890"/>
            <a:ext cx="274320" cy="274320"/>
          </a:xfrm>
          <a:prstGeom prst="mathMultiply">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40" name="Multiply 39"/>
          <p:cNvSpPr/>
          <p:nvPr/>
        </p:nvSpPr>
        <p:spPr>
          <a:xfrm>
            <a:off x="1077058" y="5524210"/>
            <a:ext cx="274320" cy="274320"/>
          </a:xfrm>
          <a:prstGeom prst="mathMultiply">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41" name="Multiply 40"/>
          <p:cNvSpPr/>
          <p:nvPr/>
        </p:nvSpPr>
        <p:spPr>
          <a:xfrm>
            <a:off x="1077058" y="5878767"/>
            <a:ext cx="274320" cy="274320"/>
          </a:xfrm>
          <a:prstGeom prst="mathMultiply">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42" name="TextBox 41"/>
          <p:cNvSpPr txBox="1"/>
          <p:nvPr/>
        </p:nvSpPr>
        <p:spPr>
          <a:xfrm>
            <a:off x="1278913" y="5877428"/>
            <a:ext cx="5566730" cy="276999"/>
          </a:xfrm>
          <a:prstGeom prst="rect">
            <a:avLst/>
          </a:prstGeom>
          <a:noFill/>
        </p:spPr>
        <p:txBody>
          <a:bodyPr wrap="square" rtlCol="0">
            <a:spAutoFit/>
          </a:bodyPr>
          <a:lstStyle/>
          <a:p>
            <a:r>
              <a:rPr lang="en-US" sz="1200" b="1" i="1" dirty="0" smtClean="0"/>
              <a:t>= does not impact past projects, not a valid solution for programs in past 5 decades </a:t>
            </a:r>
            <a:endParaRPr lang="en-US" sz="1200" b="1" i="1" dirty="0"/>
          </a:p>
        </p:txBody>
      </p:sp>
      <p:sp>
        <p:nvSpPr>
          <p:cNvPr id="43"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14"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spTree>
    <p:extLst>
      <p:ext uri="{BB962C8B-B14F-4D97-AF65-F5344CB8AC3E}">
        <p14:creationId xmlns="" xmlns:p14="http://schemas.microsoft.com/office/powerpoint/2010/main" val="3302784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Approached the problem in four steps</a:t>
            </a:r>
            <a:endParaRPr lang="en-US" dirty="0"/>
          </a:p>
        </p:txBody>
      </p:sp>
      <p:sp>
        <p:nvSpPr>
          <p:cNvPr id="3" name="Pentagon 2"/>
          <p:cNvSpPr/>
          <p:nvPr>
            <p:custDataLst>
              <p:tags r:id="rId1"/>
            </p:custDataLst>
          </p:nvPr>
        </p:nvSpPr>
        <p:spPr>
          <a:xfrm>
            <a:off x="355600" y="3654932"/>
            <a:ext cx="2235200" cy="946150"/>
          </a:xfrm>
          <a:prstGeom prst="homePlate">
            <a:avLst>
              <a:gd name="adj" fmla="val 24348"/>
            </a:avLst>
          </a:prstGeom>
          <a:solidFill>
            <a:schemeClr val="accent6">
              <a:lumMod val="75000"/>
            </a:schemeClr>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Random Sampling</a:t>
            </a:r>
            <a:endParaRPr lang="en-US" dirty="0">
              <a:solidFill>
                <a:srgbClr val="FFFFFF"/>
              </a:solidFill>
            </a:endParaRPr>
          </a:p>
        </p:txBody>
      </p:sp>
      <p:sp>
        <p:nvSpPr>
          <p:cNvPr id="4" name="Chevron 3"/>
          <p:cNvSpPr/>
          <p:nvPr>
            <p:custDataLst>
              <p:tags r:id="rId2"/>
            </p:custDataLst>
          </p:nvPr>
        </p:nvSpPr>
        <p:spPr>
          <a:xfrm>
            <a:off x="2421467" y="3654932"/>
            <a:ext cx="2235200" cy="946150"/>
          </a:xfrm>
          <a:prstGeom prst="chevron">
            <a:avLst>
              <a:gd name="adj" fmla="val 24348"/>
            </a:avLst>
          </a:prstGeom>
          <a:solidFill>
            <a:schemeClr val="accent6">
              <a:lumMod val="75000"/>
            </a:schemeClr>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Metadata Cleaning</a:t>
            </a:r>
            <a:endParaRPr lang="en-US" dirty="0">
              <a:solidFill>
                <a:srgbClr val="FFFFFF"/>
              </a:solidFill>
            </a:endParaRPr>
          </a:p>
        </p:txBody>
      </p:sp>
      <p:sp>
        <p:nvSpPr>
          <p:cNvPr id="5" name="Chevron 4"/>
          <p:cNvSpPr/>
          <p:nvPr>
            <p:custDataLst>
              <p:tags r:id="rId3"/>
            </p:custDataLst>
          </p:nvPr>
        </p:nvSpPr>
        <p:spPr>
          <a:xfrm>
            <a:off x="4487333" y="3654932"/>
            <a:ext cx="2235201" cy="946150"/>
          </a:xfrm>
          <a:prstGeom prst="chevron">
            <a:avLst>
              <a:gd name="adj" fmla="val 24348"/>
            </a:avLst>
          </a:prstGeom>
          <a:solidFill>
            <a:schemeClr val="accent6">
              <a:lumMod val="75000"/>
            </a:schemeClr>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Auditing Inventory</a:t>
            </a:r>
            <a:endParaRPr lang="en-US" dirty="0">
              <a:solidFill>
                <a:srgbClr val="FFFFFF"/>
              </a:solidFill>
            </a:endParaRPr>
          </a:p>
        </p:txBody>
      </p:sp>
      <p:sp>
        <p:nvSpPr>
          <p:cNvPr id="33" name="Chevron 32"/>
          <p:cNvSpPr/>
          <p:nvPr>
            <p:custDataLst>
              <p:tags r:id="rId4"/>
            </p:custDataLst>
          </p:nvPr>
        </p:nvSpPr>
        <p:spPr>
          <a:xfrm>
            <a:off x="6553200" y="3654932"/>
            <a:ext cx="2235200" cy="946150"/>
          </a:xfrm>
          <a:prstGeom prst="chevron">
            <a:avLst>
              <a:gd name="adj" fmla="val 24348"/>
            </a:avLst>
          </a:prstGeom>
          <a:solidFill>
            <a:schemeClr val="accent6">
              <a:lumMod val="75000"/>
            </a:schemeClr>
          </a:solidFill>
          <a:ln w="19050">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Open Source</a:t>
            </a:r>
            <a:r>
              <a:rPr lang="en-US" dirty="0">
                <a:solidFill>
                  <a:srgbClr val="FFFFFF"/>
                </a:solidFill>
              </a:rPr>
              <a:t> </a:t>
            </a:r>
            <a:r>
              <a:rPr lang="en-US" dirty="0" smtClean="0">
                <a:solidFill>
                  <a:srgbClr val="FFFFFF"/>
                </a:solidFill>
              </a:rPr>
              <a:t>Verification</a:t>
            </a:r>
            <a:endParaRPr lang="en-US" dirty="0">
              <a:solidFill>
                <a:srgbClr val="FFFFFF"/>
              </a:solidFill>
            </a:endParaRPr>
          </a:p>
        </p:txBody>
      </p:sp>
      <p:sp>
        <p:nvSpPr>
          <p:cNvPr id="34" name="Rectangle 33"/>
          <p:cNvSpPr/>
          <p:nvPr/>
        </p:nvSpPr>
        <p:spPr>
          <a:xfrm>
            <a:off x="355600" y="1734756"/>
            <a:ext cx="8432800" cy="378332"/>
          </a:xfrm>
          <a:prstGeom prst="rect">
            <a:avLst/>
          </a:prstGeom>
          <a:solidFill>
            <a:srgbClr val="777777"/>
          </a:solidFill>
          <a:ln>
            <a:solidFill>
              <a:srgbClr val="B2B2B2"/>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rgbClr val="FFFFFF"/>
                </a:solidFill>
              </a:rPr>
              <a:t>End Goal</a:t>
            </a:r>
            <a:endParaRPr lang="en-US" b="1" dirty="0">
              <a:solidFill>
                <a:srgbClr val="FFFFFF"/>
              </a:solidFill>
            </a:endParaRPr>
          </a:p>
        </p:txBody>
      </p:sp>
      <p:sp>
        <p:nvSpPr>
          <p:cNvPr id="35" name="Rectangle 34"/>
          <p:cNvSpPr/>
          <p:nvPr>
            <p:custDataLst>
              <p:tags r:id="rId5"/>
            </p:custDataLst>
          </p:nvPr>
        </p:nvSpPr>
        <p:spPr>
          <a:xfrm>
            <a:off x="355600" y="2113088"/>
            <a:ext cx="8432800" cy="1163512"/>
          </a:xfrm>
          <a:prstGeom prst="rect">
            <a:avLst/>
          </a:prstGeom>
          <a:solidFill>
            <a:schemeClr val="bg1"/>
          </a:solidFill>
          <a:ln>
            <a:solidFill>
              <a:srgbClr val="777777"/>
            </a:solidFill>
          </a:ln>
        </p:spPr>
        <p:style>
          <a:lnRef idx="1">
            <a:schemeClr val="accent1"/>
          </a:lnRef>
          <a:fillRef idx="3">
            <a:schemeClr val="accent1"/>
          </a:fillRef>
          <a:effectRef idx="2">
            <a:schemeClr val="accent1"/>
          </a:effectRef>
          <a:fontRef idx="minor">
            <a:schemeClr val="lt1"/>
          </a:fontRef>
        </p:style>
        <p:txBody>
          <a:bodyPr rtlCol="0" anchor="ctr"/>
          <a:lstStyle/>
          <a:p>
            <a:pPr marL="182563" indent="-182563">
              <a:spcBef>
                <a:spcPts val="672"/>
              </a:spcBef>
              <a:buSzPct val="100000"/>
              <a:buFont typeface="Verdana" panose="020B0604030504040204" pitchFamily="34" charset="0"/>
              <a:buChar char="•"/>
            </a:pPr>
            <a:r>
              <a:rPr lang="en-US" sz="1400" dirty="0" smtClean="0">
                <a:solidFill>
                  <a:srgbClr val="000000"/>
                </a:solidFill>
              </a:rPr>
              <a:t>Add value to legacy research software by efficiently providing an </a:t>
            </a:r>
            <a:r>
              <a:rPr lang="en-US" sz="1400" b="1" dirty="0" smtClean="0">
                <a:solidFill>
                  <a:srgbClr val="000000"/>
                </a:solidFill>
              </a:rPr>
              <a:t>accurate and complete invento</a:t>
            </a:r>
            <a:r>
              <a:rPr lang="en-US" sz="1400" dirty="0" smtClean="0">
                <a:solidFill>
                  <a:srgbClr val="000000"/>
                </a:solidFill>
              </a:rPr>
              <a:t>ry of the state of the DOE software collection.</a:t>
            </a:r>
          </a:p>
          <a:p>
            <a:pPr marL="182563" indent="-182563">
              <a:spcBef>
                <a:spcPts val="672"/>
              </a:spcBef>
              <a:buSzPct val="100000"/>
              <a:buFont typeface="Verdana" panose="020B0604030504040204" pitchFamily="34" charset="0"/>
              <a:buChar char="•"/>
            </a:pPr>
            <a:r>
              <a:rPr lang="en-US" sz="1400" b="1" dirty="0" smtClean="0">
                <a:solidFill>
                  <a:srgbClr val="000000"/>
                </a:solidFill>
              </a:rPr>
              <a:t>Create informed understanding of the landscape </a:t>
            </a:r>
            <a:r>
              <a:rPr lang="en-US" sz="1400" dirty="0" smtClean="0">
                <a:solidFill>
                  <a:srgbClr val="000000"/>
                </a:solidFill>
              </a:rPr>
              <a:t>of the software collection and create optimized approach for eventual digitalization of the software packages</a:t>
            </a:r>
          </a:p>
        </p:txBody>
      </p:sp>
      <p:sp>
        <p:nvSpPr>
          <p:cNvPr id="37" name="Gray1"/>
          <p:cNvSpPr>
            <a:spLocks noChangeAspect="1"/>
          </p:cNvSpPr>
          <p:nvPr/>
        </p:nvSpPr>
        <p:spPr bwMode="auto">
          <a:xfrm>
            <a:off x="213784" y="3499357"/>
            <a:ext cx="311150" cy="311150"/>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1600" b="1" dirty="0">
                <a:solidFill>
                  <a:srgbClr val="000000"/>
                </a:solidFill>
                <a:cs typeface="+mn-cs"/>
              </a:rPr>
              <a:t>1</a:t>
            </a:r>
          </a:p>
        </p:txBody>
      </p:sp>
      <p:sp>
        <p:nvSpPr>
          <p:cNvPr id="38" name="Gray1"/>
          <p:cNvSpPr>
            <a:spLocks noChangeAspect="1"/>
          </p:cNvSpPr>
          <p:nvPr/>
        </p:nvSpPr>
        <p:spPr bwMode="auto">
          <a:xfrm>
            <a:off x="2308225" y="3499357"/>
            <a:ext cx="311150" cy="311150"/>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1600" b="1" dirty="0">
                <a:solidFill>
                  <a:srgbClr val="000000"/>
                </a:solidFill>
              </a:rPr>
              <a:t>2</a:t>
            </a:r>
          </a:p>
        </p:txBody>
      </p:sp>
      <p:sp>
        <p:nvSpPr>
          <p:cNvPr id="39" name="Gray1"/>
          <p:cNvSpPr>
            <a:spLocks noChangeAspect="1"/>
          </p:cNvSpPr>
          <p:nvPr/>
        </p:nvSpPr>
        <p:spPr bwMode="auto">
          <a:xfrm>
            <a:off x="4402667" y="3499357"/>
            <a:ext cx="311150" cy="311150"/>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1600" b="1" dirty="0">
                <a:solidFill>
                  <a:srgbClr val="000000"/>
                </a:solidFill>
              </a:rPr>
              <a:t>3</a:t>
            </a:r>
          </a:p>
        </p:txBody>
      </p:sp>
      <p:sp>
        <p:nvSpPr>
          <p:cNvPr id="40" name="Gray1"/>
          <p:cNvSpPr>
            <a:spLocks noChangeAspect="1"/>
          </p:cNvSpPr>
          <p:nvPr/>
        </p:nvSpPr>
        <p:spPr bwMode="auto">
          <a:xfrm>
            <a:off x="6439959" y="3499357"/>
            <a:ext cx="311150" cy="311150"/>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1600" b="1" dirty="0">
                <a:solidFill>
                  <a:srgbClr val="000000"/>
                </a:solidFill>
              </a:rPr>
              <a:t>4</a:t>
            </a:r>
          </a:p>
        </p:txBody>
      </p:sp>
      <p:sp>
        <p:nvSpPr>
          <p:cNvPr id="41" name="Rectangle 40"/>
          <p:cNvSpPr/>
          <p:nvPr/>
        </p:nvSpPr>
        <p:spPr>
          <a:xfrm>
            <a:off x="1404157" y="5181600"/>
            <a:ext cx="6335687" cy="722438"/>
          </a:xfrm>
          <a:prstGeom prst="rect">
            <a:avLst/>
          </a:prstGeom>
          <a:solidFill>
            <a:srgbClr val="777777"/>
          </a:solidFill>
          <a:ln>
            <a:solidFill>
              <a:srgbClr val="B2B2B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FFFF"/>
                </a:solidFill>
              </a:rPr>
              <a:t>Methodical approach to the existing problems allowed for streamlined problem solving and application of knowledge base </a:t>
            </a:r>
            <a:endParaRPr lang="en-US" b="1" dirty="0">
              <a:solidFill>
                <a:srgbClr val="FFFFFF"/>
              </a:solidFill>
            </a:endParaRPr>
          </a:p>
        </p:txBody>
      </p:sp>
      <p:sp>
        <p:nvSpPr>
          <p:cNvPr id="42" name="BainBulletsConfiguration" hidden="1"/>
          <p:cNvSpPr txBox="1"/>
          <p:nvPr/>
        </p:nvSpPr>
        <p:spPr>
          <a:xfrm>
            <a:off x="12700" y="12700"/>
            <a:ext cx="8890000" cy="107722"/>
          </a:xfrm>
          <a:prstGeom prst="rect">
            <a:avLst/>
          </a:prstGeom>
          <a:noFill/>
        </p:spPr>
        <p:txBody>
          <a:bodyPr vert="horz" rtlCol="0">
            <a:spAutoFit/>
          </a:bodyPr>
          <a:lstStyle/>
          <a:p>
            <a:r>
              <a:rPr lang="en-US" sz="100" smtClean="0">
                <a:solidFill>
                  <a:srgbClr val="FFFFFF"/>
                </a:solidFill>
              </a:rPr>
              <a:t>35_85</a:t>
            </a:r>
            <a:endParaRPr lang="en-US" sz="100">
              <a:solidFill>
                <a:srgbClr val="FFFFFF"/>
              </a:solidFill>
            </a:endParaRPr>
          </a:p>
        </p:txBody>
      </p:sp>
      <p:sp>
        <p:nvSpPr>
          <p:cNvPr id="15"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spTree>
    <p:extLst>
      <p:ext uri="{BB962C8B-B14F-4D97-AF65-F5344CB8AC3E}">
        <p14:creationId xmlns="" xmlns:p14="http://schemas.microsoft.com/office/powerpoint/2010/main" val="1687694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sampling allowed for efficient diagnosis</a:t>
            </a:r>
            <a:endParaRPr lang="en-US" dirty="0"/>
          </a:p>
        </p:txBody>
      </p:sp>
      <p:sp>
        <p:nvSpPr>
          <p:cNvPr id="14" name="Gray1"/>
          <p:cNvSpPr>
            <a:spLocks noChangeAspect="1"/>
          </p:cNvSpPr>
          <p:nvPr/>
        </p:nvSpPr>
        <p:spPr bwMode="auto">
          <a:xfrm>
            <a:off x="87979" y="285336"/>
            <a:ext cx="376492" cy="376492"/>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2800" b="1" dirty="0">
                <a:solidFill>
                  <a:srgbClr val="000000"/>
                </a:solidFill>
                <a:cs typeface="+mn-cs"/>
              </a:rPr>
              <a:t>1</a:t>
            </a:r>
            <a:endParaRPr lang="en-GB" sz="1400" b="1" dirty="0">
              <a:solidFill>
                <a:srgbClr val="000000"/>
              </a:solidFill>
              <a:cs typeface="+mn-cs"/>
            </a:endParaRPr>
          </a:p>
        </p:txBody>
      </p:sp>
      <p:sp>
        <p:nvSpPr>
          <p:cNvPr id="6" name="TextBox 5"/>
          <p:cNvSpPr txBox="1"/>
          <p:nvPr>
            <p:custDataLst>
              <p:tags r:id="rId1"/>
            </p:custDataLst>
          </p:nvPr>
        </p:nvSpPr>
        <p:spPr>
          <a:xfrm>
            <a:off x="355600" y="1873788"/>
            <a:ext cx="4038600" cy="397545"/>
          </a:xfrm>
          <a:prstGeom prst="rect">
            <a:avLst/>
          </a:prstGeom>
          <a:blipFill dpi="0" rotWithShape="1">
            <a:blip r:embed="rId5"/>
            <a:srcRect/>
            <a:tile tx="0" ty="0" sx="100000" sy="100000" flip="xy" algn="b"/>
          </a:blipFill>
        </p:spPr>
        <p:txBody>
          <a:bodyPr vert="horz" wrap="square" lIns="0" tIns="0" rIns="0" bIns="88900" rtlCol="0" anchor="b">
            <a:spAutoFit/>
          </a:bodyPr>
          <a:lstStyle/>
          <a:p>
            <a:pPr algn="ctr"/>
            <a:r>
              <a:rPr lang="en-US" sz="2000" b="1" cap="all" dirty="0" smtClean="0"/>
              <a:t>Approach</a:t>
            </a:r>
            <a:endParaRPr lang="en-US" sz="2000" b="1" cap="all" dirty="0"/>
          </a:p>
        </p:txBody>
      </p:sp>
      <p:sp>
        <p:nvSpPr>
          <p:cNvPr id="7" name="TextBox 6"/>
          <p:cNvSpPr txBox="1"/>
          <p:nvPr>
            <p:custDataLst>
              <p:tags r:id="rId2"/>
            </p:custDataLst>
          </p:nvPr>
        </p:nvSpPr>
        <p:spPr>
          <a:xfrm>
            <a:off x="4749800" y="1566012"/>
            <a:ext cx="4038600" cy="705321"/>
          </a:xfrm>
          <a:prstGeom prst="rect">
            <a:avLst/>
          </a:prstGeom>
          <a:blipFill dpi="0" rotWithShape="1">
            <a:blip r:embed="rId5"/>
            <a:srcRect/>
            <a:tile tx="0" ty="0" sx="100000" sy="100000" flip="xy" algn="b"/>
          </a:blipFill>
        </p:spPr>
        <p:txBody>
          <a:bodyPr vert="horz" wrap="square" lIns="0" tIns="0" rIns="0" bIns="88900" rtlCol="0" anchor="b">
            <a:spAutoFit/>
          </a:bodyPr>
          <a:lstStyle/>
          <a:p>
            <a:pPr algn="ctr"/>
            <a:r>
              <a:rPr lang="en-US" sz="2000" b="1" cap="all" dirty="0" smtClean="0"/>
              <a:t>Important findings and implications</a:t>
            </a:r>
            <a:endParaRPr lang="en-US" sz="2000" b="1" cap="all" dirty="0"/>
          </a:p>
        </p:txBody>
      </p:sp>
      <p:sp>
        <p:nvSpPr>
          <p:cNvPr id="17" name="TextBox 16"/>
          <p:cNvSpPr txBox="1"/>
          <p:nvPr/>
        </p:nvSpPr>
        <p:spPr>
          <a:xfrm>
            <a:off x="355600" y="2232295"/>
            <a:ext cx="4038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initially sampled 10 random software packages to gain an educated understanding, then </a:t>
            </a:r>
            <a:r>
              <a:rPr lang="en-US" b="1" dirty="0" smtClean="0"/>
              <a:t>expanded that sampling to 50 then 100</a:t>
            </a:r>
            <a:r>
              <a:rPr lang="en-US" dirty="0" smtClean="0"/>
              <a:t>, for a best representation.</a:t>
            </a:r>
          </a:p>
          <a:p>
            <a:pPr marL="285750" indent="-285750">
              <a:buFont typeface="Arial" panose="020B0604020202020204" pitchFamily="34" charset="0"/>
              <a:buChar char="•"/>
            </a:pPr>
            <a:r>
              <a:rPr lang="en-US" dirty="0" smtClean="0"/>
              <a:t>Random sampling consisted of </a:t>
            </a:r>
            <a:r>
              <a:rPr lang="en-US" b="1" dirty="0" smtClean="0"/>
              <a:t>cross validating </a:t>
            </a:r>
            <a:r>
              <a:rPr lang="en-US" dirty="0" smtClean="0"/>
              <a:t>each individual software with metadata, physical folder and online research of each package.</a:t>
            </a:r>
            <a:endParaRPr lang="en-US" dirty="0"/>
          </a:p>
        </p:txBody>
      </p:sp>
      <p:sp>
        <p:nvSpPr>
          <p:cNvPr id="18" name="TextBox 17"/>
          <p:cNvSpPr txBox="1"/>
          <p:nvPr/>
        </p:nvSpPr>
        <p:spPr>
          <a:xfrm>
            <a:off x="4749800" y="2232295"/>
            <a:ext cx="4038600" cy="3970318"/>
          </a:xfrm>
          <a:prstGeom prst="rect">
            <a:avLst/>
          </a:prstGeom>
          <a:noFill/>
        </p:spPr>
        <p:txBody>
          <a:bodyPr wrap="square" rtlCol="0">
            <a:spAutoFit/>
          </a:bodyPr>
          <a:lstStyle/>
          <a:p>
            <a:r>
              <a:rPr lang="en-US" b="1" u="sng" dirty="0" smtClean="0"/>
              <a:t>Key Findings:</a:t>
            </a:r>
          </a:p>
          <a:p>
            <a:pPr marL="285750" indent="-285750">
              <a:buFont typeface="Arial" panose="020B0604020202020204" pitchFamily="34" charset="0"/>
              <a:buChar char="•"/>
            </a:pPr>
            <a:r>
              <a:rPr lang="en-US" dirty="0" smtClean="0"/>
              <a:t>Within the random sample, over 30% of files were </a:t>
            </a:r>
            <a:r>
              <a:rPr lang="en-US" b="1" dirty="0" smtClean="0"/>
              <a:t>misclassified</a:t>
            </a:r>
          </a:p>
          <a:p>
            <a:pPr marL="285750" indent="-285750">
              <a:buFont typeface="Arial" panose="020B0604020202020204" pitchFamily="34" charset="0"/>
              <a:buChar char="•"/>
            </a:pPr>
            <a:r>
              <a:rPr lang="en-US" dirty="0" smtClean="0"/>
              <a:t>Unknown quantity of software packages </a:t>
            </a:r>
            <a:r>
              <a:rPr lang="en-US" b="1" dirty="0" smtClean="0"/>
              <a:t>physically present</a:t>
            </a:r>
            <a:r>
              <a:rPr lang="en-US" dirty="0" smtClean="0"/>
              <a:t>.</a:t>
            </a:r>
          </a:p>
          <a:p>
            <a:pPr marL="285750" indent="-285750">
              <a:buFont typeface="Arial" panose="020B0604020202020204" pitchFamily="34" charset="0"/>
              <a:buChar char="•"/>
            </a:pPr>
            <a:r>
              <a:rPr lang="en-US" dirty="0" smtClean="0"/>
              <a:t>Many important </a:t>
            </a:r>
            <a:r>
              <a:rPr lang="en-US" b="1" dirty="0" smtClean="0"/>
              <a:t>data fields are empty </a:t>
            </a:r>
            <a:r>
              <a:rPr lang="en-US" dirty="0" smtClean="0"/>
              <a:t>for the majority of packages</a:t>
            </a:r>
          </a:p>
          <a:p>
            <a:r>
              <a:rPr lang="en-US" b="1" u="sng" dirty="0" smtClean="0"/>
              <a:t>Implications:</a:t>
            </a:r>
            <a:endParaRPr lang="en-US" b="1" u="sng" dirty="0"/>
          </a:p>
          <a:p>
            <a:pPr marL="285750" indent="-285750">
              <a:buFont typeface="Arial" panose="020B0604020202020204" pitchFamily="34" charset="0"/>
              <a:buChar char="•"/>
            </a:pPr>
            <a:r>
              <a:rPr lang="en-US" b="1" dirty="0" smtClean="0"/>
              <a:t>Limits ability </a:t>
            </a:r>
            <a:r>
              <a:rPr lang="en-US" dirty="0" smtClean="0"/>
              <a:t>to utilize legacy software</a:t>
            </a:r>
          </a:p>
          <a:p>
            <a:pPr marL="285750" indent="-285750">
              <a:buFont typeface="Arial" panose="020B0604020202020204" pitchFamily="34" charset="0"/>
              <a:buChar char="•"/>
            </a:pPr>
            <a:r>
              <a:rPr lang="en-US" dirty="0" smtClean="0"/>
              <a:t>Can’t trust data for each package or </a:t>
            </a:r>
            <a:r>
              <a:rPr lang="en-US" b="1" dirty="0" smtClean="0"/>
              <a:t>Open Source classification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19" name="Rectangle 18"/>
          <p:cNvSpPr/>
          <p:nvPr/>
        </p:nvSpPr>
        <p:spPr>
          <a:xfrm>
            <a:off x="1265195" y="5521044"/>
            <a:ext cx="6969210" cy="722438"/>
          </a:xfrm>
          <a:prstGeom prst="rect">
            <a:avLst/>
          </a:prstGeom>
          <a:solidFill>
            <a:srgbClr val="777777"/>
          </a:solidFill>
          <a:ln>
            <a:solidFill>
              <a:srgbClr val="B2B2B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FFFF"/>
                </a:solidFill>
              </a:rPr>
              <a:t>The database was not only missing important classification information for 30% of files, but also included flawed and erroneous data classifications throughout the database</a:t>
            </a:r>
            <a:endParaRPr lang="en-US" b="1" dirty="0">
              <a:solidFill>
                <a:srgbClr val="FFFFFF"/>
              </a:solidFill>
            </a:endParaRPr>
          </a:p>
        </p:txBody>
      </p:sp>
      <p:sp>
        <p:nvSpPr>
          <p:cNvPr id="9"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10"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spTree>
    <p:extLst>
      <p:ext uri="{BB962C8B-B14F-4D97-AF65-F5344CB8AC3E}">
        <p14:creationId xmlns="" xmlns:p14="http://schemas.microsoft.com/office/powerpoint/2010/main" val="1201570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sampling allowed for efficient diagnosis of the ESTSC</a:t>
            </a:r>
            <a:endParaRPr lang="en-US" dirty="0"/>
          </a:p>
        </p:txBody>
      </p:sp>
      <p:sp>
        <p:nvSpPr>
          <p:cNvPr id="14" name="Gray1"/>
          <p:cNvSpPr>
            <a:spLocks noChangeAspect="1"/>
          </p:cNvSpPr>
          <p:nvPr/>
        </p:nvSpPr>
        <p:spPr bwMode="auto">
          <a:xfrm>
            <a:off x="87979" y="285336"/>
            <a:ext cx="376492" cy="376492"/>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2800" b="1" dirty="0">
                <a:solidFill>
                  <a:srgbClr val="000000"/>
                </a:solidFill>
                <a:cs typeface="+mn-cs"/>
              </a:rPr>
              <a:t>1</a:t>
            </a:r>
            <a:endParaRPr lang="en-GB" sz="1400" b="1" dirty="0">
              <a:solidFill>
                <a:srgbClr val="000000"/>
              </a:solidFill>
              <a:cs typeface="+mn-cs"/>
            </a:endParaRPr>
          </a:p>
        </p:txBody>
      </p:sp>
      <p:graphicFrame>
        <p:nvGraphicFramePr>
          <p:cNvPr id="8" name="Table 7"/>
          <p:cNvGraphicFramePr>
            <a:graphicFrameLocks noGrp="1"/>
          </p:cNvGraphicFramePr>
          <p:nvPr>
            <p:extLst>
              <p:ext uri="{D42A27DB-BD31-4B8C-83A1-F6EECF244321}">
                <p14:modId xmlns="" xmlns:p14="http://schemas.microsoft.com/office/powerpoint/2010/main" val="966225874"/>
              </p:ext>
            </p:extLst>
          </p:nvPr>
        </p:nvGraphicFramePr>
        <p:xfrm>
          <a:off x="1066800" y="1825072"/>
          <a:ext cx="7010400" cy="3404152"/>
        </p:xfrm>
        <a:graphic>
          <a:graphicData uri="http://schemas.openxmlformats.org/drawingml/2006/table">
            <a:tbl>
              <a:tblPr firstRow="1" bandRow="1">
                <a:tableStyleId>{5C22544A-7EE6-4342-B048-85BDC9FD1C3A}</a:tableStyleId>
              </a:tblPr>
              <a:tblGrid>
                <a:gridCol w="3652869">
                  <a:extLst>
                    <a:ext uri="{9D8B030D-6E8A-4147-A177-3AD203B41FA5}">
                      <a16:colId xmlns="" xmlns:a16="http://schemas.microsoft.com/office/drawing/2014/main" val="1599915315"/>
                    </a:ext>
                  </a:extLst>
                </a:gridCol>
                <a:gridCol w="3357531">
                  <a:extLst>
                    <a:ext uri="{9D8B030D-6E8A-4147-A177-3AD203B41FA5}">
                      <a16:colId xmlns="" xmlns:a16="http://schemas.microsoft.com/office/drawing/2014/main" val="1700017378"/>
                    </a:ext>
                  </a:extLst>
                </a:gridCol>
              </a:tblGrid>
              <a:tr h="851038">
                <a:tc>
                  <a:txBody>
                    <a:bodyPr/>
                    <a:lstStyle/>
                    <a:p>
                      <a:pPr>
                        <a:buClrTx/>
                      </a:pPr>
                      <a:r>
                        <a:rPr lang="en-US" dirty="0" smtClean="0">
                          <a:solidFill>
                            <a:srgbClr val="FFFFFF"/>
                          </a:solidFill>
                        </a:rPr>
                        <a:t>Total</a:t>
                      </a:r>
                      <a:r>
                        <a:rPr lang="en-US" baseline="0" dirty="0" smtClean="0">
                          <a:solidFill>
                            <a:srgbClr val="FFFFFF"/>
                          </a:solidFill>
                        </a:rPr>
                        <a:t> Files</a:t>
                      </a:r>
                      <a:endParaRPr lang="en-US" dirty="0">
                        <a:solidFill>
                          <a:srgbClr val="FFFFFF"/>
                        </a:solidFill>
                      </a:endParaRPr>
                    </a:p>
                  </a:txBody>
                  <a:tcPr anchor="ctr">
                    <a:solidFill>
                      <a:srgbClr val="777777"/>
                    </a:solidFill>
                  </a:tcPr>
                </a:tc>
                <a:tc>
                  <a:txBody>
                    <a:bodyPr/>
                    <a:lstStyle/>
                    <a:p>
                      <a:pPr algn="ctr">
                        <a:buClrTx/>
                      </a:pPr>
                      <a:r>
                        <a:rPr lang="en-US" dirty="0" smtClean="0">
                          <a:solidFill>
                            <a:srgbClr val="000000"/>
                          </a:solidFill>
                        </a:rPr>
                        <a:t>3309</a:t>
                      </a:r>
                      <a:endParaRPr lang="en-US" dirty="0">
                        <a:solidFill>
                          <a:srgbClr val="000000"/>
                        </a:solidFill>
                      </a:endParaRPr>
                    </a:p>
                  </a:txBody>
                  <a:tcPr anchor="ctr">
                    <a:lnB w="12700" cap="flat" cmpd="sng" algn="ctr">
                      <a:solidFill>
                        <a:schemeClr val="bg1">
                          <a:lumMod val="50000"/>
                        </a:schemeClr>
                      </a:solidFill>
                      <a:prstDash val="dash"/>
                      <a:round/>
                      <a:headEnd type="none" w="med" len="med"/>
                      <a:tailEnd type="none" w="med" len="med"/>
                    </a:lnB>
                    <a:solidFill>
                      <a:srgbClr val="FFFFFF"/>
                    </a:solidFill>
                  </a:tcPr>
                </a:tc>
                <a:extLst>
                  <a:ext uri="{0D108BD9-81ED-4DB2-BD59-A6C34878D82A}">
                    <a16:rowId xmlns="" xmlns:a16="http://schemas.microsoft.com/office/drawing/2014/main" val="320408024"/>
                  </a:ext>
                </a:extLst>
              </a:tr>
              <a:tr h="851038">
                <a:tc>
                  <a:txBody>
                    <a:bodyPr/>
                    <a:lstStyle/>
                    <a:p>
                      <a:pPr lvl="1">
                        <a:buClrTx/>
                      </a:pPr>
                      <a:r>
                        <a:rPr lang="en-US" dirty="0" smtClean="0">
                          <a:solidFill>
                            <a:srgbClr val="FFFFFF"/>
                          </a:solidFill>
                        </a:rPr>
                        <a:t>Total Classified Correctly</a:t>
                      </a:r>
                    </a:p>
                  </a:txBody>
                  <a:tcPr anchor="ctr">
                    <a:solidFill>
                      <a:srgbClr val="777777"/>
                    </a:solidFill>
                  </a:tcPr>
                </a:tc>
                <a:tc>
                  <a:txBody>
                    <a:bodyPr/>
                    <a:lstStyle/>
                    <a:p>
                      <a:pPr algn="ctr">
                        <a:buClrTx/>
                      </a:pPr>
                      <a:r>
                        <a:rPr lang="en-US" dirty="0" smtClean="0">
                          <a:solidFill>
                            <a:srgbClr val="000000"/>
                          </a:solidFill>
                        </a:rPr>
                        <a:t>~1777</a:t>
                      </a:r>
                      <a:endParaRPr lang="en-US" dirty="0">
                        <a:solidFill>
                          <a:srgbClr val="000000"/>
                        </a:solidFill>
                      </a:endParaRPr>
                    </a:p>
                  </a:txBody>
                  <a:tcPr anchor="ct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solidFill>
                      <a:srgbClr val="FFFFFF"/>
                    </a:solidFill>
                  </a:tcPr>
                </a:tc>
                <a:extLst>
                  <a:ext uri="{0D108BD9-81ED-4DB2-BD59-A6C34878D82A}">
                    <a16:rowId xmlns="" xmlns:a16="http://schemas.microsoft.com/office/drawing/2014/main" val="3670519706"/>
                  </a:ext>
                </a:extLst>
              </a:tr>
              <a:tr h="851038">
                <a:tc>
                  <a:txBody>
                    <a:bodyPr/>
                    <a:lstStyle/>
                    <a:p>
                      <a:pPr lvl="1">
                        <a:buClrTx/>
                      </a:pPr>
                      <a:r>
                        <a:rPr lang="en-US" dirty="0" smtClean="0">
                          <a:solidFill>
                            <a:srgbClr val="FFFFFF"/>
                          </a:solidFill>
                        </a:rPr>
                        <a:t>Total Classified Incorrectly</a:t>
                      </a:r>
                      <a:endParaRPr lang="en-US" dirty="0">
                        <a:solidFill>
                          <a:srgbClr val="FFFFFF"/>
                        </a:solidFill>
                      </a:endParaRPr>
                    </a:p>
                  </a:txBody>
                  <a:tcPr anchor="ctr">
                    <a:solidFill>
                      <a:srgbClr val="777777"/>
                    </a:solidFill>
                  </a:tcPr>
                </a:tc>
                <a:tc>
                  <a:txBody>
                    <a:bodyPr/>
                    <a:lstStyle/>
                    <a:p>
                      <a:pPr algn="ctr">
                        <a:buClrTx/>
                      </a:pPr>
                      <a:r>
                        <a:rPr lang="en-US" dirty="0" smtClean="0">
                          <a:solidFill>
                            <a:srgbClr val="000000"/>
                          </a:solidFill>
                        </a:rPr>
                        <a:t>~580</a:t>
                      </a:r>
                      <a:endParaRPr lang="en-US" dirty="0">
                        <a:solidFill>
                          <a:srgbClr val="000000"/>
                        </a:solidFill>
                      </a:endParaRPr>
                    </a:p>
                  </a:txBody>
                  <a:tcPr anchor="ct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solidFill>
                      <a:srgbClr val="FFFFFF"/>
                    </a:solidFill>
                  </a:tcPr>
                </a:tc>
                <a:extLst>
                  <a:ext uri="{0D108BD9-81ED-4DB2-BD59-A6C34878D82A}">
                    <a16:rowId xmlns="" xmlns:a16="http://schemas.microsoft.com/office/drawing/2014/main" val="9371436"/>
                  </a:ext>
                </a:extLst>
              </a:tr>
              <a:tr h="851038">
                <a:tc>
                  <a:txBody>
                    <a:bodyPr/>
                    <a:lstStyle/>
                    <a:p>
                      <a:pPr lvl="1">
                        <a:buClrTx/>
                      </a:pPr>
                      <a:r>
                        <a:rPr lang="en-US" dirty="0" smtClean="0">
                          <a:solidFill>
                            <a:srgbClr val="FFFFFF"/>
                          </a:solidFill>
                        </a:rPr>
                        <a:t>Total Missing Classifications</a:t>
                      </a:r>
                      <a:endParaRPr lang="en-US" dirty="0">
                        <a:solidFill>
                          <a:srgbClr val="FFFFFF"/>
                        </a:solidFill>
                      </a:endParaRPr>
                    </a:p>
                  </a:txBody>
                  <a:tcPr anchor="ctr">
                    <a:solidFill>
                      <a:srgbClr val="777777"/>
                    </a:solidFill>
                  </a:tcPr>
                </a:tc>
                <a:tc>
                  <a:txBody>
                    <a:bodyPr/>
                    <a:lstStyle/>
                    <a:p>
                      <a:pPr algn="ctr">
                        <a:buClrTx/>
                      </a:pPr>
                      <a:r>
                        <a:rPr lang="en-US" dirty="0" smtClean="0">
                          <a:solidFill>
                            <a:srgbClr val="000000"/>
                          </a:solidFill>
                        </a:rPr>
                        <a:t>952</a:t>
                      </a:r>
                      <a:endParaRPr lang="en-US" dirty="0">
                        <a:solidFill>
                          <a:srgbClr val="000000"/>
                        </a:solidFill>
                      </a:endParaRPr>
                    </a:p>
                  </a:txBody>
                  <a:tcPr anchor="ctr">
                    <a:lnT w="12700" cap="flat" cmpd="sng" algn="ctr">
                      <a:solidFill>
                        <a:schemeClr val="bg1">
                          <a:lumMod val="50000"/>
                        </a:schemeClr>
                      </a:solidFill>
                      <a:prstDash val="dash"/>
                      <a:round/>
                      <a:headEnd type="none" w="med" len="med"/>
                      <a:tailEnd type="none" w="med" len="med"/>
                    </a:lnT>
                    <a:solidFill>
                      <a:srgbClr val="FFFFFF"/>
                    </a:solidFill>
                  </a:tcPr>
                </a:tc>
                <a:extLst>
                  <a:ext uri="{0D108BD9-81ED-4DB2-BD59-A6C34878D82A}">
                    <a16:rowId xmlns="" xmlns:a16="http://schemas.microsoft.com/office/drawing/2014/main" val="439591709"/>
                  </a:ext>
                </a:extLst>
              </a:tr>
            </a:tbl>
          </a:graphicData>
        </a:graphic>
      </p:graphicFrame>
      <p:sp>
        <p:nvSpPr>
          <p:cNvPr id="3" name="Rectangle 2"/>
          <p:cNvSpPr/>
          <p:nvPr/>
        </p:nvSpPr>
        <p:spPr>
          <a:xfrm>
            <a:off x="4772025" y="3514725"/>
            <a:ext cx="3305175" cy="1704973"/>
          </a:xfrm>
          <a:prstGeom prst="rect">
            <a:avLst/>
          </a:prstGeom>
          <a:noFill/>
          <a:ln w="28575">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ular Callout 3"/>
          <p:cNvSpPr/>
          <p:nvPr/>
        </p:nvSpPr>
        <p:spPr>
          <a:xfrm>
            <a:off x="2111824" y="5433069"/>
            <a:ext cx="4375474" cy="735312"/>
          </a:xfrm>
          <a:prstGeom prst="wedgeRectCallout">
            <a:avLst>
              <a:gd name="adj1" fmla="val 35611"/>
              <a:gd name="adj2" fmla="val -73707"/>
            </a:avLst>
          </a:prstGeom>
          <a:solidFill>
            <a:schemeClr val="bg1"/>
          </a:solidFill>
          <a:ln>
            <a:solidFill>
              <a:srgbClr val="33333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When extrapolating the random sample to the full population we estimate a large percentage of files incorrectly classified or missing</a:t>
            </a:r>
            <a:endParaRPr lang="en-US" sz="1400" dirty="0">
              <a:solidFill>
                <a:schemeClr val="tx1"/>
              </a:solidFill>
            </a:endParaRPr>
          </a:p>
        </p:txBody>
      </p:sp>
      <p:sp>
        <p:nvSpPr>
          <p:cNvPr id="5"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9"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spTree>
    <p:extLst>
      <p:ext uri="{BB962C8B-B14F-4D97-AF65-F5344CB8AC3E}">
        <p14:creationId xmlns="" xmlns:p14="http://schemas.microsoft.com/office/powerpoint/2010/main" val="2692011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Metadata cleaning allowed for database to be validated and completed</a:t>
            </a:r>
            <a:endParaRPr lang="en-US" dirty="0"/>
          </a:p>
        </p:txBody>
      </p:sp>
      <p:sp>
        <p:nvSpPr>
          <p:cNvPr id="14" name="Gray1"/>
          <p:cNvSpPr>
            <a:spLocks noChangeAspect="1"/>
          </p:cNvSpPr>
          <p:nvPr/>
        </p:nvSpPr>
        <p:spPr bwMode="auto">
          <a:xfrm>
            <a:off x="87979" y="285336"/>
            <a:ext cx="376492" cy="376492"/>
          </a:xfrm>
          <a:prstGeom prst="ellipse">
            <a:avLst/>
          </a:prstGeom>
          <a:solidFill>
            <a:srgbClr val="B2B2B2"/>
          </a:solidFill>
          <a:ln w="19050"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0" rIns="0" bIns="0" anchor="ctr"/>
          <a:lstStyle/>
          <a:p>
            <a:pPr algn="ctr" eaLnBrk="0" hangingPunct="0">
              <a:defRPr/>
            </a:pPr>
            <a:r>
              <a:rPr lang="en-GB" sz="2800" b="1" dirty="0">
                <a:solidFill>
                  <a:srgbClr val="000000"/>
                </a:solidFill>
              </a:rPr>
              <a:t>2</a:t>
            </a:r>
            <a:endParaRPr lang="en-GB" sz="1400" b="1" dirty="0">
              <a:solidFill>
                <a:srgbClr val="000000"/>
              </a:solidFill>
              <a:cs typeface="+mn-cs"/>
            </a:endParaRPr>
          </a:p>
        </p:txBody>
      </p:sp>
      <p:sp>
        <p:nvSpPr>
          <p:cNvPr id="6" name="TextBox 5"/>
          <p:cNvSpPr txBox="1"/>
          <p:nvPr>
            <p:custDataLst>
              <p:tags r:id="rId1"/>
            </p:custDataLst>
          </p:nvPr>
        </p:nvSpPr>
        <p:spPr>
          <a:xfrm>
            <a:off x="355600" y="1873788"/>
            <a:ext cx="4038600" cy="397545"/>
          </a:xfrm>
          <a:prstGeom prst="rect">
            <a:avLst/>
          </a:prstGeom>
          <a:blipFill dpi="0" rotWithShape="1">
            <a:blip r:embed="rId4"/>
            <a:srcRect/>
            <a:tile tx="0" ty="0" sx="100000" sy="100000" flip="xy" algn="b"/>
          </a:blipFill>
        </p:spPr>
        <p:txBody>
          <a:bodyPr vert="horz" wrap="square" lIns="0" tIns="0" rIns="0" bIns="88900" rtlCol="0" anchor="b">
            <a:spAutoFit/>
          </a:bodyPr>
          <a:lstStyle/>
          <a:p>
            <a:pPr algn="ctr"/>
            <a:r>
              <a:rPr lang="en-US" sz="2000" b="1" cap="all" dirty="0" smtClean="0"/>
              <a:t>Example issues</a:t>
            </a:r>
            <a:endParaRPr lang="en-US" sz="2000" b="1" cap="all" dirty="0"/>
          </a:p>
        </p:txBody>
      </p:sp>
      <p:sp>
        <p:nvSpPr>
          <p:cNvPr id="7" name="TextBox 6"/>
          <p:cNvSpPr txBox="1"/>
          <p:nvPr/>
        </p:nvSpPr>
        <p:spPr>
          <a:xfrm>
            <a:off x="355600" y="2232295"/>
            <a:ext cx="4038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Incorrect data (wrong date, etc.)</a:t>
            </a:r>
          </a:p>
          <a:p>
            <a:pPr marL="285750" indent="-285750">
              <a:buFont typeface="Arial" panose="020B0604020202020204" pitchFamily="34" charset="0"/>
              <a:buChar char="•"/>
            </a:pPr>
            <a:r>
              <a:rPr lang="en-US" dirty="0" smtClean="0"/>
              <a:t>Missing &amp; incomplete data fields</a:t>
            </a:r>
          </a:p>
          <a:p>
            <a:pPr marL="285750" indent="-285750">
              <a:buFont typeface="Arial" panose="020B0604020202020204" pitchFamily="34" charset="0"/>
              <a:buChar char="•"/>
            </a:pPr>
            <a:r>
              <a:rPr lang="en-US" dirty="0" smtClean="0"/>
              <a:t>Convoluted metadata parameters</a:t>
            </a:r>
          </a:p>
          <a:p>
            <a:pPr marL="742950" lvl="1" indent="-285750">
              <a:buFont typeface="Arial" panose="020B0604020202020204" pitchFamily="34" charset="0"/>
              <a:buChar char="•"/>
            </a:pPr>
            <a:r>
              <a:rPr lang="en-US" dirty="0" smtClean="0"/>
              <a:t>Ex: One parameter holds information for 4 other variables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8" name="TextBox 7"/>
          <p:cNvSpPr txBox="1"/>
          <p:nvPr>
            <p:custDataLst>
              <p:tags r:id="rId2"/>
            </p:custDataLst>
          </p:nvPr>
        </p:nvSpPr>
        <p:spPr>
          <a:xfrm>
            <a:off x="4648200" y="1873788"/>
            <a:ext cx="4038600" cy="397545"/>
          </a:xfrm>
          <a:prstGeom prst="rect">
            <a:avLst/>
          </a:prstGeom>
          <a:blipFill dpi="0" rotWithShape="1">
            <a:blip r:embed="rId4"/>
            <a:srcRect/>
            <a:tile tx="0" ty="0" sx="100000" sy="100000" flip="xy" algn="b"/>
          </a:blipFill>
        </p:spPr>
        <p:txBody>
          <a:bodyPr vert="horz" wrap="square" lIns="0" tIns="0" rIns="0" bIns="88900" rtlCol="0" anchor="b">
            <a:spAutoFit/>
          </a:bodyPr>
          <a:lstStyle/>
          <a:p>
            <a:pPr algn="ctr"/>
            <a:r>
              <a:rPr lang="en-US" sz="2000" b="1" cap="all" dirty="0" smtClean="0"/>
              <a:t>Methodology</a:t>
            </a:r>
            <a:endParaRPr lang="en-US" sz="2000" b="1" cap="all" dirty="0"/>
          </a:p>
        </p:txBody>
      </p:sp>
      <p:sp>
        <p:nvSpPr>
          <p:cNvPr id="9" name="TextBox 8"/>
          <p:cNvSpPr txBox="1"/>
          <p:nvPr/>
        </p:nvSpPr>
        <p:spPr>
          <a:xfrm>
            <a:off x="4648200" y="2232295"/>
            <a:ext cx="4038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Script to extract missing data fields from software description</a:t>
            </a:r>
          </a:p>
          <a:p>
            <a:pPr marL="742950" lvl="1" indent="-285750">
              <a:buFont typeface="Arial" panose="020B0604020202020204" pitchFamily="34" charset="0"/>
              <a:buChar char="•"/>
            </a:pPr>
            <a:r>
              <a:rPr lang="en-US" dirty="0" smtClean="0"/>
              <a:t>Ex: Programming Language, OS, Subject</a:t>
            </a:r>
          </a:p>
          <a:p>
            <a:pPr marL="285750" indent="-285750">
              <a:buFont typeface="Arial" panose="020B0604020202020204" pitchFamily="34" charset="0"/>
              <a:buChar char="•"/>
            </a:pPr>
            <a:r>
              <a:rPr lang="en-US" dirty="0" smtClean="0"/>
              <a:t>Extract overcrowded parameters and populate correct data field</a:t>
            </a:r>
          </a:p>
          <a:p>
            <a:pPr marL="285750" indent="-285750">
              <a:buFont typeface="Arial" panose="020B0604020202020204" pitchFamily="34" charset="0"/>
              <a:buChar char="•"/>
            </a:pPr>
            <a:endParaRPr lang="en-US" dirty="0"/>
          </a:p>
        </p:txBody>
      </p:sp>
      <p:sp>
        <p:nvSpPr>
          <p:cNvPr id="3" name="CommentBox"/>
          <p:cNvSpPr/>
          <p:nvPr/>
        </p:nvSpPr>
        <p:spPr>
          <a:xfrm>
            <a:off x="2059538" y="4408543"/>
            <a:ext cx="4669324" cy="1114927"/>
          </a:xfrm>
          <a:prstGeom prst="roundRect">
            <a:avLst/>
          </a:prstGeom>
          <a:solidFill>
            <a:schemeClr val="accent6">
              <a:lumMod val="40000"/>
              <a:lumOff val="60000"/>
            </a:schemeClr>
          </a:solidFill>
          <a:ln w="1905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000000"/>
                </a:solidFill>
                <a:latin typeface="Verdana" panose="020B0604030504040204" pitchFamily="34" charset="0"/>
              </a:rPr>
              <a:t>Manual confirmation often required for the script extraction results, and any incomplete or missing fields were cleaned and made NULL when applicable</a:t>
            </a:r>
            <a:endParaRPr lang="en-US" sz="1200" dirty="0">
              <a:solidFill>
                <a:srgbClr val="000000"/>
              </a:solidFill>
              <a:latin typeface="Verdana" panose="020B0604030504040204" pitchFamily="34" charset="0"/>
            </a:endParaRPr>
          </a:p>
        </p:txBody>
      </p:sp>
      <p:sp>
        <p:nvSpPr>
          <p:cNvPr id="10"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
        <p:nvSpPr>
          <p:cNvPr id="11" name="BainNotesBox"/>
          <p:cNvSpPr txBox="1"/>
          <p:nvPr/>
        </p:nvSpPr>
        <p:spPr>
          <a:xfrm>
            <a:off x="192023" y="5953323"/>
            <a:ext cx="8596376" cy="307777"/>
          </a:xfrm>
          <a:prstGeom prst="rect">
            <a:avLst/>
          </a:prstGeom>
          <a:noFill/>
        </p:spPr>
        <p:txBody>
          <a:bodyPr vert="horz" wrap="square" lIns="0" tIns="0" rIns="0" bIns="0" rtlCol="0" anchor="b">
            <a:spAutoFit/>
          </a:bodyPr>
          <a:lstStyle/>
          <a:p>
            <a:r>
              <a:rPr lang="en-US" sz="1000" dirty="0" smtClean="0"/>
              <a:t>Note:</a:t>
            </a:r>
          </a:p>
          <a:p>
            <a:r>
              <a:rPr lang="en-US" sz="1000" dirty="0" smtClean="0"/>
              <a:t>Source:</a:t>
            </a:r>
            <a:endParaRPr lang="en-US" sz="1000" dirty="0"/>
          </a:p>
        </p:txBody>
      </p:sp>
    </p:spTree>
    <p:extLst>
      <p:ext uri="{BB962C8B-B14F-4D97-AF65-F5344CB8AC3E}">
        <p14:creationId xmlns="" xmlns:p14="http://schemas.microsoft.com/office/powerpoint/2010/main" val="2573495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Verdana&quot; UsePPTTheme=&quot;True&quot; /&gt;&lt;/Font&gt;&lt;/MekkoFormats&gt;"/>
</p:tagLst>
</file>

<file path=ppt/tags/tag10.xml><?xml version="1.0" encoding="utf-8"?>
<p:tagLst xmlns:a="http://schemas.openxmlformats.org/drawingml/2006/main" xmlns:r="http://schemas.openxmlformats.org/officeDocument/2006/relationships" xmlns:p="http://schemas.openxmlformats.org/presentationml/2006/main">
  <p:tag name="BAINHEADERBOX" val="True"/>
</p:tagLst>
</file>

<file path=ppt/tags/tag11.xml><?xml version="1.0" encoding="utf-8"?>
<p:tagLst xmlns:a="http://schemas.openxmlformats.org/drawingml/2006/main" xmlns:r="http://schemas.openxmlformats.org/officeDocument/2006/relationships" xmlns:p="http://schemas.openxmlformats.org/presentationml/2006/main">
  <p:tag name="BAINHEADERBOX" val="True"/>
</p:tagLst>
</file>

<file path=ppt/tags/tag12.xml><?xml version="1.0" encoding="utf-8"?>
<p:tagLst xmlns:a="http://schemas.openxmlformats.org/drawingml/2006/main" xmlns:r="http://schemas.openxmlformats.org/officeDocument/2006/relationships" xmlns:p="http://schemas.openxmlformats.org/presentationml/2006/main">
  <p:tag name="BAINHEADERBOX" val="True"/>
</p:tagLst>
</file>

<file path=ppt/tags/tag13.xml><?xml version="1.0" encoding="utf-8"?>
<p:tagLst xmlns:a="http://schemas.openxmlformats.org/drawingml/2006/main" xmlns:r="http://schemas.openxmlformats.org/officeDocument/2006/relationships" xmlns:p="http://schemas.openxmlformats.org/presentationml/2006/main">
  <p:tag name="BAINBULLETSACTIVATED" val="False"/>
</p:tagLst>
</file>

<file path=ppt/tags/tag14.xml><?xml version="1.0" encoding="utf-8"?>
<p:tagLst xmlns:a="http://schemas.openxmlformats.org/drawingml/2006/main" xmlns:r="http://schemas.openxmlformats.org/officeDocument/2006/relationships" xmlns:p="http://schemas.openxmlformats.org/presentationml/2006/main">
  <p:tag name="BAINHEADERBOX" val="True"/>
</p:tagLst>
</file>

<file path=ppt/tags/tag15.xml><?xml version="1.0" encoding="utf-8"?>
<p:tagLst xmlns:a="http://schemas.openxmlformats.org/drawingml/2006/main" xmlns:r="http://schemas.openxmlformats.org/officeDocument/2006/relationships" xmlns:p="http://schemas.openxmlformats.org/presentationml/2006/main">
  <p:tag name="BAINHEADERBOX" val="True"/>
</p:tagLst>
</file>

<file path=ppt/tags/tag16.xml><?xml version="1.0" encoding="utf-8"?>
<p:tagLst xmlns:a="http://schemas.openxmlformats.org/drawingml/2006/main" xmlns:r="http://schemas.openxmlformats.org/officeDocument/2006/relationships" xmlns:p="http://schemas.openxmlformats.org/presentationml/2006/main">
  <p:tag name="BAINBULLETSACTIVATED" val="False"/>
</p:tagLst>
</file>

<file path=ppt/tags/tag17.xml><?xml version="1.0" encoding="utf-8"?>
<p:tagLst xmlns:a="http://schemas.openxmlformats.org/drawingml/2006/main" xmlns:r="http://schemas.openxmlformats.org/officeDocument/2006/relationships" xmlns:p="http://schemas.openxmlformats.org/presentationml/2006/main">
  <p:tag name="BAINHEADERBOX" val="True"/>
</p:tagLst>
</file>

<file path=ppt/tags/tag18.xml><?xml version="1.0" encoding="utf-8"?>
<p:tagLst xmlns:a="http://schemas.openxmlformats.org/drawingml/2006/main" xmlns:r="http://schemas.openxmlformats.org/officeDocument/2006/relationships" xmlns:p="http://schemas.openxmlformats.org/presentationml/2006/main">
  <p:tag name="BAINHEADERBOX" val="True"/>
</p:tagLst>
</file>

<file path=ppt/tags/tag19.xml><?xml version="1.0" encoding="utf-8"?>
<p:tagLst xmlns:a="http://schemas.openxmlformats.org/drawingml/2006/main" xmlns:r="http://schemas.openxmlformats.org/officeDocument/2006/relationships" xmlns:p="http://schemas.openxmlformats.org/presentationml/2006/main">
  <p:tag name="BAINHEADERBOX" val="True"/>
</p:tagLst>
</file>

<file path=ppt/tags/tag2.xml><?xml version="1.0" encoding="utf-8"?>
<p:tagLst xmlns:a="http://schemas.openxmlformats.org/drawingml/2006/main" xmlns:r="http://schemas.openxmlformats.org/officeDocument/2006/relationships" xmlns:p="http://schemas.openxmlformats.org/presentationml/2006/main">
  <p:tag name="BAINHEADERBOX" val="True"/>
</p:tagLst>
</file>

<file path=ppt/tags/tag20.xml><?xml version="1.0" encoding="utf-8"?>
<p:tagLst xmlns:a="http://schemas.openxmlformats.org/drawingml/2006/main" xmlns:r="http://schemas.openxmlformats.org/officeDocument/2006/relationships" xmlns:p="http://schemas.openxmlformats.org/presentationml/2006/main">
  <p:tag name="BAINHEADERBOX" val="True"/>
</p:tagLst>
</file>

<file path=ppt/tags/tag21.xml><?xml version="1.0" encoding="utf-8"?>
<p:tagLst xmlns:a="http://schemas.openxmlformats.org/drawingml/2006/main" xmlns:r="http://schemas.openxmlformats.org/officeDocument/2006/relationships" xmlns:p="http://schemas.openxmlformats.org/presentationml/2006/main">
  <p:tag name="BAINHEADERBOX" val="True"/>
</p:tagLst>
</file>

<file path=ppt/tags/tag22.xml><?xml version="1.0" encoding="utf-8"?>
<p:tagLst xmlns:a="http://schemas.openxmlformats.org/drawingml/2006/main" xmlns:r="http://schemas.openxmlformats.org/officeDocument/2006/relationships" xmlns:p="http://schemas.openxmlformats.org/presentationml/2006/main">
  <p:tag name="BAINHEADERBOX" val="True"/>
</p:tagLst>
</file>

<file path=ppt/tags/tag23.xml><?xml version="1.0" encoding="utf-8"?>
<p:tagLst xmlns:a="http://schemas.openxmlformats.org/drawingml/2006/main" xmlns:r="http://schemas.openxmlformats.org/officeDocument/2006/relationships" xmlns:p="http://schemas.openxmlformats.org/presentationml/2006/main">
  <p:tag name="BAINHEADERBOX" val="True"/>
</p:tagLst>
</file>

<file path=ppt/tags/tag24.xml><?xml version="1.0" encoding="utf-8"?>
<p:tagLst xmlns:a="http://schemas.openxmlformats.org/drawingml/2006/main" xmlns:r="http://schemas.openxmlformats.org/officeDocument/2006/relationships" xmlns:p="http://schemas.openxmlformats.org/presentationml/2006/main">
  <p:tag name="BAINBULLETSACTIVATED" val="False"/>
</p:tagLst>
</file>

<file path=ppt/tags/tag25.xml><?xml version="1.0" encoding="utf-8"?>
<p:tagLst xmlns:a="http://schemas.openxmlformats.org/drawingml/2006/main" xmlns:r="http://schemas.openxmlformats.org/officeDocument/2006/relationships" xmlns:p="http://schemas.openxmlformats.org/presentationml/2006/main">
  <p:tag name="BAINBULLETSACTIVATED" val="False"/>
</p:tagLst>
</file>

<file path=ppt/tags/tag26.xml><?xml version="1.0" encoding="utf-8"?>
<p:tagLst xmlns:a="http://schemas.openxmlformats.org/drawingml/2006/main" xmlns:r="http://schemas.openxmlformats.org/officeDocument/2006/relationships" xmlns:p="http://schemas.openxmlformats.org/presentationml/2006/main">
  <p:tag name="BAINBULLETSACTIVATED" val="False"/>
</p:tagLst>
</file>

<file path=ppt/tags/tag27.xml><?xml version="1.0" encoding="utf-8"?>
<p:tagLst xmlns:a="http://schemas.openxmlformats.org/drawingml/2006/main" xmlns:r="http://schemas.openxmlformats.org/officeDocument/2006/relationships" xmlns:p="http://schemas.openxmlformats.org/presentationml/2006/main">
  <p:tag name="BAINBULLETSACTIVATED" val="False"/>
</p:tagLst>
</file>

<file path=ppt/tags/tag28.xml><?xml version="1.0" encoding="utf-8"?>
<p:tagLst xmlns:a="http://schemas.openxmlformats.org/drawingml/2006/main" xmlns:r="http://schemas.openxmlformats.org/officeDocument/2006/relationships" xmlns:p="http://schemas.openxmlformats.org/presentationml/2006/main">
  <p:tag name="BAINVALUECHAIN" val="True"/>
</p:tagLst>
</file>

<file path=ppt/tags/tag29.xml><?xml version="1.0" encoding="utf-8"?>
<p:tagLst xmlns:a="http://schemas.openxmlformats.org/drawingml/2006/main" xmlns:r="http://schemas.openxmlformats.org/officeDocument/2006/relationships" xmlns:p="http://schemas.openxmlformats.org/presentationml/2006/main">
  <p:tag name="BAINVALUECHAIN" val="True"/>
</p:tagLst>
</file>

<file path=ppt/tags/tag3.xml><?xml version="1.0" encoding="utf-8"?>
<p:tagLst xmlns:a="http://schemas.openxmlformats.org/drawingml/2006/main" xmlns:r="http://schemas.openxmlformats.org/officeDocument/2006/relationships" xmlns:p="http://schemas.openxmlformats.org/presentationml/2006/main">
  <p:tag name="BAINHEADERBOX" val="True"/>
</p:tagLst>
</file>

<file path=ppt/tags/tag30.xml><?xml version="1.0" encoding="utf-8"?>
<p:tagLst xmlns:a="http://schemas.openxmlformats.org/drawingml/2006/main" xmlns:r="http://schemas.openxmlformats.org/officeDocument/2006/relationships" xmlns:p="http://schemas.openxmlformats.org/presentationml/2006/main">
  <p:tag name="BAINVALUECHAIN" val="True"/>
</p:tagLst>
</file>

<file path=ppt/tags/tag31.xml><?xml version="1.0" encoding="utf-8"?>
<p:tagLst xmlns:a="http://schemas.openxmlformats.org/drawingml/2006/main" xmlns:r="http://schemas.openxmlformats.org/officeDocument/2006/relationships" xmlns:p="http://schemas.openxmlformats.org/presentationml/2006/main">
  <p:tag name="BAINVALUECHAIN" val="True"/>
</p:tagLst>
</file>

<file path=ppt/tags/tag32.xml><?xml version="1.0" encoding="utf-8"?>
<p:tagLst xmlns:a="http://schemas.openxmlformats.org/drawingml/2006/main" xmlns:r="http://schemas.openxmlformats.org/officeDocument/2006/relationships" xmlns:p="http://schemas.openxmlformats.org/presentationml/2006/main">
  <p:tag name="BAINVALUECHAIN" val="True"/>
</p:tagLst>
</file>

<file path=ppt/tags/tag33.xml><?xml version="1.0" encoding="utf-8"?>
<p:tagLst xmlns:a="http://schemas.openxmlformats.org/drawingml/2006/main" xmlns:r="http://schemas.openxmlformats.org/officeDocument/2006/relationships" xmlns:p="http://schemas.openxmlformats.org/presentationml/2006/main">
  <p:tag name="BAINVALUECHAIN" val="True"/>
</p:tagLst>
</file>

<file path=ppt/tags/tag34.xml><?xml version="1.0" encoding="utf-8"?>
<p:tagLst xmlns:a="http://schemas.openxmlformats.org/drawingml/2006/main" xmlns:r="http://schemas.openxmlformats.org/officeDocument/2006/relationships" xmlns:p="http://schemas.openxmlformats.org/presentationml/2006/main">
  <p:tag name="BAINVALUECHAIN" val="True"/>
</p:tagLst>
</file>

<file path=ppt/tags/tag35.xml><?xml version="1.0" encoding="utf-8"?>
<p:tagLst xmlns:a="http://schemas.openxmlformats.org/drawingml/2006/main" xmlns:r="http://schemas.openxmlformats.org/officeDocument/2006/relationships" xmlns:p="http://schemas.openxmlformats.org/presentationml/2006/main">
  <p:tag name="BAINVALUECHAIN" val="True"/>
</p:tagLst>
</file>

<file path=ppt/tags/tag36.xml><?xml version="1.0" encoding="utf-8"?>
<p:tagLst xmlns:a="http://schemas.openxmlformats.org/drawingml/2006/main" xmlns:r="http://schemas.openxmlformats.org/officeDocument/2006/relationships" xmlns:p="http://schemas.openxmlformats.org/presentationml/2006/main">
  <p:tag name="BAINVALUECHAIN" val="True"/>
</p:tagLst>
</file>

<file path=ppt/tags/tag37.xml><?xml version="1.0" encoding="utf-8"?>
<p:tagLst xmlns:a="http://schemas.openxmlformats.org/drawingml/2006/main" xmlns:r="http://schemas.openxmlformats.org/officeDocument/2006/relationships" xmlns:p="http://schemas.openxmlformats.org/presentationml/2006/main">
  <p:tag name="BAINVALUECHAIN" val="True"/>
</p:tagLst>
</file>

<file path=ppt/tags/tag38.xml><?xml version="1.0" encoding="utf-8"?>
<p:tagLst xmlns:a="http://schemas.openxmlformats.org/drawingml/2006/main" xmlns:r="http://schemas.openxmlformats.org/officeDocument/2006/relationships" xmlns:p="http://schemas.openxmlformats.org/presentationml/2006/main">
  <p:tag name="BAINVALUECHAIN" val="True"/>
</p:tagLst>
</file>

<file path=ppt/tags/tag39.xml><?xml version="1.0" encoding="utf-8"?>
<p:tagLst xmlns:a="http://schemas.openxmlformats.org/drawingml/2006/main" xmlns:r="http://schemas.openxmlformats.org/officeDocument/2006/relationships" xmlns:p="http://schemas.openxmlformats.org/presentationml/2006/main">
  <p:tag name="BAINVALUECHAIN" val="True"/>
</p:tagLst>
</file>

<file path=ppt/tags/tag4.xml><?xml version="1.0" encoding="utf-8"?>
<p:tagLst xmlns:a="http://schemas.openxmlformats.org/drawingml/2006/main" xmlns:r="http://schemas.openxmlformats.org/officeDocument/2006/relationships" xmlns:p="http://schemas.openxmlformats.org/presentationml/2006/main">
  <p:tag name="BAINVALUECHAIN" val="True"/>
</p:tagLst>
</file>

<file path=ppt/tags/tag40.xml><?xml version="1.0" encoding="utf-8"?>
<p:tagLst xmlns:a="http://schemas.openxmlformats.org/drawingml/2006/main" xmlns:r="http://schemas.openxmlformats.org/officeDocument/2006/relationships" xmlns:p="http://schemas.openxmlformats.org/presentationml/2006/main">
  <p:tag name="BAINHEADERBOX" val="True"/>
</p:tagLst>
</file>

<file path=ppt/tags/tag41.xml><?xml version="1.0" encoding="utf-8"?>
<p:tagLst xmlns:a="http://schemas.openxmlformats.org/drawingml/2006/main" xmlns:r="http://schemas.openxmlformats.org/officeDocument/2006/relationships" xmlns:p="http://schemas.openxmlformats.org/presentationml/2006/main">
  <p:tag name="BAINHEADERBOX" val="True"/>
</p:tagLst>
</file>

<file path=ppt/tags/tag42.xml><?xml version="1.0" encoding="utf-8"?>
<p:tagLst xmlns:a="http://schemas.openxmlformats.org/drawingml/2006/main" xmlns:r="http://schemas.openxmlformats.org/officeDocument/2006/relationships" xmlns:p="http://schemas.openxmlformats.org/presentationml/2006/main">
  <p:tag name="BAINVALUECHAIN" val="True"/>
</p:tagLst>
</file>

<file path=ppt/tags/tag43.xml><?xml version="1.0" encoding="utf-8"?>
<p:tagLst xmlns:a="http://schemas.openxmlformats.org/drawingml/2006/main" xmlns:r="http://schemas.openxmlformats.org/officeDocument/2006/relationships" xmlns:p="http://schemas.openxmlformats.org/presentationml/2006/main">
  <p:tag name="BAINVALUECHAIN" val="True"/>
</p:tagLst>
</file>

<file path=ppt/tags/tag44.xml><?xml version="1.0" encoding="utf-8"?>
<p:tagLst xmlns:a="http://schemas.openxmlformats.org/drawingml/2006/main" xmlns:r="http://schemas.openxmlformats.org/officeDocument/2006/relationships" xmlns:p="http://schemas.openxmlformats.org/presentationml/2006/main">
  <p:tag name="BAINVALUECHAIN" val="True"/>
</p:tagLst>
</file>

<file path=ppt/tags/tag45.xml><?xml version="1.0" encoding="utf-8"?>
<p:tagLst xmlns:a="http://schemas.openxmlformats.org/drawingml/2006/main" xmlns:r="http://schemas.openxmlformats.org/officeDocument/2006/relationships" xmlns:p="http://schemas.openxmlformats.org/presentationml/2006/main">
  <p:tag name="BAINHEADERBOX" val="True"/>
</p:tagLst>
</file>

<file path=ppt/tags/tag46.xml><?xml version="1.0" encoding="utf-8"?>
<p:tagLst xmlns:a="http://schemas.openxmlformats.org/drawingml/2006/main" xmlns:r="http://schemas.openxmlformats.org/officeDocument/2006/relationships" xmlns:p="http://schemas.openxmlformats.org/presentationml/2006/main">
  <p:tag name="BAINHEADERBOX" val="True"/>
</p:tagLst>
</file>

<file path=ppt/tags/tag47.xml><?xml version="1.0" encoding="utf-8"?>
<p:tagLst xmlns:a="http://schemas.openxmlformats.org/drawingml/2006/main" xmlns:r="http://schemas.openxmlformats.org/officeDocument/2006/relationships" xmlns:p="http://schemas.openxmlformats.org/presentationml/2006/main">
  <p:tag name="BAINHEADERBOX" val="True"/>
</p:tagLst>
</file>

<file path=ppt/tags/tag48.xml><?xml version="1.0" encoding="utf-8"?>
<p:tagLst xmlns:a="http://schemas.openxmlformats.org/drawingml/2006/main" xmlns:r="http://schemas.openxmlformats.org/officeDocument/2006/relationships" xmlns:p="http://schemas.openxmlformats.org/presentationml/2006/main">
  <p:tag name="BAINHEADERBOX" val="True"/>
</p:tagLst>
</file>

<file path=ppt/tags/tag49.xml><?xml version="1.0" encoding="utf-8"?>
<p:tagLst xmlns:a="http://schemas.openxmlformats.org/drawingml/2006/main" xmlns:r="http://schemas.openxmlformats.org/officeDocument/2006/relationships" xmlns:p="http://schemas.openxmlformats.org/presentationml/2006/main">
  <p:tag name="BAINBULLETSACTIVATED" val="False"/>
</p:tagLst>
</file>

<file path=ppt/tags/tag5.xml><?xml version="1.0" encoding="utf-8"?>
<p:tagLst xmlns:a="http://schemas.openxmlformats.org/drawingml/2006/main" xmlns:r="http://schemas.openxmlformats.org/officeDocument/2006/relationships" xmlns:p="http://schemas.openxmlformats.org/presentationml/2006/main">
  <p:tag name="BAINVALUECHAIN" val="True"/>
</p:tagLst>
</file>

<file path=ppt/tags/tag50.xml><?xml version="1.0" encoding="utf-8"?>
<p:tagLst xmlns:a="http://schemas.openxmlformats.org/drawingml/2006/main" xmlns:r="http://schemas.openxmlformats.org/officeDocument/2006/relationships" xmlns:p="http://schemas.openxmlformats.org/presentationml/2006/main">
  <p:tag name="BAINBULLETSACTIVATED" val="False"/>
</p:tagLst>
</file>

<file path=ppt/tags/tag51.xml><?xml version="1.0" encoding="utf-8"?>
<p:tagLst xmlns:a="http://schemas.openxmlformats.org/drawingml/2006/main" xmlns:r="http://schemas.openxmlformats.org/officeDocument/2006/relationships" xmlns:p="http://schemas.openxmlformats.org/presentationml/2006/main">
  <p:tag name="BAINHEADERBOX" val="True"/>
</p:tagLst>
</file>

<file path=ppt/tags/tag52.xml><?xml version="1.0" encoding="utf-8"?>
<p:tagLst xmlns:a="http://schemas.openxmlformats.org/drawingml/2006/main" xmlns:r="http://schemas.openxmlformats.org/officeDocument/2006/relationships" xmlns:p="http://schemas.openxmlformats.org/presentationml/2006/main">
  <p:tag name="BAINHEADERBOX" val="True"/>
</p:tagLst>
</file>

<file path=ppt/tags/tag6.xml><?xml version="1.0" encoding="utf-8"?>
<p:tagLst xmlns:a="http://schemas.openxmlformats.org/drawingml/2006/main" xmlns:r="http://schemas.openxmlformats.org/officeDocument/2006/relationships" xmlns:p="http://schemas.openxmlformats.org/presentationml/2006/main">
  <p:tag name="BAINVALUECHAIN" val="True"/>
</p:tagLst>
</file>

<file path=ppt/tags/tag7.xml><?xml version="1.0" encoding="utf-8"?>
<p:tagLst xmlns:a="http://schemas.openxmlformats.org/drawingml/2006/main" xmlns:r="http://schemas.openxmlformats.org/officeDocument/2006/relationships" xmlns:p="http://schemas.openxmlformats.org/presentationml/2006/main">
  <p:tag name="BAINVALUECHAIN" val="True"/>
</p:tagLst>
</file>

<file path=ppt/tags/tag8.xml><?xml version="1.0" encoding="utf-8"?>
<p:tagLst xmlns:a="http://schemas.openxmlformats.org/drawingml/2006/main" xmlns:r="http://schemas.openxmlformats.org/officeDocument/2006/relationships" xmlns:p="http://schemas.openxmlformats.org/presentationml/2006/main">
  <p:tag name="BAINBULLETSACTIVATED" val="True"/>
  <p:tag name="BAINBULLETSLEVELSFINGERPRINT" val="1721238488"/>
</p:tagLst>
</file>

<file path=ppt/tags/tag9.xml><?xml version="1.0" encoding="utf-8"?>
<p:tagLst xmlns:a="http://schemas.openxmlformats.org/drawingml/2006/main" xmlns:r="http://schemas.openxmlformats.org/officeDocument/2006/relationships" xmlns:p="http://schemas.openxmlformats.org/presentationml/2006/main">
  <p:tag name="BAINHEADERBOX" val="True"/>
</p:tagLst>
</file>

<file path=ppt/theme/theme1.xml><?xml version="1.0" encoding="utf-8"?>
<a:theme xmlns:a="http://schemas.openxmlformats.org/drawingml/2006/main" name="Title Scree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Meta Inf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ancy Pictures">
  <a:themeElements>
    <a:clrScheme name="UT Theme 2013-10-16">
      <a:dk1>
        <a:srgbClr val="3D3D3F"/>
      </a:dk1>
      <a:lt1>
        <a:srgbClr val="FFFFFF"/>
      </a:lt1>
      <a:dk2>
        <a:srgbClr val="515151"/>
      </a:dk2>
      <a:lt2>
        <a:srgbClr val="EBE7DA"/>
      </a:lt2>
      <a:accent1>
        <a:srgbClr val="416884"/>
      </a:accent1>
      <a:accent2>
        <a:srgbClr val="60376B"/>
      </a:accent2>
      <a:accent3>
        <a:srgbClr val="F82D31"/>
      </a:accent3>
      <a:accent4>
        <a:srgbClr val="FA6F1C"/>
      </a:accent4>
      <a:accent5>
        <a:srgbClr val="A8BE4A"/>
      </a:accent5>
      <a:accent6>
        <a:srgbClr val="4A8370"/>
      </a:accent6>
      <a:hlink>
        <a:srgbClr val="0D4467"/>
      </a:hlink>
      <a:folHlink>
        <a:srgbClr val="3354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harts">
  <a:themeElements>
    <a:clrScheme name="UT Theme 2013-10-16">
      <a:dk1>
        <a:srgbClr val="3D3D3F"/>
      </a:dk1>
      <a:lt1>
        <a:srgbClr val="FFFFFF"/>
      </a:lt1>
      <a:dk2>
        <a:srgbClr val="515151"/>
      </a:dk2>
      <a:lt2>
        <a:srgbClr val="EBE7DA"/>
      </a:lt2>
      <a:accent1>
        <a:srgbClr val="416884"/>
      </a:accent1>
      <a:accent2>
        <a:srgbClr val="60376B"/>
      </a:accent2>
      <a:accent3>
        <a:srgbClr val="F82D31"/>
      </a:accent3>
      <a:accent4>
        <a:srgbClr val="FA6F1C"/>
      </a:accent4>
      <a:accent5>
        <a:srgbClr val="A8BE4A"/>
      </a:accent5>
      <a:accent6>
        <a:srgbClr val="4A8370"/>
      </a:accent6>
      <a:hlink>
        <a:srgbClr val="0D4467"/>
      </a:hlink>
      <a:folHlink>
        <a:srgbClr val="3354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3939</TotalTime>
  <Words>3014</Words>
  <Application>Microsoft Office PowerPoint</Application>
  <PresentationFormat>On-screen Show (4:3)</PresentationFormat>
  <Paragraphs>474</Paragraphs>
  <Slides>36</Slides>
  <Notes>16</Notes>
  <HiddenSlides>0</HiddenSlides>
  <MMClips>0</MMClips>
  <ScaleCrop>false</ScaleCrop>
  <HeadingPairs>
    <vt:vector size="4" baseType="variant">
      <vt:variant>
        <vt:lpstr>Theme</vt:lpstr>
      </vt:variant>
      <vt:variant>
        <vt:i4>4</vt:i4>
      </vt:variant>
      <vt:variant>
        <vt:lpstr>Slide Titles</vt:lpstr>
      </vt:variant>
      <vt:variant>
        <vt:i4>36</vt:i4>
      </vt:variant>
    </vt:vector>
  </HeadingPairs>
  <TitlesOfParts>
    <vt:vector size="40" baseType="lpstr">
      <vt:lpstr>Title Screens</vt:lpstr>
      <vt:lpstr>Content: Meta Info</vt:lpstr>
      <vt:lpstr>Fancy Pictures</vt:lpstr>
      <vt:lpstr>Charts</vt:lpstr>
      <vt:lpstr>Curation and Refactoring of Legacy Software</vt:lpstr>
      <vt:lpstr>Agenda</vt:lpstr>
      <vt:lpstr>Introduction and Goals</vt:lpstr>
      <vt:lpstr>Agenda</vt:lpstr>
      <vt:lpstr>The OSTI Software center needs an update to match modern advances</vt:lpstr>
      <vt:lpstr>Approached the problem in four steps</vt:lpstr>
      <vt:lpstr>Random sampling allowed for efficient diagnosis</vt:lpstr>
      <vt:lpstr>Random sampling allowed for efficient diagnosis of the ESTSC</vt:lpstr>
      <vt:lpstr>Metadata cleaning allowed for database to be validated and completed</vt:lpstr>
      <vt:lpstr>Auditing inventory</vt:lpstr>
      <vt:lpstr>Open Source Verification</vt:lpstr>
      <vt:lpstr>Agenda</vt:lpstr>
      <vt:lpstr>Overview of ACME</vt:lpstr>
      <vt:lpstr>ACME was interested in simplifying their data architecture</vt:lpstr>
      <vt:lpstr>There are 4 components that influenced our approach</vt:lpstr>
      <vt:lpstr>Example</vt:lpstr>
      <vt:lpstr>Example</vt:lpstr>
      <vt:lpstr>Example</vt:lpstr>
      <vt:lpstr>Summary of findings</vt:lpstr>
      <vt:lpstr>Example</vt:lpstr>
      <vt:lpstr>How much effort will full refactoring take?</vt:lpstr>
      <vt:lpstr>User Defined Variables</vt:lpstr>
      <vt:lpstr>Determination of predictors for Model of Development Effort</vt:lpstr>
      <vt:lpstr>Overview of the variables</vt:lpstr>
      <vt:lpstr>Impact</vt:lpstr>
      <vt:lpstr>Concluding Remarks</vt:lpstr>
      <vt:lpstr>Appendix</vt:lpstr>
      <vt:lpstr>Appendix</vt:lpstr>
      <vt:lpstr>Appendix</vt:lpstr>
      <vt:lpstr>Appendix</vt:lpstr>
      <vt:lpstr>Appendix</vt:lpstr>
      <vt:lpstr>Appendix</vt:lpstr>
      <vt:lpstr>Appendix</vt:lpstr>
      <vt:lpstr>Appendix</vt:lpstr>
      <vt:lpstr>The research consisted of two components</vt:lpstr>
      <vt:lpstr>Other unexpected issues did arise</vt:lpstr>
    </vt:vector>
  </TitlesOfParts>
  <Company>University of Tennessee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PowerPoint Template 2015 ver 1</dc:title>
  <dc:creator>England, Susan Elizabeth</dc:creator>
  <cp:lastModifiedBy>John</cp:lastModifiedBy>
  <cp:revision>170</cp:revision>
  <dcterms:created xsi:type="dcterms:W3CDTF">2014-12-02T19:58:44Z</dcterms:created>
  <dcterms:modified xsi:type="dcterms:W3CDTF">2018-06-04T03:53:30Z</dcterms:modified>
</cp:coreProperties>
</file>