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9" r:id="rId2"/>
    <p:sldId id="334" r:id="rId3"/>
    <p:sldId id="335" r:id="rId4"/>
    <p:sldId id="336" r:id="rId5"/>
    <p:sldId id="279" r:id="rId6"/>
    <p:sldId id="280" r:id="rId7"/>
    <p:sldId id="281" r:id="rId8"/>
    <p:sldId id="282" r:id="rId9"/>
    <p:sldId id="27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726" autoAdjust="0"/>
    <p:restoredTop sz="94700" autoAdjust="0"/>
  </p:normalViewPr>
  <p:slideViewPr>
    <p:cSldViewPr>
      <p:cViewPr varScale="1">
        <p:scale>
          <a:sx n="129" d="100"/>
          <a:sy n="129" d="100"/>
        </p:scale>
        <p:origin x="248" y="20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t>14/1/22</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0F0CDB67-B98A-4AC5-929D-81BD9B8E0ED5}" type="datetime1">
              <a:rPr lang="en-AU" smtClean="0"/>
              <a:t>14/1/22</a:t>
            </a:fld>
            <a:endParaRPr lang="en-AU"/>
          </a:p>
        </p:txBody>
      </p:sp>
      <p:sp>
        <p:nvSpPr>
          <p:cNvPr id="5" name="Footer Placeholder 4"/>
          <p:cNvSpPr>
            <a:spLocks noGrp="1"/>
          </p:cNvSpPr>
          <p:nvPr>
            <p:ph type="ftr" sz="quarter" idx="11"/>
          </p:nvPr>
        </p:nvSpPr>
        <p:spPr/>
        <p:txBody>
          <a:bodyPr/>
          <a:lstStyle/>
          <a:p>
            <a:r>
              <a:rPr lang="en-AU" dirty="0"/>
              <a:t>© Len Bass, Paul Clements, Rick Kazman, distributed under Creative Commons Attribution License</a:t>
            </a:r>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7">
            <a:extLst>
              <a:ext uri="{FF2B5EF4-FFF2-40B4-BE49-F238E27FC236}">
                <a16:creationId xmlns:a16="http://schemas.microsoft.com/office/drawing/2014/main" id="{58521322-EC31-0D49-B0CD-E25813AAD707}"/>
              </a:ext>
            </a:extLst>
          </p:cNvPr>
          <p:cNvPicPr>
            <a:picLocks noChangeAspect="1"/>
          </p:cNvPicPr>
          <p:nvPr userDrawn="1"/>
        </p:nvPicPr>
        <p:blipFill>
          <a:blip r:embed="rId2"/>
          <a:stretch>
            <a:fillRect/>
          </a:stretch>
        </p:blipFill>
        <p:spPr>
          <a:xfrm>
            <a:off x="0" y="0"/>
            <a:ext cx="1619672" cy="2075058"/>
          </a:xfrm>
          <a:prstGeom prst="rect">
            <a:avLst/>
          </a:prstGeom>
        </p:spPr>
      </p:pic>
    </p:spTree>
    <p:extLst>
      <p:ext uri="{BB962C8B-B14F-4D97-AF65-F5344CB8AC3E}">
        <p14:creationId xmlns:p14="http://schemas.microsoft.com/office/powerpoint/2010/main" val="287972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0368C8F9-EC1D-4BA9-A60E-999AFF963F40}" type="datetime1">
              <a:rPr lang="en-AU" smtClean="0"/>
              <a:t>14/1/22</a:t>
            </a:fld>
            <a:endParaRPr lang="en-AU"/>
          </a:p>
        </p:txBody>
      </p:sp>
      <p:sp>
        <p:nvSpPr>
          <p:cNvPr id="5" name="Footer Placeholder 4"/>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68311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07FB916B-826A-4DC1-AF36-AFE8D11DE3BA}" type="datetime1">
              <a:rPr lang="en-AU" smtClean="0"/>
              <a:t>14/1/22</a:t>
            </a:fld>
            <a:endParaRPr lang="en-AU"/>
          </a:p>
        </p:txBody>
      </p:sp>
      <p:sp>
        <p:nvSpPr>
          <p:cNvPr id="5" name="Footer Placeholder 4"/>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90717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Footer Placeholder 8"/>
          <p:cNvSpPr>
            <a:spLocks noGrp="1"/>
          </p:cNvSpPr>
          <p:nvPr>
            <p:ph type="ftr" sz="quarter" idx="11"/>
          </p:nvPr>
        </p:nvSpPr>
        <p:spPr>
          <a:xfrm>
            <a:off x="1403648" y="6356350"/>
            <a:ext cx="6336704" cy="365125"/>
          </a:xfrm>
        </p:spPr>
        <p:txBody>
          <a:bodyPr/>
          <a:lstStyle/>
          <a:p>
            <a:r>
              <a:rPr lang="en-AU" dirty="0"/>
              <a:t>© Len Bass, Paul Clements, Rick </a:t>
            </a:r>
            <a:r>
              <a:rPr lang="en-AU" dirty="0" err="1"/>
              <a:t>Kazman</a:t>
            </a:r>
            <a:r>
              <a:rPr lang="en-AU" dirty="0"/>
              <a:t>, distributed under Creative Commons Attribution License</a:t>
            </a:r>
          </a:p>
        </p:txBody>
      </p:sp>
      <p:pic>
        <p:nvPicPr>
          <p:cNvPr id="6" name="Picture 5">
            <a:extLst>
              <a:ext uri="{FF2B5EF4-FFF2-40B4-BE49-F238E27FC236}">
                <a16:creationId xmlns:a16="http://schemas.microsoft.com/office/drawing/2014/main" id="{3624B527-7C3C-974A-81D1-5BD34934439D}"/>
              </a:ext>
            </a:extLst>
          </p:cNvPr>
          <p:cNvPicPr>
            <a:picLocks noChangeAspect="1"/>
          </p:cNvPicPr>
          <p:nvPr userDrawn="1"/>
        </p:nvPicPr>
        <p:blipFill>
          <a:blip r:embed="rId2"/>
          <a:stretch>
            <a:fillRect/>
          </a:stretch>
        </p:blipFill>
        <p:spPr>
          <a:xfrm>
            <a:off x="0" y="1"/>
            <a:ext cx="934116" cy="1196751"/>
          </a:xfrm>
          <a:prstGeom prst="rect">
            <a:avLst/>
          </a:prstGeom>
        </p:spPr>
      </p:pic>
    </p:spTree>
    <p:extLst>
      <p:ext uri="{BB962C8B-B14F-4D97-AF65-F5344CB8AC3E}">
        <p14:creationId xmlns:p14="http://schemas.microsoft.com/office/powerpoint/2010/main" val="317183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D9AFD-92D5-4F38-81E5-3FBC268DED4A}" type="datetime1">
              <a:rPr lang="en-AU" smtClean="0"/>
              <a:t>14/1/22</a:t>
            </a:fld>
            <a:endParaRPr lang="en-AU"/>
          </a:p>
        </p:txBody>
      </p:sp>
      <p:sp>
        <p:nvSpPr>
          <p:cNvPr id="5" name="Footer Placeholder 4"/>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7">
            <a:extLst>
              <a:ext uri="{FF2B5EF4-FFF2-40B4-BE49-F238E27FC236}">
                <a16:creationId xmlns:a16="http://schemas.microsoft.com/office/drawing/2014/main" id="{89F372B8-2D54-2241-9852-8D87D186C25A}"/>
              </a:ext>
            </a:extLst>
          </p:cNvPr>
          <p:cNvPicPr>
            <a:picLocks noChangeAspect="1"/>
          </p:cNvPicPr>
          <p:nvPr userDrawn="1"/>
        </p:nvPicPr>
        <p:blipFill>
          <a:blip r:embed="rId2"/>
          <a:stretch>
            <a:fillRect/>
          </a:stretch>
        </p:blipFill>
        <p:spPr>
          <a:xfrm>
            <a:off x="0" y="1"/>
            <a:ext cx="934116" cy="1196751"/>
          </a:xfrm>
          <a:prstGeom prst="rect">
            <a:avLst/>
          </a:prstGeom>
        </p:spPr>
      </p:pic>
    </p:spTree>
    <p:extLst>
      <p:ext uri="{BB962C8B-B14F-4D97-AF65-F5344CB8AC3E}">
        <p14:creationId xmlns:p14="http://schemas.microsoft.com/office/powerpoint/2010/main" val="225930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a:t>Click to edit Master title style</a:t>
            </a:r>
            <a:endParaRPr lang="en-AU" dirty="0"/>
          </a:p>
        </p:txBody>
      </p:sp>
      <p:sp>
        <p:nvSpPr>
          <p:cNvPr id="3" name="Content Placeholder 2"/>
          <p:cNvSpPr>
            <a:spLocks noGrp="1"/>
          </p:cNvSpPr>
          <p:nvPr>
            <p:ph sz="half" idx="1"/>
          </p:nvPr>
        </p:nvSpPr>
        <p:spPr>
          <a:xfrm>
            <a:off x="457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AAADA7F1-F5F6-4965-B98A-1EF216FC21E9}" type="datetime1">
              <a:rPr lang="en-AU" smtClean="0"/>
              <a:t>14/1/22</a:t>
            </a:fld>
            <a:endParaRPr lang="en-AU"/>
          </a:p>
        </p:txBody>
      </p:sp>
      <p:sp>
        <p:nvSpPr>
          <p:cNvPr id="6" name="Footer Placeholder 5"/>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pic>
        <p:nvPicPr>
          <p:cNvPr id="9" name="Picture 8">
            <a:extLst>
              <a:ext uri="{FF2B5EF4-FFF2-40B4-BE49-F238E27FC236}">
                <a16:creationId xmlns:a16="http://schemas.microsoft.com/office/drawing/2014/main" id="{FC449092-A599-2C4B-853A-8EC2847A0013}"/>
              </a:ext>
            </a:extLst>
          </p:cNvPr>
          <p:cNvPicPr>
            <a:picLocks noChangeAspect="1"/>
          </p:cNvPicPr>
          <p:nvPr userDrawn="1"/>
        </p:nvPicPr>
        <p:blipFill>
          <a:blip r:embed="rId2"/>
          <a:stretch>
            <a:fillRect/>
          </a:stretch>
        </p:blipFill>
        <p:spPr>
          <a:xfrm>
            <a:off x="0" y="1"/>
            <a:ext cx="934116" cy="1196751"/>
          </a:xfrm>
          <a:prstGeom prst="rect">
            <a:avLst/>
          </a:prstGeom>
        </p:spPr>
      </p:pic>
    </p:spTree>
    <p:extLst>
      <p:ext uri="{BB962C8B-B14F-4D97-AF65-F5344CB8AC3E}">
        <p14:creationId xmlns:p14="http://schemas.microsoft.com/office/powerpoint/2010/main" val="419356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F0D0951D-1B64-4AD7-951D-395C8B37DA62}" type="datetime1">
              <a:rPr lang="en-AU" smtClean="0"/>
              <a:t>14/1/22</a:t>
            </a:fld>
            <a:endParaRPr lang="en-AU"/>
          </a:p>
        </p:txBody>
      </p:sp>
      <p:sp>
        <p:nvSpPr>
          <p:cNvPr id="8" name="Footer Placeholder 7"/>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9" name="Slide Number Placeholder 8"/>
          <p:cNvSpPr>
            <a:spLocks noGrp="1"/>
          </p:cNvSpPr>
          <p:nvPr>
            <p:ph type="sldNum" sz="quarter" idx="12"/>
          </p:nvPr>
        </p:nvSpPr>
        <p:spPr/>
        <p:txBody>
          <a:bodyPr/>
          <a:lstStyle/>
          <a:p>
            <a:fld id="{D0E8C58C-0836-46C6-8F9A-AF87B5CA09C9}" type="slidenum">
              <a:rPr lang="en-AU" smtClean="0"/>
              <a:t>‹#›</a:t>
            </a:fld>
            <a:endParaRPr lang="en-AU"/>
          </a:p>
        </p:txBody>
      </p:sp>
      <p:pic>
        <p:nvPicPr>
          <p:cNvPr id="11" name="Picture 10">
            <a:extLst>
              <a:ext uri="{FF2B5EF4-FFF2-40B4-BE49-F238E27FC236}">
                <a16:creationId xmlns:a16="http://schemas.microsoft.com/office/drawing/2014/main" id="{611F60AE-E88C-8B42-B405-EAC97D27D77E}"/>
              </a:ext>
            </a:extLst>
          </p:cNvPr>
          <p:cNvPicPr>
            <a:picLocks noChangeAspect="1"/>
          </p:cNvPicPr>
          <p:nvPr userDrawn="1"/>
        </p:nvPicPr>
        <p:blipFill>
          <a:blip r:embed="rId2"/>
          <a:stretch>
            <a:fillRect/>
          </a:stretch>
        </p:blipFill>
        <p:spPr>
          <a:xfrm>
            <a:off x="0" y="1"/>
            <a:ext cx="934116" cy="1196751"/>
          </a:xfrm>
          <a:prstGeom prst="rect">
            <a:avLst/>
          </a:prstGeom>
        </p:spPr>
      </p:pic>
    </p:spTree>
    <p:extLst>
      <p:ext uri="{BB962C8B-B14F-4D97-AF65-F5344CB8AC3E}">
        <p14:creationId xmlns:p14="http://schemas.microsoft.com/office/powerpoint/2010/main" val="13274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a:t>Click to edit Master title style</a:t>
            </a:r>
            <a:endParaRPr lang="en-AU" dirty="0"/>
          </a:p>
        </p:txBody>
      </p:sp>
      <p:sp>
        <p:nvSpPr>
          <p:cNvPr id="3" name="Date Placeholder 2"/>
          <p:cNvSpPr>
            <a:spLocks noGrp="1"/>
          </p:cNvSpPr>
          <p:nvPr>
            <p:ph type="dt" sz="half" idx="10"/>
          </p:nvPr>
        </p:nvSpPr>
        <p:spPr/>
        <p:txBody>
          <a:bodyPr/>
          <a:lstStyle/>
          <a:p>
            <a:fld id="{3054D5B1-B0B7-4FEE-A636-82BBB8DC2F24}" type="datetime1">
              <a:rPr lang="en-AU" smtClean="0"/>
              <a:t>14/1/22</a:t>
            </a:fld>
            <a:endParaRPr lang="en-AU"/>
          </a:p>
        </p:txBody>
      </p:sp>
      <p:sp>
        <p:nvSpPr>
          <p:cNvPr id="4" name="Footer Placeholder 3"/>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6">
            <a:extLst>
              <a:ext uri="{FF2B5EF4-FFF2-40B4-BE49-F238E27FC236}">
                <a16:creationId xmlns:a16="http://schemas.microsoft.com/office/drawing/2014/main" id="{F2BEEDD7-E361-CE44-B05E-D2EA08857301}"/>
              </a:ext>
            </a:extLst>
          </p:cNvPr>
          <p:cNvPicPr>
            <a:picLocks noChangeAspect="1"/>
          </p:cNvPicPr>
          <p:nvPr userDrawn="1"/>
        </p:nvPicPr>
        <p:blipFill>
          <a:blip r:embed="rId2"/>
          <a:stretch>
            <a:fillRect/>
          </a:stretch>
        </p:blipFill>
        <p:spPr>
          <a:xfrm>
            <a:off x="0" y="1"/>
            <a:ext cx="934116" cy="1196751"/>
          </a:xfrm>
          <a:prstGeom prst="rect">
            <a:avLst/>
          </a:prstGeom>
        </p:spPr>
      </p:pic>
    </p:spTree>
    <p:extLst>
      <p:ext uri="{BB962C8B-B14F-4D97-AF65-F5344CB8AC3E}">
        <p14:creationId xmlns:p14="http://schemas.microsoft.com/office/powerpoint/2010/main" val="4379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3E332-3D0B-4932-A3B1-41A6E16690E0}" type="datetime1">
              <a:rPr lang="en-AU" smtClean="0"/>
              <a:t>14/1/22</a:t>
            </a:fld>
            <a:endParaRPr lang="en-AU"/>
          </a:p>
        </p:txBody>
      </p:sp>
      <p:sp>
        <p:nvSpPr>
          <p:cNvPr id="3" name="Footer Placeholder 2"/>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4" name="Slide Number Placeholder 3"/>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667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5EB9C4-EF48-4255-A3A3-972222EC13E9}" type="datetime1">
              <a:rPr lang="en-AU" smtClean="0"/>
              <a:t>14/1/22</a:t>
            </a:fld>
            <a:endParaRPr lang="en-AU"/>
          </a:p>
        </p:txBody>
      </p:sp>
      <p:sp>
        <p:nvSpPr>
          <p:cNvPr id="6" name="Footer Placeholder 5"/>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50074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3C94F8-BF1B-412F-A811-124AF48AB6BD}" type="datetime1">
              <a:rPr lang="en-AU" smtClean="0"/>
              <a:t>14/1/22</a:t>
            </a:fld>
            <a:endParaRPr lang="en-AU"/>
          </a:p>
        </p:txBody>
      </p:sp>
      <p:sp>
        <p:nvSpPr>
          <p:cNvPr id="6" name="Footer Placeholder 5"/>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99041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3DB84-98FB-4B92-9E59-12D7CC27F3EE}" type="datetime1">
              <a:rPr lang="en-AU" smtClean="0"/>
              <a:t>14/1/22</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a:t>© Len Bass</a:t>
            </a:r>
            <a:r>
              <a:rPr lang="en-AU"/>
              <a:t>, Paul </a:t>
            </a:r>
            <a:r>
              <a:rPr lang="en-AU" dirty="0"/>
              <a:t>Clements, Rick </a:t>
            </a:r>
            <a:r>
              <a:rPr lang="en-AU" dirty="0" err="1"/>
              <a:t>Kazman</a:t>
            </a:r>
            <a:r>
              <a:rPr lang="en-AU" dirty="0"/>
              <a:t>, distributed under Creative Commons Attribution License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0117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Chapter 14: Working with Other Quality Attributes</a:t>
            </a:r>
          </a:p>
        </p:txBody>
      </p:sp>
      <p:sp>
        <p:nvSpPr>
          <p:cNvPr id="3" name="Subtitle 2"/>
          <p:cNvSpPr>
            <a:spLocks noGrp="1"/>
          </p:cNvSpPr>
          <p:nvPr>
            <p:ph type="subTitle" idx="1"/>
          </p:nvPr>
        </p:nvSpPr>
        <p:spPr/>
        <p:txBody>
          <a:bodyPr>
            <a:normAutofit fontScale="85000" lnSpcReduction="20000"/>
          </a:bodyPr>
          <a:lstStyle/>
          <a:p>
            <a:r>
              <a:rPr lang="en-US" i="1" dirty="0"/>
              <a:t>Quality is not what happens when what you do matches your intentions. It is what happens when what you do matches your customers’ expectations</a:t>
            </a:r>
            <a:r>
              <a:rPr lang="en-US" i="1"/>
              <a:t>. </a:t>
            </a:r>
            <a:br>
              <a:rPr lang="en-US" i="1"/>
            </a:br>
            <a:r>
              <a:rPr lang="en-US"/>
              <a:t>—Guaspari </a:t>
            </a:r>
          </a:p>
          <a:p>
            <a:endParaRPr lang="en-AU"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763539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Chapter Outline</a:t>
            </a:r>
          </a:p>
        </p:txBody>
      </p:sp>
      <p:sp>
        <p:nvSpPr>
          <p:cNvPr id="3" name="Content Placeholder 2"/>
          <p:cNvSpPr>
            <a:spLocks noGrp="1"/>
          </p:cNvSpPr>
          <p:nvPr>
            <p:ph idx="1"/>
          </p:nvPr>
        </p:nvSpPr>
        <p:spPr/>
        <p:txBody>
          <a:bodyPr/>
          <a:lstStyle/>
          <a:p>
            <a:r>
              <a:rPr lang="en-US" sz="3200" b="0" i="0" u="none" strike="noStrike" kern="1200" baseline="0" dirty="0">
                <a:solidFill>
                  <a:schemeClr val="tx1"/>
                </a:solidFill>
                <a:latin typeface="+mn-lt"/>
                <a:ea typeface="+mn-ea"/>
                <a:cs typeface="+mn-cs"/>
              </a:rPr>
              <a:t>Other Kinds of Quality Attributes</a:t>
            </a:r>
          </a:p>
          <a:p>
            <a:r>
              <a:rPr lang="en-US" dirty="0"/>
              <a:t>Using Standard Lists of Quality Attributes—Or Not </a:t>
            </a:r>
          </a:p>
          <a:p>
            <a:r>
              <a:rPr lang="en-US" dirty="0"/>
              <a:t>Dealing with “X-Ability”: Bringing a New QA into the Fold</a:t>
            </a:r>
          </a:p>
          <a:p>
            <a:r>
              <a:rPr lang="en-US" dirty="0"/>
              <a:t>Summary </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40908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Other Kinds of QAs</a:t>
            </a:r>
          </a:p>
        </p:txBody>
      </p:sp>
      <p:sp>
        <p:nvSpPr>
          <p:cNvPr id="3" name="Content Placeholder 2"/>
          <p:cNvSpPr>
            <a:spLocks noGrp="1"/>
          </p:cNvSpPr>
          <p:nvPr>
            <p:ph idx="1"/>
          </p:nvPr>
        </p:nvSpPr>
        <p:spPr/>
        <p:txBody>
          <a:bodyPr>
            <a:normAutofit fontScale="70000" lnSpcReduction="20000"/>
          </a:bodyPr>
          <a:lstStyle/>
          <a:p>
            <a:pPr fontAlgn="auto"/>
            <a:r>
              <a:rPr lang="en-US" i="1" dirty="0"/>
              <a:t>Buildability. </a:t>
            </a:r>
            <a:r>
              <a:rPr lang="en-US" dirty="0"/>
              <a:t>This QA measures how well the architecture lends itself to rapid and efficient development. It is measured by the cost that it takes to turn the architecture into a working product that meets its requirements. </a:t>
            </a:r>
          </a:p>
          <a:p>
            <a:pPr fontAlgn="auto"/>
            <a:r>
              <a:rPr lang="en-US" i="1" dirty="0"/>
              <a:t>Conceptual integrity. </a:t>
            </a:r>
            <a:r>
              <a:rPr lang="en-US" dirty="0"/>
              <a:t>Conceptual integrity refers to consistency in the design of the architecture, and it contributes to the architecture’s understandability and leads to less confusion and more predictability in its implementation and maintenance. Conceptual integrity demands that the same thing is done in the same way through the architecture: less is more. </a:t>
            </a:r>
          </a:p>
          <a:p>
            <a:pPr fontAlgn="auto"/>
            <a:r>
              <a:rPr lang="en-US" i="1" dirty="0"/>
              <a:t>Marketability</a:t>
            </a:r>
            <a:r>
              <a:rPr lang="en-US" dirty="0"/>
              <a:t>. Some systems are well known for their architectures, and these architectures sometimes carry a meaning all their own, independent of what other QAs they bring to the system. </a:t>
            </a:r>
          </a:p>
          <a:p>
            <a:r>
              <a:rPr lang="en-US" i="1" dirty="0"/>
              <a:t>Development </a:t>
            </a:r>
            <a:r>
              <a:rPr lang="en-US" i="1" dirty="0" err="1"/>
              <a:t>distributability</a:t>
            </a:r>
            <a:r>
              <a:rPr lang="en-US" i="1" dirty="0"/>
              <a:t>. </a:t>
            </a:r>
            <a:r>
              <a:rPr lang="en-US" dirty="0"/>
              <a:t>This is the quality of designing the software to support distributed software development </a:t>
            </a:r>
          </a:p>
          <a:p>
            <a:pPr fontAlgn="auto"/>
            <a:endParaRPr lang="en-US" dirty="0"/>
          </a:p>
          <a:p>
            <a:endParaRPr lang="en-US"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51228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QAs</a:t>
            </a:r>
          </a:p>
        </p:txBody>
      </p:sp>
      <p:sp>
        <p:nvSpPr>
          <p:cNvPr id="3" name="Content Placeholder 2"/>
          <p:cNvSpPr>
            <a:spLocks noGrp="1"/>
          </p:cNvSpPr>
          <p:nvPr>
            <p:ph idx="1"/>
          </p:nvPr>
        </p:nvSpPr>
        <p:spPr/>
        <p:txBody>
          <a:bodyPr>
            <a:normAutofit fontScale="70000" lnSpcReduction="20000"/>
          </a:bodyPr>
          <a:lstStyle/>
          <a:p>
            <a:r>
              <a:rPr lang="en-US" dirty="0"/>
              <a:t>Physical systems, such as aircraft, automobiles and kitchen appliances, that rely on software embedded within them are designed to meet many QAs: weight, size, battery life, etc. </a:t>
            </a:r>
          </a:p>
          <a:p>
            <a:r>
              <a:rPr lang="en-US" dirty="0"/>
              <a:t>Often the software architecture can have a profound effect on the system’s QAs. For example, software that makes inefficient use of computing resources might require additional memory, CPUs, etc.</a:t>
            </a:r>
          </a:p>
          <a:p>
            <a:r>
              <a:rPr lang="en-US" dirty="0"/>
              <a:t>Additional processors will add to a system’s power consumption, of course, but also to its weight, its physical profile, and expense. </a:t>
            </a:r>
          </a:p>
          <a:p>
            <a:r>
              <a:rPr lang="en-US" dirty="0"/>
              <a:t>If you are the architect of embedded software, you will need to understand the QAs that are important for the entire system to achieve, and work with the </a:t>
            </a:r>
            <a:r>
              <a:rPr lang="en-US" i="1" dirty="0"/>
              <a:t>system </a:t>
            </a:r>
            <a:r>
              <a:rPr lang="en-US" dirty="0"/>
              <a:t>engineers to ensure that your software architecture contributes positively to achieving them. </a:t>
            </a:r>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250116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Standard Lists of Quality Attributes</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pic>
        <p:nvPicPr>
          <p:cNvPr id="5" name="Picture 4"/>
          <p:cNvPicPr/>
          <p:nvPr/>
        </p:nvPicPr>
        <p:blipFill>
          <a:blip r:embed="rId2"/>
          <a:stretch>
            <a:fillRect/>
          </a:stretch>
        </p:blipFill>
        <p:spPr>
          <a:xfrm>
            <a:off x="323528" y="1124744"/>
            <a:ext cx="8424936" cy="5328592"/>
          </a:xfrm>
          <a:prstGeom prst="rect">
            <a:avLst/>
          </a:prstGeom>
        </p:spPr>
      </p:pic>
      <p:sp>
        <p:nvSpPr>
          <p:cNvPr id="3" name="Content Placeholder 2"/>
          <p:cNvSpPr>
            <a:spLocks noGrp="1"/>
          </p:cNvSpPr>
          <p:nvPr>
            <p:ph idx="1"/>
          </p:nvPr>
        </p:nvSpPr>
        <p:spPr>
          <a:xfrm>
            <a:off x="179512" y="4869160"/>
            <a:ext cx="3600400" cy="1152128"/>
          </a:xfrm>
        </p:spPr>
        <p:txBody>
          <a:bodyPr>
            <a:normAutofit/>
          </a:bodyPr>
          <a:lstStyle/>
          <a:p>
            <a:pPr marL="0" indent="0">
              <a:buNone/>
            </a:pPr>
            <a:r>
              <a:rPr lang="en-US" sz="2400" dirty="0"/>
              <a:t>ISO/IEC FCD 25010 </a:t>
            </a:r>
            <a:br>
              <a:rPr lang="en-US" sz="2400" dirty="0"/>
            </a:br>
            <a:r>
              <a:rPr lang="en-US" sz="2400" dirty="0"/>
              <a:t>Product Quality Standard</a:t>
            </a:r>
          </a:p>
        </p:txBody>
      </p:sp>
    </p:spTree>
    <p:extLst>
      <p:ext uri="{BB962C8B-B14F-4D97-AF65-F5344CB8AC3E}">
        <p14:creationId xmlns:p14="http://schemas.microsoft.com/office/powerpoint/2010/main" val="3203622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Standard Lists of Quality Attributes</a:t>
            </a:r>
          </a:p>
        </p:txBody>
      </p:sp>
      <p:sp>
        <p:nvSpPr>
          <p:cNvPr id="3" name="Content Placeholder 2"/>
          <p:cNvSpPr>
            <a:spLocks noGrp="1"/>
          </p:cNvSpPr>
          <p:nvPr>
            <p:ph idx="1"/>
          </p:nvPr>
        </p:nvSpPr>
        <p:spPr/>
        <p:txBody>
          <a:bodyPr/>
          <a:lstStyle/>
          <a:p>
            <a:r>
              <a:rPr lang="en-US" dirty="0"/>
              <a:t>Advantages:</a:t>
            </a:r>
          </a:p>
          <a:p>
            <a:pPr lvl="1"/>
            <a:r>
              <a:rPr lang="en-US" dirty="0"/>
              <a:t>Can be helpful checklists to assist requirements gatherers in making sure that no important needs were overlooked.  </a:t>
            </a:r>
          </a:p>
          <a:p>
            <a:pPr lvl="1"/>
            <a:r>
              <a:rPr lang="en-US" dirty="0"/>
              <a:t>Can serve as the basis for creating your own checklist that contains the QAs of concern in your domain, your industry, your organization, your products, …</a:t>
            </a:r>
          </a:p>
          <a:p>
            <a:endParaRPr lang="en-US"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542687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Standard Lists of Quality Attributes</a:t>
            </a:r>
          </a:p>
        </p:txBody>
      </p:sp>
      <p:sp>
        <p:nvSpPr>
          <p:cNvPr id="3" name="Content Placeholder 2"/>
          <p:cNvSpPr>
            <a:spLocks noGrp="1"/>
          </p:cNvSpPr>
          <p:nvPr>
            <p:ph idx="1"/>
          </p:nvPr>
        </p:nvSpPr>
        <p:spPr/>
        <p:txBody>
          <a:bodyPr/>
          <a:lstStyle/>
          <a:p>
            <a:r>
              <a:rPr lang="en-US" dirty="0"/>
              <a:t>Disadvantages:</a:t>
            </a:r>
          </a:p>
          <a:p>
            <a:pPr lvl="1"/>
            <a:r>
              <a:rPr lang="en-US" dirty="0"/>
              <a:t>No list will ever be complete.  </a:t>
            </a:r>
          </a:p>
          <a:p>
            <a:pPr lvl="1"/>
            <a:r>
              <a:rPr lang="en-US" dirty="0"/>
              <a:t>Lists often generate more controversy than understanding.</a:t>
            </a:r>
          </a:p>
          <a:p>
            <a:pPr lvl="1"/>
            <a:r>
              <a:rPr lang="en-US" dirty="0"/>
              <a:t> Lists often purport to be </a:t>
            </a:r>
            <a:r>
              <a:rPr lang="en-US" i="1" dirty="0"/>
              <a:t>taxonomies</a:t>
            </a:r>
            <a:r>
              <a:rPr lang="en-US" dirty="0"/>
              <a:t>. But what is a denial-of-service attack?</a:t>
            </a:r>
          </a:p>
          <a:p>
            <a:pPr lvl="1"/>
            <a:r>
              <a:rPr lang="en-US" dirty="0"/>
              <a:t>They force architects to pay attention to every quality attribute on the list, even if only to finally decide that the particular QA is irrelevant to their system. </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301234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Dealing with “X-ability”</a:t>
            </a:r>
          </a:p>
        </p:txBody>
      </p:sp>
      <p:sp>
        <p:nvSpPr>
          <p:cNvPr id="3" name="Content Placeholder 2"/>
          <p:cNvSpPr>
            <a:spLocks noGrp="1"/>
          </p:cNvSpPr>
          <p:nvPr>
            <p:ph idx="1"/>
          </p:nvPr>
        </p:nvSpPr>
        <p:spPr/>
        <p:txBody>
          <a:bodyPr/>
          <a:lstStyle/>
          <a:p>
            <a:r>
              <a:rPr lang="en-US" dirty="0"/>
              <a:t>Suppose you must deal with a quality attribute for which there is no compact body of knowledge, e.g. green computing.  </a:t>
            </a:r>
          </a:p>
          <a:p>
            <a:r>
              <a:rPr lang="en-US" dirty="0"/>
              <a:t>What do you do?</a:t>
            </a:r>
          </a:p>
          <a:p>
            <a:pPr marL="914400" lvl="1" indent="-514350">
              <a:buFont typeface="+mj-lt"/>
              <a:buAutoNum type="arabicPeriod"/>
            </a:pPr>
            <a:r>
              <a:rPr lang="en-US" dirty="0"/>
              <a:t>Capture Scenarios for the New Quality Attribute</a:t>
            </a:r>
          </a:p>
          <a:p>
            <a:pPr marL="914400" lvl="1" indent="-514350">
              <a:buFont typeface="+mj-lt"/>
              <a:buAutoNum type="arabicPeriod"/>
            </a:pPr>
            <a:r>
              <a:rPr lang="en-US" dirty="0"/>
              <a:t>Model the quality attribute</a:t>
            </a:r>
          </a:p>
          <a:p>
            <a:pPr marL="914400" lvl="1" indent="-514350">
              <a:buFont typeface="+mj-lt"/>
              <a:buAutoNum type="arabicPeriod"/>
            </a:pPr>
            <a:r>
              <a:rPr lang="en-US" dirty="0"/>
              <a:t>Assemble a set of mechanisms (tactics, patterns) for the quality attribute</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663826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There are many other quality attributes than </a:t>
            </a:r>
            <a:r>
              <a:rPr lang="en-US"/>
              <a:t>the seven </a:t>
            </a:r>
            <a:r>
              <a:rPr lang="en-US" dirty="0"/>
              <a:t>that we cover in detail.</a:t>
            </a:r>
          </a:p>
          <a:p>
            <a:r>
              <a:rPr lang="en-US" dirty="0"/>
              <a:t>Taxonomies of attributes may offer some help, but their disadvantages often outweigh their advantages.</a:t>
            </a:r>
          </a:p>
          <a:p>
            <a:r>
              <a:rPr lang="en-US" dirty="0"/>
              <a:t>You may need to design or analyze a system for a “new” quality attribute. While this may be challenging, it is doable.</a:t>
            </a:r>
          </a:p>
          <a:p>
            <a:endParaRPr lang="en-US" dirty="0"/>
          </a:p>
          <a:p>
            <a:endParaRPr lang="en-US"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420907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15353</TotalTime>
  <Words>756</Words>
  <Application>Microsoft Macintosh PowerPoint</Application>
  <PresentationFormat>On-screen Show (4:3)</PresentationFormat>
  <Paragraphs>50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Chapter 14: Working with Other Quality Attributes</vt:lpstr>
      <vt:lpstr>Chapter Outline</vt:lpstr>
      <vt:lpstr>Other Kinds of QAs</vt:lpstr>
      <vt:lpstr>System QAs</vt:lpstr>
      <vt:lpstr>Standard Lists of Quality Attributes</vt:lpstr>
      <vt:lpstr>Standard Lists of Quality Attributes</vt:lpstr>
      <vt:lpstr>Standard Lists of Quality Attributes</vt:lpstr>
      <vt:lpstr>Dealing with “X-ability”</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Bass, Clements, Kazman</dc:creator>
  <cp:keywords/>
  <dc:description/>
  <cp:lastModifiedBy>Rick Kazman</cp:lastModifiedBy>
  <cp:revision>68</cp:revision>
  <dcterms:created xsi:type="dcterms:W3CDTF">2012-04-18T22:57:58Z</dcterms:created>
  <dcterms:modified xsi:type="dcterms:W3CDTF">2022-01-14T20:10:48Z</dcterms:modified>
  <cp:category/>
</cp:coreProperties>
</file>