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334" r:id="rId3"/>
    <p:sldId id="335" r:id="rId4"/>
    <p:sldId id="337"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4" autoAdjust="0"/>
    <p:restoredTop sz="96552" autoAdjust="0"/>
  </p:normalViewPr>
  <p:slideViewPr>
    <p:cSldViewPr>
      <p:cViewPr varScale="1">
        <p:scale>
          <a:sx n="137" d="100"/>
          <a:sy n="137" d="100"/>
        </p:scale>
        <p:origin x="496"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17/1/2022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17/1/2022</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58521322-EC31-0D49-B0CD-E25813AAD707}"/>
              </a:ext>
            </a:extLst>
          </p:cNvPr>
          <p:cNvPicPr>
            <a:picLocks noChangeAspect="1"/>
          </p:cNvPicPr>
          <p:nvPr userDrawn="1"/>
        </p:nvPicPr>
        <p:blipFill>
          <a:blip r:embed="rId2"/>
          <a:stretch>
            <a:fillRect/>
          </a:stretch>
        </p:blipFill>
        <p:spPr>
          <a:xfrm>
            <a:off x="0" y="0"/>
            <a:ext cx="1619672" cy="2075058"/>
          </a:xfrm>
          <a:prstGeom prst="rect">
            <a:avLst/>
          </a:prstGeom>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17/1/2022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17/1/2022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1"/>
          </p:nvPr>
        </p:nvSpPr>
        <p:spPr>
          <a:xfrm>
            <a:off x="1403648" y="6356350"/>
            <a:ext cx="6336704" cy="365125"/>
          </a:xfrm>
        </p:spPr>
        <p:txBody>
          <a:bodyPr/>
          <a:lstStyle/>
          <a:p>
            <a:r>
              <a:rPr lang="en-AU" dirty="0"/>
              <a:t>© Len Bass, Paul Clements, Rick </a:t>
            </a:r>
            <a:r>
              <a:rPr lang="en-AU" dirty="0" err="1"/>
              <a:t>Kazman</a:t>
            </a:r>
            <a:r>
              <a:rPr lang="en-AU" dirty="0"/>
              <a:t>, distributed under Creative Commons Attribution License</a:t>
            </a:r>
          </a:p>
        </p:txBody>
      </p:sp>
      <p:pic>
        <p:nvPicPr>
          <p:cNvPr id="6" name="Picture 5">
            <a:extLst>
              <a:ext uri="{FF2B5EF4-FFF2-40B4-BE49-F238E27FC236}">
                <a16:creationId xmlns:a16="http://schemas.microsoft.com/office/drawing/2014/main" id="{3624B527-7C3C-974A-81D1-5BD34934439D}"/>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17/1/2022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89F372B8-2D54-2241-9852-8D87D186C25A}"/>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17/1/2022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9" name="Picture 8">
            <a:extLst>
              <a:ext uri="{FF2B5EF4-FFF2-40B4-BE49-F238E27FC236}">
                <a16:creationId xmlns:a16="http://schemas.microsoft.com/office/drawing/2014/main" id="{FC449092-A599-2C4B-853A-8EC2847A0013}"/>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17/1/2022</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1" name="Picture 10">
            <a:extLst>
              <a:ext uri="{FF2B5EF4-FFF2-40B4-BE49-F238E27FC236}">
                <a16:creationId xmlns:a16="http://schemas.microsoft.com/office/drawing/2014/main" id="{611F60AE-E88C-8B42-B405-EAC97D27D77E}"/>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17/1/2022</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6">
            <a:extLst>
              <a:ext uri="{FF2B5EF4-FFF2-40B4-BE49-F238E27FC236}">
                <a16:creationId xmlns:a16="http://schemas.microsoft.com/office/drawing/2014/main" id="{F2BEEDD7-E361-CE44-B05E-D2EA08857301}"/>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17/1/2022</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17/1/2022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17/1/2022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17/1/2022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18: Mobile Systems</a:t>
            </a:r>
          </a:p>
        </p:txBody>
      </p:sp>
      <p:sp>
        <p:nvSpPr>
          <p:cNvPr id="3" name="Subtitle 2"/>
          <p:cNvSpPr>
            <a:spLocks noGrp="1"/>
          </p:cNvSpPr>
          <p:nvPr>
            <p:ph type="subTitle" idx="1"/>
          </p:nvPr>
        </p:nvSpPr>
        <p:spPr>
          <a:xfrm>
            <a:off x="1259632" y="3886200"/>
            <a:ext cx="6696744" cy="1991072"/>
          </a:xfrm>
        </p:spPr>
        <p:txBody>
          <a:bodyPr>
            <a:normAutofit/>
          </a:bodyPr>
          <a:lstStyle/>
          <a:p>
            <a:r>
              <a:rPr lang="en-US" i="1" dirty="0"/>
              <a:t>The telephone will be used to inform people that a telegram has been sent. </a:t>
            </a:r>
            <a:br>
              <a:rPr lang="en-US" i="1" dirty="0"/>
            </a:br>
            <a:r>
              <a:rPr lang="en-US" dirty="0"/>
              <a:t>—Alexander Graham Bell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Sensors and Actuators</a:t>
            </a:r>
          </a:p>
        </p:txBody>
      </p:sp>
      <p:sp>
        <p:nvSpPr>
          <p:cNvPr id="3" name="Content Placeholder 2"/>
          <p:cNvSpPr>
            <a:spLocks noGrp="1"/>
          </p:cNvSpPr>
          <p:nvPr>
            <p:ph idx="1"/>
          </p:nvPr>
        </p:nvSpPr>
        <p:spPr>
          <a:xfrm>
            <a:off x="457200" y="1268761"/>
            <a:ext cx="8229600" cy="5184575"/>
          </a:xfrm>
        </p:spPr>
        <p:txBody>
          <a:bodyPr>
            <a:normAutofit lnSpcReduction="10000"/>
          </a:bodyPr>
          <a:lstStyle/>
          <a:p>
            <a:r>
              <a:rPr lang="en-US" dirty="0"/>
              <a:t>An architect has several concerns with respect to sensors: </a:t>
            </a:r>
          </a:p>
          <a:p>
            <a:pPr lvl="1"/>
            <a:r>
              <a:rPr lang="en-US" dirty="0"/>
              <a:t>How to create an accurate representation of the environment based on the sensor inputs. </a:t>
            </a:r>
          </a:p>
          <a:p>
            <a:pPr lvl="1"/>
            <a:r>
              <a:rPr lang="en-US" dirty="0"/>
              <a:t>How the system should respond to that representation of the environment. </a:t>
            </a:r>
          </a:p>
          <a:p>
            <a:pPr lvl="1"/>
            <a:r>
              <a:rPr lang="en-US" dirty="0"/>
              <a:t>Security and privacy of the sensor data and actuator commands. </a:t>
            </a:r>
          </a:p>
          <a:p>
            <a:pPr lvl="1"/>
            <a:r>
              <a:rPr lang="en-US" dirty="0"/>
              <a:t>Degraded operation. If sensors fail or become unreadable, the system should enter a degraded mode.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0485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Resources</a:t>
            </a:r>
          </a:p>
        </p:txBody>
      </p:sp>
      <p:sp>
        <p:nvSpPr>
          <p:cNvPr id="3" name="Content Placeholder 2"/>
          <p:cNvSpPr>
            <a:spLocks noGrp="1"/>
          </p:cNvSpPr>
          <p:nvPr>
            <p:ph idx="1"/>
          </p:nvPr>
        </p:nvSpPr>
        <p:spPr>
          <a:xfrm>
            <a:off x="457200" y="1268761"/>
            <a:ext cx="8229600" cy="5184575"/>
          </a:xfrm>
        </p:spPr>
        <p:txBody>
          <a:bodyPr>
            <a:normAutofit lnSpcReduction="10000"/>
          </a:bodyPr>
          <a:lstStyle/>
          <a:p>
            <a:r>
              <a:rPr lang="en-US" dirty="0"/>
              <a:t>The tradeoff in the choice of resources is between the contribution of the resource and its volume, weight, and cost.</a:t>
            </a:r>
          </a:p>
          <a:p>
            <a:r>
              <a:rPr lang="en-US" dirty="0"/>
              <a:t>Costs include both the manufacturing costs and nonrecurring engineering costs. </a:t>
            </a:r>
          </a:p>
          <a:p>
            <a:r>
              <a:rPr lang="en-US" dirty="0"/>
              <a:t>Volume, weight, and cost constraints may be given by the marketing department and by physical considerations of device use. </a:t>
            </a:r>
          </a:p>
          <a:p>
            <a:r>
              <a:rPr lang="en-US" dirty="0"/>
              <a:t>The physical considerations for the device’s use depend on both human and usage factors.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215717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Resources</a:t>
            </a:r>
          </a:p>
        </p:txBody>
      </p:sp>
      <p:sp>
        <p:nvSpPr>
          <p:cNvPr id="3" name="Content Placeholder 2"/>
          <p:cNvSpPr>
            <a:spLocks noGrp="1"/>
          </p:cNvSpPr>
          <p:nvPr>
            <p:ph idx="1"/>
          </p:nvPr>
        </p:nvSpPr>
        <p:spPr>
          <a:xfrm>
            <a:off x="457200" y="1268761"/>
            <a:ext cx="8229600" cy="5184575"/>
          </a:xfrm>
        </p:spPr>
        <p:txBody>
          <a:bodyPr>
            <a:normAutofit fontScale="92500"/>
          </a:bodyPr>
          <a:lstStyle/>
          <a:p>
            <a:r>
              <a:rPr lang="en-US" dirty="0"/>
              <a:t>Other constraints on mobile resources include: </a:t>
            </a:r>
          </a:p>
          <a:p>
            <a:pPr lvl="1"/>
            <a:r>
              <a:rPr lang="en-US" i="1" dirty="0"/>
              <a:t>Safety considerations</a:t>
            </a:r>
            <a:r>
              <a:rPr lang="en-US" dirty="0"/>
              <a:t>. Physical resources that have safety consequences must not fail or must have backups. Backup processors, networks, or sensors add cost and weight, as well as consume space. </a:t>
            </a:r>
          </a:p>
          <a:p>
            <a:pPr lvl="1"/>
            <a:r>
              <a:rPr lang="en-US" i="1" dirty="0"/>
              <a:t>Thermal limits</a:t>
            </a:r>
            <a:r>
              <a:rPr lang="en-US" dirty="0"/>
              <a:t>. Heat can be generated by the system itself which can have a detrimental effect on the system’s performance, even to the point of inducing failure. </a:t>
            </a:r>
          </a:p>
          <a:p>
            <a:pPr lvl="1"/>
            <a:r>
              <a:rPr lang="en-US" i="1" dirty="0"/>
              <a:t>Other environmental concerns</a:t>
            </a:r>
            <a:r>
              <a:rPr lang="en-US" dirty="0"/>
              <a:t>. Other concerns include exposure to adverse conditions such as moisture or dust, or being dropped.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55863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Resources</a:t>
            </a:r>
          </a:p>
        </p:txBody>
      </p:sp>
      <p:sp>
        <p:nvSpPr>
          <p:cNvPr id="3" name="Content Placeholder 2"/>
          <p:cNvSpPr>
            <a:spLocks noGrp="1"/>
          </p:cNvSpPr>
          <p:nvPr>
            <p:ph idx="1"/>
          </p:nvPr>
        </p:nvSpPr>
        <p:spPr>
          <a:xfrm>
            <a:off x="457200" y="1268761"/>
            <a:ext cx="8229600" cy="5184575"/>
          </a:xfrm>
        </p:spPr>
        <p:txBody>
          <a:bodyPr>
            <a:normAutofit fontScale="85000" lnSpcReduction="20000"/>
          </a:bodyPr>
          <a:lstStyle/>
          <a:p>
            <a:r>
              <a:rPr lang="en-US" dirty="0"/>
              <a:t>An architect must make many decisions on resources and their usage: </a:t>
            </a:r>
          </a:p>
          <a:p>
            <a:pPr lvl="1"/>
            <a:r>
              <a:rPr lang="en-US" i="1" dirty="0"/>
              <a:t>Assigning tasks to electronic control units (ECUs). </a:t>
            </a:r>
            <a:r>
              <a:rPr lang="en-US" dirty="0"/>
              <a:t>This decision can be based on a number of factors including: c</a:t>
            </a:r>
            <a:r>
              <a:rPr lang="en-US" dirty="0">
                <a:effectLst/>
              </a:rPr>
              <a:t>riticality, f</a:t>
            </a:r>
            <a:r>
              <a:rPr lang="en-US" dirty="0"/>
              <a:t>it of the ECU to the function, locality of communication, and c</a:t>
            </a:r>
            <a:r>
              <a:rPr lang="en-US" dirty="0">
                <a:effectLst/>
              </a:rPr>
              <a:t>onnectivity.</a:t>
            </a:r>
          </a:p>
          <a:p>
            <a:pPr lvl="1"/>
            <a:r>
              <a:rPr lang="en-US" i="1" dirty="0"/>
              <a:t>Offloading functionality to the cloud. </a:t>
            </a:r>
            <a:r>
              <a:rPr lang="en-US" dirty="0"/>
              <a:t>Is there sufficient power for specific functions, or adequate connectivity to offload functions to the cloud?</a:t>
            </a:r>
          </a:p>
          <a:p>
            <a:pPr lvl="1"/>
            <a:r>
              <a:rPr lang="en-US" i="1" dirty="0"/>
              <a:t>Shutting down functions depending on the mode of operations. </a:t>
            </a:r>
            <a:r>
              <a:rPr lang="en-US" dirty="0"/>
              <a:t>Subsystems that are not being used can scale down their footprint, allowing other subsystems to access more resources. </a:t>
            </a:r>
          </a:p>
          <a:p>
            <a:pPr lvl="1"/>
            <a:r>
              <a:rPr lang="en-US" i="1" dirty="0"/>
              <a:t>Strategy for displaying information. </a:t>
            </a:r>
            <a:r>
              <a:rPr lang="en-US" dirty="0"/>
              <a:t>Different display options are possible, based on the screen size/resolution.</a:t>
            </a:r>
          </a:p>
          <a:p>
            <a:pPr lvl="1"/>
            <a:endParaRPr lang="en-US" dirty="0"/>
          </a:p>
          <a:p>
            <a:pPr lvl="1"/>
            <a:endParaRPr lang="en-US" dirty="0"/>
          </a:p>
          <a:p>
            <a:pPr lvl="1"/>
            <a:endParaRPr lang="en-US" dirty="0">
              <a:effectLst/>
            </a:endParaRPr>
          </a:p>
          <a:p>
            <a:pPr lvl="2"/>
            <a:endParaRPr lang="en-US" dirty="0">
              <a:effectLst/>
            </a:endParaRP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12941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6E0B5-1657-844D-BA62-8423DB5634DA}"/>
              </a:ext>
            </a:extLst>
          </p:cNvPr>
          <p:cNvSpPr>
            <a:spLocks noGrp="1"/>
          </p:cNvSpPr>
          <p:nvPr>
            <p:ph type="title"/>
          </p:nvPr>
        </p:nvSpPr>
        <p:spPr/>
        <p:txBody>
          <a:bodyPr/>
          <a:lstStyle/>
          <a:p>
            <a:r>
              <a:rPr lang="en-US" dirty="0"/>
              <a:t>Lifecycle</a:t>
            </a:r>
          </a:p>
        </p:txBody>
      </p:sp>
      <p:sp>
        <p:nvSpPr>
          <p:cNvPr id="3" name="Content Placeholder 2">
            <a:extLst>
              <a:ext uri="{FF2B5EF4-FFF2-40B4-BE49-F238E27FC236}">
                <a16:creationId xmlns:a16="http://schemas.microsoft.com/office/drawing/2014/main" id="{ABA8DD7E-EAFC-D140-A149-C054A77345D2}"/>
              </a:ext>
            </a:extLst>
          </p:cNvPr>
          <p:cNvSpPr>
            <a:spLocks noGrp="1"/>
          </p:cNvSpPr>
          <p:nvPr>
            <p:ph idx="1"/>
          </p:nvPr>
        </p:nvSpPr>
        <p:spPr/>
        <p:txBody>
          <a:bodyPr/>
          <a:lstStyle/>
          <a:p>
            <a:r>
              <a:rPr lang="en-US" dirty="0"/>
              <a:t>The life cycle of mobile systems tends to feature some idiosyncrasies that an architect needs to take into account:</a:t>
            </a:r>
          </a:p>
          <a:p>
            <a:pPr lvl="1"/>
            <a:r>
              <a:rPr lang="en-US" dirty="0"/>
              <a:t>hardware first</a:t>
            </a:r>
          </a:p>
          <a:p>
            <a:pPr lvl="1"/>
            <a:r>
              <a:rPr lang="en-US" dirty="0"/>
              <a:t>testing</a:t>
            </a:r>
          </a:p>
          <a:p>
            <a:pPr lvl="1"/>
            <a:r>
              <a:rPr lang="en-US" dirty="0"/>
              <a:t>deploying updates</a:t>
            </a:r>
          </a:p>
          <a:p>
            <a:pPr lvl="1"/>
            <a:r>
              <a:rPr lang="en-US" dirty="0"/>
              <a:t>logging</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B0EC3B50-A883-5245-B40E-C2751BDF19B4}"/>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3168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1BEC-1F51-A54D-BF50-CF87B17A2FE2}"/>
              </a:ext>
            </a:extLst>
          </p:cNvPr>
          <p:cNvSpPr>
            <a:spLocks noGrp="1"/>
          </p:cNvSpPr>
          <p:nvPr>
            <p:ph type="title"/>
          </p:nvPr>
        </p:nvSpPr>
        <p:spPr/>
        <p:txBody>
          <a:bodyPr/>
          <a:lstStyle/>
          <a:p>
            <a:r>
              <a:rPr lang="en-US" dirty="0"/>
              <a:t>Hardware First</a:t>
            </a:r>
          </a:p>
        </p:txBody>
      </p:sp>
      <p:sp>
        <p:nvSpPr>
          <p:cNvPr id="3" name="Content Placeholder 2">
            <a:extLst>
              <a:ext uri="{FF2B5EF4-FFF2-40B4-BE49-F238E27FC236}">
                <a16:creationId xmlns:a16="http://schemas.microsoft.com/office/drawing/2014/main" id="{76F54F36-C20E-5C43-BFE1-5502CB6798E2}"/>
              </a:ext>
            </a:extLst>
          </p:cNvPr>
          <p:cNvSpPr>
            <a:spLocks noGrp="1"/>
          </p:cNvSpPr>
          <p:nvPr>
            <p:ph idx="1"/>
          </p:nvPr>
        </p:nvSpPr>
        <p:spPr/>
        <p:txBody>
          <a:bodyPr>
            <a:normAutofit/>
          </a:bodyPr>
          <a:lstStyle/>
          <a:p>
            <a:r>
              <a:rPr lang="en-US" dirty="0"/>
              <a:t>For many mobile systems, the hardware is chosen before the software is designed. </a:t>
            </a:r>
          </a:p>
          <a:p>
            <a:r>
              <a:rPr lang="en-US" dirty="0"/>
              <a:t>The software architecture must live with the constraints imposed by the chosen hardware. </a:t>
            </a:r>
          </a:p>
          <a:p>
            <a:r>
              <a:rPr lang="en-US" dirty="0"/>
              <a:t>The best approach for a software architect is to actively drive early discussions, emphasizing the tradeoffs. </a:t>
            </a:r>
          </a:p>
          <a:p>
            <a:endParaRPr lang="en-US" dirty="0"/>
          </a:p>
        </p:txBody>
      </p:sp>
      <p:sp>
        <p:nvSpPr>
          <p:cNvPr id="4" name="Footer Placeholder 3">
            <a:extLst>
              <a:ext uri="{FF2B5EF4-FFF2-40B4-BE49-F238E27FC236}">
                <a16:creationId xmlns:a16="http://schemas.microsoft.com/office/drawing/2014/main" id="{47970961-30A7-3F41-A186-C2E426C4DE66}"/>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1383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A288-96DE-A84F-86F2-967E7DA49520}"/>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36C005A-5460-C149-90E0-A5F2B893D33F}"/>
              </a:ext>
            </a:extLst>
          </p:cNvPr>
          <p:cNvSpPr>
            <a:spLocks noGrp="1"/>
          </p:cNvSpPr>
          <p:nvPr>
            <p:ph idx="1"/>
          </p:nvPr>
        </p:nvSpPr>
        <p:spPr/>
        <p:txBody>
          <a:bodyPr>
            <a:normAutofit fontScale="77500" lnSpcReduction="20000"/>
          </a:bodyPr>
          <a:lstStyle/>
          <a:p>
            <a:r>
              <a:rPr lang="en-US" dirty="0"/>
              <a:t>Mobile devices present some unique considerations for testing: </a:t>
            </a:r>
          </a:p>
          <a:p>
            <a:pPr lvl="1"/>
            <a:r>
              <a:rPr lang="en-US" i="1" dirty="0"/>
              <a:t>Test display layouts</a:t>
            </a:r>
            <a:r>
              <a:rPr lang="en-US" dirty="0"/>
              <a:t>. Smartphones and tablets come in a wide variety of shapes, sizes, and aspect ratios. Verifying the correctness of the layout on all of these devices is complicated. </a:t>
            </a:r>
          </a:p>
          <a:p>
            <a:pPr lvl="1"/>
            <a:r>
              <a:rPr lang="en-US" i="1" dirty="0"/>
              <a:t>Test operational edge cases</a:t>
            </a:r>
            <a:r>
              <a:rPr lang="en-US" dirty="0"/>
              <a:t>. An application should survive battery exhaustion and system shutdown, preserving state. Also, the user interface typically operates asynchronously. When the user interface does not react correctly, re-creating the sequence of events that caused the problem is difficult. </a:t>
            </a:r>
          </a:p>
          <a:p>
            <a:pPr lvl="1"/>
            <a:r>
              <a:rPr lang="en-US" i="1" dirty="0"/>
              <a:t>Test resource usage</a:t>
            </a:r>
            <a:r>
              <a:rPr lang="en-US" dirty="0"/>
              <a:t>. Some vendors will make simulators of their devices available to software architects. But testing battery usage with a simulator is problematic. </a:t>
            </a:r>
            <a:endParaRPr lang="en-US" sz="400" dirty="0"/>
          </a:p>
          <a:p>
            <a:pPr lvl="1"/>
            <a:r>
              <a:rPr lang="en-US" i="1" dirty="0"/>
              <a:t>Test for network transitions</a:t>
            </a:r>
            <a:r>
              <a:rPr lang="en-US" dirty="0"/>
              <a:t>. Ensuring that the system makes the best choice when multiple communication networks are available is also difficult. </a:t>
            </a:r>
          </a:p>
          <a:p>
            <a:endParaRPr lang="en-US" dirty="0"/>
          </a:p>
        </p:txBody>
      </p:sp>
      <p:sp>
        <p:nvSpPr>
          <p:cNvPr id="4" name="Footer Placeholder 3">
            <a:extLst>
              <a:ext uri="{FF2B5EF4-FFF2-40B4-BE49-F238E27FC236}">
                <a16:creationId xmlns:a16="http://schemas.microsoft.com/office/drawing/2014/main" id="{E639BF87-685C-B74B-8E84-1C3C7A174E40}"/>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98501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A288-96DE-A84F-86F2-967E7DA49520}"/>
              </a:ext>
            </a:extLst>
          </p:cNvPr>
          <p:cNvSpPr>
            <a:spLocks noGrp="1"/>
          </p:cNvSpPr>
          <p:nvPr>
            <p:ph type="title"/>
          </p:nvPr>
        </p:nvSpPr>
        <p:spPr/>
        <p:txBody>
          <a:bodyPr/>
          <a:lstStyle/>
          <a:p>
            <a:r>
              <a:rPr lang="en-US" dirty="0"/>
              <a:t>Testing Example</a:t>
            </a:r>
          </a:p>
        </p:txBody>
      </p:sp>
      <p:sp>
        <p:nvSpPr>
          <p:cNvPr id="3" name="Content Placeholder 2">
            <a:extLst>
              <a:ext uri="{FF2B5EF4-FFF2-40B4-BE49-F238E27FC236}">
                <a16:creationId xmlns:a16="http://schemas.microsoft.com/office/drawing/2014/main" id="{A36C005A-5460-C149-90E0-A5F2B893D33F}"/>
              </a:ext>
            </a:extLst>
          </p:cNvPr>
          <p:cNvSpPr>
            <a:spLocks noGrp="1"/>
          </p:cNvSpPr>
          <p:nvPr>
            <p:ph idx="1"/>
          </p:nvPr>
        </p:nvSpPr>
        <p:spPr>
          <a:xfrm>
            <a:off x="457200" y="1268760"/>
            <a:ext cx="8229600" cy="5087590"/>
          </a:xfrm>
        </p:spPr>
        <p:txBody>
          <a:bodyPr>
            <a:normAutofit fontScale="77500" lnSpcReduction="20000"/>
          </a:bodyPr>
          <a:lstStyle/>
          <a:p>
            <a:r>
              <a:rPr lang="en-US" dirty="0"/>
              <a:t>Suppose we are testing a car’s lane keep assist function. Testing of this system may address the following levels: </a:t>
            </a:r>
          </a:p>
          <a:p>
            <a:pPr lvl="1"/>
            <a:r>
              <a:rPr lang="en-US" i="1" dirty="0"/>
              <a:t>Software component</a:t>
            </a:r>
            <a:r>
              <a:rPr lang="en-US" dirty="0"/>
              <a:t>. A lane detection component will be tested via unit and end-to-end testing, with the aim of validating the software’s stability and correctness. </a:t>
            </a:r>
          </a:p>
          <a:p>
            <a:pPr lvl="1"/>
            <a:r>
              <a:rPr lang="en-US" i="1" dirty="0"/>
              <a:t>Function</a:t>
            </a:r>
            <a:r>
              <a:rPr lang="en-US" dirty="0"/>
              <a:t>. The next step is to run the software component together with other components of the lane keep assist function, such as a mapping component to identify highway exits, in a simulated environment. </a:t>
            </a:r>
          </a:p>
          <a:p>
            <a:pPr lvl="1"/>
            <a:r>
              <a:rPr lang="en-US" i="1" dirty="0"/>
              <a:t>Device</a:t>
            </a:r>
            <a:r>
              <a:rPr lang="en-US" dirty="0"/>
              <a:t>. The bundled lane keep assist function, needs to be deployed on its target ECU and tested there for performance and stability. </a:t>
            </a:r>
          </a:p>
          <a:p>
            <a:pPr lvl="1"/>
            <a:r>
              <a:rPr lang="en-US" i="1" dirty="0"/>
              <a:t>System</a:t>
            </a:r>
            <a:r>
              <a:rPr lang="en-US" dirty="0"/>
              <a:t>. Finally, all devices with all functions and components are tested in a lab and then in a prototype. This is to confirm that the integrated subsystems work together and deliver the desired functionality and system quality attributes. </a:t>
            </a:r>
          </a:p>
          <a:p>
            <a:endParaRPr lang="en-US" dirty="0"/>
          </a:p>
        </p:txBody>
      </p:sp>
      <p:sp>
        <p:nvSpPr>
          <p:cNvPr id="4" name="Footer Placeholder 3">
            <a:extLst>
              <a:ext uri="{FF2B5EF4-FFF2-40B4-BE49-F238E27FC236}">
                <a16:creationId xmlns:a16="http://schemas.microsoft.com/office/drawing/2014/main" id="{E639BF87-685C-B74B-8E84-1C3C7A174E40}"/>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14939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15D9-EC03-FD4F-81F2-508B77572C6D}"/>
              </a:ext>
            </a:extLst>
          </p:cNvPr>
          <p:cNvSpPr>
            <a:spLocks noGrp="1"/>
          </p:cNvSpPr>
          <p:nvPr>
            <p:ph type="title"/>
          </p:nvPr>
        </p:nvSpPr>
        <p:spPr/>
        <p:txBody>
          <a:bodyPr/>
          <a:lstStyle/>
          <a:p>
            <a:r>
              <a:rPr lang="en-US" dirty="0"/>
              <a:t>Deploying Updates</a:t>
            </a:r>
          </a:p>
        </p:txBody>
      </p:sp>
      <p:sp>
        <p:nvSpPr>
          <p:cNvPr id="3" name="Content Placeholder 2">
            <a:extLst>
              <a:ext uri="{FF2B5EF4-FFF2-40B4-BE49-F238E27FC236}">
                <a16:creationId xmlns:a16="http://schemas.microsoft.com/office/drawing/2014/main" id="{A2ADF1CA-8A45-E646-A9CE-EF7A1CD2D77D}"/>
              </a:ext>
            </a:extLst>
          </p:cNvPr>
          <p:cNvSpPr>
            <a:spLocks noGrp="1"/>
          </p:cNvSpPr>
          <p:nvPr>
            <p:ph idx="1"/>
          </p:nvPr>
        </p:nvSpPr>
        <p:spPr>
          <a:xfrm>
            <a:off x="457200" y="1268760"/>
            <a:ext cx="8229600" cy="5184576"/>
          </a:xfrm>
        </p:spPr>
        <p:txBody>
          <a:bodyPr>
            <a:normAutofit fontScale="70000" lnSpcReduction="20000"/>
          </a:bodyPr>
          <a:lstStyle/>
          <a:p>
            <a:r>
              <a:rPr lang="en-US" dirty="0"/>
              <a:t>Updates to the system may target the software, the data, or (less often) the hardware. The following issues relate to deploying updates: </a:t>
            </a:r>
          </a:p>
          <a:p>
            <a:pPr lvl="1"/>
            <a:r>
              <a:rPr lang="en-US" i="1" dirty="0"/>
              <a:t>Maintaining data consistency</a:t>
            </a:r>
            <a:r>
              <a:rPr lang="en-US" dirty="0"/>
              <a:t>. For consumer devices, upgrades tend to be automatic and one-way (there’s no way to roll back to an earlier version). This suggests keeping data on the cloud is a good idea. </a:t>
            </a:r>
            <a:endParaRPr lang="en-US" sz="400" dirty="0"/>
          </a:p>
          <a:p>
            <a:pPr lvl="1"/>
            <a:r>
              <a:rPr lang="en-US" i="1" dirty="0"/>
              <a:t>Safety</a:t>
            </a:r>
            <a:r>
              <a:rPr lang="en-US" dirty="0"/>
              <a:t>. The architect needs to determine which states of the system can safely support an update. This implies that the system needs to be aware of safety-relevant states with respect to updates. </a:t>
            </a:r>
          </a:p>
          <a:p>
            <a:pPr lvl="1"/>
            <a:r>
              <a:rPr lang="en-US" i="1" dirty="0"/>
              <a:t>Partial system deployment</a:t>
            </a:r>
            <a:r>
              <a:rPr lang="en-US" dirty="0"/>
              <a:t>. Re-deploying an application or major subsystem consumes both bandwidth and time. The application should be architected so that the portions that change frequently can be easily updated. This calls for a specific type of modifiability (see Chapter 8) and an attention to </a:t>
            </a:r>
            <a:r>
              <a:rPr lang="en-US" dirty="0" err="1"/>
              <a:t>deployability</a:t>
            </a:r>
            <a:r>
              <a:rPr lang="en-US" dirty="0"/>
              <a:t> (see Chapter 5). </a:t>
            </a:r>
            <a:endParaRPr lang="en-US" sz="800" dirty="0"/>
          </a:p>
          <a:p>
            <a:pPr lvl="1"/>
            <a:r>
              <a:rPr lang="en-US" i="1" dirty="0" err="1"/>
              <a:t>Extendability</a:t>
            </a:r>
            <a:r>
              <a:rPr lang="en-US" dirty="0"/>
              <a:t>. Mobile vehicle systems tend to have long lifetimes. Retrofitting cars, trains, airplanes, satellites, and so forth will likely become necessary at some point. Retrofitting means adding new technology to old systems, either by replacement or addition. </a:t>
            </a:r>
          </a:p>
        </p:txBody>
      </p:sp>
      <p:sp>
        <p:nvSpPr>
          <p:cNvPr id="4" name="Footer Placeholder 3">
            <a:extLst>
              <a:ext uri="{FF2B5EF4-FFF2-40B4-BE49-F238E27FC236}">
                <a16:creationId xmlns:a16="http://schemas.microsoft.com/office/drawing/2014/main" id="{521B1275-9E6F-7044-8715-9A624944BD6E}"/>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92912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E354-3669-DC4C-ADA9-58C62227E07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02C66FC9-1F62-B547-A49E-D26CDA902422}"/>
              </a:ext>
            </a:extLst>
          </p:cNvPr>
          <p:cNvSpPr>
            <a:spLocks noGrp="1"/>
          </p:cNvSpPr>
          <p:nvPr>
            <p:ph idx="1"/>
          </p:nvPr>
        </p:nvSpPr>
        <p:spPr/>
        <p:txBody>
          <a:bodyPr>
            <a:normAutofit fontScale="92500" lnSpcReduction="20000"/>
          </a:bodyPr>
          <a:lstStyle/>
          <a:p>
            <a:r>
              <a:rPr lang="en-US" dirty="0"/>
              <a:t>Logs are critical when investigating and resolving incidents that have occurred or may occur. </a:t>
            </a:r>
          </a:p>
          <a:p>
            <a:r>
              <a:rPr lang="en-US" dirty="0"/>
              <a:t>In mobile systems, the logs should be offloaded to a location where they are accessible. This is useful not only for incident handling, but also for performing analyses on the usage of the system. </a:t>
            </a:r>
          </a:p>
          <a:p>
            <a:r>
              <a:rPr lang="en-US" dirty="0"/>
              <a:t>Many applications do something similar when they encounter a problem and ask for per- mission to send the details to the vendor. </a:t>
            </a:r>
          </a:p>
          <a:p>
            <a:r>
              <a:rPr lang="en-US" dirty="0"/>
              <a:t>For mobile systems, this logging capability is particularly important. </a:t>
            </a:r>
          </a:p>
          <a:p>
            <a:endParaRPr lang="en-US" dirty="0"/>
          </a:p>
        </p:txBody>
      </p:sp>
      <p:sp>
        <p:nvSpPr>
          <p:cNvPr id="4" name="Footer Placeholder 3">
            <a:extLst>
              <a:ext uri="{FF2B5EF4-FFF2-40B4-BE49-F238E27FC236}">
                <a16:creationId xmlns:a16="http://schemas.microsoft.com/office/drawing/2014/main" id="{0AE3CC7A-3F34-CC40-B7CF-E89A0F59E252}"/>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32640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normAutofit/>
          </a:bodyPr>
          <a:lstStyle/>
          <a:p>
            <a:r>
              <a:rPr lang="en-US" dirty="0"/>
              <a:t>Energy </a:t>
            </a:r>
          </a:p>
          <a:p>
            <a:r>
              <a:rPr lang="en-US" dirty="0"/>
              <a:t>Network Connectivity</a:t>
            </a:r>
          </a:p>
          <a:p>
            <a:r>
              <a:rPr lang="en-US" dirty="0"/>
              <a:t>Sensors and Actuators </a:t>
            </a:r>
          </a:p>
          <a:p>
            <a:r>
              <a:rPr lang="en-US" dirty="0"/>
              <a:t>Resources</a:t>
            </a:r>
          </a:p>
          <a:p>
            <a:r>
              <a:rPr lang="en-US" dirty="0"/>
              <a:t>Life Cycle</a:t>
            </a:r>
          </a:p>
          <a:p>
            <a:r>
              <a:rPr lang="en-US" dirty="0"/>
              <a:t>Summary </a:t>
            </a:r>
            <a:endParaRPr lang="en-US" dirty="0">
              <a:effectLst/>
            </a:endParaRP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090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Mobile systems span a broad range of forms and applications, from smartphones and tablets to vehicles such as automobiles and aircraft. </a:t>
            </a:r>
          </a:p>
          <a:p>
            <a:r>
              <a:rPr lang="en-US" dirty="0"/>
              <a:t>We have categorized the differences between mobile systems and fixed systems as being based on </a:t>
            </a:r>
            <a:r>
              <a:rPr lang="en-US"/>
              <a:t>five key characteristics</a:t>
            </a:r>
            <a:r>
              <a:rPr lang="en-US" dirty="0"/>
              <a:t>: energy, connectivity, sensors, resources, and life cycle. </a:t>
            </a:r>
            <a:endParaRPr lang="en-US" dirty="0">
              <a:effectLst/>
            </a:endParaRP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67556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System Characteristics</a:t>
            </a:r>
          </a:p>
        </p:txBody>
      </p:sp>
      <p:sp>
        <p:nvSpPr>
          <p:cNvPr id="3" name="Content Placeholder 2"/>
          <p:cNvSpPr>
            <a:spLocks noGrp="1"/>
          </p:cNvSpPr>
          <p:nvPr>
            <p:ph idx="1"/>
          </p:nvPr>
        </p:nvSpPr>
        <p:spPr/>
        <p:txBody>
          <a:bodyPr>
            <a:normAutofit/>
          </a:bodyPr>
          <a:lstStyle/>
          <a:p>
            <a:r>
              <a:rPr lang="en-US" dirty="0"/>
              <a:t>A mobile system has the ability to be in movement while continuing to deliver some or all of its functionality. </a:t>
            </a:r>
          </a:p>
          <a:p>
            <a:r>
              <a:rPr lang="en-US" dirty="0"/>
              <a:t>Its driving characteristics are different than those of fixed systems. The most important ones are: energy, network connectivity, sensors and actuators, resources, and life cycle.</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122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Energy</a:t>
            </a:r>
          </a:p>
        </p:txBody>
      </p:sp>
      <p:sp>
        <p:nvSpPr>
          <p:cNvPr id="3" name="Content Placeholder 2"/>
          <p:cNvSpPr>
            <a:spLocks noGrp="1"/>
          </p:cNvSpPr>
          <p:nvPr>
            <p:ph idx="1"/>
          </p:nvPr>
        </p:nvSpPr>
        <p:spPr>
          <a:xfrm>
            <a:off x="457200" y="1268761"/>
            <a:ext cx="8229600" cy="4392487"/>
          </a:xfrm>
        </p:spPr>
        <p:txBody>
          <a:bodyPr>
            <a:normAutofit fontScale="77500" lnSpcReduction="20000"/>
          </a:bodyPr>
          <a:lstStyle/>
          <a:p>
            <a:r>
              <a:rPr lang="en-US" dirty="0"/>
              <a:t>Battery-powered mobile systems include a component, that interacts with the BMS (Battery Management System)</a:t>
            </a:r>
          </a:p>
          <a:p>
            <a:r>
              <a:rPr lang="en-US" dirty="0"/>
              <a:t>Two characteristics of batteries change as they age: the maximum battery capacity and the maximum sustained current. </a:t>
            </a:r>
          </a:p>
          <a:p>
            <a:r>
              <a:rPr lang="en-US" dirty="0"/>
              <a:t>An architect must allow for managing consumption given available power so that the device performs at an acceptable level. </a:t>
            </a:r>
          </a:p>
          <a:p>
            <a:r>
              <a:rPr lang="en-US" dirty="0"/>
              <a:t>Of course, the battery manager itself utilizes resources—memory and CPU time. The amount of CPU time consumed by the battery manager can be managed by adjusting the query interval.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6602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Throttling Energy Usage</a:t>
            </a:r>
          </a:p>
        </p:txBody>
      </p:sp>
      <p:sp>
        <p:nvSpPr>
          <p:cNvPr id="3" name="Content Placeholder 2"/>
          <p:cNvSpPr>
            <a:spLocks noGrp="1"/>
          </p:cNvSpPr>
          <p:nvPr>
            <p:ph idx="1"/>
          </p:nvPr>
        </p:nvSpPr>
        <p:spPr>
          <a:xfrm>
            <a:off x="457200" y="1268761"/>
            <a:ext cx="8229600" cy="4392487"/>
          </a:xfrm>
        </p:spPr>
        <p:txBody>
          <a:bodyPr>
            <a:normAutofit fontScale="92500"/>
          </a:bodyPr>
          <a:lstStyle/>
          <a:p>
            <a:r>
              <a:rPr lang="en-US" dirty="0"/>
              <a:t>Energy usage can be reduced by terminating or degrading portions of the system (the throttle usage tactic described in Chapter 6). </a:t>
            </a:r>
          </a:p>
          <a:p>
            <a:r>
              <a:rPr lang="en-US" dirty="0"/>
              <a:t>This can be accomplished by: </a:t>
            </a:r>
          </a:p>
          <a:p>
            <a:pPr lvl="1"/>
            <a:r>
              <a:rPr lang="en-US" dirty="0"/>
              <a:t>reducing the brightness or the refresh rate of the display on a smartphone, </a:t>
            </a:r>
          </a:p>
          <a:p>
            <a:pPr lvl="1"/>
            <a:r>
              <a:rPr lang="en-US" dirty="0"/>
              <a:t>reducing the number of active cores of the processor, </a:t>
            </a:r>
          </a:p>
          <a:p>
            <a:pPr lvl="1"/>
            <a:r>
              <a:rPr lang="en-US" dirty="0"/>
              <a:t>reducing the clock rate of the cores, </a:t>
            </a:r>
          </a:p>
          <a:p>
            <a:pPr lvl="1"/>
            <a:r>
              <a:rPr lang="en-US" dirty="0"/>
              <a:t>reducing the frequency of sensor readings.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21616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Throttling Energy Usage</a:t>
            </a:r>
          </a:p>
        </p:txBody>
      </p:sp>
      <p:sp>
        <p:nvSpPr>
          <p:cNvPr id="3" name="Content Placeholder 2"/>
          <p:cNvSpPr>
            <a:spLocks noGrp="1"/>
          </p:cNvSpPr>
          <p:nvPr>
            <p:ph idx="1"/>
          </p:nvPr>
        </p:nvSpPr>
        <p:spPr>
          <a:xfrm>
            <a:off x="457200" y="1268761"/>
            <a:ext cx="8229600" cy="4392487"/>
          </a:xfrm>
        </p:spPr>
        <p:txBody>
          <a:bodyPr>
            <a:normAutofit fontScale="62500" lnSpcReduction="20000"/>
          </a:bodyPr>
          <a:lstStyle/>
          <a:p>
            <a:pPr fontAlgn="auto"/>
            <a:r>
              <a:rPr lang="en-US" dirty="0"/>
              <a:t>Mobile systems should gracefully tolerate power failures and restarts. </a:t>
            </a:r>
          </a:p>
          <a:p>
            <a:pPr fontAlgn="auto"/>
            <a:r>
              <a:rPr lang="en-US" dirty="0"/>
              <a:t>Example hardware requirements: </a:t>
            </a:r>
            <a:endParaRPr lang="en-US" sz="800" dirty="0"/>
          </a:p>
          <a:p>
            <a:pPr lvl="1" fontAlgn="auto"/>
            <a:r>
              <a:rPr lang="en-US" dirty="0"/>
              <a:t>The system’s computer does not suffer permanent damage if power is cut at any time. </a:t>
            </a:r>
            <a:endParaRPr lang="en-US" sz="800" dirty="0"/>
          </a:p>
          <a:p>
            <a:pPr lvl="1" fontAlgn="auto"/>
            <a:r>
              <a:rPr lang="en-US" dirty="0"/>
              <a:t>The system’s computer (re)starts the OS whenever sufficient power is provided. </a:t>
            </a:r>
            <a:endParaRPr lang="en-US" sz="800" dirty="0"/>
          </a:p>
          <a:p>
            <a:pPr lvl="1" fontAlgn="auto"/>
            <a:r>
              <a:rPr lang="en-US" dirty="0"/>
              <a:t>The system’s OS has the software scheduled to launch as soon as it is ready. </a:t>
            </a:r>
            <a:endParaRPr lang="en-US" sz="800" dirty="0"/>
          </a:p>
          <a:p>
            <a:pPr fontAlgn="auto"/>
            <a:r>
              <a:rPr lang="en-US" dirty="0"/>
              <a:t>Example software requirements: </a:t>
            </a:r>
            <a:endParaRPr lang="en-US" sz="800" dirty="0"/>
          </a:p>
          <a:p>
            <a:pPr lvl="1" fontAlgn="auto"/>
            <a:r>
              <a:rPr lang="en-US" dirty="0"/>
              <a:t>The runtime environment can be killed at any moment without affecting the integrity of the binaries, configurations, and operational data in permanent storage, and while keeping state consistent after a restart. </a:t>
            </a:r>
            <a:endParaRPr lang="en-US" sz="800" dirty="0"/>
          </a:p>
          <a:p>
            <a:pPr lvl="1" fontAlgn="auto"/>
            <a:r>
              <a:rPr lang="en-US" dirty="0"/>
              <a:t>Applications need a strategy to deal with data that arrives while the application is inoperative. </a:t>
            </a:r>
            <a:endParaRPr lang="en-US" sz="800" dirty="0"/>
          </a:p>
          <a:p>
            <a:pPr lvl="1" fontAlgn="auto"/>
            <a:r>
              <a:rPr lang="en-US" dirty="0"/>
              <a:t>The runtime can start after a failure so that the startup time is less than a specified period. </a:t>
            </a:r>
            <a:endParaRPr lang="en-US" sz="800"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7840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Connectivity</a:t>
            </a:r>
          </a:p>
        </p:txBody>
      </p:sp>
      <p:sp>
        <p:nvSpPr>
          <p:cNvPr id="3" name="Content Placeholder 2"/>
          <p:cNvSpPr>
            <a:spLocks noGrp="1"/>
          </p:cNvSpPr>
          <p:nvPr>
            <p:ph idx="1"/>
          </p:nvPr>
        </p:nvSpPr>
        <p:spPr>
          <a:xfrm>
            <a:off x="457200" y="1268761"/>
            <a:ext cx="8229600" cy="4392487"/>
          </a:xfrm>
        </p:spPr>
        <p:txBody>
          <a:bodyPr>
            <a:normAutofit fontScale="77500" lnSpcReduction="20000"/>
          </a:bodyPr>
          <a:lstStyle/>
          <a:p>
            <a:r>
              <a:rPr lang="en-US" dirty="0"/>
              <a:t>Wireless networks are categorized based on the distance over which they operate. </a:t>
            </a:r>
          </a:p>
          <a:p>
            <a:pPr lvl="1"/>
            <a:r>
              <a:rPr lang="en-US" i="1" dirty="0"/>
              <a:t>Within 4 centimeters</a:t>
            </a:r>
            <a:r>
              <a:rPr lang="en-US" dirty="0"/>
              <a:t>. Near Field Communication (NFC) is used for keycards and contactless payment systems. </a:t>
            </a:r>
          </a:p>
          <a:p>
            <a:pPr lvl="1"/>
            <a:r>
              <a:rPr lang="en-US" i="1" dirty="0"/>
              <a:t>Within 10 meters</a:t>
            </a:r>
            <a:r>
              <a:rPr lang="en-US" dirty="0"/>
              <a:t>. The IEEE 802.15 family of standards covers this distance. Bluetooth and Zigbee are common protocols.</a:t>
            </a:r>
          </a:p>
          <a:p>
            <a:pPr lvl="1"/>
            <a:r>
              <a:rPr lang="en-US" i="1" dirty="0"/>
              <a:t>Within 100 meters</a:t>
            </a:r>
            <a:r>
              <a:rPr lang="en-US" dirty="0"/>
              <a:t>. The IEEE 802.11 family of standards (Wi-Fi) is used within this distance. </a:t>
            </a:r>
          </a:p>
          <a:p>
            <a:pPr lvl="1"/>
            <a:r>
              <a:rPr lang="en-US" i="1" dirty="0"/>
              <a:t>Within several kilometers</a:t>
            </a:r>
            <a:r>
              <a:rPr lang="en-US" dirty="0"/>
              <a:t>. The IEEE 802.16 standards cover this distance. WiMAX is the commercial name for these standards. </a:t>
            </a:r>
          </a:p>
          <a:p>
            <a:pPr lvl="1"/>
            <a:r>
              <a:rPr lang="en-US" i="1" dirty="0"/>
              <a:t>More than several kilometers</a:t>
            </a:r>
            <a:r>
              <a:rPr lang="en-US" dirty="0"/>
              <a:t>. This is achieved by cellular or satellite communication. </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9224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Connectivity</a:t>
            </a:r>
          </a:p>
        </p:txBody>
      </p:sp>
      <p:sp>
        <p:nvSpPr>
          <p:cNvPr id="3" name="Content Placeholder 2"/>
          <p:cNvSpPr>
            <a:spLocks noGrp="1"/>
          </p:cNvSpPr>
          <p:nvPr>
            <p:ph idx="1"/>
          </p:nvPr>
        </p:nvSpPr>
        <p:spPr>
          <a:xfrm>
            <a:off x="457200" y="1268761"/>
            <a:ext cx="8229600" cy="5184575"/>
          </a:xfrm>
        </p:spPr>
        <p:txBody>
          <a:bodyPr>
            <a:normAutofit fontScale="55000" lnSpcReduction="20000"/>
          </a:bodyPr>
          <a:lstStyle/>
          <a:p>
            <a:r>
              <a:rPr lang="en-US" dirty="0"/>
              <a:t>Designing for communication and network connectivity requires the architect to balance a large number of concerns, including: </a:t>
            </a:r>
          </a:p>
          <a:p>
            <a:pPr lvl="1" fontAlgn="auto"/>
            <a:r>
              <a:rPr lang="en-US" i="1" dirty="0"/>
              <a:t>Number of communication interfaces to support</a:t>
            </a:r>
            <a:r>
              <a:rPr lang="en-US" dirty="0"/>
              <a:t>. Only the strictly required interfaces should be included to optimize power consumption, heat generation, and space allocation. </a:t>
            </a:r>
            <a:endParaRPr lang="en-US" sz="800" dirty="0"/>
          </a:p>
          <a:p>
            <a:pPr lvl="1" fontAlgn="auto"/>
            <a:r>
              <a:rPr lang="en-US" i="1" dirty="0"/>
              <a:t>Movement from one protocol to another</a:t>
            </a:r>
            <a:r>
              <a:rPr lang="en-US" dirty="0"/>
              <a:t>.  The architect must account for the possibility that the mobile system may move from an environment that supports one protocol to an environment that supports another protocol. Such transitions should be seamless to the user. </a:t>
            </a:r>
            <a:endParaRPr lang="en-US" sz="800" dirty="0"/>
          </a:p>
          <a:p>
            <a:pPr lvl="1" fontAlgn="auto"/>
            <a:r>
              <a:rPr lang="en-US" i="1" dirty="0"/>
              <a:t>Choosing the appropriate protocol dynamically</a:t>
            </a:r>
            <a:r>
              <a:rPr lang="en-US" dirty="0"/>
              <a:t>. If multiple protocols are simultaneously available, the system should choose a protocol based on factors such as cost, bandwidth, and power consumption. </a:t>
            </a:r>
            <a:endParaRPr lang="en-US" sz="800" dirty="0"/>
          </a:p>
          <a:p>
            <a:pPr lvl="1" fontAlgn="auto"/>
            <a:r>
              <a:rPr lang="en-US" i="1" dirty="0"/>
              <a:t>Modifiability</a:t>
            </a:r>
            <a:r>
              <a:rPr lang="en-US" dirty="0"/>
              <a:t>. Given the large number of protocols and their rapid evolution, the system should be designed to support changes or replacements in the elements of the system involved in communication. </a:t>
            </a:r>
          </a:p>
          <a:p>
            <a:pPr lvl="1"/>
            <a:r>
              <a:rPr lang="en-US" i="1" dirty="0"/>
              <a:t>Bandwidth</a:t>
            </a:r>
            <a:r>
              <a:rPr lang="en-US" dirty="0"/>
              <a:t>. The information to be communicated to other systems should be analyzed for distance, volume, and latency requirements so that appropriate architectural choices can be made. </a:t>
            </a:r>
            <a:endParaRPr lang="en-US" sz="400" dirty="0"/>
          </a:p>
          <a:p>
            <a:pPr lvl="1"/>
            <a:r>
              <a:rPr lang="en-US" i="1" dirty="0"/>
              <a:t>Intermittent/limited/no connectivity</a:t>
            </a:r>
            <a:r>
              <a:rPr lang="en-US" dirty="0"/>
              <a:t>. Communication may be lost while the device is in motion. The system should be designed so that data integrity is maintained, and computation can be resumed when connectivity returns. The system should be designed to deal gracefully with limited connectivity or even no connectivity. </a:t>
            </a:r>
            <a:endParaRPr lang="en-US" sz="400" dirty="0"/>
          </a:p>
          <a:p>
            <a:pPr lvl="1"/>
            <a:r>
              <a:rPr lang="en-US" i="1" dirty="0"/>
              <a:t>Security</a:t>
            </a:r>
            <a:r>
              <a:rPr lang="en-US" dirty="0"/>
              <a:t>. Mobile devices are particularly vulnerable to spoofing, eavesdropping, and man- in-the-middle attacks, so responding to such attacks should be part of the architect’s concerns. </a:t>
            </a:r>
            <a:endParaRPr lang="en-US" sz="400" dirty="0"/>
          </a:p>
          <a:p>
            <a:pPr lvl="2"/>
            <a:endParaRPr lang="en-US" sz="400"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55305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Sensors and Actuators</a:t>
            </a:r>
          </a:p>
        </p:txBody>
      </p:sp>
      <p:sp>
        <p:nvSpPr>
          <p:cNvPr id="3" name="Content Placeholder 2"/>
          <p:cNvSpPr>
            <a:spLocks noGrp="1"/>
          </p:cNvSpPr>
          <p:nvPr>
            <p:ph idx="1"/>
          </p:nvPr>
        </p:nvSpPr>
        <p:spPr>
          <a:xfrm>
            <a:off x="457200" y="1268761"/>
            <a:ext cx="8229600" cy="5184575"/>
          </a:xfrm>
        </p:spPr>
        <p:txBody>
          <a:bodyPr>
            <a:normAutofit fontScale="92500" lnSpcReduction="20000"/>
          </a:bodyPr>
          <a:lstStyle/>
          <a:p>
            <a:r>
              <a:rPr lang="en-US" dirty="0"/>
              <a:t>A </a:t>
            </a:r>
            <a:r>
              <a:rPr lang="en-US" i="1" dirty="0"/>
              <a:t>sensor </a:t>
            </a:r>
            <a:r>
              <a:rPr lang="en-US" dirty="0"/>
              <a:t>is a device that detects the physical characteristics of its environment and translates those characteristics into an electronic representation. </a:t>
            </a:r>
          </a:p>
          <a:p>
            <a:r>
              <a:rPr lang="en-US" dirty="0"/>
              <a:t>A </a:t>
            </a:r>
            <a:r>
              <a:rPr lang="en-US" i="1" dirty="0"/>
              <a:t>sensor hub </a:t>
            </a:r>
            <a:r>
              <a:rPr lang="en-US" dirty="0"/>
              <a:t>is a coprocessor that helps integrate data from different sensors and process it. A sensor hub can help offload these jobs from a product’s main CPU, thereby saving battery consumption and improving performance. </a:t>
            </a:r>
          </a:p>
          <a:p>
            <a:r>
              <a:rPr lang="en-US" dirty="0"/>
              <a:t>An </a:t>
            </a:r>
            <a:r>
              <a:rPr lang="en-US" i="1" dirty="0"/>
              <a:t>actuator </a:t>
            </a:r>
            <a:r>
              <a:rPr lang="en-US" dirty="0"/>
              <a:t>is the reverse of a sensor: It takes a digital representation as input and causes some action in the environment. </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992091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25146</TotalTime>
  <Words>2263</Words>
  <Application>Microsoft Macintosh PowerPoint</Application>
  <PresentationFormat>On-screen Show (4:3)</PresentationFormat>
  <Paragraphs>134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Chapter 18: Mobile Systems</vt:lpstr>
      <vt:lpstr>Chapter Outline</vt:lpstr>
      <vt:lpstr>Mobile System Characteristics</vt:lpstr>
      <vt:lpstr>Energy</vt:lpstr>
      <vt:lpstr>Throttling Energy Usage</vt:lpstr>
      <vt:lpstr>Throttling Energy Usage</vt:lpstr>
      <vt:lpstr>Network Connectivity</vt:lpstr>
      <vt:lpstr>Network Connectivity</vt:lpstr>
      <vt:lpstr>Sensors and Actuators</vt:lpstr>
      <vt:lpstr>Sensors and Actuators</vt:lpstr>
      <vt:lpstr>Resources</vt:lpstr>
      <vt:lpstr>Resources</vt:lpstr>
      <vt:lpstr>Resources</vt:lpstr>
      <vt:lpstr>Lifecycle</vt:lpstr>
      <vt:lpstr>Hardware First</vt:lpstr>
      <vt:lpstr>Testing</vt:lpstr>
      <vt:lpstr>Testing Example</vt:lpstr>
      <vt:lpstr>Deploying Updates</vt:lpstr>
      <vt:lpstr>Logging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Bass, Clements, Kazman</dc:creator>
  <cp:keywords/>
  <dc:description/>
  <cp:lastModifiedBy>Rick Kazman</cp:lastModifiedBy>
  <cp:revision>104</cp:revision>
  <dcterms:created xsi:type="dcterms:W3CDTF">2012-04-18T22:57:58Z</dcterms:created>
  <dcterms:modified xsi:type="dcterms:W3CDTF">2022-01-18T01:31:00Z</dcterms:modified>
  <cp:category/>
</cp:coreProperties>
</file>