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9"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107" autoAdjust="0"/>
    <p:restoredTop sz="91554" autoAdjust="0"/>
  </p:normalViewPr>
  <p:slideViewPr>
    <p:cSldViewPr>
      <p:cViewPr varScale="1">
        <p:scale>
          <a:sx n="110" d="100"/>
          <a:sy n="110" d="100"/>
        </p:scale>
        <p:origin x="192" y="62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0"/>
    </p:cViewPr>
  </p:sorterViewPr>
  <p:notesViewPr>
    <p:cSldViewPr>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68889A0-C1E8-C541-9E31-BBE7BE72790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63BD12A-E170-904E-8005-879F781672B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62DD4F-53AB-0E45-85FE-AECDBAD0BFED}" type="datetimeFigureOut">
              <a:rPr lang="en-US" smtClean="0"/>
              <a:t>1/14/22</a:t>
            </a:fld>
            <a:endParaRPr lang="en-US"/>
          </a:p>
        </p:txBody>
      </p:sp>
      <p:sp>
        <p:nvSpPr>
          <p:cNvPr id="4" name="Footer Placeholder 3">
            <a:extLst>
              <a:ext uri="{FF2B5EF4-FFF2-40B4-BE49-F238E27FC236}">
                <a16:creationId xmlns:a16="http://schemas.microsoft.com/office/drawing/2014/main" id="{0BE229A3-0CE7-C844-A82F-AD00DEA443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624E3B6-B65B-C148-878C-A2F2FE624FF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090F8B-A407-EB4B-BE5F-25A59A2A1028}" type="slidenum">
              <a:rPr lang="en-US" smtClean="0"/>
              <a:t>‹#›</a:t>
            </a:fld>
            <a:endParaRPr lang="en-US"/>
          </a:p>
        </p:txBody>
      </p:sp>
    </p:spTree>
    <p:extLst>
      <p:ext uri="{BB962C8B-B14F-4D97-AF65-F5344CB8AC3E}">
        <p14:creationId xmlns:p14="http://schemas.microsoft.com/office/powerpoint/2010/main" val="189350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B1F14-2969-4234-94C2-84FB01E3AC7A}" type="datetimeFigureOut">
              <a:rPr lang="en-AU" smtClean="0"/>
              <a:t>14/1/22</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5789E-32BF-4BCD-9509-3BAE69BCF054}" type="slidenum">
              <a:rPr lang="en-AU" smtClean="0"/>
              <a:t>‹#›</a:t>
            </a:fld>
            <a:endParaRPr lang="en-AU"/>
          </a:p>
        </p:txBody>
      </p:sp>
    </p:spTree>
    <p:extLst>
      <p:ext uri="{BB962C8B-B14F-4D97-AF65-F5344CB8AC3E}">
        <p14:creationId xmlns:p14="http://schemas.microsoft.com/office/powerpoint/2010/main" val="119235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0F0CDB67-B98A-4AC5-929D-81BD9B8E0ED5}" type="datetime1">
              <a:rPr lang="en-AU" smtClean="0"/>
              <a:t>14/1/22</a:t>
            </a:fld>
            <a:endParaRPr lang="en-AU"/>
          </a:p>
        </p:txBody>
      </p:sp>
      <p:sp>
        <p:nvSpPr>
          <p:cNvPr id="5" name="Footer Placeholder 4"/>
          <p:cNvSpPr>
            <a:spLocks noGrp="1"/>
          </p:cNvSpPr>
          <p:nvPr>
            <p:ph type="ftr" sz="quarter" idx="11"/>
          </p:nvPr>
        </p:nvSpPr>
        <p:spPr/>
        <p:txBody>
          <a:bodyPr/>
          <a:lstStyle/>
          <a:p>
            <a:r>
              <a:rPr lang="en-AU" dirty="0"/>
              <a:t>© Len Bass, Paul Clements, Rick Kazman, distributed under Creative Commons Attribution License</a:t>
            </a:r>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8" name="Picture 7">
            <a:extLst>
              <a:ext uri="{FF2B5EF4-FFF2-40B4-BE49-F238E27FC236}">
                <a16:creationId xmlns:a16="http://schemas.microsoft.com/office/drawing/2014/main" id="{D504B9E6-FCDD-A941-96CE-F8C12EE1DD67}"/>
              </a:ext>
            </a:extLst>
          </p:cNvPr>
          <p:cNvPicPr>
            <a:picLocks noChangeAspect="1"/>
          </p:cNvPicPr>
          <p:nvPr userDrawn="1"/>
        </p:nvPicPr>
        <p:blipFill>
          <a:blip r:embed="rId2"/>
          <a:stretch>
            <a:fillRect/>
          </a:stretch>
        </p:blipFill>
        <p:spPr>
          <a:xfrm>
            <a:off x="0" y="0"/>
            <a:ext cx="1619672" cy="2075058"/>
          </a:xfrm>
          <a:prstGeom prst="rect">
            <a:avLst/>
          </a:prstGeom>
        </p:spPr>
      </p:pic>
    </p:spTree>
    <p:extLst>
      <p:ext uri="{BB962C8B-B14F-4D97-AF65-F5344CB8AC3E}">
        <p14:creationId xmlns:p14="http://schemas.microsoft.com/office/powerpoint/2010/main" val="287972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0368C8F9-EC1D-4BA9-A60E-999AFF963F40}" type="datetime1">
              <a:rPr lang="en-AU" smtClean="0"/>
              <a:t>14/1/22</a:t>
            </a:fld>
            <a:endParaRPr lang="en-AU"/>
          </a:p>
        </p:txBody>
      </p:sp>
      <p:sp>
        <p:nvSpPr>
          <p:cNvPr id="5" name="Footer Placeholder 4"/>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68311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07FB916B-826A-4DC1-AF36-AFE8D11DE3BA}" type="datetime1">
              <a:rPr lang="en-AU" smtClean="0"/>
              <a:t>14/1/22</a:t>
            </a:fld>
            <a:endParaRPr lang="en-AU"/>
          </a:p>
        </p:txBody>
      </p:sp>
      <p:sp>
        <p:nvSpPr>
          <p:cNvPr id="5" name="Footer Placeholder 4"/>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90717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9" name="Footer Placeholder 8"/>
          <p:cNvSpPr>
            <a:spLocks noGrp="1"/>
          </p:cNvSpPr>
          <p:nvPr>
            <p:ph type="ftr" sz="quarter" idx="11"/>
          </p:nvPr>
        </p:nvSpPr>
        <p:spPr>
          <a:xfrm>
            <a:off x="1403648" y="6356350"/>
            <a:ext cx="6336704" cy="365125"/>
          </a:xfrm>
        </p:spPr>
        <p:txBody>
          <a:bodyPr/>
          <a:lstStyle/>
          <a:p>
            <a:r>
              <a:rPr lang="en-AU" dirty="0"/>
              <a:t>© Len Bass, Paul Clements, Rick </a:t>
            </a:r>
            <a:r>
              <a:rPr lang="en-AU" dirty="0" err="1"/>
              <a:t>Kazman</a:t>
            </a:r>
            <a:r>
              <a:rPr lang="en-AU" dirty="0"/>
              <a:t>, distributed under Creative Commons Attribution License</a:t>
            </a:r>
          </a:p>
        </p:txBody>
      </p:sp>
      <p:pic>
        <p:nvPicPr>
          <p:cNvPr id="6" name="Picture 5">
            <a:extLst>
              <a:ext uri="{FF2B5EF4-FFF2-40B4-BE49-F238E27FC236}">
                <a16:creationId xmlns:a16="http://schemas.microsoft.com/office/drawing/2014/main" id="{FF15CA03-CE96-3141-B921-B7A925C53CA7}"/>
              </a:ext>
            </a:extLst>
          </p:cNvPr>
          <p:cNvPicPr>
            <a:picLocks noChangeAspect="1"/>
          </p:cNvPicPr>
          <p:nvPr userDrawn="1"/>
        </p:nvPicPr>
        <p:blipFill>
          <a:blip r:embed="rId2"/>
          <a:stretch>
            <a:fillRect/>
          </a:stretch>
        </p:blipFill>
        <p:spPr>
          <a:xfrm>
            <a:off x="0" y="1"/>
            <a:ext cx="934116" cy="1196751"/>
          </a:xfrm>
          <a:prstGeom prst="rect">
            <a:avLst/>
          </a:prstGeom>
        </p:spPr>
      </p:pic>
    </p:spTree>
    <p:extLst>
      <p:ext uri="{BB962C8B-B14F-4D97-AF65-F5344CB8AC3E}">
        <p14:creationId xmlns:p14="http://schemas.microsoft.com/office/powerpoint/2010/main" val="317183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D9AFD-92D5-4F38-81E5-3FBC268DED4A}" type="datetime1">
              <a:rPr lang="en-AU" smtClean="0"/>
              <a:t>14/1/22</a:t>
            </a:fld>
            <a:endParaRPr lang="en-AU"/>
          </a:p>
        </p:txBody>
      </p:sp>
      <p:sp>
        <p:nvSpPr>
          <p:cNvPr id="5" name="Footer Placeholder 4"/>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25930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a:t>Click to edit Master title style</a:t>
            </a:r>
            <a:endParaRPr lang="en-AU" dirty="0"/>
          </a:p>
        </p:txBody>
      </p:sp>
      <p:sp>
        <p:nvSpPr>
          <p:cNvPr id="3" name="Content Placeholder 2"/>
          <p:cNvSpPr>
            <a:spLocks noGrp="1"/>
          </p:cNvSpPr>
          <p:nvPr>
            <p:ph sz="half" idx="1"/>
          </p:nvPr>
        </p:nvSpPr>
        <p:spPr>
          <a:xfrm>
            <a:off x="457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AAADA7F1-F5F6-4965-B98A-1EF216FC21E9}" type="datetime1">
              <a:rPr lang="en-AU" smtClean="0"/>
              <a:t>14/1/22</a:t>
            </a:fld>
            <a:endParaRPr lang="en-AU"/>
          </a:p>
        </p:txBody>
      </p:sp>
      <p:sp>
        <p:nvSpPr>
          <p:cNvPr id="6" name="Footer Placeholder 5"/>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pic>
        <p:nvPicPr>
          <p:cNvPr id="8"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193566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F0D0951D-1B64-4AD7-951D-395C8B37DA62}" type="datetime1">
              <a:rPr lang="en-AU" smtClean="0"/>
              <a:t>14/1/22</a:t>
            </a:fld>
            <a:endParaRPr lang="en-AU"/>
          </a:p>
        </p:txBody>
      </p:sp>
      <p:sp>
        <p:nvSpPr>
          <p:cNvPr id="8" name="Footer Placeholder 7"/>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9" name="Slide Number Placeholder 8"/>
          <p:cNvSpPr>
            <a:spLocks noGrp="1"/>
          </p:cNvSpPr>
          <p:nvPr>
            <p:ph type="sldNum" sz="quarter" idx="12"/>
          </p:nvPr>
        </p:nvSpPr>
        <p:spPr/>
        <p:txBody>
          <a:bodyPr/>
          <a:lstStyle/>
          <a:p>
            <a:fld id="{D0E8C58C-0836-46C6-8F9A-AF87B5CA09C9}" type="slidenum">
              <a:rPr lang="en-AU" smtClean="0"/>
              <a:t>‹#›</a:t>
            </a:fld>
            <a:endParaRPr lang="en-AU"/>
          </a:p>
        </p:txBody>
      </p:sp>
      <p:pic>
        <p:nvPicPr>
          <p:cNvPr id="10"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32745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a:t>Click to edit Master title style</a:t>
            </a:r>
            <a:endParaRPr lang="en-AU" dirty="0"/>
          </a:p>
        </p:txBody>
      </p:sp>
      <p:sp>
        <p:nvSpPr>
          <p:cNvPr id="3" name="Date Placeholder 2"/>
          <p:cNvSpPr>
            <a:spLocks noGrp="1"/>
          </p:cNvSpPr>
          <p:nvPr>
            <p:ph type="dt" sz="half" idx="10"/>
          </p:nvPr>
        </p:nvSpPr>
        <p:spPr/>
        <p:txBody>
          <a:bodyPr/>
          <a:lstStyle/>
          <a:p>
            <a:fld id="{3054D5B1-B0B7-4FEE-A636-82BBB8DC2F24}" type="datetime1">
              <a:rPr lang="en-AU" smtClean="0"/>
              <a:t>14/1/22</a:t>
            </a:fld>
            <a:endParaRPr lang="en-AU"/>
          </a:p>
        </p:txBody>
      </p:sp>
      <p:sp>
        <p:nvSpPr>
          <p:cNvPr id="4" name="Footer Placeholder 3"/>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5" name="Slide Number Placeholder 4"/>
          <p:cNvSpPr>
            <a:spLocks noGrp="1"/>
          </p:cNvSpPr>
          <p:nvPr>
            <p:ph type="sldNum" sz="quarter" idx="12"/>
          </p:nvPr>
        </p:nvSpPr>
        <p:spPr/>
        <p:txBody>
          <a:bodyPr/>
          <a:lstStyle/>
          <a:p>
            <a:fld id="{D0E8C58C-0836-46C6-8F9A-AF87B5CA09C9}" type="slidenum">
              <a:rPr lang="en-AU" smtClean="0"/>
              <a:t>‹#›</a:t>
            </a:fld>
            <a:endParaRPr lang="en-AU"/>
          </a:p>
        </p:txBody>
      </p:sp>
      <p:pic>
        <p:nvPicPr>
          <p:cNvPr id="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379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3E332-3D0B-4932-A3B1-41A6E16690E0}" type="datetime1">
              <a:rPr lang="en-AU" smtClean="0"/>
              <a:t>14/1/22</a:t>
            </a:fld>
            <a:endParaRPr lang="en-AU"/>
          </a:p>
        </p:txBody>
      </p:sp>
      <p:sp>
        <p:nvSpPr>
          <p:cNvPr id="3" name="Footer Placeholder 2"/>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4" name="Slide Number Placeholder 3"/>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6675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5EB9C4-EF48-4255-A3A3-972222EC13E9}" type="datetime1">
              <a:rPr lang="en-AU" smtClean="0"/>
              <a:t>14/1/22</a:t>
            </a:fld>
            <a:endParaRPr lang="en-AU"/>
          </a:p>
        </p:txBody>
      </p:sp>
      <p:sp>
        <p:nvSpPr>
          <p:cNvPr id="6" name="Footer Placeholder 5"/>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500744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3C94F8-BF1B-412F-A811-124AF48AB6BD}" type="datetime1">
              <a:rPr lang="en-AU" smtClean="0"/>
              <a:t>14/1/22</a:t>
            </a:fld>
            <a:endParaRPr lang="en-AU"/>
          </a:p>
        </p:txBody>
      </p:sp>
      <p:sp>
        <p:nvSpPr>
          <p:cNvPr id="6" name="Footer Placeholder 5"/>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99041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8098"/>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3DB84-98FB-4B92-9E59-12D7CC27F3EE}" type="datetime1">
              <a:rPr lang="en-AU" smtClean="0"/>
              <a:t>14/1/22</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a:t>© Len Bass</a:t>
            </a:r>
            <a:r>
              <a:rPr lang="en-AU"/>
              <a:t>, Paul </a:t>
            </a:r>
            <a:r>
              <a:rPr lang="en-AU" dirty="0"/>
              <a:t>Clements, Rick </a:t>
            </a:r>
            <a:r>
              <a:rPr lang="en-AU" dirty="0" err="1"/>
              <a:t>Kazman</a:t>
            </a:r>
            <a:r>
              <a:rPr lang="en-AU" dirty="0"/>
              <a:t>, distributed under Creative Commons Attribution License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3701178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Chapter 2:  Why is Software Architecture Important?</a:t>
            </a:r>
          </a:p>
        </p:txBody>
      </p:sp>
      <p:sp>
        <p:nvSpPr>
          <p:cNvPr id="3" name="Subtitle 2"/>
          <p:cNvSpPr>
            <a:spLocks noGrp="1"/>
          </p:cNvSpPr>
          <p:nvPr>
            <p:ph type="subTitle" idx="1"/>
          </p:nvPr>
        </p:nvSpPr>
        <p:spPr/>
        <p:txBody>
          <a:bodyPr/>
          <a:lstStyle/>
          <a:p>
            <a:r>
              <a:rPr lang="en-US" i="1" dirty="0"/>
              <a:t>Ah, to build, to build! That is the noblest art of all the arts. </a:t>
            </a:r>
            <a:br>
              <a:rPr lang="en-US" i="1" dirty="0"/>
            </a:br>
            <a:r>
              <a:rPr lang="en-US" dirty="0"/>
              <a:t>—Henry Wadsworth Longfellow </a:t>
            </a:r>
          </a:p>
          <a:p>
            <a:endParaRPr lang="en-AU" dirty="0"/>
          </a:p>
        </p:txBody>
      </p:sp>
      <p:sp>
        <p:nvSpPr>
          <p:cNvPr id="4" name="Footer Placeholder 3"/>
          <p:cNvSpPr>
            <a:spLocks noGrp="1"/>
          </p:cNvSpPr>
          <p:nvPr>
            <p:ph type="ftr" sz="quarter" idx="11"/>
          </p:nvPr>
        </p:nvSpPr>
        <p:spPr>
          <a:xfrm>
            <a:off x="3124200" y="6376243"/>
            <a:ext cx="2895600" cy="365125"/>
          </a:xfrm>
        </p:spPr>
        <p:txBody>
          <a:bodyPr/>
          <a:lstStyle/>
          <a:p>
            <a:r>
              <a:rPr lang="en-AU" dirty="0"/>
              <a:t>© Len Bass, Paul Clements, Rick Kazman, distributed under Creative Commons Attribution License</a:t>
            </a:r>
          </a:p>
        </p:txBody>
      </p:sp>
    </p:spTree>
    <p:extLst>
      <p:ext uri="{BB962C8B-B14F-4D97-AF65-F5344CB8AC3E}">
        <p14:creationId xmlns:p14="http://schemas.microsoft.com/office/powerpoint/2010/main" val="2763539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Enabling Evolutionary Prototyping</a:t>
            </a:r>
          </a:p>
        </p:txBody>
      </p:sp>
      <p:sp>
        <p:nvSpPr>
          <p:cNvPr id="3" name="Content Placeholder 2"/>
          <p:cNvSpPr>
            <a:spLocks noGrp="1"/>
          </p:cNvSpPr>
          <p:nvPr>
            <p:ph idx="1"/>
          </p:nvPr>
        </p:nvSpPr>
        <p:spPr/>
        <p:txBody>
          <a:bodyPr>
            <a:normAutofit fontScale="70000" lnSpcReduction="20000"/>
          </a:bodyPr>
          <a:lstStyle/>
          <a:p>
            <a:r>
              <a:rPr lang="en-US" dirty="0"/>
              <a:t>Once an architecture has been defined, it can be analyzed and prototyped as a skeletal system. </a:t>
            </a:r>
          </a:p>
          <a:p>
            <a:pPr lvl="1"/>
            <a:r>
              <a:rPr lang="en-US" dirty="0"/>
              <a:t>A skeletal system is one in which at least some of the infrastructure— how the elements initialize, communicate, share data, access resources, report errors, log activity, and so forth—is built before much of the system’s functionality has been created. </a:t>
            </a:r>
          </a:p>
          <a:p>
            <a:r>
              <a:rPr lang="en-US" dirty="0"/>
              <a:t>This approach aids the development process because the system is executable early in the product’s life cycle. </a:t>
            </a:r>
          </a:p>
          <a:p>
            <a:r>
              <a:rPr lang="en-US" dirty="0"/>
              <a:t>The fidelity of the system increases as stubs are instantiated, or prototype parts are replaced with complete versions of these parts of the software. </a:t>
            </a:r>
          </a:p>
          <a:p>
            <a:r>
              <a:rPr lang="en-US" dirty="0"/>
              <a:t>This approach allows potential performance problems to be identified early in the product’s life cycle.</a:t>
            </a:r>
          </a:p>
          <a:p>
            <a:r>
              <a:rPr lang="en-US" dirty="0"/>
              <a:t>These benefits reduce the potential risk in the project. </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4146336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Improving Cost and Schedule Estimates</a:t>
            </a:r>
          </a:p>
        </p:txBody>
      </p:sp>
      <p:sp>
        <p:nvSpPr>
          <p:cNvPr id="3" name="Content Placeholder 2"/>
          <p:cNvSpPr>
            <a:spLocks noGrp="1"/>
          </p:cNvSpPr>
          <p:nvPr>
            <p:ph idx="1"/>
          </p:nvPr>
        </p:nvSpPr>
        <p:spPr/>
        <p:txBody>
          <a:bodyPr>
            <a:normAutofit fontScale="70000" lnSpcReduction="20000"/>
          </a:bodyPr>
          <a:lstStyle/>
          <a:p>
            <a:r>
              <a:rPr lang="en-US" dirty="0"/>
              <a:t>One of the duties of an architect is to help the project manager create cost and schedule estimates early in the project life cycle. </a:t>
            </a:r>
          </a:p>
          <a:p>
            <a:r>
              <a:rPr lang="en-US" dirty="0"/>
              <a:t>Top-down estimates are useful for setting goals and apportioning budgets.</a:t>
            </a:r>
          </a:p>
          <a:p>
            <a:r>
              <a:rPr lang="en-US" dirty="0"/>
              <a:t>Cost estimations that are based on a bottom-up understanding of the system’s pieces are typically more accurate than those that are based purely on top-down system knowledge.</a:t>
            </a:r>
          </a:p>
          <a:p>
            <a:pPr lvl="1"/>
            <a:r>
              <a:rPr lang="en-US" dirty="0"/>
              <a:t>Each team or individual responsible for a work item will be able to make more-accurate estimates for their piece than a project manager and will feel more ownership in making the estimates come true. </a:t>
            </a:r>
          </a:p>
          <a:p>
            <a:r>
              <a:rPr lang="en-US" dirty="0"/>
              <a:t>The best cost and schedule estimates will typically emerge from a consensus between the top-down estimates (created by the architect and project manager) and the bottom-up estimates (created by the developers). </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159195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Transferable, Reusable Model</a:t>
            </a:r>
          </a:p>
        </p:txBody>
      </p:sp>
      <p:sp>
        <p:nvSpPr>
          <p:cNvPr id="3" name="Content Placeholder 2"/>
          <p:cNvSpPr>
            <a:spLocks noGrp="1"/>
          </p:cNvSpPr>
          <p:nvPr>
            <p:ph idx="1"/>
          </p:nvPr>
        </p:nvSpPr>
        <p:spPr>
          <a:xfrm>
            <a:off x="457200" y="1268760"/>
            <a:ext cx="8229600" cy="5040560"/>
          </a:xfrm>
        </p:spPr>
        <p:txBody>
          <a:bodyPr>
            <a:normAutofit fontScale="85000" lnSpcReduction="10000"/>
          </a:bodyPr>
          <a:lstStyle/>
          <a:p>
            <a:r>
              <a:rPr lang="en-US" sz="2400" dirty="0"/>
              <a:t>Reuse of architectures provides tremendous leverage for systems with similar requirements. </a:t>
            </a:r>
          </a:p>
          <a:p>
            <a:pPr lvl="1"/>
            <a:r>
              <a:rPr lang="en-US" sz="2400" dirty="0"/>
              <a:t>Not only can code be reused, but so can the requirements that led to the architecture in the first place, as well as the experience and infrastructure gained in building the reused architecture.</a:t>
            </a:r>
          </a:p>
          <a:p>
            <a:pPr lvl="1"/>
            <a:r>
              <a:rPr lang="en-US" sz="2400" dirty="0"/>
              <a:t>When architectural decisions can be reused across multiple systems, all of the early-decision consequences are also transferred.</a:t>
            </a:r>
          </a:p>
          <a:p>
            <a:r>
              <a:rPr lang="en-US" sz="2400" dirty="0"/>
              <a:t>A software product line or family is a set of software systems that are all built using the same set of reusable assets. </a:t>
            </a:r>
          </a:p>
          <a:p>
            <a:pPr lvl="1"/>
            <a:r>
              <a:rPr lang="en-US" sz="2400" dirty="0"/>
              <a:t>Chief among these assets is the architecture that was designed to handle the needs of the entire family. </a:t>
            </a:r>
          </a:p>
          <a:p>
            <a:pPr lvl="1"/>
            <a:r>
              <a:rPr lang="en-US" sz="2400" dirty="0"/>
              <a:t>The architecture defines what is fixed for all members of the product line and what is variable. </a:t>
            </a:r>
          </a:p>
          <a:p>
            <a:pPr lvl="1"/>
            <a:r>
              <a:rPr lang="en-US" sz="2400" dirty="0"/>
              <a:t>The architecture for a product line becomes a capital investment by the organization.</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3088810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Independently Developed Components</a:t>
            </a:r>
          </a:p>
        </p:txBody>
      </p:sp>
      <p:sp>
        <p:nvSpPr>
          <p:cNvPr id="3" name="Content Placeholder 2"/>
          <p:cNvSpPr>
            <a:spLocks noGrp="1"/>
          </p:cNvSpPr>
          <p:nvPr>
            <p:ph idx="1"/>
          </p:nvPr>
        </p:nvSpPr>
        <p:spPr>
          <a:xfrm>
            <a:off x="457200" y="1268760"/>
            <a:ext cx="8229600" cy="5040560"/>
          </a:xfrm>
        </p:spPr>
        <p:txBody>
          <a:bodyPr>
            <a:normAutofit/>
          </a:bodyPr>
          <a:lstStyle/>
          <a:p>
            <a:r>
              <a:rPr lang="en-US" sz="2000" dirty="0"/>
              <a:t>Architecture-based development often focuses on components that are likely to have been developed separately, even independently, from each other.</a:t>
            </a:r>
          </a:p>
          <a:p>
            <a:r>
              <a:rPr lang="en-US" sz="2000" dirty="0"/>
              <a:t>The architecture defines the elements that can be incorporated into the system.</a:t>
            </a:r>
            <a:endParaRPr lang="en-US" sz="1600" dirty="0"/>
          </a:p>
          <a:p>
            <a:r>
              <a:rPr lang="en-US" sz="2000" dirty="0"/>
              <a:t>Commercial off-the-shelf components, open source software, publicly available apps, and networked services are example of interchangeable software components.</a:t>
            </a:r>
          </a:p>
          <a:p>
            <a:r>
              <a:rPr lang="en-US" sz="2000" dirty="0"/>
              <a:t>The payoff can be</a:t>
            </a:r>
          </a:p>
          <a:p>
            <a:pPr lvl="1"/>
            <a:r>
              <a:rPr lang="en-US" sz="1600" dirty="0"/>
              <a:t>Decreased time to market</a:t>
            </a:r>
          </a:p>
          <a:p>
            <a:pPr lvl="1"/>
            <a:r>
              <a:rPr lang="en-US" sz="1600" dirty="0"/>
              <a:t>Increased reliability (widely used software should have its bugs ironed out already)</a:t>
            </a:r>
          </a:p>
          <a:p>
            <a:pPr lvl="1"/>
            <a:r>
              <a:rPr lang="en-US" sz="1600" dirty="0"/>
              <a:t>Lower cost (the software supplier can amortize development cost across their customer base)</a:t>
            </a:r>
          </a:p>
          <a:p>
            <a:pPr lvl="1"/>
            <a:r>
              <a:rPr lang="en-US" sz="1600" dirty="0"/>
              <a:t>Flexibility (if the component you want to buy is not terribly special purpose, it’s likely to be available from several sources, thus increasing your buying leverage)</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60948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Restricting Design Vocabulary</a:t>
            </a:r>
          </a:p>
        </p:txBody>
      </p:sp>
      <p:sp>
        <p:nvSpPr>
          <p:cNvPr id="3" name="Content Placeholder 2"/>
          <p:cNvSpPr>
            <a:spLocks noGrp="1"/>
          </p:cNvSpPr>
          <p:nvPr>
            <p:ph idx="1"/>
          </p:nvPr>
        </p:nvSpPr>
        <p:spPr/>
        <p:txBody>
          <a:bodyPr>
            <a:normAutofit fontScale="70000" lnSpcReduction="20000"/>
          </a:bodyPr>
          <a:lstStyle/>
          <a:p>
            <a:r>
              <a:rPr lang="en-US" dirty="0"/>
              <a:t>As useful architectural patterns are collected, we see the benefit in voluntarily restricting ourselves to a relatively small number of choices of elements and their interactions. </a:t>
            </a:r>
          </a:p>
          <a:p>
            <a:pPr lvl="1"/>
            <a:r>
              <a:rPr lang="en-US" dirty="0"/>
              <a:t>We minimize the design complexity of the system we are building.</a:t>
            </a:r>
          </a:p>
          <a:p>
            <a:pPr lvl="1"/>
            <a:r>
              <a:rPr lang="en-US" dirty="0"/>
              <a:t>Enhanced reuse</a:t>
            </a:r>
          </a:p>
          <a:p>
            <a:pPr lvl="1"/>
            <a:r>
              <a:rPr lang="en-US" dirty="0"/>
              <a:t>More regular and simpler designs that are more easily understood and communicated</a:t>
            </a:r>
          </a:p>
          <a:p>
            <a:pPr lvl="1"/>
            <a:r>
              <a:rPr lang="en-US" dirty="0"/>
              <a:t>More capable analysis</a:t>
            </a:r>
          </a:p>
          <a:p>
            <a:pPr lvl="1"/>
            <a:r>
              <a:rPr lang="en-US" dirty="0"/>
              <a:t>Shorter selection time</a:t>
            </a:r>
          </a:p>
          <a:p>
            <a:pPr lvl="1"/>
            <a:r>
              <a:rPr lang="en-US" dirty="0"/>
              <a:t>Greater interoperability.</a:t>
            </a:r>
          </a:p>
          <a:p>
            <a:r>
              <a:rPr lang="en-US" dirty="0"/>
              <a:t>Architectural patterns guide the architect and focus the architect on the quality attributes of interest in large part by restricting the vocabulary of design.</a:t>
            </a:r>
          </a:p>
          <a:p>
            <a:pPr lvl="1"/>
            <a:r>
              <a:rPr lang="en-US" dirty="0"/>
              <a:t>Properties of software design follow from the choice of an architectural pattern.</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2751806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Basis for Training</a:t>
            </a:r>
          </a:p>
        </p:txBody>
      </p:sp>
      <p:sp>
        <p:nvSpPr>
          <p:cNvPr id="3" name="Content Placeholder 2"/>
          <p:cNvSpPr>
            <a:spLocks noGrp="1"/>
          </p:cNvSpPr>
          <p:nvPr>
            <p:ph idx="1"/>
          </p:nvPr>
        </p:nvSpPr>
        <p:spPr/>
        <p:txBody>
          <a:bodyPr>
            <a:normAutofit lnSpcReduction="10000"/>
          </a:bodyPr>
          <a:lstStyle/>
          <a:p>
            <a:r>
              <a:rPr lang="en-US" dirty="0"/>
              <a:t>The </a:t>
            </a:r>
            <a:r>
              <a:rPr lang="en-US"/>
              <a:t>architecture documentation can </a:t>
            </a:r>
            <a:r>
              <a:rPr lang="en-US" dirty="0"/>
              <a:t>serve as the first introduction to the system for new project members. </a:t>
            </a:r>
          </a:p>
          <a:p>
            <a:r>
              <a:rPr lang="en-US" dirty="0"/>
              <a:t>Module views are excellent for showing someone the structure of a project</a:t>
            </a:r>
          </a:p>
          <a:p>
            <a:pPr lvl="1"/>
            <a:r>
              <a:rPr lang="en-US" dirty="0"/>
              <a:t>Who does what, which teams are assigned to which parts of the system, and so forth. </a:t>
            </a:r>
          </a:p>
          <a:p>
            <a:r>
              <a:rPr lang="en-US" dirty="0"/>
              <a:t>Component-and-connector views are excellent for explaining how the system is expected to work and accomplish its job.</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2332370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Summary</a:t>
            </a:r>
          </a:p>
        </p:txBody>
      </p:sp>
      <p:sp>
        <p:nvSpPr>
          <p:cNvPr id="3" name="Content Placeholder 2"/>
          <p:cNvSpPr>
            <a:spLocks noGrp="1"/>
          </p:cNvSpPr>
          <p:nvPr>
            <p:ph idx="1"/>
          </p:nvPr>
        </p:nvSpPr>
        <p:spPr>
          <a:xfrm>
            <a:off x="457200" y="1268760"/>
            <a:ext cx="8229600" cy="5112568"/>
          </a:xfrm>
        </p:spPr>
        <p:txBody>
          <a:bodyPr>
            <a:normAutofit fontScale="77500" lnSpcReduction="20000"/>
          </a:bodyPr>
          <a:lstStyle/>
          <a:p>
            <a:pPr marL="514350" indent="-514350">
              <a:buFont typeface="+mj-lt"/>
              <a:buAutoNum type="arabicPeriod"/>
            </a:pPr>
            <a:r>
              <a:rPr lang="en-US" dirty="0"/>
              <a:t>An architecture will inhibit or enable a system’s driving quality attributes.</a:t>
            </a:r>
          </a:p>
          <a:p>
            <a:pPr marL="514350" indent="-514350">
              <a:buFont typeface="+mj-lt"/>
              <a:buAutoNum type="arabicPeriod"/>
            </a:pPr>
            <a:r>
              <a:rPr lang="en-US" dirty="0"/>
              <a:t>The decisions made in an architecture allow you to reason about and manage change as the system evolves.</a:t>
            </a:r>
          </a:p>
          <a:p>
            <a:pPr marL="514350" indent="-514350">
              <a:buFont typeface="+mj-lt"/>
              <a:buAutoNum type="arabicPeriod"/>
            </a:pPr>
            <a:r>
              <a:rPr lang="en-US" dirty="0"/>
              <a:t>The analysis of an architecture enables early prediction of a system’s qualities.</a:t>
            </a:r>
          </a:p>
          <a:p>
            <a:pPr marL="514350" indent="-514350">
              <a:buFont typeface="+mj-lt"/>
              <a:buAutoNum type="arabicPeriod"/>
            </a:pPr>
            <a:r>
              <a:rPr lang="en-US" dirty="0"/>
              <a:t>A documented architecture enhances communication among stakeholders.</a:t>
            </a:r>
          </a:p>
          <a:p>
            <a:pPr marL="514350" indent="-514350">
              <a:buFont typeface="+mj-lt"/>
              <a:buAutoNum type="arabicPeriod"/>
            </a:pPr>
            <a:r>
              <a:rPr lang="en-US" dirty="0"/>
              <a:t>The architecture is a carrier of the earliest and hence most fundamental, hardest-to-change design decisions.</a:t>
            </a:r>
          </a:p>
          <a:p>
            <a:pPr marL="514350" indent="-514350">
              <a:buFont typeface="+mj-lt"/>
              <a:buAutoNum type="arabicPeriod"/>
            </a:pPr>
            <a:r>
              <a:rPr lang="en-US" dirty="0"/>
              <a:t>An architecture defines a set of constraints on subsequent implementation.</a:t>
            </a:r>
          </a:p>
          <a:p>
            <a:pPr marL="514350" indent="-514350">
              <a:buFont typeface="+mj-lt"/>
              <a:buAutoNum type="arabicPeriod"/>
            </a:pPr>
            <a:r>
              <a:rPr lang="en-US" dirty="0"/>
              <a:t>The architecture dictates the structure of an organization, or vice versa.</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1692845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Summary</a:t>
            </a:r>
          </a:p>
        </p:txBody>
      </p:sp>
      <p:sp>
        <p:nvSpPr>
          <p:cNvPr id="3" name="Content Placeholder 2"/>
          <p:cNvSpPr>
            <a:spLocks noGrp="1"/>
          </p:cNvSpPr>
          <p:nvPr>
            <p:ph idx="1"/>
          </p:nvPr>
        </p:nvSpPr>
        <p:spPr>
          <a:xfrm>
            <a:off x="457200" y="1268760"/>
            <a:ext cx="8229600" cy="5112568"/>
          </a:xfrm>
        </p:spPr>
        <p:txBody>
          <a:bodyPr>
            <a:normAutofit fontScale="77500" lnSpcReduction="20000"/>
          </a:bodyPr>
          <a:lstStyle/>
          <a:p>
            <a:pPr marL="514350" indent="-514350">
              <a:buFont typeface="+mj-lt"/>
              <a:buAutoNum type="arabicPeriod" startAt="8"/>
            </a:pPr>
            <a:r>
              <a:rPr lang="en-US" dirty="0"/>
              <a:t>An architecture can provide the basis for evolutionary prototyping.</a:t>
            </a:r>
          </a:p>
          <a:p>
            <a:pPr marL="514350" indent="-514350">
              <a:buFont typeface="+mj-lt"/>
              <a:buAutoNum type="arabicPeriod" startAt="8"/>
            </a:pPr>
            <a:r>
              <a:rPr lang="en-US" dirty="0"/>
              <a:t>An architecture is the key artifact that allows the architect and project manager to reason about cost and schedule.</a:t>
            </a:r>
          </a:p>
          <a:p>
            <a:pPr marL="514350" indent="-514350">
              <a:buFont typeface="+mj-lt"/>
              <a:buAutoNum type="arabicPeriod" startAt="8"/>
            </a:pPr>
            <a:r>
              <a:rPr lang="en-US" dirty="0"/>
              <a:t>An architecture can be created as a transferable, reusable model that form the heart of a product line.</a:t>
            </a:r>
          </a:p>
          <a:p>
            <a:pPr marL="514350" indent="-514350">
              <a:buFont typeface="+mj-lt"/>
              <a:buAutoNum type="arabicPeriod" startAt="8"/>
            </a:pPr>
            <a:r>
              <a:rPr lang="en-US" dirty="0"/>
              <a:t>Architecture-based development focuses attention on the assembly of components, rather than simply on their creation.</a:t>
            </a:r>
          </a:p>
          <a:p>
            <a:pPr marL="514350" indent="-514350">
              <a:buFont typeface="+mj-lt"/>
              <a:buAutoNum type="arabicPeriod" startAt="8"/>
            </a:pPr>
            <a:r>
              <a:rPr lang="en-US" dirty="0"/>
              <a:t>By restricting design alternatives, architecture channels the creativity of developers, reducing design and system complexity.</a:t>
            </a:r>
          </a:p>
          <a:p>
            <a:pPr marL="514350" indent="-514350">
              <a:buFont typeface="+mj-lt"/>
              <a:buAutoNum type="arabicPeriod" startAt="8"/>
            </a:pPr>
            <a:r>
              <a:rPr lang="en-US" dirty="0"/>
              <a:t>An architecture can be the foundation for training a new team member.</a:t>
            </a:r>
            <a:endParaRPr lang="en-AU" dirty="0"/>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2991304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Thirteen Reasons</a:t>
            </a:r>
          </a:p>
        </p:txBody>
      </p:sp>
      <p:sp>
        <p:nvSpPr>
          <p:cNvPr id="3" name="Content Placeholder 2"/>
          <p:cNvSpPr>
            <a:spLocks noGrp="1"/>
          </p:cNvSpPr>
          <p:nvPr>
            <p:ph idx="1"/>
          </p:nvPr>
        </p:nvSpPr>
        <p:spPr>
          <a:xfrm>
            <a:off x="457200" y="1268760"/>
            <a:ext cx="8229600" cy="5112568"/>
          </a:xfrm>
        </p:spPr>
        <p:txBody>
          <a:bodyPr>
            <a:normAutofit fontScale="55000" lnSpcReduction="20000"/>
          </a:bodyPr>
          <a:lstStyle/>
          <a:p>
            <a:pPr marL="514350" indent="-514350">
              <a:buFont typeface="+mj-lt"/>
              <a:buAutoNum type="arabicPeriod"/>
            </a:pPr>
            <a:r>
              <a:rPr lang="en-US" dirty="0"/>
              <a:t>An architecture will inhibit or enable a system’s driving quality attributes.</a:t>
            </a:r>
          </a:p>
          <a:p>
            <a:pPr marL="514350" indent="-514350">
              <a:buFont typeface="+mj-lt"/>
              <a:buAutoNum type="arabicPeriod"/>
            </a:pPr>
            <a:r>
              <a:rPr lang="en-US" dirty="0"/>
              <a:t>The decisions made in an architecture allow you to reason about and manage change as the system evolves.</a:t>
            </a:r>
          </a:p>
          <a:p>
            <a:pPr marL="514350" indent="-514350">
              <a:buFont typeface="+mj-lt"/>
              <a:buAutoNum type="arabicPeriod"/>
            </a:pPr>
            <a:r>
              <a:rPr lang="en-US" dirty="0"/>
              <a:t>The analysis of an architecture enables early prediction of a system’s qualities.</a:t>
            </a:r>
          </a:p>
          <a:p>
            <a:pPr marL="514350" indent="-514350">
              <a:buFont typeface="+mj-lt"/>
              <a:buAutoNum type="arabicPeriod"/>
            </a:pPr>
            <a:r>
              <a:rPr lang="en-US" dirty="0"/>
              <a:t>A documented architecture enhances communication among stakeholders.</a:t>
            </a:r>
          </a:p>
          <a:p>
            <a:pPr marL="514350" indent="-514350">
              <a:buFont typeface="+mj-lt"/>
              <a:buAutoNum type="arabicPeriod"/>
            </a:pPr>
            <a:r>
              <a:rPr lang="en-US" dirty="0"/>
              <a:t>The architecture is a carrier of the earliest and hence most fundamental, hardest-to-change design decisions.</a:t>
            </a:r>
          </a:p>
          <a:p>
            <a:pPr marL="514350" indent="-514350">
              <a:buFont typeface="+mj-lt"/>
              <a:buAutoNum type="arabicPeriod"/>
            </a:pPr>
            <a:r>
              <a:rPr lang="en-US" dirty="0"/>
              <a:t>An architecture defines a set of constraints on subsequent implementation.</a:t>
            </a:r>
          </a:p>
          <a:p>
            <a:pPr marL="514350" indent="-514350">
              <a:buFont typeface="+mj-lt"/>
              <a:buAutoNum type="arabicPeriod"/>
            </a:pPr>
            <a:r>
              <a:rPr lang="en-US" dirty="0"/>
              <a:t>The architecture dictates the structure of an organization, or vice versa.</a:t>
            </a:r>
          </a:p>
          <a:p>
            <a:pPr marL="514350" indent="-514350">
              <a:buFont typeface="+mj-lt"/>
              <a:buAutoNum type="arabicPeriod"/>
            </a:pPr>
            <a:r>
              <a:rPr lang="en-US" dirty="0"/>
              <a:t>An architecture can provide the basis for evolutionary prototyping.</a:t>
            </a:r>
          </a:p>
          <a:p>
            <a:pPr marL="514350" indent="-514350">
              <a:buFont typeface="+mj-lt"/>
              <a:buAutoNum type="arabicPeriod"/>
            </a:pPr>
            <a:r>
              <a:rPr lang="en-US" dirty="0"/>
              <a:t>An architecture is the key artifact that allows the architect and project manager to reason about cost and schedule.</a:t>
            </a:r>
          </a:p>
          <a:p>
            <a:pPr marL="514350" indent="-514350">
              <a:buFont typeface="+mj-lt"/>
              <a:buAutoNum type="arabicPeriod"/>
            </a:pPr>
            <a:r>
              <a:rPr lang="en-US" dirty="0"/>
              <a:t>An architecture can be created as a transferable, reusable model that form the heart of a product line.</a:t>
            </a:r>
          </a:p>
          <a:p>
            <a:pPr marL="514350" indent="-514350">
              <a:buFont typeface="+mj-lt"/>
              <a:buAutoNum type="arabicPeriod"/>
            </a:pPr>
            <a:r>
              <a:rPr lang="en-US" dirty="0"/>
              <a:t>Architecture-based development focuses attention on the assembly of components, rather than simply on their creation.</a:t>
            </a:r>
          </a:p>
          <a:p>
            <a:pPr marL="514350" indent="-514350">
              <a:buFont typeface="+mj-lt"/>
              <a:buAutoNum type="arabicPeriod"/>
            </a:pPr>
            <a:r>
              <a:rPr lang="en-US" dirty="0"/>
              <a:t>By restricting design alternatives, architecture channels the creativity of developers, reducing design and system complexity.</a:t>
            </a:r>
          </a:p>
          <a:p>
            <a:pPr marL="514350" indent="-514350">
              <a:buFont typeface="+mj-lt"/>
              <a:buAutoNum type="arabicPeriod"/>
            </a:pPr>
            <a:r>
              <a:rPr lang="en-US" dirty="0"/>
              <a:t>An architecture can be the foundation for training a new team member.</a:t>
            </a:r>
            <a:endParaRPr lang="en-AU" dirty="0"/>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229394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Inhibiting or Enabling a System’s Quality Attributes</a:t>
            </a:r>
          </a:p>
        </p:txBody>
      </p:sp>
      <p:sp>
        <p:nvSpPr>
          <p:cNvPr id="3" name="Content Placeholder 2"/>
          <p:cNvSpPr>
            <a:spLocks noGrp="1"/>
          </p:cNvSpPr>
          <p:nvPr>
            <p:ph idx="1"/>
          </p:nvPr>
        </p:nvSpPr>
        <p:spPr/>
        <p:txBody>
          <a:bodyPr>
            <a:normAutofit fontScale="62500" lnSpcReduction="20000"/>
          </a:bodyPr>
          <a:lstStyle/>
          <a:p>
            <a:r>
              <a:rPr lang="en-US" dirty="0"/>
              <a:t>Whether a system will be able to exhibit its desired (or required) quality attributes is substantially determined by its architecture.</a:t>
            </a:r>
          </a:p>
          <a:p>
            <a:r>
              <a:rPr lang="en-US" dirty="0"/>
              <a:t>This is the most important message of this course!</a:t>
            </a:r>
          </a:p>
          <a:p>
            <a:pPr lvl="1"/>
            <a:r>
              <a:rPr lang="en-US" dirty="0"/>
              <a:t>Performance:  You must manage the time-based behavior of elements, their use of shared resources, and the frequency and volume of inter-element communication.</a:t>
            </a:r>
          </a:p>
          <a:p>
            <a:pPr lvl="1"/>
            <a:r>
              <a:rPr lang="en-US" dirty="0"/>
              <a:t>Modifiability: Assign responsibilities to elements so that the majority of changes to the system will affect a small number of those elements. </a:t>
            </a:r>
          </a:p>
          <a:p>
            <a:pPr lvl="1"/>
            <a:r>
              <a:rPr lang="en-US" dirty="0"/>
              <a:t>Security: Manage and protect inter-element communication and control which elements are allowed to access which information; you may also need to introduce specialized elements (such as an authorization mechanism).</a:t>
            </a:r>
          </a:p>
          <a:p>
            <a:pPr lvl="1"/>
            <a:r>
              <a:rPr lang="en-US" dirty="0"/>
              <a:t>Scalability:  Localize the use of resources to facilitate introduction of higher-capacity replacements, and you must avoid hardcoding in resource assumptions or limits.</a:t>
            </a:r>
          </a:p>
          <a:p>
            <a:pPr lvl="1"/>
            <a:r>
              <a:rPr lang="en-US" dirty="0"/>
              <a:t>Incremental subset delivery: Manage inter-component usage.</a:t>
            </a:r>
          </a:p>
          <a:p>
            <a:pPr lvl="1"/>
            <a:r>
              <a:rPr lang="en-US" dirty="0"/>
              <a:t>Reusability:  Restrict inter-element coupling, so that when you extract an element, it does not come out with too many attachments to its current environment.</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4247573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Reasoning About and Managing Change</a:t>
            </a:r>
          </a:p>
        </p:txBody>
      </p:sp>
      <p:sp>
        <p:nvSpPr>
          <p:cNvPr id="3" name="Content Placeholder 2"/>
          <p:cNvSpPr>
            <a:spLocks noGrp="1"/>
          </p:cNvSpPr>
          <p:nvPr>
            <p:ph idx="1"/>
          </p:nvPr>
        </p:nvSpPr>
        <p:spPr/>
        <p:txBody>
          <a:bodyPr>
            <a:normAutofit fontScale="70000" lnSpcReduction="20000"/>
          </a:bodyPr>
          <a:lstStyle/>
          <a:p>
            <a:r>
              <a:rPr lang="en-US" dirty="0"/>
              <a:t>About 80 percent of a typical software system’s total cost occurs after initial deployment</a:t>
            </a:r>
          </a:p>
          <a:p>
            <a:pPr lvl="1"/>
            <a:r>
              <a:rPr lang="en-US" dirty="0"/>
              <a:t>accommodate new features</a:t>
            </a:r>
          </a:p>
          <a:p>
            <a:pPr lvl="1"/>
            <a:r>
              <a:rPr lang="en-US" dirty="0"/>
              <a:t>adapt to new environments,</a:t>
            </a:r>
          </a:p>
          <a:p>
            <a:pPr lvl="1"/>
            <a:r>
              <a:rPr lang="en-US" dirty="0"/>
              <a:t>fix bugs, and so forth. </a:t>
            </a:r>
          </a:p>
          <a:p>
            <a:r>
              <a:rPr lang="en-US" dirty="0"/>
              <a:t>Every architecture partitions possible changes into three categories</a:t>
            </a:r>
          </a:p>
          <a:p>
            <a:pPr lvl="1"/>
            <a:r>
              <a:rPr lang="en-US" dirty="0"/>
              <a:t>A </a:t>
            </a:r>
            <a:r>
              <a:rPr lang="en-US" i="1" dirty="0"/>
              <a:t>local</a:t>
            </a:r>
            <a:r>
              <a:rPr lang="en-US" dirty="0"/>
              <a:t> change can be accomplished by modifying a single element. </a:t>
            </a:r>
          </a:p>
          <a:p>
            <a:pPr lvl="1"/>
            <a:r>
              <a:rPr lang="en-US" dirty="0"/>
              <a:t>A </a:t>
            </a:r>
            <a:r>
              <a:rPr lang="en-US" i="1" dirty="0"/>
              <a:t>nonlocal</a:t>
            </a:r>
            <a:r>
              <a:rPr lang="en-US" dirty="0"/>
              <a:t> change requires multiple element modifications but leaves the underlying architectural approach intact. </a:t>
            </a:r>
          </a:p>
          <a:p>
            <a:pPr lvl="1"/>
            <a:r>
              <a:rPr lang="en-US" dirty="0"/>
              <a:t>An </a:t>
            </a:r>
            <a:r>
              <a:rPr lang="en-US" i="1" dirty="0"/>
              <a:t>architectural</a:t>
            </a:r>
            <a:r>
              <a:rPr lang="en-US" dirty="0"/>
              <a:t> change affects the fundamental ways in which the elements interact with each other and will probably require changes all over the system. </a:t>
            </a:r>
          </a:p>
          <a:p>
            <a:r>
              <a:rPr lang="en-US" dirty="0"/>
              <a:t>Obviously, local changes are the most desirable</a:t>
            </a:r>
          </a:p>
          <a:p>
            <a:r>
              <a:rPr lang="en-US" dirty="0"/>
              <a:t>A good architecture is one in which the most common changes are local, and hence easy to make.</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473950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Early Prediction of System Qualities</a:t>
            </a:r>
          </a:p>
        </p:txBody>
      </p:sp>
      <p:sp>
        <p:nvSpPr>
          <p:cNvPr id="3" name="Content Placeholder 2"/>
          <p:cNvSpPr>
            <a:spLocks noGrp="1"/>
          </p:cNvSpPr>
          <p:nvPr>
            <p:ph idx="1"/>
          </p:nvPr>
        </p:nvSpPr>
        <p:spPr/>
        <p:txBody>
          <a:bodyPr>
            <a:normAutofit fontScale="92500" lnSpcReduction="20000"/>
          </a:bodyPr>
          <a:lstStyle/>
          <a:p>
            <a:r>
              <a:rPr lang="en-US" dirty="0"/>
              <a:t>If we know that certain kinds of architectural decisions lead to certain quality attributes in a system, we can make those decisions and rightly expect to be rewarded with the associated quality attributes. </a:t>
            </a:r>
          </a:p>
          <a:p>
            <a:r>
              <a:rPr lang="en-US" dirty="0"/>
              <a:t>When we examine an architecture we can look to see if those decisions have been made, and confidently predict that the architecture will exhibit the associated qualities.</a:t>
            </a:r>
          </a:p>
          <a:p>
            <a:r>
              <a:rPr lang="en-US" dirty="0"/>
              <a:t>The earlier you can find a problem in your design, the cheaper, easier, and less disruptive it will be to fix.</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3741506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Enhancing Communication Among Stakeholders</a:t>
            </a:r>
          </a:p>
        </p:txBody>
      </p:sp>
      <p:sp>
        <p:nvSpPr>
          <p:cNvPr id="3" name="Content Placeholder 2"/>
          <p:cNvSpPr>
            <a:spLocks noGrp="1"/>
          </p:cNvSpPr>
          <p:nvPr>
            <p:ph idx="1"/>
          </p:nvPr>
        </p:nvSpPr>
        <p:spPr/>
        <p:txBody>
          <a:bodyPr>
            <a:normAutofit fontScale="55000" lnSpcReduction="20000"/>
          </a:bodyPr>
          <a:lstStyle/>
          <a:p>
            <a:r>
              <a:rPr lang="en-US" dirty="0"/>
              <a:t>Software architecture represents a common abstraction of a system that most, if not all, of the system’s stakeholders can use as a basis for creating mutual understanding, negotiating, forming consensus, and communicating with each other. </a:t>
            </a:r>
          </a:p>
          <a:p>
            <a:r>
              <a:rPr lang="en-US" dirty="0"/>
              <a:t>The architecture—or at least parts of it—is sufficiently abstract that most nontechnical people can understand it adequately.</a:t>
            </a:r>
          </a:p>
          <a:p>
            <a:r>
              <a:rPr lang="en-US" dirty="0"/>
              <a:t>Each stakeholder of a software system—customer, user, project manager, coder, tester, and so on—is concerned with different characteristics of the system that are affected by its architecture. For example:</a:t>
            </a:r>
          </a:p>
          <a:p>
            <a:pPr lvl="1"/>
            <a:r>
              <a:rPr lang="en-US" dirty="0"/>
              <a:t>The user is concerned that the system is fast, reliable, and available when needed.</a:t>
            </a:r>
          </a:p>
          <a:p>
            <a:pPr lvl="1"/>
            <a:r>
              <a:rPr lang="en-US" dirty="0"/>
              <a:t>The customer is concerned that the architecture can be implemented on schedule and according to budget.</a:t>
            </a:r>
          </a:p>
          <a:p>
            <a:pPr lvl="1"/>
            <a:r>
              <a:rPr lang="en-US" dirty="0"/>
              <a:t>The manager is worried (in addition to concerns about cost and schedule) that the architecture will allow teams to work largely independently, interacting in disciplined and controlled ways.</a:t>
            </a:r>
          </a:p>
          <a:p>
            <a:pPr lvl="1"/>
            <a:r>
              <a:rPr lang="en-US" dirty="0"/>
              <a:t>The architect is worried about strategies to achieve all of those goals.</a:t>
            </a:r>
          </a:p>
          <a:p>
            <a:r>
              <a:rPr lang="en-US" dirty="0"/>
              <a:t>Architecture provides a common language in which different concerns can be expressed, negotiated, and resolved at a level that is intellectually manageable even for large, complex systems. </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2597875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Earliest Design Decisions</a:t>
            </a:r>
          </a:p>
        </p:txBody>
      </p:sp>
      <p:sp>
        <p:nvSpPr>
          <p:cNvPr id="3" name="Content Placeholder 2"/>
          <p:cNvSpPr>
            <a:spLocks noGrp="1"/>
          </p:cNvSpPr>
          <p:nvPr>
            <p:ph idx="1"/>
          </p:nvPr>
        </p:nvSpPr>
        <p:spPr/>
        <p:txBody>
          <a:bodyPr>
            <a:normAutofit fontScale="62500" lnSpcReduction="20000"/>
          </a:bodyPr>
          <a:lstStyle/>
          <a:p>
            <a:r>
              <a:rPr lang="en-US" dirty="0"/>
              <a:t>Software architecture is a manifestation of the earliest design decisions about a system.</a:t>
            </a:r>
          </a:p>
          <a:p>
            <a:r>
              <a:rPr lang="en-US" dirty="0"/>
              <a:t>These early bindings carry enormous weight with respect to the system’s remaining development, its deployment, and its maintenance life. </a:t>
            </a:r>
          </a:p>
          <a:p>
            <a:r>
              <a:rPr lang="en-US" dirty="0"/>
              <a:t>Each decision constrains the many decisions that follow. </a:t>
            </a:r>
          </a:p>
          <a:p>
            <a:r>
              <a:rPr lang="en-US" dirty="0"/>
              <a:t>What are these early design decisions embodied by software architecture?</a:t>
            </a:r>
          </a:p>
          <a:p>
            <a:pPr lvl="1"/>
            <a:r>
              <a:rPr lang="en-US" dirty="0"/>
              <a:t>Will the system run on one processor or be distributed across multiple processors?</a:t>
            </a:r>
          </a:p>
          <a:p>
            <a:pPr lvl="1"/>
            <a:r>
              <a:rPr lang="en-US" dirty="0"/>
              <a:t>Will the software be layered? If so, how many layers will there be? What will each one do?</a:t>
            </a:r>
          </a:p>
          <a:p>
            <a:pPr lvl="1"/>
            <a:r>
              <a:rPr lang="en-US" dirty="0"/>
              <a:t>Will components communicate synchronously or asynchronously? Will they interact by transferring control or data or both?</a:t>
            </a:r>
          </a:p>
          <a:p>
            <a:pPr lvl="1"/>
            <a:r>
              <a:rPr lang="en-US" dirty="0"/>
              <a:t>Will the system depend on specific features of the operating system or hardware?</a:t>
            </a:r>
          </a:p>
          <a:p>
            <a:pPr lvl="1"/>
            <a:r>
              <a:rPr lang="en-US" dirty="0"/>
              <a:t>Will the information that flows through the system be encrypted or not?</a:t>
            </a:r>
          </a:p>
          <a:p>
            <a:pPr lvl="1"/>
            <a:r>
              <a:rPr lang="en-US" dirty="0"/>
              <a:t>What communication protocol will we choose?</a:t>
            </a:r>
          </a:p>
          <a:p>
            <a:r>
              <a:rPr lang="en-US" dirty="0"/>
              <a:t>Imagine the nightmare of having to change any of these decisions. </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1097856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Defining Constraints on an Implementation</a:t>
            </a:r>
          </a:p>
        </p:txBody>
      </p:sp>
      <p:sp>
        <p:nvSpPr>
          <p:cNvPr id="3" name="Content Placeholder 2"/>
          <p:cNvSpPr>
            <a:spLocks noGrp="1"/>
          </p:cNvSpPr>
          <p:nvPr>
            <p:ph idx="1"/>
          </p:nvPr>
        </p:nvSpPr>
        <p:spPr/>
        <p:txBody>
          <a:bodyPr>
            <a:normAutofit fontScale="62500" lnSpcReduction="20000"/>
          </a:bodyPr>
          <a:lstStyle/>
          <a:p>
            <a:r>
              <a:rPr lang="en-US" dirty="0"/>
              <a:t>An implementation exhibits an architecture if it conforms to the design decisions prescribed by the architecture. </a:t>
            </a:r>
          </a:p>
          <a:p>
            <a:pPr lvl="1"/>
            <a:r>
              <a:rPr lang="en-US" dirty="0"/>
              <a:t>The implementation must be implemented as the set of prescribed elements</a:t>
            </a:r>
          </a:p>
          <a:p>
            <a:pPr lvl="1"/>
            <a:r>
              <a:rPr lang="en-US" dirty="0"/>
              <a:t>These elements must interact with each other in the prescribed fashion</a:t>
            </a:r>
          </a:p>
          <a:p>
            <a:pPr lvl="1"/>
            <a:r>
              <a:rPr lang="en-US" dirty="0"/>
              <a:t>Each element must fulfill its responsibility to the other elements as dictated by the architecture. </a:t>
            </a:r>
          </a:p>
          <a:p>
            <a:r>
              <a:rPr lang="en-US" dirty="0"/>
              <a:t>Each of these prescriptions is a constraint on the implementer.</a:t>
            </a:r>
          </a:p>
          <a:p>
            <a:r>
              <a:rPr lang="en-US" dirty="0"/>
              <a:t>Element builders may not be aware of the architectural tradeoffs—the architecture (or architect) simply constrains them in such a way as to meet the tradeoffs. </a:t>
            </a:r>
          </a:p>
          <a:p>
            <a:pPr lvl="1"/>
            <a:r>
              <a:rPr lang="en-US" dirty="0"/>
              <a:t>Example: an architect assigns performance budget to the pieces of software involved in some larger piece of functionality. </a:t>
            </a:r>
          </a:p>
          <a:p>
            <a:pPr lvl="1"/>
            <a:r>
              <a:rPr lang="en-US" dirty="0"/>
              <a:t>If each software unit stays within its budget, the overall transaction will meet its performance requirement. </a:t>
            </a:r>
          </a:p>
          <a:p>
            <a:pPr lvl="1"/>
            <a:r>
              <a:rPr lang="en-US" dirty="0"/>
              <a:t>Implementers of each of the constituent pieces may not know the overall budget, only their own. </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9053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Influencing the Organizational Structure</a:t>
            </a:r>
          </a:p>
        </p:txBody>
      </p:sp>
      <p:sp>
        <p:nvSpPr>
          <p:cNvPr id="3" name="Content Placeholder 2"/>
          <p:cNvSpPr>
            <a:spLocks noGrp="1"/>
          </p:cNvSpPr>
          <p:nvPr>
            <p:ph idx="1"/>
          </p:nvPr>
        </p:nvSpPr>
        <p:spPr/>
        <p:txBody>
          <a:bodyPr>
            <a:normAutofit fontScale="62500" lnSpcReduction="20000"/>
          </a:bodyPr>
          <a:lstStyle/>
          <a:p>
            <a:r>
              <a:rPr lang="en-US" dirty="0"/>
              <a:t>Architecture prescribes the structure of the system being developed.</a:t>
            </a:r>
          </a:p>
          <a:p>
            <a:r>
              <a:rPr lang="en-US" dirty="0"/>
              <a:t>That structure becomes engraved in the structure of the development project (and sometimes the structure of the entire organization). </a:t>
            </a:r>
          </a:p>
          <a:p>
            <a:r>
              <a:rPr lang="en-US" dirty="0"/>
              <a:t>The architecture is typically used as the basis for the work-breakdown structure. </a:t>
            </a:r>
          </a:p>
          <a:p>
            <a:r>
              <a:rPr lang="en-US" dirty="0"/>
              <a:t>The work-breakdown structure in turn dictates </a:t>
            </a:r>
          </a:p>
          <a:p>
            <a:pPr lvl="1"/>
            <a:r>
              <a:rPr lang="en-US" dirty="0"/>
              <a:t>units of planning, scheduling, and budget</a:t>
            </a:r>
          </a:p>
          <a:p>
            <a:pPr lvl="1"/>
            <a:r>
              <a:rPr lang="en-US" dirty="0"/>
              <a:t>inter-team communication channels</a:t>
            </a:r>
          </a:p>
          <a:p>
            <a:pPr lvl="1"/>
            <a:r>
              <a:rPr lang="en-US" dirty="0"/>
              <a:t>configuration control and file-system organization</a:t>
            </a:r>
          </a:p>
          <a:p>
            <a:pPr lvl="1"/>
            <a:r>
              <a:rPr lang="en-US" dirty="0"/>
              <a:t>integration and test plans and procedures; </a:t>
            </a:r>
          </a:p>
          <a:p>
            <a:pPr lvl="1"/>
            <a:r>
              <a:rPr lang="en-US" dirty="0"/>
              <a:t>much more</a:t>
            </a:r>
          </a:p>
          <a:p>
            <a:r>
              <a:rPr lang="en-US" dirty="0"/>
              <a:t>The maintenance activity will also reflect the software structure, with teams formed to maintain specific structural elements from the architecture.</a:t>
            </a:r>
          </a:p>
          <a:p>
            <a:r>
              <a:rPr lang="en-US" dirty="0"/>
              <a:t>If these responsibilities have been formalized in a contractual relationship, changing responsibilities could become expensive or even litigious.</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1008524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2470</Words>
  <Application>Microsoft Macintosh PowerPoint</Application>
  <PresentationFormat>On-screen Show (4:3)</PresentationFormat>
  <Paragraphs>160</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Chapter 2:  Why is Software Architecture Important?</vt:lpstr>
      <vt:lpstr>Thirteen Reasons</vt:lpstr>
      <vt:lpstr>Inhibiting or Enabling a System’s Quality Attributes</vt:lpstr>
      <vt:lpstr>Reasoning About and Managing Change</vt:lpstr>
      <vt:lpstr>Early Prediction of System Qualities</vt:lpstr>
      <vt:lpstr>Enhancing Communication Among Stakeholders</vt:lpstr>
      <vt:lpstr>Earliest Design Decisions</vt:lpstr>
      <vt:lpstr>Defining Constraints on an Implementation</vt:lpstr>
      <vt:lpstr>Influencing the Organizational Structure</vt:lpstr>
      <vt:lpstr>Enabling Evolutionary Prototyping</vt:lpstr>
      <vt:lpstr>Improving Cost and Schedule Estimates</vt:lpstr>
      <vt:lpstr>Transferable, Reusable Model</vt:lpstr>
      <vt:lpstr>Using Independently Developed Components</vt:lpstr>
      <vt:lpstr>Restricting Design Vocabulary</vt:lpstr>
      <vt:lpstr>Basis for Training</vt:lpstr>
      <vt:lpstr>Summary</vt:lpstr>
      <vt:lpstr>Summary</vt:lpstr>
    </vt:vector>
  </TitlesOfParts>
  <Company>NICTA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 Bass</dc:creator>
  <cp:lastModifiedBy>Rick Kazman</cp:lastModifiedBy>
  <cp:revision>21</cp:revision>
  <dcterms:created xsi:type="dcterms:W3CDTF">2012-04-18T22:57:58Z</dcterms:created>
  <dcterms:modified xsi:type="dcterms:W3CDTF">2022-01-14T19:58:58Z</dcterms:modified>
</cp:coreProperties>
</file>