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60" r:id="rId3"/>
    <p:sldId id="258" r:id="rId4"/>
    <p:sldId id="416" r:id="rId5"/>
    <p:sldId id="417" r:id="rId6"/>
    <p:sldId id="261" r:id="rId7"/>
    <p:sldId id="418" r:id="rId8"/>
    <p:sldId id="262" r:id="rId9"/>
    <p:sldId id="263" r:id="rId10"/>
    <p:sldId id="264" r:id="rId11"/>
    <p:sldId id="265" r:id="rId12"/>
    <p:sldId id="288" r:id="rId13"/>
    <p:sldId id="268" r:id="rId14"/>
    <p:sldId id="269"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1" r:id="rId29"/>
    <p:sldId id="282"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66" autoAdjust="0"/>
    <p:restoredTop sz="96552" autoAdjust="0"/>
  </p:normalViewPr>
  <p:slideViewPr>
    <p:cSldViewPr>
      <p:cViewPr varScale="1">
        <p:scale>
          <a:sx n="137" d="100"/>
          <a:sy n="137" d="100"/>
        </p:scale>
        <p:origin x="384"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2/2/2022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2/2/2022</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58521322-EC31-0D49-B0CD-E25813AAD707}"/>
              </a:ext>
            </a:extLst>
          </p:cNvPr>
          <p:cNvPicPr>
            <a:picLocks noChangeAspect="1"/>
          </p:cNvPicPr>
          <p:nvPr userDrawn="1"/>
        </p:nvPicPr>
        <p:blipFill>
          <a:blip r:embed="rId2"/>
          <a:stretch>
            <a:fillRect/>
          </a:stretch>
        </p:blipFill>
        <p:spPr>
          <a:xfrm>
            <a:off x="0" y="0"/>
            <a:ext cx="1619672" cy="2075058"/>
          </a:xfrm>
          <a:prstGeom prst="rect">
            <a:avLst/>
          </a:prstGeom>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2/2/2022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2/2/2022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Footer Placeholder 8"/>
          <p:cNvSpPr>
            <a:spLocks noGrp="1"/>
          </p:cNvSpPr>
          <p:nvPr>
            <p:ph type="ftr" sz="quarter" idx="11"/>
          </p:nvPr>
        </p:nvSpPr>
        <p:spPr>
          <a:xfrm>
            <a:off x="1403648" y="6356350"/>
            <a:ext cx="6336704" cy="365125"/>
          </a:xfrm>
        </p:spPr>
        <p:txBody>
          <a:bodyPr/>
          <a:lstStyle/>
          <a:p>
            <a:r>
              <a:rPr lang="en-AU" dirty="0"/>
              <a:t>© Len Bass, Paul Clements, Rick </a:t>
            </a:r>
            <a:r>
              <a:rPr lang="en-AU" dirty="0" err="1"/>
              <a:t>Kazman</a:t>
            </a:r>
            <a:r>
              <a:rPr lang="en-AU" dirty="0"/>
              <a:t>, distributed under Creative Commons Attribution License</a:t>
            </a:r>
          </a:p>
        </p:txBody>
      </p:sp>
      <p:pic>
        <p:nvPicPr>
          <p:cNvPr id="6" name="Picture 5">
            <a:extLst>
              <a:ext uri="{FF2B5EF4-FFF2-40B4-BE49-F238E27FC236}">
                <a16:creationId xmlns:a16="http://schemas.microsoft.com/office/drawing/2014/main" id="{3624B527-7C3C-974A-81D1-5BD34934439D}"/>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2/2/2022</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7">
            <a:extLst>
              <a:ext uri="{FF2B5EF4-FFF2-40B4-BE49-F238E27FC236}">
                <a16:creationId xmlns:a16="http://schemas.microsoft.com/office/drawing/2014/main" id="{89F372B8-2D54-2241-9852-8D87D186C25A}"/>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2/2/2022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9" name="Picture 8">
            <a:extLst>
              <a:ext uri="{FF2B5EF4-FFF2-40B4-BE49-F238E27FC236}">
                <a16:creationId xmlns:a16="http://schemas.microsoft.com/office/drawing/2014/main" id="{FC449092-A599-2C4B-853A-8EC2847A0013}"/>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2/2/2022</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1" name="Picture 10">
            <a:extLst>
              <a:ext uri="{FF2B5EF4-FFF2-40B4-BE49-F238E27FC236}">
                <a16:creationId xmlns:a16="http://schemas.microsoft.com/office/drawing/2014/main" id="{611F60AE-E88C-8B42-B405-EAC97D27D77E}"/>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2/2/2022</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6">
            <a:extLst>
              <a:ext uri="{FF2B5EF4-FFF2-40B4-BE49-F238E27FC236}">
                <a16:creationId xmlns:a16="http://schemas.microsoft.com/office/drawing/2014/main" id="{F2BEEDD7-E361-CE44-B05E-D2EA08857301}"/>
              </a:ext>
            </a:extLst>
          </p:cNvPr>
          <p:cNvPicPr>
            <a:picLocks noChangeAspect="1"/>
          </p:cNvPicPr>
          <p:nvPr userDrawn="1"/>
        </p:nvPicPr>
        <p:blipFill>
          <a:blip r:embed="rId2"/>
          <a:stretch>
            <a:fillRect/>
          </a:stretch>
        </p:blipFill>
        <p:spPr>
          <a:xfrm>
            <a:off x="0" y="1"/>
            <a:ext cx="934116" cy="1196751"/>
          </a:xfrm>
          <a:prstGeom prst="rect">
            <a:avLst/>
          </a:prstGeom>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2/2/2022</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2/2/2022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2/2/2022</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2/2/2022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dirty="0"/>
              <a:t>Chapter 21: Evaluating an Architecture</a:t>
            </a:r>
          </a:p>
        </p:txBody>
      </p:sp>
      <p:sp>
        <p:nvSpPr>
          <p:cNvPr id="3" name="Subtitle 2"/>
          <p:cNvSpPr>
            <a:spLocks noGrp="1"/>
          </p:cNvSpPr>
          <p:nvPr>
            <p:ph type="subTitle" idx="1"/>
          </p:nvPr>
        </p:nvSpPr>
        <p:spPr>
          <a:xfrm>
            <a:off x="1043608" y="3886200"/>
            <a:ext cx="7128792" cy="1991072"/>
          </a:xfrm>
        </p:spPr>
        <p:txBody>
          <a:bodyPr>
            <a:normAutofit lnSpcReduction="10000"/>
          </a:bodyPr>
          <a:lstStyle/>
          <a:p>
            <a:r>
              <a:rPr lang="en-US" i="1" dirty="0"/>
              <a:t>A doctor can bury his mistakes, but an architect can only advise his clients to plant vines. </a:t>
            </a:r>
            <a:br>
              <a:rPr lang="en-US" i="1" dirty="0"/>
            </a:br>
            <a:r>
              <a:rPr lang="en-US" dirty="0"/>
              <a:t>—Frank Lloyd Wright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Contextual Factors for Evaluation</a:t>
            </a:r>
          </a:p>
        </p:txBody>
      </p:sp>
      <p:sp>
        <p:nvSpPr>
          <p:cNvPr id="3" name="Content Placeholder 2"/>
          <p:cNvSpPr>
            <a:spLocks noGrp="1"/>
          </p:cNvSpPr>
          <p:nvPr>
            <p:ph idx="1"/>
          </p:nvPr>
        </p:nvSpPr>
        <p:spPr/>
        <p:txBody>
          <a:bodyPr>
            <a:normAutofit fontScale="70000" lnSpcReduction="20000"/>
          </a:bodyPr>
          <a:lstStyle/>
          <a:p>
            <a:r>
              <a:rPr lang="en-US" i="1" dirty="0"/>
              <a:t>What artifacts are available?</a:t>
            </a:r>
            <a:r>
              <a:rPr lang="en-US" b="1" dirty="0"/>
              <a:t> </a:t>
            </a:r>
            <a:r>
              <a:rPr lang="en-US" dirty="0"/>
              <a:t>To perform an architectural evaluation, there must be an artifact that describes the architecture. </a:t>
            </a:r>
          </a:p>
          <a:p>
            <a:r>
              <a:rPr lang="en-US" i="1" dirty="0"/>
              <a:t>Who sees the results?</a:t>
            </a:r>
            <a:r>
              <a:rPr lang="en-US" b="1" dirty="0"/>
              <a:t> </a:t>
            </a:r>
            <a:r>
              <a:rPr lang="en-US" dirty="0"/>
              <a:t>Some evaluations are performed with the full knowledge and participation of all of the stakeholders. Others are performed more privately.</a:t>
            </a:r>
          </a:p>
          <a:p>
            <a:r>
              <a:rPr lang="en-US" i="1" dirty="0"/>
              <a:t>Who performs the evaluation?</a:t>
            </a:r>
            <a:r>
              <a:rPr lang="en-US" dirty="0"/>
              <a:t> Evaluations can be carried out by an individual or a team.</a:t>
            </a:r>
          </a:p>
          <a:p>
            <a:r>
              <a:rPr lang="en-US" i="1" dirty="0"/>
              <a:t>Which stakeholders will participate?</a:t>
            </a:r>
            <a:r>
              <a:rPr lang="en-US" b="1" dirty="0"/>
              <a:t> </a:t>
            </a:r>
            <a:r>
              <a:rPr lang="en-US" dirty="0"/>
              <a:t>The evaluation process should provide a method to elicit the goals and concerns that the important stakeholders have regarding the system. Identifying the individuals who are needed and assuring their participation in the evaluation is critical.</a:t>
            </a:r>
          </a:p>
          <a:p>
            <a:r>
              <a:rPr lang="en-US" i="1" dirty="0"/>
              <a:t>What are the business goals?</a:t>
            </a:r>
            <a:r>
              <a:rPr lang="en-US" b="1" dirty="0"/>
              <a:t> </a:t>
            </a:r>
            <a:r>
              <a:rPr lang="en-US" dirty="0"/>
              <a:t>The evaluation should answer whether the system will satisfy the business goals.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12491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The Architecture Tradeoff Analysis Method</a:t>
            </a:r>
            <a:endParaRPr lang="en-US" dirty="0"/>
          </a:p>
        </p:txBody>
      </p:sp>
      <p:sp>
        <p:nvSpPr>
          <p:cNvPr id="3" name="Content Placeholder 2"/>
          <p:cNvSpPr>
            <a:spLocks noGrp="1"/>
          </p:cNvSpPr>
          <p:nvPr>
            <p:ph idx="1"/>
          </p:nvPr>
        </p:nvSpPr>
        <p:spPr/>
        <p:txBody>
          <a:bodyPr>
            <a:normAutofit lnSpcReduction="10000"/>
          </a:bodyPr>
          <a:lstStyle/>
          <a:p>
            <a:r>
              <a:rPr lang="en-US"/>
              <a:t>The Architecture Tradeoff Analysis Method (ATAM) has been used for over a decade to evaluate software architectures in domains ranging from automotive to financial to defense. </a:t>
            </a:r>
          </a:p>
          <a:p>
            <a:r>
              <a:rPr lang="en-US"/>
              <a:t>The ATAM is designed so that evaluators need not be familiar with the architecture or its business goals, the system need not yet be constructed, and there may be a large number of stakeholders. </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37595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in the ATAM</a:t>
            </a:r>
          </a:p>
        </p:txBody>
      </p:sp>
      <p:sp>
        <p:nvSpPr>
          <p:cNvPr id="3" name="Content Placeholder 2"/>
          <p:cNvSpPr>
            <a:spLocks noGrp="1"/>
          </p:cNvSpPr>
          <p:nvPr>
            <p:ph idx="1"/>
          </p:nvPr>
        </p:nvSpPr>
        <p:spPr/>
        <p:txBody>
          <a:bodyPr>
            <a:normAutofit fontScale="92500"/>
          </a:bodyPr>
          <a:lstStyle/>
          <a:p>
            <a:r>
              <a:rPr lang="en-US" sz="2200" i="1" dirty="0"/>
              <a:t>The evaluation team.</a:t>
            </a:r>
            <a:r>
              <a:rPr lang="en-US" sz="2200" dirty="0"/>
              <a:t> </a:t>
            </a:r>
          </a:p>
          <a:p>
            <a:pPr lvl="1"/>
            <a:r>
              <a:rPr lang="en-US" sz="1600" dirty="0"/>
              <a:t>External to the project whose architecture is being evaluated. </a:t>
            </a:r>
          </a:p>
          <a:p>
            <a:pPr lvl="1"/>
            <a:r>
              <a:rPr lang="en-US" sz="1600" dirty="0"/>
              <a:t>Three to five people; a single person may adopt several roles in an ATAM. </a:t>
            </a:r>
          </a:p>
          <a:p>
            <a:pPr lvl="1"/>
            <a:r>
              <a:rPr lang="en-US" sz="1600" dirty="0"/>
              <a:t>They need to be recognized as competent, unbiased outsiders. </a:t>
            </a:r>
          </a:p>
          <a:p>
            <a:r>
              <a:rPr lang="en-US" sz="2200" i="1" dirty="0"/>
              <a:t>The project’s decision makers.</a:t>
            </a:r>
            <a:r>
              <a:rPr lang="en-US" sz="2200" dirty="0"/>
              <a:t> </a:t>
            </a:r>
          </a:p>
          <a:p>
            <a:pPr lvl="1"/>
            <a:r>
              <a:rPr lang="en-US" sz="1600" dirty="0"/>
              <a:t>These people are empowered to speak for the development project or have the authority to mandate changes to it. </a:t>
            </a:r>
          </a:p>
          <a:p>
            <a:pPr lvl="1"/>
            <a:r>
              <a:rPr lang="en-US" sz="1600" dirty="0"/>
              <a:t>They usually include the project manager, and if there is an identifiable customer who is footing the bill for the development, he or she may be present (or represented) as well. </a:t>
            </a:r>
          </a:p>
          <a:p>
            <a:pPr lvl="1"/>
            <a:r>
              <a:rPr lang="en-US" sz="1600" dirty="0"/>
              <a:t>The architect is always included – the architect must willingly participate.</a:t>
            </a:r>
          </a:p>
          <a:p>
            <a:r>
              <a:rPr lang="en-US" sz="2200" i="1" dirty="0"/>
              <a:t>The architecture stakeholders.</a:t>
            </a:r>
            <a:r>
              <a:rPr lang="en-US" sz="2200" dirty="0"/>
              <a:t> </a:t>
            </a:r>
          </a:p>
          <a:p>
            <a:pPr lvl="1"/>
            <a:r>
              <a:rPr lang="en-US" sz="1600" dirty="0"/>
              <a:t>Stakeholders have a vested interest in the architecture performing as advertised. </a:t>
            </a:r>
          </a:p>
          <a:p>
            <a:pPr lvl="1"/>
            <a:r>
              <a:rPr lang="en-US" sz="1600" dirty="0"/>
              <a:t>Stakeholders include developers, testers, integrators, maintainers, performance engineers, users, builders of systems interacting with the one under consideration, and, possibly, others.</a:t>
            </a:r>
          </a:p>
          <a:p>
            <a:pPr lvl="1"/>
            <a:r>
              <a:rPr lang="en-US" sz="1600" dirty="0"/>
              <a:t>Their job is to articulate the specific quality attribute goals that the architecture should meet. </a:t>
            </a:r>
          </a:p>
          <a:p>
            <a:pPr lvl="1"/>
            <a:r>
              <a:rPr lang="en-US" sz="1600" dirty="0"/>
              <a:t>Expect to enlist 12 to 15 stakeholders for the evaluation of a large enterprise-critical architecture. </a:t>
            </a:r>
          </a:p>
        </p:txBody>
      </p:sp>
    </p:spTree>
    <p:extLst>
      <p:ext uri="{BB962C8B-B14F-4D97-AF65-F5344CB8AC3E}">
        <p14:creationId xmlns:p14="http://schemas.microsoft.com/office/powerpoint/2010/main" val="409916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ATAM Evaluation Team Roles</a:t>
            </a:r>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graphicFrame>
        <p:nvGraphicFramePr>
          <p:cNvPr id="4" name="Table 3"/>
          <p:cNvGraphicFramePr>
            <a:graphicFrameLocks noGrp="1"/>
          </p:cNvGraphicFramePr>
          <p:nvPr/>
        </p:nvGraphicFramePr>
        <p:xfrm>
          <a:off x="395536" y="1397000"/>
          <a:ext cx="8352928" cy="5301062"/>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593131">
                <a:tc>
                  <a:txBody>
                    <a:bodyPr/>
                    <a:lstStyle/>
                    <a:p>
                      <a:r>
                        <a:rPr lang="en-US" dirty="0"/>
                        <a:t>Role</a:t>
                      </a:r>
                    </a:p>
                  </a:txBody>
                  <a:tcPr/>
                </a:tc>
                <a:tc>
                  <a:txBody>
                    <a:bodyPr/>
                    <a:lstStyle/>
                    <a:p>
                      <a:r>
                        <a:rPr lang="en-US" dirty="0"/>
                        <a:t>Responsibilities</a:t>
                      </a:r>
                    </a:p>
                  </a:txBody>
                  <a:tcPr/>
                </a:tc>
                <a:extLst>
                  <a:ext uri="{0D108BD9-81ED-4DB2-BD59-A6C34878D82A}">
                    <a16:rowId xmlns:a16="http://schemas.microsoft.com/office/drawing/2014/main" val="10000"/>
                  </a:ext>
                </a:extLst>
              </a:tr>
              <a:tr h="877509">
                <a:tc>
                  <a:txBody>
                    <a:bodyPr/>
                    <a:lstStyle/>
                    <a:p>
                      <a:r>
                        <a:rPr lang="en-US" dirty="0"/>
                        <a:t>Team leader</a:t>
                      </a:r>
                    </a:p>
                  </a:txBody>
                  <a:tcPr/>
                </a:tc>
                <a:tc>
                  <a:txBody>
                    <a:bodyPr/>
                    <a:lstStyle/>
                    <a:p>
                      <a:pPr marL="0" marR="0">
                        <a:spcBef>
                          <a:spcPts val="600"/>
                        </a:spcBef>
                        <a:spcAft>
                          <a:spcPts val="400"/>
                        </a:spcAft>
                      </a:pPr>
                      <a:r>
                        <a:rPr lang="en-US" sz="1800" dirty="0">
                          <a:solidFill>
                            <a:srgbClr val="000000"/>
                          </a:solidFill>
                          <a:effectLst/>
                          <a:latin typeface="+mn-lt"/>
                          <a:ea typeface="SimSun"/>
                        </a:rPr>
                        <a:t>Sets up the evaluation; coordinates with client, making sure client’s needs are met; establishes evaluation contract; forms evaluation team; sees that final report is produced and delivered (although the writing may be delegated)</a:t>
                      </a:r>
                      <a:endParaRPr lang="en-US" sz="18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1"/>
                  </a:ext>
                </a:extLst>
              </a:tr>
              <a:tr h="658132">
                <a:tc>
                  <a:txBody>
                    <a:bodyPr/>
                    <a:lstStyle/>
                    <a:p>
                      <a:r>
                        <a:rPr lang="en-US" dirty="0"/>
                        <a:t>Evaluation leader</a:t>
                      </a:r>
                    </a:p>
                  </a:txBody>
                  <a:tcPr/>
                </a:tc>
                <a:tc>
                  <a:txBody>
                    <a:bodyPr/>
                    <a:lstStyle/>
                    <a:p>
                      <a:pPr marL="0" marR="0">
                        <a:spcBef>
                          <a:spcPts val="0"/>
                        </a:spcBef>
                        <a:spcAft>
                          <a:spcPts val="400"/>
                        </a:spcAft>
                      </a:pPr>
                      <a:r>
                        <a:rPr lang="en-US" sz="1800" dirty="0">
                          <a:solidFill>
                            <a:srgbClr val="000000"/>
                          </a:solidFill>
                          <a:effectLst/>
                          <a:latin typeface="+mn-lt"/>
                          <a:ea typeface="SimSun"/>
                        </a:rPr>
                        <a:t>Runs evaluation; facilitates elicitation of scenarios; administers scenario selection/prioritization process; facilitates evaluation of scenarios against architecture; facilitates on-site analysis</a:t>
                      </a:r>
                      <a:endParaRPr lang="en-US" sz="18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2"/>
                  </a:ext>
                </a:extLst>
              </a:tr>
              <a:tr h="658132">
                <a:tc>
                  <a:txBody>
                    <a:bodyPr/>
                    <a:lstStyle/>
                    <a:p>
                      <a:r>
                        <a:rPr lang="en-US" dirty="0"/>
                        <a:t>Scenario scribe</a:t>
                      </a:r>
                    </a:p>
                  </a:txBody>
                  <a:tcPr/>
                </a:tc>
                <a:tc>
                  <a:txBody>
                    <a:bodyPr/>
                    <a:lstStyle/>
                    <a:p>
                      <a:pPr marL="0" marR="0">
                        <a:spcBef>
                          <a:spcPts val="0"/>
                        </a:spcBef>
                        <a:spcAft>
                          <a:spcPts val="400"/>
                        </a:spcAft>
                      </a:pPr>
                      <a:r>
                        <a:rPr lang="en-US" sz="1800" dirty="0">
                          <a:solidFill>
                            <a:srgbClr val="000000"/>
                          </a:solidFill>
                          <a:effectLst/>
                          <a:latin typeface="+mn-lt"/>
                          <a:ea typeface="SimSun"/>
                        </a:rPr>
                        <a:t>Writes scenarios on flipchart or whiteboard during scenario elicitation; captures agreed-on wording of each scenario, halting discussion until exact wording is captured</a:t>
                      </a:r>
                      <a:endParaRPr lang="en-US" sz="18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3"/>
                  </a:ext>
                </a:extLst>
              </a:tr>
              <a:tr h="1316263">
                <a:tc>
                  <a:txBody>
                    <a:bodyPr/>
                    <a:lstStyle/>
                    <a:p>
                      <a:r>
                        <a:rPr lang="en-US" dirty="0"/>
                        <a:t>Proceedings scribe</a:t>
                      </a:r>
                    </a:p>
                  </a:txBody>
                  <a:tcPr/>
                </a:tc>
                <a:tc>
                  <a:txBody>
                    <a:bodyPr/>
                    <a:lstStyle/>
                    <a:p>
                      <a:pPr marL="0" marR="0">
                        <a:spcBef>
                          <a:spcPts val="0"/>
                        </a:spcBef>
                        <a:spcAft>
                          <a:spcPts val="400"/>
                        </a:spcAft>
                      </a:pPr>
                      <a:r>
                        <a:rPr lang="en-US" sz="1800" dirty="0">
                          <a:solidFill>
                            <a:srgbClr val="000000"/>
                          </a:solidFill>
                          <a:effectLst/>
                          <a:latin typeface="+mn-lt"/>
                          <a:ea typeface="SimSun"/>
                        </a:rPr>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endParaRPr lang="en-US" sz="18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4"/>
                  </a:ext>
                </a:extLst>
              </a:tr>
              <a:tr h="593131">
                <a:tc>
                  <a:txBody>
                    <a:bodyPr/>
                    <a:lstStyle/>
                    <a:p>
                      <a:r>
                        <a:rPr lang="en-US" dirty="0"/>
                        <a:t>Questioner</a:t>
                      </a:r>
                    </a:p>
                  </a:txBody>
                  <a:tcPr/>
                </a:tc>
                <a:tc>
                  <a:txBody>
                    <a:bodyPr/>
                    <a:lstStyle/>
                    <a:p>
                      <a:pPr marL="0" marR="0">
                        <a:spcBef>
                          <a:spcPts val="0"/>
                        </a:spcBef>
                        <a:spcAft>
                          <a:spcPts val="600"/>
                        </a:spcAft>
                      </a:pPr>
                      <a:r>
                        <a:rPr lang="en-US" sz="1800" dirty="0">
                          <a:solidFill>
                            <a:srgbClr val="000000"/>
                          </a:solidFill>
                          <a:effectLst/>
                          <a:latin typeface="+mn-lt"/>
                          <a:ea typeface="SimSun"/>
                        </a:rPr>
                        <a:t>Raises issues of architectural interest, usually related to the quality attributes in which he or she has expertise</a:t>
                      </a:r>
                      <a:endParaRPr lang="en-US" sz="18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213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of the ATAM</a:t>
            </a:r>
          </a:p>
        </p:txBody>
      </p:sp>
      <p:sp>
        <p:nvSpPr>
          <p:cNvPr id="4" name="Content Placeholder 3"/>
          <p:cNvSpPr>
            <a:spLocks noGrp="1"/>
          </p:cNvSpPr>
          <p:nvPr>
            <p:ph idx="1"/>
          </p:nvPr>
        </p:nvSpPr>
        <p:spPr>
          <a:xfrm>
            <a:off x="457200" y="1268760"/>
            <a:ext cx="8229600" cy="5040560"/>
          </a:xfrm>
        </p:spPr>
        <p:txBody>
          <a:bodyPr>
            <a:noAutofit/>
          </a:bodyPr>
          <a:lstStyle/>
          <a:p>
            <a:pPr marL="514350" indent="-514350">
              <a:buFont typeface="+mj-lt"/>
              <a:buAutoNum type="arabicPeriod"/>
            </a:pPr>
            <a:r>
              <a:rPr lang="en-US" sz="2000" i="1" dirty="0"/>
              <a:t>A concise presentation of the architecture.</a:t>
            </a:r>
            <a:r>
              <a:rPr lang="en-US" sz="2000" dirty="0"/>
              <a:t>  The architecture is presented in one hour</a:t>
            </a:r>
          </a:p>
          <a:p>
            <a:pPr marL="514350" indent="-514350">
              <a:buFont typeface="+mj-lt"/>
              <a:buAutoNum type="arabicPeriod"/>
            </a:pPr>
            <a:r>
              <a:rPr lang="en-US" sz="2000" i="1" dirty="0"/>
              <a:t>Articulation of the business goals.</a:t>
            </a:r>
            <a:r>
              <a:rPr lang="en-US" sz="2000" dirty="0"/>
              <a:t> Frequently, the business goals presented in the ATAM are being seen by some of the assembled participants for the first time and</a:t>
            </a:r>
            <a:r>
              <a:rPr lang="x-none" sz="2000" dirty="0"/>
              <a:t> </a:t>
            </a:r>
            <a:r>
              <a:rPr lang="en-US" sz="2000" dirty="0"/>
              <a:t> these are captured in the outputs.</a:t>
            </a:r>
          </a:p>
          <a:p>
            <a:pPr marL="514350" indent="-514350">
              <a:buFont typeface="+mj-lt"/>
              <a:buAutoNum type="arabicPeriod"/>
            </a:pPr>
            <a:r>
              <a:rPr lang="en-US" sz="2000" i="1" dirty="0"/>
              <a:t>Prioritized quality attribute requirements expressed as quality attribute scenarios.</a:t>
            </a:r>
            <a:r>
              <a:rPr lang="en-US" sz="2000" dirty="0"/>
              <a:t> These quality attribute scenarios take the form described in Chapter 4.</a:t>
            </a:r>
          </a:p>
          <a:p>
            <a:pPr marL="514350" indent="-514350">
              <a:buFont typeface="+mj-lt"/>
              <a:buAutoNum type="arabicPeriod"/>
            </a:pPr>
            <a:r>
              <a:rPr lang="en-US" sz="2000" i="1" dirty="0"/>
              <a:t>A set of risks and non-risks.</a:t>
            </a:r>
            <a:r>
              <a:rPr lang="en-US" sz="2000" dirty="0"/>
              <a:t> </a:t>
            </a:r>
          </a:p>
          <a:p>
            <a:pPr lvl="1"/>
            <a:r>
              <a:rPr lang="en-US" sz="2000" dirty="0"/>
              <a:t>A risk is defined as an architectural decision that may lead to undesirable consequences in light of quality attribute requirements. </a:t>
            </a:r>
          </a:p>
          <a:p>
            <a:pPr lvl="1"/>
            <a:r>
              <a:rPr lang="en-US" sz="2000" dirty="0"/>
              <a:t>A non-risk is an architectural decision that, upon analysis, is deemed safe. </a:t>
            </a:r>
          </a:p>
          <a:p>
            <a:pPr lvl="1">
              <a:lnSpc>
                <a:spcPct val="90000"/>
              </a:lnSpc>
            </a:pPr>
            <a:r>
              <a:rPr lang="en-US" sz="2000" dirty="0"/>
              <a:t>The identified risks form the basis for an architectural risk mitigation plan.</a:t>
            </a:r>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33088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of the ATAM</a:t>
            </a:r>
          </a:p>
        </p:txBody>
      </p:sp>
      <p:sp>
        <p:nvSpPr>
          <p:cNvPr id="4" name="Content Placeholder 3"/>
          <p:cNvSpPr>
            <a:spLocks noGrp="1"/>
          </p:cNvSpPr>
          <p:nvPr>
            <p:ph idx="1"/>
          </p:nvPr>
        </p:nvSpPr>
        <p:spPr>
          <a:xfrm>
            <a:off x="457200" y="1268760"/>
            <a:ext cx="8229600" cy="5040560"/>
          </a:xfrm>
        </p:spPr>
        <p:txBody>
          <a:bodyPr>
            <a:normAutofit/>
          </a:bodyPr>
          <a:lstStyle/>
          <a:p>
            <a:pPr marL="514350" indent="-514350">
              <a:buFont typeface="+mj-lt"/>
              <a:buAutoNum type="arabicPeriod" startAt="5"/>
            </a:pPr>
            <a:r>
              <a:rPr lang="en-US" sz="2000" i="1" dirty="0"/>
              <a:t>A set of risk themes.</a:t>
            </a:r>
            <a:r>
              <a:rPr lang="en-US" sz="2000" dirty="0"/>
              <a:t> When the analysis is complete, the evaluation team examines the full set of discovered risks to look for overarching themes that identify systemic weaknesses in the architecture or even in the architecture process and team. If left untreated these will threaten the project’s business goals. </a:t>
            </a:r>
          </a:p>
          <a:p>
            <a:pPr marL="514350" indent="-514350">
              <a:buFont typeface="+mj-lt"/>
              <a:buAutoNum type="arabicPeriod" startAt="5"/>
            </a:pPr>
            <a:r>
              <a:rPr lang="en-US" sz="2000" i="1" dirty="0"/>
              <a:t>Mapping of architectural decisions to quality requirements.</a:t>
            </a:r>
            <a:r>
              <a:rPr lang="en-US" sz="2000" dirty="0"/>
              <a:t> For each quality attribute scenario examined during an ATAM, those architectural decisions that help to achieve it are determined and captured.</a:t>
            </a:r>
          </a:p>
          <a:p>
            <a:pPr marL="514350" indent="-514350">
              <a:buFont typeface="+mj-lt"/>
              <a:buAutoNum type="arabicPeriod" startAt="5"/>
            </a:pPr>
            <a:r>
              <a:rPr lang="en-US" sz="2000" i="1" dirty="0"/>
              <a:t>A set of identified sensitivity and tradeoff points</a:t>
            </a:r>
            <a:r>
              <a:rPr lang="en-US" sz="2000" dirty="0"/>
              <a:t>. These are architectural decisions that have a marked effect on one or more quality attributes. </a:t>
            </a:r>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47501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Intangible Outputs</a:t>
            </a:r>
          </a:p>
        </p:txBody>
      </p:sp>
      <p:sp>
        <p:nvSpPr>
          <p:cNvPr id="3" name="Content Placeholder 2"/>
          <p:cNvSpPr>
            <a:spLocks noGrp="1"/>
          </p:cNvSpPr>
          <p:nvPr>
            <p:ph idx="1"/>
          </p:nvPr>
        </p:nvSpPr>
        <p:spPr/>
        <p:txBody>
          <a:bodyPr>
            <a:normAutofit fontScale="92500" lnSpcReduction="10000"/>
          </a:bodyPr>
          <a:lstStyle/>
          <a:p>
            <a:r>
              <a:rPr lang="en-US" dirty="0"/>
              <a:t>There are also </a:t>
            </a:r>
            <a:r>
              <a:rPr lang="en-US" i="1" dirty="0"/>
              <a:t>intangible</a:t>
            </a:r>
            <a:r>
              <a:rPr lang="en-US" dirty="0"/>
              <a:t> results of an ATAM-based evaluation. These include </a:t>
            </a:r>
          </a:p>
          <a:p>
            <a:pPr lvl="1"/>
            <a:r>
              <a:rPr lang="en-US" dirty="0"/>
              <a:t>a sense of community on the part of the stakeholders</a:t>
            </a:r>
          </a:p>
          <a:p>
            <a:pPr lvl="1"/>
            <a:r>
              <a:rPr lang="en-US" dirty="0"/>
              <a:t>open communication channels between the architect and the stakeholders</a:t>
            </a:r>
          </a:p>
          <a:p>
            <a:pPr lvl="1"/>
            <a:r>
              <a:rPr lang="en-US" dirty="0"/>
              <a:t>a better overall understanding on the part of all participants of the architecture and its strengths and weaknesses. </a:t>
            </a:r>
          </a:p>
          <a:p>
            <a:r>
              <a:rPr lang="en-US" dirty="0"/>
              <a:t>While these results are hard to measure, they are no less important than the others and often are the longest-lasting.</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07360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the ATAM</a:t>
            </a:r>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graphicFrame>
        <p:nvGraphicFramePr>
          <p:cNvPr id="4" name="Table 3"/>
          <p:cNvGraphicFramePr>
            <a:graphicFrameLocks noGrp="1"/>
          </p:cNvGraphicFramePr>
          <p:nvPr/>
        </p:nvGraphicFramePr>
        <p:xfrm>
          <a:off x="251520" y="1397000"/>
          <a:ext cx="8424936" cy="43027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106234">
                  <a:extLst>
                    <a:ext uri="{9D8B030D-6E8A-4147-A177-3AD203B41FA5}">
                      <a16:colId xmlns:a16="http://schemas.microsoft.com/office/drawing/2014/main" val="20003"/>
                    </a:ext>
                  </a:extLst>
                </a:gridCol>
              </a:tblGrid>
              <a:tr h="370840">
                <a:tc>
                  <a:txBody>
                    <a:bodyPr/>
                    <a:lstStyle/>
                    <a:p>
                      <a:r>
                        <a:rPr lang="en-US" dirty="0"/>
                        <a:t>Phase</a:t>
                      </a:r>
                    </a:p>
                  </a:txBody>
                  <a:tcPr/>
                </a:tc>
                <a:tc>
                  <a:txBody>
                    <a:bodyPr/>
                    <a:lstStyle/>
                    <a:p>
                      <a:r>
                        <a:rPr lang="en-US" dirty="0"/>
                        <a:t>Activity</a:t>
                      </a:r>
                    </a:p>
                  </a:txBody>
                  <a:tcPr/>
                </a:tc>
                <a:tc>
                  <a:txBody>
                    <a:bodyPr/>
                    <a:lstStyle/>
                    <a:p>
                      <a:r>
                        <a:rPr lang="en-US" dirty="0"/>
                        <a:t>Participants</a:t>
                      </a:r>
                    </a:p>
                  </a:txBody>
                  <a:tcPr/>
                </a:tc>
                <a:tc>
                  <a:txBody>
                    <a:bodyPr/>
                    <a:lstStyle/>
                    <a:p>
                      <a:r>
                        <a:rPr lang="en-US" dirty="0"/>
                        <a:t>Typical duration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Partnership and preparation:  Logistics, planning, stakeholder recruitment, team formation</a:t>
                      </a:r>
                    </a:p>
                  </a:txBody>
                  <a:tcPr/>
                </a:tc>
                <a:tc>
                  <a:txBody>
                    <a:bodyPr/>
                    <a:lstStyle/>
                    <a:p>
                      <a:r>
                        <a:rPr lang="en-US" dirty="0"/>
                        <a:t>Evaluation team leadership</a:t>
                      </a:r>
                      <a:r>
                        <a:rPr lang="en-US" baseline="0" dirty="0"/>
                        <a:t> and key project decision-makers</a:t>
                      </a:r>
                      <a:endParaRPr lang="en-US" dirty="0"/>
                    </a:p>
                  </a:txBody>
                  <a:tcPr/>
                </a:tc>
                <a:tc>
                  <a:txBody>
                    <a:bodyPr/>
                    <a:lstStyle/>
                    <a:p>
                      <a:r>
                        <a:rPr lang="en-US" dirty="0"/>
                        <a:t>Proceeds informally as required, perhaps over a few weeks</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Evaluation</a:t>
                      </a:r>
                      <a:r>
                        <a:rPr lang="en-US" baseline="0" dirty="0"/>
                        <a:t>:  Steps 1-6</a:t>
                      </a:r>
                      <a:endParaRPr lang="en-US" dirty="0"/>
                    </a:p>
                  </a:txBody>
                  <a:tcPr/>
                </a:tc>
                <a:tc>
                  <a:txBody>
                    <a:bodyPr/>
                    <a:lstStyle/>
                    <a:p>
                      <a:r>
                        <a:rPr lang="en-US" dirty="0"/>
                        <a:t>Evaluation</a:t>
                      </a:r>
                      <a:r>
                        <a:rPr lang="en-US" baseline="0" dirty="0"/>
                        <a:t> team and project decision-makers</a:t>
                      </a:r>
                      <a:endParaRPr lang="en-US" dirty="0"/>
                    </a:p>
                  </a:txBody>
                  <a:tcPr/>
                </a:tc>
                <a:tc>
                  <a:txBody>
                    <a:bodyPr/>
                    <a:lstStyle/>
                    <a:p>
                      <a:r>
                        <a:rPr lang="en-US" dirty="0"/>
                        <a:t>1-2 days followed by a hiatus of 2-3 weeks</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Evaluation:  Steps 7-9</a:t>
                      </a:r>
                    </a:p>
                  </a:txBody>
                  <a:tcPr/>
                </a:tc>
                <a:tc>
                  <a:txBody>
                    <a:bodyPr/>
                    <a:lstStyle/>
                    <a:p>
                      <a:r>
                        <a:rPr lang="en-US" dirty="0"/>
                        <a:t>Evaluation</a:t>
                      </a:r>
                      <a:r>
                        <a:rPr lang="en-US" baseline="0" dirty="0"/>
                        <a:t> team, project decision makers, stakeholders</a:t>
                      </a:r>
                      <a:endParaRPr lang="en-US" dirty="0"/>
                    </a:p>
                  </a:txBody>
                  <a:tcPr/>
                </a:tc>
                <a:tc>
                  <a:txBody>
                    <a:bodyPr/>
                    <a:lstStyle/>
                    <a:p>
                      <a:r>
                        <a:rPr lang="en-US" dirty="0"/>
                        <a:t>2 days</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Follow-up:  Report generation</a:t>
                      </a:r>
                      <a:r>
                        <a:rPr lang="en-US" baseline="0" dirty="0"/>
                        <a:t> and delivery, process improvement</a:t>
                      </a:r>
                      <a:endParaRPr lang="en-US" dirty="0"/>
                    </a:p>
                  </a:txBody>
                  <a:tcPr/>
                </a:tc>
                <a:tc>
                  <a:txBody>
                    <a:bodyPr/>
                    <a:lstStyle/>
                    <a:p>
                      <a:r>
                        <a:rPr lang="en-US" dirty="0"/>
                        <a:t>Evaluation</a:t>
                      </a:r>
                      <a:r>
                        <a:rPr lang="en-US" baseline="0" dirty="0"/>
                        <a:t> team and evaluation client</a:t>
                      </a:r>
                      <a:endParaRPr lang="en-US" dirty="0"/>
                    </a:p>
                  </a:txBody>
                  <a:tcPr/>
                </a:tc>
                <a:tc>
                  <a:txBody>
                    <a:bodyPr/>
                    <a:lstStyle/>
                    <a:p>
                      <a:r>
                        <a:rPr lang="en-US" dirty="0"/>
                        <a:t>1</a:t>
                      </a:r>
                      <a:r>
                        <a:rPr lang="en-US" baseline="0" dirty="0"/>
                        <a:t> week</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25109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Present the ATAM</a:t>
            </a:r>
          </a:p>
        </p:txBody>
      </p:sp>
      <p:sp>
        <p:nvSpPr>
          <p:cNvPr id="3" name="Content Placeholder 2"/>
          <p:cNvSpPr>
            <a:spLocks noGrp="1"/>
          </p:cNvSpPr>
          <p:nvPr>
            <p:ph idx="1"/>
          </p:nvPr>
        </p:nvSpPr>
        <p:spPr/>
        <p:txBody>
          <a:bodyPr>
            <a:normAutofit lnSpcReduction="10000"/>
          </a:bodyPr>
          <a:lstStyle/>
          <a:p>
            <a:r>
              <a:rPr lang="en-US" dirty="0"/>
              <a:t>The evaluation leader presents the ATAM to the assembled project representatives. </a:t>
            </a:r>
          </a:p>
          <a:p>
            <a:r>
              <a:rPr lang="en-US" dirty="0"/>
              <a:t>This time is used to explain the process that everyone will be following, to answer questions, and to set the context and expectations for the remainder of the activities. </a:t>
            </a:r>
          </a:p>
          <a:p>
            <a:r>
              <a:rPr lang="en-US" dirty="0"/>
              <a:t>Using a standard presentation, the leader describes the ATAM steps in brief and the outputs of the evaluation.</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257615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Present Business Drivers</a:t>
            </a:r>
          </a:p>
        </p:txBody>
      </p:sp>
      <p:sp>
        <p:nvSpPr>
          <p:cNvPr id="3" name="Content Placeholder 2"/>
          <p:cNvSpPr>
            <a:spLocks noGrp="1"/>
          </p:cNvSpPr>
          <p:nvPr>
            <p:ph idx="1"/>
          </p:nvPr>
        </p:nvSpPr>
        <p:spPr/>
        <p:txBody>
          <a:bodyPr>
            <a:normAutofit fontScale="77500" lnSpcReduction="20000"/>
          </a:bodyPr>
          <a:lstStyle/>
          <a:p>
            <a:r>
              <a:rPr lang="en-US" dirty="0"/>
              <a:t>Everyone involved in the evaluation needs to understand the context for the system and the primary business drivers motivating its development. </a:t>
            </a:r>
          </a:p>
          <a:p>
            <a:r>
              <a:rPr lang="en-US" dirty="0"/>
              <a:t>In this step, a project decision maker (ideally the project manager or the system’s customer) presents a system overview from a business perspective. </a:t>
            </a:r>
          </a:p>
          <a:p>
            <a:r>
              <a:rPr lang="en-US" dirty="0"/>
              <a:t>The presentation should describe the following:</a:t>
            </a:r>
          </a:p>
          <a:p>
            <a:pPr lvl="1"/>
            <a:r>
              <a:rPr lang="en-US" dirty="0"/>
              <a:t>The system’s most important functions</a:t>
            </a:r>
          </a:p>
          <a:p>
            <a:pPr lvl="1"/>
            <a:r>
              <a:rPr lang="en-US" dirty="0"/>
              <a:t>Any relevant technical, managerial, economic, or political constraints </a:t>
            </a:r>
          </a:p>
          <a:p>
            <a:pPr lvl="1"/>
            <a:r>
              <a:rPr lang="en-US" dirty="0"/>
              <a:t>The business goals and context as they relate to the project</a:t>
            </a:r>
          </a:p>
          <a:p>
            <a:pPr lvl="1"/>
            <a:r>
              <a:rPr lang="en-US" dirty="0"/>
              <a:t>The major stakeholders</a:t>
            </a:r>
          </a:p>
          <a:p>
            <a:pPr lvl="1"/>
            <a:r>
              <a:rPr lang="en-US" dirty="0"/>
              <a:t>The architectural drivers (that is, the architecturally significant requirements)</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70047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Outline</a:t>
            </a:r>
          </a:p>
        </p:txBody>
      </p:sp>
      <p:sp>
        <p:nvSpPr>
          <p:cNvPr id="3" name="Content Placeholder 2"/>
          <p:cNvSpPr>
            <a:spLocks noGrp="1"/>
          </p:cNvSpPr>
          <p:nvPr>
            <p:ph idx="1"/>
          </p:nvPr>
        </p:nvSpPr>
        <p:spPr/>
        <p:txBody>
          <a:bodyPr>
            <a:normAutofit/>
          </a:bodyPr>
          <a:lstStyle/>
          <a:p>
            <a:r>
              <a:rPr lang="en-US" sz="2800" dirty="0"/>
              <a:t>Evaluation as a Risk Reduction Activity</a:t>
            </a:r>
          </a:p>
          <a:p>
            <a:r>
              <a:rPr lang="en-US" sz="2800" dirty="0"/>
              <a:t>Contextual Factors</a:t>
            </a:r>
          </a:p>
          <a:p>
            <a:r>
              <a:rPr lang="en-US" sz="2800" dirty="0"/>
              <a:t>The Architecture Tradeoff Analysis Method (ATAM)</a:t>
            </a:r>
          </a:p>
          <a:p>
            <a:r>
              <a:rPr lang="en-US" sz="2800" dirty="0"/>
              <a:t>Lightweight Architecture Evaluation</a:t>
            </a:r>
          </a:p>
          <a:p>
            <a:r>
              <a:rPr lang="en-US" sz="2800" dirty="0"/>
              <a:t>Summary</a:t>
            </a:r>
          </a:p>
        </p:txBody>
      </p:sp>
      <p:sp>
        <p:nvSpPr>
          <p:cNvPr id="4" name="Footer Placeholder 3"/>
          <p:cNvSpPr>
            <a:spLocks noGrp="1"/>
          </p:cNvSpPr>
          <p:nvPr>
            <p:ph type="ftr" sz="quarter" idx="11"/>
          </p:nvPr>
        </p:nvSpPr>
        <p:spPr/>
        <p:txBody>
          <a:bodyPr/>
          <a:lstStyle/>
          <a:p>
            <a:r>
              <a:rPr lang="en-AU" dirty="0"/>
              <a:t>© Len Bass, Paul Clements, Rick Kazman, distributed under Creative Commons Attribution License</a:t>
            </a:r>
          </a:p>
        </p:txBody>
      </p:sp>
    </p:spTree>
    <p:extLst>
      <p:ext uri="{BB962C8B-B14F-4D97-AF65-F5344CB8AC3E}">
        <p14:creationId xmlns:p14="http://schemas.microsoft.com/office/powerpoint/2010/main" val="286601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Present the Architecture</a:t>
            </a:r>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r>
              <a:rPr lang="en-US" sz="2400" dirty="0"/>
              <a:t>The lead architect (or architecture team) makes a presentation describing the architecture.</a:t>
            </a:r>
          </a:p>
          <a:p>
            <a:r>
              <a:rPr lang="en-US" sz="2400" dirty="0"/>
              <a:t>The architect covers technical constraints such as operating system, hardware, or middleware prescribed for use, and other systems with which the system must interact. </a:t>
            </a:r>
          </a:p>
          <a:p>
            <a:r>
              <a:rPr lang="en-US" sz="2400" dirty="0"/>
              <a:t>The architect describes the architectural approaches (or patterns, or tactics, if the architect is fluent in that vocabulary) used to meet the requirements.</a:t>
            </a:r>
          </a:p>
          <a:p>
            <a:r>
              <a:rPr lang="en-US" sz="2400" dirty="0"/>
              <a:t>The architect’s presentation should convey the essence of the architecture and not stray into ancillary areas or delve too deeply into the details of just a few aspects. </a:t>
            </a:r>
          </a:p>
          <a:p>
            <a:r>
              <a:rPr lang="en-US" sz="2400" dirty="0"/>
              <a:t>The architect should present the views that he or she found most important during the creation of the architecture and the views that help to reason about the most important quality attribute concerns of the system.</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190964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Identify Architectural Approaches </a:t>
            </a:r>
          </a:p>
        </p:txBody>
      </p:sp>
      <p:sp>
        <p:nvSpPr>
          <p:cNvPr id="3" name="Content Placeholder 2"/>
          <p:cNvSpPr>
            <a:spLocks noGrp="1"/>
          </p:cNvSpPr>
          <p:nvPr>
            <p:ph idx="1"/>
          </p:nvPr>
        </p:nvSpPr>
        <p:spPr>
          <a:xfrm>
            <a:off x="457200" y="1484784"/>
            <a:ext cx="8229600" cy="4641379"/>
          </a:xfrm>
        </p:spPr>
        <p:txBody>
          <a:bodyPr>
            <a:normAutofit fontScale="70000" lnSpcReduction="20000"/>
          </a:bodyPr>
          <a:lstStyle/>
          <a:p>
            <a:r>
              <a:rPr lang="en-US" sz="3400" dirty="0"/>
              <a:t>The ATAM focuses on analyzing an architecture by understanding its architectural approaches, especially patterns and tactics.</a:t>
            </a:r>
          </a:p>
          <a:p>
            <a:r>
              <a:rPr lang="en-US" sz="3400" dirty="0"/>
              <a:t>By now, the evaluation team will have a good idea of what patterns and tactics the architect used in designing the system. </a:t>
            </a:r>
          </a:p>
          <a:p>
            <a:pPr lvl="1"/>
            <a:r>
              <a:rPr lang="en-US" sz="3400" dirty="0"/>
              <a:t>They will have studied the architecture documentation</a:t>
            </a:r>
          </a:p>
          <a:p>
            <a:pPr lvl="1"/>
            <a:r>
              <a:rPr lang="en-US" sz="3400" dirty="0"/>
              <a:t>They will have heard the architect’s presentation in step 3. </a:t>
            </a:r>
          </a:p>
          <a:p>
            <a:pPr lvl="1"/>
            <a:r>
              <a:rPr lang="en-US" sz="3400" dirty="0"/>
              <a:t>The team should also be adept at spotting approaches not mentioned explicitly</a:t>
            </a:r>
          </a:p>
          <a:p>
            <a:r>
              <a:rPr lang="en-US" sz="3400" dirty="0"/>
              <a:t>The evaluation team simply catalogs the patterns and tactics that have been identified. </a:t>
            </a:r>
          </a:p>
          <a:p>
            <a:r>
              <a:rPr lang="en-US" sz="3400" dirty="0"/>
              <a:t>The list is publicly captured and will serve as the basis for later analysis.</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84662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Generate Utility Tree</a:t>
            </a:r>
          </a:p>
        </p:txBody>
      </p:sp>
      <p:sp>
        <p:nvSpPr>
          <p:cNvPr id="3" name="Content Placeholder 2"/>
          <p:cNvSpPr>
            <a:spLocks noGrp="1"/>
          </p:cNvSpPr>
          <p:nvPr>
            <p:ph idx="1"/>
          </p:nvPr>
        </p:nvSpPr>
        <p:spPr/>
        <p:txBody>
          <a:bodyPr>
            <a:normAutofit fontScale="77500" lnSpcReduction="20000"/>
          </a:bodyPr>
          <a:lstStyle/>
          <a:p>
            <a:r>
              <a:rPr lang="en-US" dirty="0"/>
              <a:t>The quality attribute goals are articulated in detail via a quality attribute utility tree. </a:t>
            </a:r>
          </a:p>
          <a:p>
            <a:r>
              <a:rPr lang="en-US" dirty="0"/>
              <a:t>Utility trees serve to make the requirements concrete by defining precisely the relevant quality attribute requirements that the architects were working to provide. </a:t>
            </a:r>
          </a:p>
          <a:p>
            <a:r>
              <a:rPr lang="en-US" dirty="0"/>
              <a:t>The important quality attribute goals for the architecture under consideration were named in step 2.</a:t>
            </a:r>
          </a:p>
          <a:p>
            <a:r>
              <a:rPr lang="en-US" dirty="0"/>
              <a:t>In this step, the evaluation team works with the project decision makers to identify, prioritize, and refine the system’s most important quality attribute goals. </a:t>
            </a:r>
          </a:p>
          <a:p>
            <a:r>
              <a:rPr lang="en-US" dirty="0"/>
              <a:t>These are expressed as scenarios, which populate the leaves of the utility tree.  </a:t>
            </a:r>
          </a:p>
          <a:p>
            <a:r>
              <a:rPr lang="en-US" dirty="0"/>
              <a:t>The scenarios are assigned a rank of importance (High, Medium, Low).</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3222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76864" cy="778098"/>
          </a:xfrm>
        </p:spPr>
        <p:txBody>
          <a:bodyPr>
            <a:noAutofit/>
          </a:bodyPr>
          <a:lstStyle/>
          <a:p>
            <a:r>
              <a:rPr lang="en-US" sz="4000" dirty="0"/>
              <a:t>Step 6: Analyze Architectural Approaches</a:t>
            </a:r>
          </a:p>
        </p:txBody>
      </p:sp>
      <p:sp>
        <p:nvSpPr>
          <p:cNvPr id="3" name="Content Placeholder 2"/>
          <p:cNvSpPr>
            <a:spLocks noGrp="1"/>
          </p:cNvSpPr>
          <p:nvPr>
            <p:ph idx="1"/>
          </p:nvPr>
        </p:nvSpPr>
        <p:spPr>
          <a:xfrm>
            <a:off x="457200" y="1196752"/>
            <a:ext cx="8229600" cy="5544616"/>
          </a:xfrm>
        </p:spPr>
        <p:txBody>
          <a:bodyPr>
            <a:normAutofit fontScale="62500" lnSpcReduction="20000"/>
          </a:bodyPr>
          <a:lstStyle/>
          <a:p>
            <a:r>
              <a:rPr lang="en-US" dirty="0"/>
              <a:t>The evaluation team examines the highest-ranked scenarios one at a time; the architect explains how the architecture supports each one. </a:t>
            </a:r>
          </a:p>
          <a:p>
            <a:r>
              <a:rPr lang="en-US" dirty="0"/>
              <a:t>Evaluation team members—especially the questioners—probe for the architectural approaches that the architect used to carry out the scenario. </a:t>
            </a:r>
          </a:p>
          <a:p>
            <a:r>
              <a:rPr lang="en-US" dirty="0"/>
              <a:t>The evaluation team documents the relevant architectural decisions and catalogs their risks, non-risks, sensitivity points, and tradeoffs.   Examples:</a:t>
            </a:r>
          </a:p>
          <a:p>
            <a:pPr lvl="1"/>
            <a:r>
              <a:rPr lang="en-US" i="1" dirty="0"/>
              <a:t>Risk</a:t>
            </a:r>
            <a:r>
              <a:rPr lang="en-US" dirty="0"/>
              <a:t>:  The frequency of heartbeats affects the time in which the system can detect a failed component. Some assignments will result in unacceptable values of this response. </a:t>
            </a:r>
          </a:p>
          <a:p>
            <a:pPr lvl="1"/>
            <a:r>
              <a:rPr lang="en-US" i="1" dirty="0"/>
              <a:t>Sensitivity point</a:t>
            </a:r>
            <a:r>
              <a:rPr lang="en-US" dirty="0"/>
              <a:t>: The number of simultaneous database clients will affect the number of transactions that a database can process per second. </a:t>
            </a:r>
          </a:p>
          <a:p>
            <a:pPr lvl="1"/>
            <a:r>
              <a:rPr lang="en-US" i="1" dirty="0"/>
              <a:t>Tradeoff</a:t>
            </a:r>
            <a:r>
              <a:rPr lang="en-US" dirty="0"/>
              <a:t>: The heartbeat frequency determines the time for detecting a fault. Higher frequency leads to better availability but consumes more processing time and communication bandwidth (potentially reducing performance). </a:t>
            </a:r>
          </a:p>
          <a:p>
            <a:r>
              <a:rPr lang="en-US" dirty="0"/>
              <a:t>This analysis is not comprehensive. The key is to elicit sufficient architectural information to establish a link between the architectural decisions made and the driving quality attribute requirements.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7998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60648"/>
            <a:ext cx="2160240" cy="1800200"/>
          </a:xfrm>
        </p:spPr>
        <p:txBody>
          <a:bodyPr>
            <a:normAutofit/>
          </a:bodyPr>
          <a:lstStyle/>
          <a:p>
            <a:pPr algn="l"/>
            <a:r>
              <a:rPr lang="en-US" dirty="0"/>
              <a:t>Example of an Analysis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pic>
        <p:nvPicPr>
          <p:cNvPr id="5" name="Picture 4" descr="Bas_fig_21.1_3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22144"/>
            <a:ext cx="5207112" cy="6052576"/>
          </a:xfrm>
          <a:prstGeom prst="rect">
            <a:avLst/>
          </a:prstGeom>
        </p:spPr>
      </p:pic>
    </p:spTree>
    <p:extLst>
      <p:ext uri="{BB962C8B-B14F-4D97-AF65-F5344CB8AC3E}">
        <p14:creationId xmlns:p14="http://schemas.microsoft.com/office/powerpoint/2010/main" val="429105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Step 7:  Brainstorm and Prioritize Scenarios</a:t>
            </a:r>
          </a:p>
        </p:txBody>
      </p:sp>
      <p:sp>
        <p:nvSpPr>
          <p:cNvPr id="5" name="Content Placeholder 4"/>
          <p:cNvSpPr>
            <a:spLocks noGrp="1"/>
          </p:cNvSpPr>
          <p:nvPr>
            <p:ph idx="1"/>
          </p:nvPr>
        </p:nvSpPr>
        <p:spPr>
          <a:xfrm>
            <a:off x="457200" y="1340768"/>
            <a:ext cx="8229600" cy="4824536"/>
          </a:xfrm>
        </p:spPr>
        <p:txBody>
          <a:bodyPr>
            <a:normAutofit fontScale="62500" lnSpcReduction="20000"/>
          </a:bodyPr>
          <a:lstStyle/>
          <a:p>
            <a:r>
              <a:rPr lang="en-US" dirty="0"/>
              <a:t>The stakeholders brainstorm scenarios that are operationally meaningful with respect to the stakeholders’ individual roles. </a:t>
            </a:r>
          </a:p>
          <a:p>
            <a:pPr lvl="1"/>
            <a:r>
              <a:rPr lang="en-US" dirty="0"/>
              <a:t>A maintainer will likely propose a modifiability scenario</a:t>
            </a:r>
          </a:p>
          <a:p>
            <a:pPr lvl="1"/>
            <a:r>
              <a:rPr lang="en-US" dirty="0"/>
              <a:t>A user will probably come up with a scenario that expresses useful functionality or ease of operation</a:t>
            </a:r>
          </a:p>
          <a:p>
            <a:pPr lvl="1"/>
            <a:r>
              <a:rPr lang="en-US" dirty="0"/>
              <a:t>A quality assurance person will propose a scenario about testing the system or being able to replicate the state of the system leading up to a fault. </a:t>
            </a:r>
          </a:p>
          <a:p>
            <a:r>
              <a:rPr lang="en-US" dirty="0"/>
              <a:t>The purpose of brainstorming is to take the pulse of the larger stakeholder community: to learn what system success means </a:t>
            </a:r>
            <a:r>
              <a:rPr lang="en-US" i="1" dirty="0"/>
              <a:t>to them</a:t>
            </a:r>
            <a:r>
              <a:rPr lang="en-US" dirty="0"/>
              <a:t>. </a:t>
            </a:r>
          </a:p>
          <a:p>
            <a:r>
              <a:rPr lang="en-US" dirty="0"/>
              <a:t>Once the scenarios have been collected, they are prioritized by voting.</a:t>
            </a:r>
          </a:p>
          <a:p>
            <a:r>
              <a:rPr lang="en-US" dirty="0"/>
              <a:t>The list of prioritized scenarios is compared with those from the utility tree exercise. </a:t>
            </a:r>
          </a:p>
          <a:p>
            <a:pPr lvl="1"/>
            <a:r>
              <a:rPr lang="en-US" dirty="0"/>
              <a:t>If they agree, it indicates good alignment between what the architect had in mind and what the stakeholders actually wanted. </a:t>
            </a:r>
          </a:p>
          <a:p>
            <a:pPr lvl="1"/>
            <a:r>
              <a:rPr lang="en-US" dirty="0"/>
              <a:t>If additional driving scenarios are discovered—and they usually are—this may itself be a risk, if the discrepancy is large. This indicates that there was disagreement in the system’s important goals between the stakeholders and the architect. </a:t>
            </a:r>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61740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8: Analyze Architectural Approaches</a:t>
            </a:r>
          </a:p>
        </p:txBody>
      </p:sp>
      <p:sp>
        <p:nvSpPr>
          <p:cNvPr id="3" name="Content Placeholder 2"/>
          <p:cNvSpPr>
            <a:spLocks noGrp="1"/>
          </p:cNvSpPr>
          <p:nvPr>
            <p:ph idx="1"/>
          </p:nvPr>
        </p:nvSpPr>
        <p:spPr>
          <a:xfrm>
            <a:off x="457200" y="1484784"/>
            <a:ext cx="8229600" cy="4641379"/>
          </a:xfrm>
        </p:spPr>
        <p:txBody>
          <a:bodyPr>
            <a:normAutofit fontScale="92500" lnSpcReduction="10000"/>
          </a:bodyPr>
          <a:lstStyle/>
          <a:p>
            <a:r>
              <a:rPr lang="en-US" dirty="0"/>
              <a:t>In this step the evaluation team performs the same activities as in step 6, using the highest-ranked, newly generated scenarios. </a:t>
            </a:r>
          </a:p>
          <a:p>
            <a:r>
              <a:rPr lang="en-US" dirty="0"/>
              <a:t>The evaluation team guides the architect in the process of carrying out the highest ranked new scenarios. </a:t>
            </a:r>
          </a:p>
          <a:p>
            <a:r>
              <a:rPr lang="en-US" dirty="0"/>
              <a:t>The architect explains how relevant architectural decisions contribute to realizing each one. </a:t>
            </a:r>
          </a:p>
          <a:p>
            <a:r>
              <a:rPr lang="en-US" dirty="0"/>
              <a:t>This step might cover the top 5-10 scenarios, as time permits.</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279331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 Present Results</a:t>
            </a:r>
          </a:p>
        </p:txBody>
      </p:sp>
      <p:sp>
        <p:nvSpPr>
          <p:cNvPr id="3" name="Content Placeholder 2"/>
          <p:cNvSpPr>
            <a:spLocks noGrp="1"/>
          </p:cNvSpPr>
          <p:nvPr>
            <p:ph idx="1"/>
          </p:nvPr>
        </p:nvSpPr>
        <p:spPr/>
        <p:txBody>
          <a:bodyPr>
            <a:normAutofit fontScale="77500" lnSpcReduction="20000"/>
          </a:bodyPr>
          <a:lstStyle/>
          <a:p>
            <a:r>
              <a:rPr lang="en-US" dirty="0"/>
              <a:t>The evaluation team confers privately to group risks into risk themes, based on some common underlying concern or systemic deficiency. </a:t>
            </a:r>
          </a:p>
          <a:p>
            <a:pPr lvl="1"/>
            <a:r>
              <a:rPr lang="en-US" dirty="0"/>
              <a:t>For example, a group of risks about inadequate or out-of-date documentation might be grouped into a risk theme stating that documentation is given insufficient consideration. </a:t>
            </a:r>
          </a:p>
          <a:p>
            <a:pPr lvl="1"/>
            <a:r>
              <a:rPr lang="en-US" dirty="0"/>
              <a:t>A group of risks about the system’s inability to function in the face of various hardware and/or software failures might lead to a risk theme about insufficient attention to backup capability or providing high availability. </a:t>
            </a:r>
          </a:p>
          <a:p>
            <a:r>
              <a:rPr lang="en-US" dirty="0"/>
              <a:t>For each risk theme, the evaluation team identifies which of the business drivers listed in step 2 are affected. </a:t>
            </a:r>
          </a:p>
          <a:p>
            <a:pPr lvl="1"/>
            <a:r>
              <a:rPr lang="en-US" dirty="0"/>
              <a:t>This elevates the risks that were uncovered to the attention of management, who cares about the business drivers.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728290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 Present Results</a:t>
            </a:r>
          </a:p>
        </p:txBody>
      </p:sp>
      <p:sp>
        <p:nvSpPr>
          <p:cNvPr id="3" name="Content Placeholder 2"/>
          <p:cNvSpPr>
            <a:spLocks noGrp="1"/>
          </p:cNvSpPr>
          <p:nvPr>
            <p:ph idx="1"/>
          </p:nvPr>
        </p:nvSpPr>
        <p:spPr/>
        <p:txBody>
          <a:bodyPr>
            <a:normAutofit fontScale="92500" lnSpcReduction="20000"/>
          </a:bodyPr>
          <a:lstStyle/>
          <a:p>
            <a:r>
              <a:rPr lang="en-US" dirty="0"/>
              <a:t>The collected information from the evaluation is summarized and presented to stakeholders. </a:t>
            </a:r>
          </a:p>
          <a:p>
            <a:r>
              <a:rPr lang="en-US" dirty="0"/>
              <a:t>The following outputs are presented:</a:t>
            </a:r>
          </a:p>
          <a:p>
            <a:pPr lvl="1"/>
            <a:r>
              <a:rPr lang="en-US" dirty="0"/>
              <a:t>The architectural approaches documented</a:t>
            </a:r>
          </a:p>
          <a:p>
            <a:pPr lvl="1"/>
            <a:r>
              <a:rPr lang="en-US" dirty="0"/>
              <a:t>The set of scenarios and their prioritization from the brainstorming</a:t>
            </a:r>
          </a:p>
          <a:p>
            <a:pPr lvl="1"/>
            <a:r>
              <a:rPr lang="en-US" dirty="0"/>
              <a:t>The utility tree </a:t>
            </a:r>
          </a:p>
          <a:p>
            <a:pPr lvl="1"/>
            <a:r>
              <a:rPr lang="en-US" dirty="0"/>
              <a:t>The risks discovered</a:t>
            </a:r>
          </a:p>
          <a:p>
            <a:pPr lvl="1"/>
            <a:r>
              <a:rPr lang="en-US" dirty="0"/>
              <a:t>The </a:t>
            </a:r>
            <a:r>
              <a:rPr lang="en-US" dirty="0" err="1"/>
              <a:t>nonrisks</a:t>
            </a:r>
            <a:r>
              <a:rPr lang="en-US" dirty="0"/>
              <a:t> documented</a:t>
            </a:r>
          </a:p>
          <a:p>
            <a:pPr lvl="1"/>
            <a:r>
              <a:rPr lang="en-US" dirty="0"/>
              <a:t>The sensitivity points and tradeoff points found</a:t>
            </a:r>
          </a:p>
          <a:p>
            <a:pPr lvl="1"/>
            <a:r>
              <a:rPr lang="en-US" dirty="0"/>
              <a:t>Risk themes and the business drivers threatened by each one</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529364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Lightweight Architectural Evaluation</a:t>
            </a:r>
          </a:p>
        </p:txBody>
      </p:sp>
      <p:sp>
        <p:nvSpPr>
          <p:cNvPr id="3" name="Content Placeholder 2"/>
          <p:cNvSpPr>
            <a:spLocks noGrp="1"/>
          </p:cNvSpPr>
          <p:nvPr>
            <p:ph idx="1"/>
          </p:nvPr>
        </p:nvSpPr>
        <p:spPr/>
        <p:txBody>
          <a:bodyPr>
            <a:normAutofit fontScale="62500" lnSpcReduction="20000"/>
          </a:bodyPr>
          <a:lstStyle/>
          <a:p>
            <a:r>
              <a:rPr lang="en-US" dirty="0"/>
              <a:t>An ATAM is a substantial undertaking. </a:t>
            </a:r>
          </a:p>
          <a:p>
            <a:pPr lvl="1"/>
            <a:r>
              <a:rPr lang="en-US" dirty="0"/>
              <a:t>It requires some 20 to 30 person-days of effort from an evaluation team, plus even more for the architect and stakeholders. </a:t>
            </a:r>
          </a:p>
          <a:p>
            <a:pPr lvl="1"/>
            <a:r>
              <a:rPr lang="en-US" dirty="0"/>
              <a:t>Investing this amount of time makes sense on a large and costly project, where the risks of making a major mistake in the architecture are unacceptable. </a:t>
            </a:r>
          </a:p>
          <a:p>
            <a:r>
              <a:rPr lang="en-US" dirty="0"/>
              <a:t>We have developed a Lightweight Architecture Evaluation (LAE) method, based on the ATAM, for smaller, less risky projects. </a:t>
            </a:r>
          </a:p>
          <a:p>
            <a:pPr lvl="1"/>
            <a:r>
              <a:rPr lang="en-US" dirty="0"/>
              <a:t>May take place in a single day, or even a half-day meeting. </a:t>
            </a:r>
          </a:p>
          <a:p>
            <a:pPr lvl="1"/>
            <a:r>
              <a:rPr lang="en-US" dirty="0"/>
              <a:t>May be carried out entirely by members internal to the organization. </a:t>
            </a:r>
          </a:p>
          <a:p>
            <a:pPr lvl="1"/>
            <a:r>
              <a:rPr lang="en-US" dirty="0"/>
              <a:t>Of course this lower level of scrutiny and objectivity may not probe the architecture as deeply.</a:t>
            </a:r>
          </a:p>
          <a:p>
            <a:r>
              <a:rPr lang="en-US" dirty="0"/>
              <a:t>Because the participants are all internal to the organization and fewer in number than for the ATAM, giving everyone their say and achieving a shared understanding takes much less time. </a:t>
            </a:r>
          </a:p>
          <a:p>
            <a:r>
              <a:rPr lang="en-US" dirty="0"/>
              <a:t>The steps and phases of a Lightweight Architecture Evaluation can be carried out more quickly.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94180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Evaluation as a Risk Reduction Activity</a:t>
            </a:r>
          </a:p>
        </p:txBody>
      </p:sp>
      <p:sp>
        <p:nvSpPr>
          <p:cNvPr id="3" name="Content Placeholder 2"/>
          <p:cNvSpPr>
            <a:spLocks noGrp="1"/>
          </p:cNvSpPr>
          <p:nvPr>
            <p:ph idx="1"/>
          </p:nvPr>
        </p:nvSpPr>
        <p:spPr>
          <a:xfrm>
            <a:off x="457200" y="1268760"/>
            <a:ext cx="8229600" cy="5112568"/>
          </a:xfrm>
        </p:spPr>
        <p:txBody>
          <a:bodyPr>
            <a:normAutofit/>
          </a:bodyPr>
          <a:lstStyle/>
          <a:p>
            <a:r>
              <a:rPr lang="en-US" dirty="0"/>
              <a:t>Every architecture comes with risks. </a:t>
            </a:r>
          </a:p>
          <a:p>
            <a:r>
              <a:rPr lang="en-US" dirty="0"/>
              <a:t>The output of an architecture evaluation includes an identification of risky portions of the architecture. (Fixing those risks is not an output of the evaluation.)</a:t>
            </a:r>
          </a:p>
          <a:p>
            <a:r>
              <a:rPr lang="en-US" dirty="0"/>
              <a:t>Evaluations act like an insurance policy. How much insurance you need depends on how exposed you are to the risk of an unsuitable architecture and your risk tolerance. </a:t>
            </a:r>
          </a:p>
          <a:p>
            <a:endParaRPr lang="en-US" dirty="0"/>
          </a:p>
          <a:p>
            <a:endParaRPr lang="en-AU" dirty="0"/>
          </a:p>
        </p:txBody>
      </p:sp>
      <p:sp>
        <p:nvSpPr>
          <p:cNvPr id="4" name="Footer Placeholder 3"/>
          <p:cNvSpPr>
            <a:spLocks noGrp="1"/>
          </p:cNvSpPr>
          <p:nvPr>
            <p:ph type="ftr" sz="quarter" idx="11"/>
          </p:nvPr>
        </p:nvSpPr>
        <p:spPr/>
        <p:txBody>
          <a:bodyPr/>
          <a:lstStyle/>
          <a:p>
            <a:r>
              <a:rPr lang="en-AU" dirty="0"/>
              <a:t>© Len Bass, Paul Clements, Rick Kazman, distributed under Creative Commons Attribution License</a:t>
            </a:r>
          </a:p>
        </p:txBody>
      </p:sp>
    </p:spTree>
    <p:extLst>
      <p:ext uri="{BB962C8B-B14F-4D97-AF65-F5344CB8AC3E}">
        <p14:creationId xmlns:p14="http://schemas.microsoft.com/office/powerpoint/2010/main" val="229394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Agenda: 4-6 Hours</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786043068"/>
              </p:ext>
            </p:extLst>
          </p:nvPr>
        </p:nvGraphicFramePr>
        <p:xfrm>
          <a:off x="179512" y="1340768"/>
          <a:ext cx="8736633" cy="4014616"/>
        </p:xfrm>
        <a:graphic>
          <a:graphicData uri="http://schemas.openxmlformats.org/drawingml/2006/table">
            <a:tbl>
              <a:tblPr firstRow="1" bandRow="1">
                <a:tableStyleId>{5C22544A-7EE6-4342-B048-85BDC9FD1C3A}</a:tableStyleId>
              </a:tblPr>
              <a:tblGrid>
                <a:gridCol w="1728193">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288360">
                  <a:extLst>
                    <a:ext uri="{9D8B030D-6E8A-4147-A177-3AD203B41FA5}">
                      <a16:colId xmlns:a16="http://schemas.microsoft.com/office/drawing/2014/main" val="20002"/>
                    </a:ext>
                  </a:extLst>
                </a:gridCol>
              </a:tblGrid>
              <a:tr h="298756">
                <a:tc>
                  <a:txBody>
                    <a:bodyPr/>
                    <a:lstStyle/>
                    <a:p>
                      <a:r>
                        <a:rPr lang="en-US" sz="1400" dirty="0"/>
                        <a:t>Step</a:t>
                      </a:r>
                    </a:p>
                  </a:txBody>
                  <a:tcPr/>
                </a:tc>
                <a:tc>
                  <a:txBody>
                    <a:bodyPr/>
                    <a:lstStyle/>
                    <a:p>
                      <a:r>
                        <a:rPr lang="en-US" sz="1400" dirty="0"/>
                        <a:t>Time</a:t>
                      </a:r>
                    </a:p>
                  </a:txBody>
                  <a:tcPr/>
                </a:tc>
                <a:tc>
                  <a:txBody>
                    <a:bodyPr/>
                    <a:lstStyle/>
                    <a:p>
                      <a:r>
                        <a:rPr lang="en-US" sz="1400" dirty="0"/>
                        <a:t>Notes</a:t>
                      </a:r>
                    </a:p>
                  </a:txBody>
                  <a:tcPr/>
                </a:tc>
                <a:extLst>
                  <a:ext uri="{0D108BD9-81ED-4DB2-BD59-A6C34878D82A}">
                    <a16:rowId xmlns:a16="http://schemas.microsoft.com/office/drawing/2014/main" val="10000"/>
                  </a:ext>
                </a:extLst>
              </a:tr>
              <a:tr h="343272">
                <a:tc>
                  <a:txBody>
                    <a:bodyPr/>
                    <a:lstStyle/>
                    <a:p>
                      <a:r>
                        <a:rPr lang="en-US" sz="1200" dirty="0">
                          <a:latin typeface="+mn-lt"/>
                        </a:rPr>
                        <a:t>1. Present the LAE</a:t>
                      </a:r>
                    </a:p>
                  </a:txBody>
                  <a:tcPr/>
                </a:tc>
                <a:tc>
                  <a:txBody>
                    <a:bodyPr/>
                    <a:lstStyle/>
                    <a:p>
                      <a:r>
                        <a:rPr lang="en-US" sz="1200" dirty="0">
                          <a:latin typeface="+mn-lt"/>
                        </a:rPr>
                        <a:t>0 hours</a:t>
                      </a:r>
                    </a:p>
                  </a:txBody>
                  <a:tcPr/>
                </a:tc>
                <a:tc>
                  <a:txBody>
                    <a:bodyPr/>
                    <a:lstStyle/>
                    <a:p>
                      <a:r>
                        <a:rPr lang="en-US" sz="1200" dirty="0">
                          <a:latin typeface="+mn-lt"/>
                        </a:rPr>
                        <a:t>Participants already familiar with process.</a:t>
                      </a:r>
                    </a:p>
                  </a:txBody>
                  <a:tcPr/>
                </a:tc>
                <a:extLst>
                  <a:ext uri="{0D108BD9-81ED-4DB2-BD59-A6C34878D82A}">
                    <a16:rowId xmlns:a16="http://schemas.microsoft.com/office/drawing/2014/main" val="10001"/>
                  </a:ext>
                </a:extLst>
              </a:tr>
              <a:tr h="488608">
                <a:tc>
                  <a:txBody>
                    <a:bodyPr/>
                    <a:lstStyle/>
                    <a:p>
                      <a:r>
                        <a:rPr lang="en-US" sz="1200" dirty="0">
                          <a:latin typeface="+mn-lt"/>
                        </a:rPr>
                        <a:t>2. Review business goals</a:t>
                      </a: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 brief review ensures that these are fresh in everyone’s mind and that there are no surprises.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2"/>
                  </a:ext>
                </a:extLst>
              </a:tr>
              <a:tr h="488608">
                <a:tc>
                  <a:txBody>
                    <a:bodyPr/>
                    <a:lstStyle/>
                    <a:p>
                      <a:r>
                        <a:rPr lang="en-US" sz="1200" dirty="0">
                          <a:latin typeface="+mn-lt"/>
                        </a:rPr>
                        <a:t>3. Review the architecture</a:t>
                      </a: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All participants are expected to be familiar with the system. A brief overview of the architecture, using at least module and C&amp;C views, is presented.  1-2 scenarios are traced through these views.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3"/>
                  </a:ext>
                </a:extLst>
              </a:tr>
              <a:tr h="461624">
                <a:tc>
                  <a:txBody>
                    <a:bodyPr/>
                    <a:lstStyle/>
                    <a:p>
                      <a:r>
                        <a:rPr lang="en-US" sz="1200" dirty="0">
                          <a:latin typeface="+mn-lt"/>
                        </a:rPr>
                        <a:t>4. Review the architectural approaches</a:t>
                      </a: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4"/>
                  </a:ext>
                </a:extLst>
              </a:tr>
              <a:tr h="488608">
                <a:tc>
                  <a:txBody>
                    <a:bodyPr/>
                    <a:lstStyle/>
                    <a:p>
                      <a:r>
                        <a:rPr lang="en-US" sz="1200" dirty="0">
                          <a:latin typeface="+mn-lt"/>
                        </a:rPr>
                        <a:t>5. Review the QA</a:t>
                      </a:r>
                      <a:r>
                        <a:rPr lang="en-US" sz="1200" baseline="0" dirty="0">
                          <a:latin typeface="+mn-lt"/>
                        </a:rPr>
                        <a:t> </a:t>
                      </a:r>
                      <a:r>
                        <a:rPr lang="en-US" sz="1200" dirty="0">
                          <a:latin typeface="+mn-lt"/>
                        </a:rPr>
                        <a:t>utility tree</a:t>
                      </a:r>
                    </a:p>
                  </a:txBody>
                  <a:tcPr/>
                </a:tc>
                <a:tc>
                  <a:txBody>
                    <a:bodyPr/>
                    <a:lstStyle/>
                    <a:p>
                      <a:r>
                        <a:rPr lang="en-US" sz="1200" dirty="0">
                          <a:latin typeface="+mn-lt"/>
                        </a:rPr>
                        <a:t>0.5- 1.5</a:t>
                      </a:r>
                      <a:r>
                        <a:rPr lang="en-US" sz="1200" baseline="0" dirty="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A utility tree may already exist. If not, scenarios might exist from previous evaluations, part of design, part of requirements elicitation.  Put these in a tree.  </a:t>
                      </a:r>
                    </a:p>
                  </a:txBody>
                  <a:tcPr/>
                </a:tc>
                <a:extLst>
                  <a:ext uri="{0D108BD9-81ED-4DB2-BD59-A6C34878D82A}">
                    <a16:rowId xmlns:a16="http://schemas.microsoft.com/office/drawing/2014/main" val="10005"/>
                  </a:ext>
                </a:extLst>
              </a:tr>
              <a:tr h="488608">
                <a:tc>
                  <a:txBody>
                    <a:bodyPr/>
                    <a:lstStyle/>
                    <a:p>
                      <a:r>
                        <a:rPr lang="en-US" sz="1200" dirty="0">
                          <a:latin typeface="+mn-lt"/>
                        </a:rPr>
                        <a:t>6. Brainstorm scenarios</a:t>
                      </a:r>
                    </a:p>
                  </a:txBody>
                  <a:tcPr/>
                </a:tc>
                <a:tc>
                  <a:txBody>
                    <a:bodyPr/>
                    <a:lstStyle/>
                    <a:p>
                      <a:r>
                        <a:rPr lang="en-US" sz="1200" dirty="0">
                          <a:latin typeface="+mn-lt"/>
                        </a:rPr>
                        <a:t>0 hours</a:t>
                      </a:r>
                    </a:p>
                  </a:txBody>
                  <a:tcPr/>
                </a:tc>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a:solidFill>
                            <a:srgbClr val="000000"/>
                          </a:solidFill>
                          <a:effectLst/>
                          <a:latin typeface="+mn-lt"/>
                          <a:ea typeface="SimSun"/>
                        </a:rPr>
                        <a:t>A brief brainstorming activity can occur at this time to establish whether any new scenarios merit analysis.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7"/>
                  </a:ext>
                </a:extLst>
              </a:tr>
              <a:tr h="461880">
                <a:tc>
                  <a:txBody>
                    <a:bodyPr/>
                    <a:lstStyle/>
                    <a:p>
                      <a:r>
                        <a:rPr lang="en-US" sz="1200" dirty="0">
                          <a:latin typeface="+mn-lt"/>
                        </a:rPr>
                        <a:t>7. Analyze architectural approaches</a:t>
                      </a:r>
                    </a:p>
                  </a:txBody>
                  <a:tcPr/>
                </a:tc>
                <a:tc>
                  <a:txBody>
                    <a:bodyPr/>
                    <a:lstStyle/>
                    <a:p>
                      <a:r>
                        <a:rPr lang="en-US" sz="1200" dirty="0">
                          <a:latin typeface="+mn-lt"/>
                        </a:rPr>
                        <a:t>2-3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8"/>
                  </a:ext>
                </a:extLst>
              </a:tr>
              <a:tr h="488608">
                <a:tc>
                  <a:txBody>
                    <a:bodyPr/>
                    <a:lstStyle/>
                    <a:p>
                      <a:r>
                        <a:rPr lang="en-US" sz="1200" dirty="0">
                          <a:latin typeface="+mn-lt"/>
                        </a:rPr>
                        <a:t>8.</a:t>
                      </a:r>
                      <a:r>
                        <a:rPr lang="en-US" sz="1200" baseline="0" dirty="0">
                          <a:latin typeface="+mn-lt"/>
                        </a:rPr>
                        <a:t> Capture results</a:t>
                      </a:r>
                      <a:endParaRPr lang="en-US" sz="1200" dirty="0">
                        <a:latin typeface="+mn-lt"/>
                      </a:endParaRP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non-risks,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51592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fontScale="62500" lnSpcReduction="20000"/>
          </a:bodyPr>
          <a:lstStyle/>
          <a:p>
            <a:r>
              <a:rPr lang="en-US" dirty="0"/>
              <a:t>If a system is important enough for you to explicitly design its architecture, then that architecture should be evaluated. </a:t>
            </a:r>
          </a:p>
          <a:p>
            <a:r>
              <a:rPr lang="en-US" dirty="0"/>
              <a:t>The number of evaluations and the extent of each evaluation may vary from project to project. </a:t>
            </a:r>
          </a:p>
          <a:p>
            <a:pPr lvl="1"/>
            <a:r>
              <a:rPr lang="en-US" dirty="0"/>
              <a:t>A designer should perform an evaluation during the process of making an important decision. </a:t>
            </a:r>
          </a:p>
          <a:p>
            <a:pPr lvl="1"/>
            <a:r>
              <a:rPr lang="en-US" dirty="0"/>
              <a:t>Lightweight evaluations can be performed several times during a project as a peer review exercise. </a:t>
            </a:r>
          </a:p>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a:t>
            </a:r>
            <a:r>
              <a:rPr lang="en-US"/>
              <a:t>or non-risks </a:t>
            </a:r>
            <a:r>
              <a:rPr lang="en-US" dirty="0"/>
              <a:t>to find any trouble spots in the architecture.</a:t>
            </a:r>
          </a:p>
          <a:p>
            <a:r>
              <a:rPr lang="en-US" dirty="0"/>
              <a:t>Lightweight Architecture Evaluation, based on the ATAM, provides an inexpensive, low-ceremony architecture evaluation that can be carried out in an afternoon.</a:t>
            </a:r>
          </a:p>
          <a:p>
            <a:endParaRPr lang="en-US" dirty="0"/>
          </a:p>
        </p:txBody>
      </p:sp>
      <p:sp>
        <p:nvSpPr>
          <p:cNvPr id="3" name="Footer Placeholder 2"/>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60323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6B6D-C3E5-3946-8106-77ECF40A7FBA}"/>
              </a:ext>
            </a:extLst>
          </p:cNvPr>
          <p:cNvSpPr>
            <a:spLocks noGrp="1"/>
          </p:cNvSpPr>
          <p:nvPr>
            <p:ph type="title"/>
          </p:nvPr>
        </p:nvSpPr>
        <p:spPr/>
        <p:txBody>
          <a:bodyPr/>
          <a:lstStyle/>
          <a:p>
            <a:r>
              <a:rPr lang="en-US" dirty="0"/>
              <a:t>Key Evaluation Activities</a:t>
            </a:r>
          </a:p>
        </p:txBody>
      </p:sp>
      <p:sp>
        <p:nvSpPr>
          <p:cNvPr id="3" name="Content Placeholder 2">
            <a:extLst>
              <a:ext uri="{FF2B5EF4-FFF2-40B4-BE49-F238E27FC236}">
                <a16:creationId xmlns:a16="http://schemas.microsoft.com/office/drawing/2014/main" id="{0DF4F851-5F9F-EC40-9084-D9E3BE4146DC}"/>
              </a:ext>
            </a:extLst>
          </p:cNvPr>
          <p:cNvSpPr>
            <a:spLocks noGrp="1"/>
          </p:cNvSpPr>
          <p:nvPr>
            <p:ph idx="1"/>
          </p:nvPr>
        </p:nvSpPr>
        <p:spPr/>
        <p:txBody>
          <a:bodyPr>
            <a:normAutofit/>
          </a:bodyPr>
          <a:lstStyle/>
          <a:p>
            <a:r>
              <a:rPr lang="en-US" dirty="0"/>
              <a:t>Every evaluation should include (at least) these steps: </a:t>
            </a:r>
          </a:p>
          <a:p>
            <a:pPr marL="971550" lvl="1" indent="-514350">
              <a:buFont typeface="+mj-lt"/>
              <a:buAutoNum type="arabicPeriod"/>
            </a:pPr>
            <a:r>
              <a:rPr lang="en-US" i="1" dirty="0"/>
              <a:t>The reviewers individually ensure that they understand the current state of the architecture</a:t>
            </a:r>
            <a:r>
              <a:rPr lang="en-US" dirty="0"/>
              <a:t>. </a:t>
            </a:r>
          </a:p>
          <a:p>
            <a:pPr marL="971550" lvl="1" indent="-514350">
              <a:buFont typeface="+mj-lt"/>
              <a:buAutoNum type="arabicPeriod"/>
            </a:pPr>
            <a:r>
              <a:rPr lang="en-US" i="1" dirty="0"/>
              <a:t>The reviewers determine a number of drivers to guide the review</a:t>
            </a:r>
            <a:r>
              <a:rPr lang="en-US" dirty="0"/>
              <a:t>. </a:t>
            </a:r>
          </a:p>
          <a:p>
            <a:pPr marL="971550" lvl="1" indent="-514350">
              <a:buFont typeface="+mj-lt"/>
              <a:buAutoNum type="arabicPeriod"/>
            </a:pPr>
            <a:r>
              <a:rPr lang="en-US" i="1" dirty="0"/>
              <a:t>For each scenario, each reviewer should determine whether the scenario is satisfied. </a:t>
            </a:r>
          </a:p>
          <a:p>
            <a:pPr marL="971550" lvl="1" indent="-514350">
              <a:buFont typeface="+mj-lt"/>
              <a:buAutoNum type="arabicPeriod"/>
            </a:pPr>
            <a:r>
              <a:rPr lang="en-US" i="1" dirty="0"/>
              <a:t>The reviewers capture potential problems exposed during the prior step.</a:t>
            </a:r>
            <a:endParaRPr lang="en-US" dirty="0"/>
          </a:p>
          <a:p>
            <a:endParaRPr lang="en-US" dirty="0"/>
          </a:p>
        </p:txBody>
      </p:sp>
      <p:sp>
        <p:nvSpPr>
          <p:cNvPr id="4" name="Footer Placeholder 3">
            <a:extLst>
              <a:ext uri="{FF2B5EF4-FFF2-40B4-BE49-F238E27FC236}">
                <a16:creationId xmlns:a16="http://schemas.microsoft.com/office/drawing/2014/main" id="{F0E735BD-4CE0-5E48-8A5D-F7AF879B8BDD}"/>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402529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EF7-8CCE-324A-AD63-6F5F5B14141C}"/>
              </a:ext>
            </a:extLst>
          </p:cNvPr>
          <p:cNvSpPr>
            <a:spLocks noGrp="1"/>
          </p:cNvSpPr>
          <p:nvPr>
            <p:ph type="title"/>
          </p:nvPr>
        </p:nvSpPr>
        <p:spPr/>
        <p:txBody>
          <a:bodyPr/>
          <a:lstStyle/>
          <a:p>
            <a:r>
              <a:rPr lang="en-US" dirty="0"/>
              <a:t>How Much Analysis?</a:t>
            </a:r>
          </a:p>
        </p:txBody>
      </p:sp>
      <p:sp>
        <p:nvSpPr>
          <p:cNvPr id="3" name="Content Placeholder 2">
            <a:extLst>
              <a:ext uri="{FF2B5EF4-FFF2-40B4-BE49-F238E27FC236}">
                <a16:creationId xmlns:a16="http://schemas.microsoft.com/office/drawing/2014/main" id="{D05DF0EE-3CB0-E04E-98A8-B206676A4C5D}"/>
              </a:ext>
            </a:extLst>
          </p:cNvPr>
          <p:cNvSpPr>
            <a:spLocks noGrp="1"/>
          </p:cNvSpPr>
          <p:nvPr>
            <p:ph idx="1"/>
          </p:nvPr>
        </p:nvSpPr>
        <p:spPr/>
        <p:txBody>
          <a:bodyPr>
            <a:normAutofit/>
          </a:bodyPr>
          <a:lstStyle/>
          <a:p>
            <a:r>
              <a:rPr lang="en-US" dirty="0"/>
              <a:t>How much analysis should you do? </a:t>
            </a:r>
          </a:p>
          <a:p>
            <a:r>
              <a:rPr lang="en-US" dirty="0"/>
              <a:t>This depends on:</a:t>
            </a:r>
          </a:p>
          <a:p>
            <a:pPr lvl="1"/>
            <a:r>
              <a:rPr lang="en-US" i="1" dirty="0"/>
              <a:t>The importance of the decision</a:t>
            </a:r>
            <a:r>
              <a:rPr lang="en-US" dirty="0"/>
              <a:t>. </a:t>
            </a:r>
            <a:endParaRPr lang="en-US" sz="400" dirty="0"/>
          </a:p>
          <a:p>
            <a:pPr lvl="1"/>
            <a:r>
              <a:rPr lang="en-US" i="1" dirty="0"/>
              <a:t>The number of potential alternatives</a:t>
            </a:r>
            <a:r>
              <a:rPr lang="en-US" dirty="0"/>
              <a:t>. </a:t>
            </a:r>
            <a:endParaRPr lang="en-US" sz="400" dirty="0"/>
          </a:p>
          <a:p>
            <a:pPr lvl="1"/>
            <a:r>
              <a:rPr lang="en-US" i="1" dirty="0"/>
              <a:t>Good enough as opposed to perfect. </a:t>
            </a:r>
            <a:endParaRPr lang="en-US" sz="400" dirty="0"/>
          </a:p>
          <a:p>
            <a:pPr lvl="1"/>
            <a:endParaRPr lang="en-US" dirty="0"/>
          </a:p>
        </p:txBody>
      </p:sp>
      <p:sp>
        <p:nvSpPr>
          <p:cNvPr id="4" name="Footer Placeholder 3">
            <a:extLst>
              <a:ext uri="{FF2B5EF4-FFF2-40B4-BE49-F238E27FC236}">
                <a16:creationId xmlns:a16="http://schemas.microsoft.com/office/drawing/2014/main" id="{E0A1C6A5-A848-0A44-90DB-E4FC37434026}"/>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25067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Performs the Evaluation?</a:t>
            </a:r>
          </a:p>
        </p:txBody>
      </p:sp>
      <p:sp>
        <p:nvSpPr>
          <p:cNvPr id="3" name="Content Placeholder 2"/>
          <p:cNvSpPr>
            <a:spLocks noGrp="1"/>
          </p:cNvSpPr>
          <p:nvPr>
            <p:ph idx="1"/>
          </p:nvPr>
        </p:nvSpPr>
        <p:spPr/>
        <p:txBody>
          <a:bodyPr>
            <a:normAutofit/>
          </a:bodyPr>
          <a:lstStyle/>
          <a:p>
            <a:r>
              <a:rPr lang="en-US" dirty="0"/>
              <a:t>Three options:</a:t>
            </a:r>
          </a:p>
          <a:p>
            <a:pPr lvl="1"/>
            <a:r>
              <a:rPr lang="en-US" dirty="0"/>
              <a:t>The architect</a:t>
            </a:r>
          </a:p>
          <a:p>
            <a:pPr lvl="1"/>
            <a:r>
              <a:rPr lang="en-US" dirty="0"/>
              <a:t>Peers</a:t>
            </a:r>
          </a:p>
          <a:p>
            <a:pPr lvl="1"/>
            <a:r>
              <a:rPr lang="en-US" dirty="0"/>
              <a:t>Outsiders</a:t>
            </a:r>
          </a:p>
          <a:p>
            <a:endParaRPr lang="en-US" dirty="0"/>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37176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72AC-5C73-9A4B-A3AD-45DE69DCCC05}"/>
              </a:ext>
            </a:extLst>
          </p:cNvPr>
          <p:cNvSpPr>
            <a:spLocks noGrp="1"/>
          </p:cNvSpPr>
          <p:nvPr>
            <p:ph type="title"/>
          </p:nvPr>
        </p:nvSpPr>
        <p:spPr/>
        <p:txBody>
          <a:bodyPr/>
          <a:lstStyle/>
          <a:p>
            <a:r>
              <a:rPr lang="en-US" dirty="0"/>
              <a:t>Evaluation by the Architect</a:t>
            </a:r>
          </a:p>
        </p:txBody>
      </p:sp>
      <p:sp>
        <p:nvSpPr>
          <p:cNvPr id="3" name="Content Placeholder 2">
            <a:extLst>
              <a:ext uri="{FF2B5EF4-FFF2-40B4-BE49-F238E27FC236}">
                <a16:creationId xmlns:a16="http://schemas.microsoft.com/office/drawing/2014/main" id="{0AD7935D-B41E-964F-B464-7E8460C9B23E}"/>
              </a:ext>
            </a:extLst>
          </p:cNvPr>
          <p:cNvSpPr>
            <a:spLocks noGrp="1"/>
          </p:cNvSpPr>
          <p:nvPr>
            <p:ph idx="1"/>
          </p:nvPr>
        </p:nvSpPr>
        <p:spPr/>
        <p:txBody>
          <a:bodyPr/>
          <a:lstStyle/>
          <a:p>
            <a:r>
              <a:rPr lang="en-US" dirty="0"/>
              <a:t>Evaluation is done—implicitly or explicitly—every time the architect makes a key design decision to address an ASR or completes a design milestone. </a:t>
            </a:r>
          </a:p>
          <a:p>
            <a:r>
              <a:rPr lang="en-US" dirty="0"/>
              <a:t>This evaluation primarily involves deciding among the competing alternatives (as we saw in Chapter 20). </a:t>
            </a:r>
          </a:p>
          <a:p>
            <a:endParaRPr lang="en-US" dirty="0"/>
          </a:p>
        </p:txBody>
      </p:sp>
      <p:sp>
        <p:nvSpPr>
          <p:cNvPr id="4" name="Footer Placeholder 3">
            <a:extLst>
              <a:ext uri="{FF2B5EF4-FFF2-40B4-BE49-F238E27FC236}">
                <a16:creationId xmlns:a16="http://schemas.microsoft.com/office/drawing/2014/main" id="{1AE7802D-C817-3645-AF1F-2F32B482113D}"/>
              </a:ext>
            </a:extLst>
          </p:cNvPr>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50227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Peer Review</a:t>
            </a:r>
            <a:endParaRPr lang="en-US" dirty="0"/>
          </a:p>
        </p:txBody>
      </p:sp>
      <p:sp>
        <p:nvSpPr>
          <p:cNvPr id="3" name="Content Placeholder 2"/>
          <p:cNvSpPr>
            <a:spLocks noGrp="1"/>
          </p:cNvSpPr>
          <p:nvPr>
            <p:ph idx="1"/>
          </p:nvPr>
        </p:nvSpPr>
        <p:spPr/>
        <p:txBody>
          <a:bodyPr/>
          <a:lstStyle/>
          <a:p>
            <a:r>
              <a:rPr lang="en-US" dirty="0"/>
              <a:t>Architectural designs can be peer reviewed, just as code can. </a:t>
            </a:r>
          </a:p>
          <a:p>
            <a:r>
              <a:rPr lang="en-US" dirty="0"/>
              <a:t>A peer review can be carried out at any point of the design process where a candidate architecture, or at least a coherent reviewable part of one, exists. </a:t>
            </a:r>
          </a:p>
          <a:p>
            <a:r>
              <a:rPr lang="en-US" dirty="0"/>
              <a:t>Allocate at least several hours and possibly half a day. </a:t>
            </a:r>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277827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by Outsiders</a:t>
            </a:r>
          </a:p>
        </p:txBody>
      </p:sp>
      <p:sp>
        <p:nvSpPr>
          <p:cNvPr id="3" name="Content Placeholder 2"/>
          <p:cNvSpPr>
            <a:spLocks noGrp="1"/>
          </p:cNvSpPr>
          <p:nvPr>
            <p:ph idx="1"/>
          </p:nvPr>
        </p:nvSpPr>
        <p:spPr/>
        <p:txBody>
          <a:bodyPr>
            <a:normAutofit fontScale="77500" lnSpcReduction="20000"/>
          </a:bodyPr>
          <a:lstStyle/>
          <a:p>
            <a:r>
              <a:rPr lang="en-US" dirty="0"/>
              <a:t>Outside evaluators can cast an objective eye on an architecture. </a:t>
            </a:r>
          </a:p>
          <a:p>
            <a:r>
              <a:rPr lang="en-US" dirty="0"/>
              <a:t>“Outside” is relative; this may mean </a:t>
            </a:r>
          </a:p>
          <a:p>
            <a:pPr lvl="1"/>
            <a:r>
              <a:rPr lang="en-US" dirty="0"/>
              <a:t>outside the development project</a:t>
            </a:r>
          </a:p>
          <a:p>
            <a:pPr lvl="1"/>
            <a:r>
              <a:rPr lang="en-US" dirty="0"/>
              <a:t>outside the business unit where the project resides but within the same company </a:t>
            </a:r>
          </a:p>
          <a:p>
            <a:pPr lvl="1"/>
            <a:r>
              <a:rPr lang="en-US" dirty="0"/>
              <a:t>outside the company altogether. </a:t>
            </a:r>
          </a:p>
          <a:p>
            <a:r>
              <a:rPr lang="en-US" dirty="0"/>
              <a:t>Outsiders are chosen because they possess specialized knowledge or experience, or long experience successfully evaluating architectures.</a:t>
            </a:r>
          </a:p>
          <a:p>
            <a:r>
              <a:rPr lang="en-US" dirty="0"/>
              <a:t>Managers tend to be more inclined to listen to problems uncovered by an outside team. </a:t>
            </a:r>
          </a:p>
          <a:p>
            <a:r>
              <a:rPr lang="en-US" dirty="0"/>
              <a:t>An outside team tends to be used to evaluate complete architectures. </a:t>
            </a:r>
          </a:p>
          <a:p>
            <a:endParaRPr lang="en-US" dirty="0"/>
          </a:p>
        </p:txBody>
      </p:sp>
      <p:sp>
        <p:nvSpPr>
          <p:cNvPr id="4" name="Footer Placeholder 3"/>
          <p:cNvSpPr>
            <a:spLocks noGrp="1"/>
          </p:cNvSpPr>
          <p:nvPr>
            <p:ph type="ftr" sz="quarter" idx="11"/>
          </p:nvPr>
        </p:nvSpPr>
        <p:spPr/>
        <p:txBody>
          <a:bodyPr/>
          <a:lstStyle/>
          <a:p>
            <a:r>
              <a:rPr lang="en-AU"/>
              <a:t>© Len Bass, Paul Clements, Rick Kazman, distributed under Creative Commons Attribution License</a:t>
            </a:r>
            <a:endParaRPr lang="en-AU" dirty="0"/>
          </a:p>
        </p:txBody>
      </p:sp>
    </p:spTree>
    <p:extLst>
      <p:ext uri="{BB962C8B-B14F-4D97-AF65-F5344CB8AC3E}">
        <p14:creationId xmlns:p14="http://schemas.microsoft.com/office/powerpoint/2010/main" val="11620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32746</TotalTime>
  <Words>3719</Words>
  <Application>Microsoft Macintosh PowerPoint</Application>
  <PresentationFormat>On-screen Show (4:3)</PresentationFormat>
  <Paragraphs>269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Chapter 21: Evaluating an Architecture</vt:lpstr>
      <vt:lpstr>Chapter Outline</vt:lpstr>
      <vt:lpstr>Evaluation as a Risk Reduction Activity</vt:lpstr>
      <vt:lpstr>Key Evaluation Activities</vt:lpstr>
      <vt:lpstr>How Much Analysis?</vt:lpstr>
      <vt:lpstr>Who Performs the Evaluation?</vt:lpstr>
      <vt:lpstr>Evaluation by the Architect</vt:lpstr>
      <vt:lpstr>Peer Review</vt:lpstr>
      <vt:lpstr>Analysis by Outsiders</vt:lpstr>
      <vt:lpstr>Contextual Factors for Evaluation</vt:lpstr>
      <vt:lpstr>The Architecture Tradeoff Analysis Method</vt:lpstr>
      <vt:lpstr>Participants in the ATAM</vt:lpstr>
      <vt:lpstr>ATAM Evaluation Team Roles</vt:lpstr>
      <vt:lpstr>Outputs of the ATAM</vt:lpstr>
      <vt:lpstr>Outputs of the ATAM</vt:lpstr>
      <vt:lpstr>Intangible Outputs</vt:lpstr>
      <vt:lpstr>Phases of the ATAM</vt:lpstr>
      <vt:lpstr>Step 1:  Present the ATAM</vt:lpstr>
      <vt:lpstr>Step 2: Present Business Drivers</vt:lpstr>
      <vt:lpstr>Step 3:  Present the Architecture</vt:lpstr>
      <vt:lpstr>Step 4: Identify Architectural Approaches </vt:lpstr>
      <vt:lpstr>Step 5: Generate Utility Tree</vt:lpstr>
      <vt:lpstr>Step 6: Analyze Architectural Approaches</vt:lpstr>
      <vt:lpstr>Example of an Analysis</vt:lpstr>
      <vt:lpstr>Step 7:  Brainstorm and Prioritize Scenarios</vt:lpstr>
      <vt:lpstr>Step 8: Analyze Architectural Approaches</vt:lpstr>
      <vt:lpstr>Step 9: Present Results</vt:lpstr>
      <vt:lpstr>Step 9: Present Results</vt:lpstr>
      <vt:lpstr>Lightweight Architectural Evaluation</vt:lpstr>
      <vt:lpstr>Typical Agenda: 4-6 Hours</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Bass, Clements, Kazman</dc:creator>
  <cp:keywords/>
  <dc:description/>
  <cp:lastModifiedBy>Rick Kazman</cp:lastModifiedBy>
  <cp:revision>127</cp:revision>
  <dcterms:created xsi:type="dcterms:W3CDTF">2012-04-18T22:57:58Z</dcterms:created>
  <dcterms:modified xsi:type="dcterms:W3CDTF">2022-02-02T19:25:19Z</dcterms:modified>
  <cp:category/>
</cp:coreProperties>
</file>