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308" r:id="rId4"/>
    <p:sldId id="309" r:id="rId5"/>
    <p:sldId id="263" r:id="rId6"/>
    <p:sldId id="264" r:id="rId7"/>
    <p:sldId id="265" r:id="rId8"/>
    <p:sldId id="266" r:id="rId9"/>
    <p:sldId id="268" r:id="rId10"/>
    <p:sldId id="310" r:id="rId11"/>
    <p:sldId id="267" r:id="rId12"/>
    <p:sldId id="269" r:id="rId13"/>
    <p:sldId id="311" r:id="rId14"/>
    <p:sldId id="312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89" autoAdjust="0"/>
    <p:restoredTop sz="96552" autoAdjust="0"/>
  </p:normalViewPr>
  <p:slideViewPr>
    <p:cSldViewPr>
      <p:cViewPr varScale="1">
        <p:scale>
          <a:sx n="137" d="100"/>
          <a:sy n="137" d="100"/>
        </p:scale>
        <p:origin x="4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7/2/2022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7/2/2022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Kazman,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21322-EC31-0D49-B0CD-E25813AAD7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619672" cy="20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7/2/2022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7/2/2022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4B527-7C3C-974A-81D1-5BD3493443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34116" cy="11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7/2/2022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372B8-2D54-2241-9852-8D87D186C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34116" cy="11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7/2/2022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449092-A599-2C4B-853A-8EC2847A00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34116" cy="11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7/2/2022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1F60AE-E88C-8B42-B405-EAC97D27D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34116" cy="11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7/2/2022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EEDD7-E361-CE44-B05E-D2EA08857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34116" cy="11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7/2/2022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7/2/2022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7/2/2022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7/2/2022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Len Bass</a:t>
            </a:r>
            <a:r>
              <a:rPr lang="en-AU"/>
              <a:t>, Paul </a:t>
            </a:r>
            <a:r>
              <a:rPr lang="en-AU" dirty="0"/>
              <a:t>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Chapter 25: Architecture Competence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128792" cy="1991072"/>
          </a:xfrm>
        </p:spPr>
        <p:txBody>
          <a:bodyPr>
            <a:normAutofit/>
          </a:bodyPr>
          <a:lstStyle/>
          <a:p>
            <a:r>
              <a:rPr lang="en-US" i="1" dirty="0"/>
              <a:t>The </a:t>
            </a:r>
            <a:r>
              <a:rPr lang="en-US" i="1" dirty="0" err="1"/>
              <a:t>lyf</a:t>
            </a:r>
            <a:r>
              <a:rPr lang="en-US" i="1" dirty="0"/>
              <a:t> so short, the craft so long to </a:t>
            </a:r>
            <a:r>
              <a:rPr lang="en-US" i="1" dirty="0" err="1"/>
              <a:t>lerne</a:t>
            </a:r>
            <a:r>
              <a:rPr lang="en-US" i="1" dirty="0"/>
              <a:t>. </a:t>
            </a:r>
            <a:endParaRPr lang="en-US" dirty="0"/>
          </a:p>
          <a:p>
            <a:r>
              <a:rPr lang="en-US" dirty="0"/>
              <a:t>—Geoffrey Chaucer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1439-B124-4D44-9DD5-1858BCDB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Competence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6FF3-C6AF-2747-92C0-B310D334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architectural competence of an organization is: </a:t>
            </a:r>
          </a:p>
          <a:p>
            <a:pPr marL="457200" lvl="1" indent="0">
              <a:buNone/>
            </a:pPr>
            <a:r>
              <a:rPr lang="en-US" i="1" dirty="0"/>
              <a:t>	the ability of that organization to grow, use, and 	sustain the skills and knowledge necessary to 	effectively carry out architecture-centric 	practices at the individual, team, and 	organizational levels to produce architectures 	with acceptable cost that lead to systems aligned 	with the organization’s business goals.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D46E-5BB3-164B-A296-25429A3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82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Examples of Activities</a:t>
            </a:r>
            <a:r>
              <a:rPr lang="en-US" baseline="0" dirty="0"/>
              <a:t> by a Competent </a:t>
            </a:r>
            <a:r>
              <a:rPr lang="en-US" dirty="0"/>
              <a:t>O</a:t>
            </a:r>
            <a:r>
              <a:rPr lang="en-US" baseline="0" dirty="0"/>
              <a:t>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 career track for architects.</a:t>
            </a:r>
          </a:p>
          <a:p>
            <a:pPr lvl="0">
              <a:spcBef>
                <a:spcPts val="0"/>
              </a:spcBef>
            </a:pPr>
            <a:r>
              <a:rPr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 clear statement of responsibilities and authority for architects. </a:t>
            </a:r>
          </a:p>
          <a:p>
            <a:pPr lvl="0">
              <a:spcBef>
                <a:spcPts val="0"/>
              </a:spcBef>
            </a:pPr>
            <a:r>
              <a:rPr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 mentoring program for architects.</a:t>
            </a:r>
          </a:p>
          <a:p>
            <a:pPr lvl="0">
              <a:spcBef>
                <a:spcPts val="0"/>
              </a:spcBef>
            </a:pPr>
            <a:r>
              <a:rPr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an architecture training/education program. </a:t>
            </a:r>
          </a:p>
          <a:p>
            <a:pPr lvl="0">
              <a:spcBef>
                <a:spcPts val="0"/>
              </a:spcBef>
            </a:pPr>
            <a:r>
              <a:rPr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architecture milestones in project plans.</a:t>
            </a:r>
          </a:p>
          <a:p>
            <a:pPr lvl="0">
              <a:spcBef>
                <a:spcPts val="0"/>
              </a:spcBef>
            </a:pPr>
            <a:r>
              <a:rPr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architects provide input into product definition.</a:t>
            </a:r>
          </a:p>
          <a:p>
            <a:pPr lvl="0">
              <a:spcBef>
                <a:spcPts val="0"/>
              </a:spcBef>
            </a:pPr>
            <a:r>
              <a:rPr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architects advise on development team structure.</a:t>
            </a:r>
          </a:p>
          <a:p>
            <a:pPr lvl="0">
              <a:spcBef>
                <a:spcPts val="0"/>
              </a:spcBef>
            </a:pPr>
            <a:r>
              <a:rPr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architects influence throughout the entire project life cycle. </a:t>
            </a:r>
          </a:p>
          <a:p>
            <a:pPr lvl="0">
              <a:spcBef>
                <a:spcPts val="0"/>
              </a:spcBef>
            </a:pPr>
            <a:r>
              <a:rPr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 or penalize architects based on project success or failure.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290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Become a Better Architect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architects become good architects?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/>
              <a:t>Be mentored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/>
              <a:t>M</a:t>
            </a:r>
            <a:r>
              <a:rPr lang="en-US" dirty="0"/>
              <a:t>entor others</a:t>
            </a:r>
            <a:endParaRPr lang="en-US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350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DEBC-66B7-F44E-ADE7-F7B2335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Mentored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CC19-5F23-3442-8DFA-C7DF09C7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Few people have the luxury to gain firsthand all the experience needed to make us great architects. </a:t>
            </a:r>
          </a:p>
          <a:p>
            <a:r>
              <a:rPr lang="en-US" dirty="0"/>
              <a:t>But we can gain experience secondhand:</a:t>
            </a:r>
          </a:p>
          <a:p>
            <a:pPr lvl="1"/>
            <a:r>
              <a:rPr lang="en-US" dirty="0"/>
              <a:t>Find a skilled architect and attach yourself to that person. </a:t>
            </a:r>
          </a:p>
          <a:p>
            <a:pPr lvl="1"/>
            <a:r>
              <a:rPr lang="en-US" dirty="0"/>
              <a:t>Find out if your organization has a mentoring program that you can join. </a:t>
            </a:r>
          </a:p>
          <a:p>
            <a:pPr lvl="1"/>
            <a:r>
              <a:rPr lang="en-US" dirty="0"/>
              <a:t>Establish an informal mentoring relationship.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E4FFB-70D4-E748-ADF5-1381485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249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DEBC-66B7-F44E-ADE7-F7B2335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CC19-5F23-3442-8DFA-C7DF09C7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also be willing to mentor others as a way of giving back or paying forward the kindnesses that have enriched your career. </a:t>
            </a:r>
          </a:p>
          <a:p>
            <a:r>
              <a:rPr lang="en-US" dirty="0"/>
              <a:t>But there is a selfish reason to mentor as well: teaching a concept is the litmus test of whether you deeply understand it. This will improve your knowledge.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E4FFB-70D4-E748-ADF5-1381485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833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we think of software architects, we usually first think of their technical work. </a:t>
            </a:r>
          </a:p>
          <a:p>
            <a:r>
              <a:rPr lang="en-US" dirty="0"/>
              <a:t>But, in the same way that an architecture is much more than a technical “blueprint” for a system, an architect is much more </a:t>
            </a:r>
            <a:r>
              <a:rPr lang="en-US"/>
              <a:t>than just a </a:t>
            </a:r>
            <a:r>
              <a:rPr lang="en-US" dirty="0"/>
              <a:t>designer. </a:t>
            </a:r>
          </a:p>
          <a:p>
            <a:r>
              <a:rPr lang="en-US" dirty="0"/>
              <a:t>An architect must carry out the duties, hone the skills, and acquire the knowledge necessary to be successful. </a:t>
            </a:r>
          </a:p>
          <a:p>
            <a:r>
              <a:rPr lang="en-US" dirty="0"/>
              <a:t>The key to becoming a good architect is continuous learning, mentoring, and being mentored.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409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Competence of Individuals: Duties, Skills, and Knowledge of Architects </a:t>
            </a:r>
          </a:p>
          <a:p>
            <a:r>
              <a:rPr lang="en-US" dirty="0"/>
              <a:t>Competence of a Software Architecture Organization </a:t>
            </a:r>
          </a:p>
          <a:p>
            <a:r>
              <a:rPr lang="en-US" dirty="0"/>
              <a:t>Become a Better Architect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Kazman, distributed under Creative Commons Attribution License</a:t>
            </a:r>
          </a:p>
        </p:txBody>
      </p:sp>
    </p:spTree>
    <p:extLst>
      <p:ext uri="{BB962C8B-B14F-4D97-AF65-F5344CB8AC3E}">
        <p14:creationId xmlns:p14="http://schemas.microsoft.com/office/powerpoint/2010/main" val="286601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Competence of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Architects perform many activities beyond directly producing an architecture. </a:t>
            </a:r>
          </a:p>
          <a:p>
            <a:pPr marL="0" indent="0">
              <a:buNone/>
            </a:pPr>
            <a:r>
              <a:rPr lang="en-US" dirty="0"/>
              <a:t>These activities, which we call </a:t>
            </a:r>
            <a:r>
              <a:rPr lang="en-US" i="1" dirty="0"/>
              <a:t>duties</a:t>
            </a:r>
            <a:r>
              <a:rPr lang="en-US" dirty="0"/>
              <a:t>, form the backbone of an individual’s architecture competence. </a:t>
            </a:r>
          </a:p>
          <a:p>
            <a:pPr marL="0" indent="0">
              <a:buNone/>
            </a:pPr>
            <a:r>
              <a:rPr lang="en-US" dirty="0"/>
              <a:t>Writers about architects </a:t>
            </a:r>
            <a:br>
              <a:rPr lang="en-US" dirty="0"/>
            </a:br>
            <a:r>
              <a:rPr lang="en-US" dirty="0"/>
              <a:t>also speak of </a:t>
            </a:r>
            <a:r>
              <a:rPr lang="en-US" i="1" dirty="0"/>
              <a:t>skills </a:t>
            </a:r>
            <a:br>
              <a:rPr lang="en-US" i="1" dirty="0"/>
            </a:br>
            <a:r>
              <a:rPr lang="en-US" dirty="0"/>
              <a:t>and </a:t>
            </a:r>
            <a:r>
              <a:rPr lang="en-US" i="1" dirty="0"/>
              <a:t>knowledge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Duties, skills, and knowledge form the foundation of architecture competence.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06280" y="2996952"/>
            <a:ext cx="4680520" cy="2232248"/>
            <a:chOff x="755576" y="2564904"/>
            <a:chExt cx="7704856" cy="3600400"/>
          </a:xfrm>
        </p:grpSpPr>
        <p:sp>
          <p:nvSpPr>
            <p:cNvPr id="5" name="Oval 4"/>
            <p:cNvSpPr/>
            <p:nvPr/>
          </p:nvSpPr>
          <p:spPr>
            <a:xfrm>
              <a:off x="755576" y="4581128"/>
              <a:ext cx="2808312" cy="1584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Skills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508104" y="4581128"/>
              <a:ext cx="2952328" cy="1584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Know-ledge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63888" y="4149080"/>
              <a:ext cx="1944216" cy="1368152"/>
              <a:chOff x="3563888" y="4293096"/>
              <a:chExt cx="1944216" cy="1368152"/>
            </a:xfrm>
          </p:grpSpPr>
          <p:sp>
            <p:nvSpPr>
              <p:cNvPr id="7" name="Bent-Up Arrow 6"/>
              <p:cNvSpPr/>
              <p:nvPr/>
            </p:nvSpPr>
            <p:spPr>
              <a:xfrm>
                <a:off x="3563888" y="4293096"/>
                <a:ext cx="1296144" cy="1368152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Bent-Up Arrow 7"/>
              <p:cNvSpPr/>
              <p:nvPr/>
            </p:nvSpPr>
            <p:spPr>
              <a:xfrm flipH="1">
                <a:off x="4211960" y="4293096"/>
                <a:ext cx="1296144" cy="1368152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3131840" y="2564904"/>
              <a:ext cx="2808312" cy="1584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Duties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21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A8FE-B2B4-3348-ABAD-965110DD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 of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ED4C-E129-514D-9BEE-CDDAAF5B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improve your individual architectural competence, you should: </a:t>
            </a:r>
          </a:p>
          <a:p>
            <a:pPr lvl="1"/>
            <a:r>
              <a:rPr lang="en-US" i="1" dirty="0"/>
              <a:t>Gain experience carrying out the duties</a:t>
            </a:r>
            <a:r>
              <a:rPr lang="en-US" dirty="0"/>
              <a:t>. </a:t>
            </a:r>
          </a:p>
          <a:p>
            <a:pPr lvl="1"/>
            <a:r>
              <a:rPr lang="en-US" i="1" dirty="0"/>
              <a:t>Improve your nontechnical skills</a:t>
            </a:r>
            <a:r>
              <a:rPr lang="en-US" dirty="0"/>
              <a:t>. </a:t>
            </a:r>
          </a:p>
          <a:p>
            <a:pPr lvl="1"/>
            <a:r>
              <a:rPr lang="en-US" i="1" dirty="0"/>
              <a:t>Master the body of knowledge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14172-9396-2740-9947-662B49D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067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Duties of an Architect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68413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General Duty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Specific Duties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Architecting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Creating an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Evaluating and analyzing an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Documenting an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Working with and transforming other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Performing other architecting duties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life cycle activities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Managing</a:t>
                      </a:r>
                      <a:r>
                        <a:rPr lang="en-US" sz="2000" baseline="0" dirty="0"/>
                        <a:t> the r</a:t>
                      </a:r>
                      <a:r>
                        <a:rPr lang="en-US" sz="2000" dirty="0"/>
                        <a:t>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Implementing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Evaluation future technologies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Selecting tools and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9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Non-Technical Duties of an Architect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68413"/>
          <a:ext cx="8229600" cy="432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General Duty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Specific Duties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Managing</a:t>
                      </a:r>
                      <a:r>
                        <a:rPr lang="en-US" sz="2000" baseline="0" dirty="0"/>
                        <a:t> the project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Managing the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9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Supporting the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 and business related</a:t>
                      </a:r>
                      <a:r>
                        <a:rPr lang="en-US" sz="2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duties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Supporting the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392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Supporting the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Leadership and team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Providing technical</a:t>
                      </a:r>
                      <a:r>
                        <a:rPr lang="en-US" sz="2000" baseline="0" dirty="0"/>
                        <a:t> leadership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Building a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10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Skills of an Architect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68413"/>
          <a:ext cx="8229600" cy="4734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General Skill</a:t>
                      </a:r>
                      <a:r>
                        <a:rPr lang="en-US" sz="3200" baseline="0" dirty="0"/>
                        <a:t> Area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Specific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Communication skills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Outward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Interpersonal</a:t>
                      </a:r>
                      <a:r>
                        <a:rPr lang="en-US" sz="2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skills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Within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872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With other</a:t>
                      </a:r>
                      <a:r>
                        <a:rPr lang="en-US" sz="2000" baseline="0" dirty="0"/>
                        <a:t> people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lang="en-US" sz="2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skills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Leadership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Workload</a:t>
                      </a:r>
                      <a:r>
                        <a:rPr lang="en-US" sz="2000" baseline="0" dirty="0"/>
                        <a:t> management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Skills to excel in corporate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Skills for handling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Skills for handling unexpected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73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of an Architect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68413"/>
          <a:ext cx="8229600" cy="5331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General Knowledge </a:t>
                      </a:r>
                      <a:r>
                        <a:rPr lang="en-US" sz="2800" baseline="0" dirty="0"/>
                        <a:t>Area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Specific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Computer</a:t>
                      </a:r>
                      <a:r>
                        <a:rPr lang="en-US" sz="2800" baseline="0" dirty="0"/>
                        <a:t> Science knowledge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Software</a:t>
                      </a:r>
                      <a:r>
                        <a:rPr lang="en-US" sz="2000" baseline="0" dirty="0"/>
                        <a:t> Engineering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4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Design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4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Programming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34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and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Specific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864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Organization context and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Domain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14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Industry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14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Enterprise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514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Leadership and</a:t>
                      </a:r>
                      <a:r>
                        <a:rPr lang="en-US" sz="2000" baseline="0" dirty="0"/>
                        <a:t> management techniques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9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Competence of a Software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baseline="0" dirty="0"/>
              <a:t> is not enough for the architect to be competent.</a:t>
            </a:r>
          </a:p>
          <a:p>
            <a:r>
              <a:rPr lang="en-US" baseline="0" dirty="0"/>
              <a:t>The organizational setting is usually outside the control of individual architects.</a:t>
            </a:r>
          </a:p>
          <a:p>
            <a:r>
              <a:rPr lang="en-US" baseline="0" dirty="0"/>
              <a:t>The architect must operate in an environment that understands how to create/nurture/reward architects.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18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41483</TotalTime>
  <Words>962</Words>
  <Application>Microsoft Macintosh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Chapter 25: Architecture Competence</vt:lpstr>
      <vt:lpstr>Chapter Outline</vt:lpstr>
      <vt:lpstr>Competence of Individuals</vt:lpstr>
      <vt:lpstr>Competence of Individuals</vt:lpstr>
      <vt:lpstr>Technical Duties of an Architect</vt:lpstr>
      <vt:lpstr>Non-Technical Duties of an Architect</vt:lpstr>
      <vt:lpstr>Skills of an Architect</vt:lpstr>
      <vt:lpstr>Knowledge of an Architect</vt:lpstr>
      <vt:lpstr>Competence of a Software Organization</vt:lpstr>
      <vt:lpstr>Organizational Competence</vt:lpstr>
      <vt:lpstr>Some Examples of Activities by a Competent Organization</vt:lpstr>
      <vt:lpstr>Become a Better Architect</vt:lpstr>
      <vt:lpstr>Be Mentored</vt:lpstr>
      <vt:lpstr>Mentor Others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Bass, Clements, Kazman</dc:creator>
  <cp:keywords/>
  <dc:description/>
  <cp:lastModifiedBy>Rick Kazman</cp:lastModifiedBy>
  <cp:revision>159</cp:revision>
  <dcterms:created xsi:type="dcterms:W3CDTF">2012-04-18T22:57:58Z</dcterms:created>
  <dcterms:modified xsi:type="dcterms:W3CDTF">2022-02-10T03:18:06Z</dcterms:modified>
  <cp:category/>
</cp:coreProperties>
</file>