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0" r:id="rId3"/>
    <p:sldId id="309" r:id="rId4"/>
    <p:sldId id="268" r:id="rId5"/>
    <p:sldId id="313" r:id="rId6"/>
    <p:sldId id="310" r:id="rId7"/>
    <p:sldId id="267" r:id="rId8"/>
    <p:sldId id="314" r:id="rId9"/>
    <p:sldId id="315" r:id="rId10"/>
    <p:sldId id="269" r:id="rId11"/>
    <p:sldId id="311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402" autoAdjust="0"/>
    <p:restoredTop sz="96552" autoAdjust="0"/>
  </p:normalViewPr>
  <p:slideViewPr>
    <p:cSldViewPr>
      <p:cViewPr varScale="1">
        <p:scale>
          <a:sx n="137" d="100"/>
          <a:sy n="137" d="100"/>
        </p:scale>
        <p:origin x="3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B1F14-2969-4234-94C2-84FB01E3AC7A}" type="datetimeFigureOut">
              <a:rPr lang="en-AU" smtClean="0"/>
              <a:t>10/2/2022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5789E-32BF-4BCD-9509-3BAE69BCF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35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DB67-B98A-4AC5-929D-81BD9B8E0ED5}" type="datetime1">
              <a:rPr lang="en-AU" smtClean="0"/>
              <a:t>10/2/2022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© Len Bass, Paul Clements, Rick Kazman, distributed under Creative Commons Attribution License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521322-EC31-0D49-B0CD-E25813AAD7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619672" cy="207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2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C8F9-EC1D-4BA9-A60E-999AFF963F40}" type="datetime1">
              <a:rPr lang="en-AU" smtClean="0"/>
              <a:t>10/2/2022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© Len Bass, Paul Clements, Rick </a:t>
            </a:r>
            <a:r>
              <a:rPr lang="en-AU" dirty="0" err="1"/>
              <a:t>Kazman</a:t>
            </a:r>
            <a:r>
              <a:rPr lang="en-AU" dirty="0"/>
              <a:t>, distributed under Creative Commons Attribution License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311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916B-826A-4DC1-AF36-AFE8D11DE3BA}" type="datetime1">
              <a:rPr lang="en-AU" smtClean="0"/>
              <a:t>10/2/2022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© Len Bass, Paul Clements, Rick </a:t>
            </a:r>
            <a:r>
              <a:rPr lang="en-AU" dirty="0" err="1"/>
              <a:t>Kazman</a:t>
            </a:r>
            <a:r>
              <a:rPr lang="en-AU" dirty="0"/>
              <a:t>, distributed under Creative Commons Attribution License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17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03648" y="6356350"/>
            <a:ext cx="6336704" cy="365125"/>
          </a:xfrm>
        </p:spPr>
        <p:txBody>
          <a:bodyPr/>
          <a:lstStyle/>
          <a:p>
            <a:r>
              <a:rPr lang="en-AU" dirty="0"/>
              <a:t>© Len Bass, Paul Clements, Rick </a:t>
            </a:r>
            <a:r>
              <a:rPr lang="en-AU" dirty="0" err="1"/>
              <a:t>Kazman</a:t>
            </a:r>
            <a:r>
              <a:rPr lang="en-AU" dirty="0"/>
              <a:t>, distributed under Creative Commons Attribution License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4B527-7C3C-974A-81D1-5BD3493443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34116" cy="11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3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9AFD-92D5-4F38-81E5-3FBC268DED4A}" type="datetime1">
              <a:rPr lang="en-AU" smtClean="0"/>
              <a:t>10/2/2022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© Len Bass, Paul Clements, Rick </a:t>
            </a:r>
            <a:r>
              <a:rPr lang="en-AU" dirty="0" err="1"/>
              <a:t>Kazman</a:t>
            </a:r>
            <a:r>
              <a:rPr lang="en-AU" dirty="0"/>
              <a:t>, distributed under Creative Commons Attribution License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F372B8-2D54-2241-9852-8D87D186C2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34116" cy="11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A7F1-F5F6-4965-B98A-1EF216FC21E9}" type="datetime1">
              <a:rPr lang="en-AU" smtClean="0"/>
              <a:t>10/2/2022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© Len Bass, Paul Clements, Rick </a:t>
            </a:r>
            <a:r>
              <a:rPr lang="en-AU" dirty="0" err="1"/>
              <a:t>Kazman</a:t>
            </a:r>
            <a:r>
              <a:rPr lang="en-AU" dirty="0"/>
              <a:t>, distributed under Creative Commons Attribution License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449092-A599-2C4B-853A-8EC2847A00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34116" cy="11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6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951D-1B64-4AD7-951D-395C8B37DA62}" type="datetime1">
              <a:rPr lang="en-AU" smtClean="0"/>
              <a:t>10/2/2022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© Len Bass, Paul Clements, Rick </a:t>
            </a:r>
            <a:r>
              <a:rPr lang="en-AU" dirty="0" err="1"/>
              <a:t>Kazman</a:t>
            </a:r>
            <a:r>
              <a:rPr lang="en-AU" dirty="0"/>
              <a:t>, distributed under Creative Commons Attribution License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1F60AE-E88C-8B42-B405-EAC97D27D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34116" cy="11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5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D5B1-B0B7-4FEE-A636-82BBB8DC2F24}" type="datetime1">
              <a:rPr lang="en-AU" smtClean="0"/>
              <a:t>10/2/2022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©  Len Bass, Paul Clements, Rick </a:t>
            </a:r>
            <a:r>
              <a:rPr lang="en-AU" dirty="0" err="1"/>
              <a:t>Kazman</a:t>
            </a:r>
            <a:r>
              <a:rPr lang="en-AU" dirty="0"/>
              <a:t>, distributed under Creative Commons Attribution License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BEEDD7-E361-CE44-B05E-D2EA088573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34116" cy="11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E332-3D0B-4932-A3B1-41A6E16690E0}" type="datetime1">
              <a:rPr lang="en-AU" smtClean="0"/>
              <a:t>10/2/2022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© Len Bass, Paul Clements, Rick </a:t>
            </a:r>
            <a:r>
              <a:rPr lang="en-AU" dirty="0" err="1"/>
              <a:t>Kazman</a:t>
            </a:r>
            <a:r>
              <a:rPr lang="en-AU" dirty="0"/>
              <a:t>, distributed under Creative Commons Attribution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5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B9C4-EF48-4255-A3A3-972222EC13E9}" type="datetime1">
              <a:rPr lang="en-AU" smtClean="0"/>
              <a:t>10/2/2022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© Len Bass, Paul Clements, Rick </a:t>
            </a:r>
            <a:r>
              <a:rPr lang="en-AU" dirty="0" err="1"/>
              <a:t>Kazman</a:t>
            </a:r>
            <a:r>
              <a:rPr lang="en-AU" dirty="0"/>
              <a:t>, distributed under Creative Commons Attribution License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74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F8-BF1B-412F-A811-124AF48AB6BD}" type="datetime1">
              <a:rPr lang="en-AU" smtClean="0"/>
              <a:t>10/2/2022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© Len Bass, Paul Clements, Rick </a:t>
            </a:r>
            <a:r>
              <a:rPr lang="en-AU" dirty="0" err="1"/>
              <a:t>Kazman</a:t>
            </a:r>
            <a:r>
              <a:rPr lang="en-AU" dirty="0"/>
              <a:t>, distributed under Creative Commons Attribution License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4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3DB84-98FB-4B92-9E59-12D7CC27F3EE}" type="datetime1">
              <a:rPr lang="en-AU" smtClean="0"/>
              <a:t>10/2/2022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/>
              <a:t>© Len Bass</a:t>
            </a:r>
            <a:r>
              <a:rPr lang="en-AU"/>
              <a:t>, Paul </a:t>
            </a:r>
            <a:r>
              <a:rPr lang="en-AU" dirty="0"/>
              <a:t>Clements, Rick </a:t>
            </a:r>
            <a:r>
              <a:rPr lang="en-AU" dirty="0" err="1"/>
              <a:t>Kazman</a:t>
            </a:r>
            <a:r>
              <a:rPr lang="en-AU" dirty="0"/>
              <a:t>, distributed under Creative Commons Attribution License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17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Chapter 26: A Glimpse of the Future: Quantum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3886200"/>
            <a:ext cx="7128792" cy="2207096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[A quantum computer can be compared] to the airplane the Wright brothers flew at Kitty Hawk in 1903. The Wright Flyer barely got off the ground, but it foretold a revolution. </a:t>
            </a:r>
          </a:p>
          <a:p>
            <a:r>
              <a:rPr lang="en-US" dirty="0"/>
              <a:t>—</a:t>
            </a:r>
            <a:r>
              <a:rPr lang="en-US" dirty="0" err="1"/>
              <a:t>wired.com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35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Quantum Computing and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Quantum computers are extremely proficient at calculating the inverse of a function—in particular, the inverse of a hash function. </a:t>
            </a:r>
          </a:p>
          <a:p>
            <a:r>
              <a:rPr lang="en-US" dirty="0"/>
              <a:t>This kind of calculation is useful in decrypting passwords.</a:t>
            </a:r>
          </a:p>
          <a:p>
            <a:r>
              <a:rPr lang="en-US" dirty="0"/>
              <a:t>This makes an enormous amount of password-protected material, previously thought to be secure, quite vulnerable. </a:t>
            </a:r>
          </a:p>
          <a:p>
            <a:r>
              <a:rPr lang="en-US" dirty="0"/>
              <a:t>Shor’s algorithm is a quantum algorithm that can factor two primes, </a:t>
            </a:r>
            <a:r>
              <a:rPr lang="en-US" i="1" dirty="0"/>
              <a:t>p </a:t>
            </a:r>
            <a:r>
              <a:rPr lang="en-US" dirty="0"/>
              <a:t>and</a:t>
            </a:r>
            <a:r>
              <a:rPr lang="en-US" i="1" dirty="0"/>
              <a:t> q </a:t>
            </a:r>
            <a:r>
              <a:rPr lang="en-US" dirty="0"/>
              <a:t>with running time on the order of log (number of bits in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q</a:t>
            </a:r>
            <a:r>
              <a:rPr lang="en-US" dirty="0"/>
              <a:t>).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93509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DDEBC-66B7-F44E-ADE7-F7B23359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CC19-5F23-3442-8DFA-C7DF09C77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IBM is focusing on cybersecurity, drug development, financial modeling, better batteries, cleaner fertilization, traffic optimization, weather forecasting and climate change, and artificial intelligence and machine learning.</a:t>
            </a:r>
          </a:p>
          <a:p>
            <a:r>
              <a:rPr lang="en-US" dirty="0"/>
              <a:t>To date, except for cybersecurity, this list of potential quantum computing applications remains mostly speculation.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E4FFB-70D4-E748-ADF5-1381485A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2498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computers are in their infancy. </a:t>
            </a:r>
          </a:p>
          <a:p>
            <a:r>
              <a:rPr lang="en-US" dirty="0"/>
              <a:t>Applications for such computers are mostly speculation at this point. </a:t>
            </a:r>
          </a:p>
          <a:p>
            <a:r>
              <a:rPr lang="en-US" dirty="0"/>
              <a:t>Nonetheless, progress is happening rapidly. If Moore’s law applies to quantum computers, then the number of qubits available will grow exponentially over time. </a:t>
            </a:r>
          </a:p>
          <a:p>
            <a:r>
              <a:rPr lang="en-US" dirty="0"/>
              <a:t>So … stay tuned!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409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Qubit</a:t>
            </a:r>
          </a:p>
          <a:p>
            <a:r>
              <a:rPr lang="en-US" dirty="0"/>
              <a:t>Quantum Teleportation</a:t>
            </a:r>
          </a:p>
          <a:p>
            <a:r>
              <a:rPr lang="en-US" dirty="0"/>
              <a:t>Quantum Computing and Encryption</a:t>
            </a:r>
          </a:p>
          <a:p>
            <a:r>
              <a:rPr lang="en-US" dirty="0"/>
              <a:t>Potential Applications</a:t>
            </a:r>
          </a:p>
          <a:p>
            <a:r>
              <a:rPr lang="en-US" dirty="0"/>
              <a:t>Final Thoughts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© Len Bass, Paul Clements, Rick Kazman, distributed under Creative Commons Attribution License</a:t>
            </a:r>
          </a:p>
        </p:txBody>
      </p:sp>
    </p:spTree>
    <p:extLst>
      <p:ext uri="{BB962C8B-B14F-4D97-AF65-F5344CB8AC3E}">
        <p14:creationId xmlns:p14="http://schemas.microsoft.com/office/powerpoint/2010/main" val="286601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A8FE-B2B4-3348-ABAD-965110DD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6ED4C-E129-514D-9BEE-CDDAAF5BA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computers will likely become practical over the next five to ten years. </a:t>
            </a:r>
          </a:p>
          <a:p>
            <a:r>
              <a:rPr lang="en-US" dirty="0"/>
              <a:t>Quantum computers are generating interest because of their potential to outperform classical computers.</a:t>
            </a:r>
          </a:p>
          <a:p>
            <a:r>
              <a:rPr lang="en-US" dirty="0"/>
              <a:t>They will not replace classical computers; they are good at problems that involve combinatorics and are computationally difficult for classic computers.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14172-9396-2740-9947-662B49D8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067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Qubit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fundamental unit of calculation in a quantum computer is a unit of quantum information called a qubit. </a:t>
            </a:r>
          </a:p>
          <a:p>
            <a:r>
              <a:rPr lang="en-US" dirty="0"/>
              <a:t>A quantum computer manipulates qubits.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0189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Qubit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qubit is characterized by three numbers. Two of these are probabilities: </a:t>
            </a:r>
          </a:p>
          <a:p>
            <a:pPr lvl="1"/>
            <a:r>
              <a:rPr lang="en-US" dirty="0"/>
              <a:t>the probability that a measurement will deliver 1 and </a:t>
            </a:r>
          </a:p>
          <a:p>
            <a:pPr lvl="1"/>
            <a:r>
              <a:rPr lang="en-US" dirty="0"/>
              <a:t>the probability that a measurement will deliver 0. </a:t>
            </a:r>
          </a:p>
          <a:p>
            <a:pPr lvl="1"/>
            <a:r>
              <a:rPr lang="en-US" dirty="0"/>
              <a:t>the third number, called the phase, describes a rotation of the qubit. </a:t>
            </a:r>
          </a:p>
          <a:p>
            <a:r>
              <a:rPr lang="en-US" dirty="0"/>
              <a:t>A measurement of a qubit will return either a 0 or a 1 (with probabilities as designated) and will destroy the current value of the qubit and replace it with the value that it returned. </a:t>
            </a:r>
          </a:p>
          <a:p>
            <a:r>
              <a:rPr lang="en-US" dirty="0"/>
              <a:t>A qubit with non-zero probabilities for both 0 and 1 is said to be in superposition.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278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1439-B124-4D44-9DD5-1858BCDB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Qubit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A6FF3-C6AF-2747-92C0-B310D3342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Entanglement is a key element of quantum computing. It has no analog in classical computing. </a:t>
            </a:r>
          </a:p>
          <a:p>
            <a:r>
              <a:rPr lang="en-US" dirty="0"/>
              <a:t>Two qubits are “entangled” if, when measured, the second qubit measurement matches the measurement of the first. </a:t>
            </a:r>
          </a:p>
          <a:p>
            <a:r>
              <a:rPr lang="en-US" dirty="0"/>
              <a:t>Entanglement can occur no matter the amount of time between the two measurements, or the physical distance between the qubits. </a:t>
            </a:r>
          </a:p>
          <a:p>
            <a:r>
              <a:rPr lang="en-US" dirty="0"/>
              <a:t>This leads us to quantum teleportation.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8D46E-5BB3-164B-A296-25429A3F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582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Teleportation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If we want to copy one qubit to another we must accept the destruction of the state of the original qubit. </a:t>
            </a:r>
          </a:p>
          <a:p>
            <a:r>
              <a:rPr lang="en-US" dirty="0"/>
              <a:t>The recipient qubit will have the same state as the original, destroyed qubit. </a:t>
            </a:r>
          </a:p>
          <a:p>
            <a:r>
              <a:rPr lang="en-US" i="1" dirty="0"/>
              <a:t>Quantum teleportation </a:t>
            </a:r>
            <a:r>
              <a:rPr lang="en-US" dirty="0"/>
              <a:t>is the name given to this copying of the state.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2904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Teleportation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There is no requirement that the original qubit and the recipient qubit have any physical relationship. </a:t>
            </a:r>
          </a:p>
          <a:p>
            <a:r>
              <a:rPr lang="en-US" dirty="0"/>
              <a:t>In consequence, it is possible to transfer information over great distances between qubits.</a:t>
            </a:r>
          </a:p>
          <a:p>
            <a:r>
              <a:rPr lang="en-US" dirty="0"/>
              <a:t>The teleportation of the state of a qubit depends on entanglement. 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4924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Teleportation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This is inherently secure. </a:t>
            </a:r>
          </a:p>
          <a:p>
            <a:r>
              <a:rPr lang="en-US" dirty="0"/>
              <a:t>Because two qubits "communicate" through entanglement, they are not physically sent over a communication line. 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771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42452</TotalTime>
  <Words>828</Words>
  <Application>Microsoft Macintosh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Chapter 26: A Glimpse of the Future: Quantum Computing</vt:lpstr>
      <vt:lpstr>Chapter Outline</vt:lpstr>
      <vt:lpstr>Quantum Computing</vt:lpstr>
      <vt:lpstr>Single Qubit</vt:lpstr>
      <vt:lpstr>Single Qubit</vt:lpstr>
      <vt:lpstr>Single Qubit</vt:lpstr>
      <vt:lpstr>Quantum Teleportation</vt:lpstr>
      <vt:lpstr>Quantum Teleportation</vt:lpstr>
      <vt:lpstr>Quantum Teleportation</vt:lpstr>
      <vt:lpstr>Quantum Computing and Encryption</vt:lpstr>
      <vt:lpstr>Potential Applications</vt:lpstr>
      <vt:lpstr>Final Thoughts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Bass, Clements, Kazman</dc:creator>
  <cp:keywords/>
  <dc:description/>
  <cp:lastModifiedBy>Rick Kazman</cp:lastModifiedBy>
  <cp:revision>161</cp:revision>
  <dcterms:created xsi:type="dcterms:W3CDTF">2012-04-18T22:57:58Z</dcterms:created>
  <dcterms:modified xsi:type="dcterms:W3CDTF">2022-02-11T19:13:10Z</dcterms:modified>
  <cp:category/>
</cp:coreProperties>
</file>