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4"/>
  </p:notes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86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0" r:id="rId23"/>
    <p:sldId id="270" r:id="rId24"/>
    <p:sldId id="284" r:id="rId25"/>
    <p:sldId id="271" r:id="rId26"/>
    <p:sldId id="272" r:id="rId27"/>
    <p:sldId id="269" r:id="rId28"/>
    <p:sldId id="273" r:id="rId29"/>
    <p:sldId id="283" r:id="rId30"/>
    <p:sldId id="285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  <p:sldId id="297" r:id="rId42"/>
    <p:sldId id="300" r:id="rId43"/>
    <p:sldId id="301" r:id="rId44"/>
    <p:sldId id="298" r:id="rId45"/>
    <p:sldId id="299" r:id="rId46"/>
    <p:sldId id="302" r:id="rId47"/>
    <p:sldId id="304" r:id="rId48"/>
    <p:sldId id="303" r:id="rId49"/>
    <p:sldId id="305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08:53:13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4792 0 24575,'-5'1'0,"1"-1"0,-1 1 0,1 0 0,-1 0 0,1 0 0,0 1 0,-1 0 0,1 0 0,0 0 0,0 0 0,-6 5 0,-43 38 0,21-17 0,-5-1 0,-3-3 0,0-1 0,-1-1 0,-52 18 0,-11 6 0,20-2 0,-44 18 0,-155 71 0,122-29 0,132-85 0,-36 30 0,43-31 0,-1-1 0,-1-1 0,-27 14 0,25-15 0,1 1 0,0 1 0,-43 38 0,16-11 0,26-22 0,140-79 0,-11 3 0,200-82 0,-287 130 0,0 1 0,1 0 0,-1 1 0,29-3 0,5-2 0,254-70 0,-304 79 0,1 0 0,-1-1 0,0 1 0,1 0 0,-1 0 0,1 0 0,-1-1 0,1 1 0,-1 0 0,1 0 0,-1 0 0,1 0 0,-1 0 0,1 0 0,-1 0 0,1 0 0,-1 0 0,1 0 0,-1 0 0,1 0 0,-1 0 0,1 1 0,-1-1 0,1 0 0,-1 0 0,1 0 0,-1 1 0,0-1 0,1 0 0,-1 1 0,1-1 0,-1 0 0,0 1 0,1-1 0,-1 0 0,0 1 0,1-1 0,-1 1 0,0-1 0,0 0 0,1 1 0,-1-1 0,0 1 0,0-1 0,0 1 0,0-1 0,0 1 0,0-1 0,0 1 0,0-1 0,0 1 0,0-1 0,0 1 0,0-1 0,0 1 0,0-1 0,0 1 0,0-1 0,0 1 0,-1-1 0,1 1 0,0 0 0,-14 31 0,5-19 0,-1-1 0,0 1 0,-1-2 0,0 0 0,-1 0 0,-20 14 0,-87 50 0,86-55 0,-268 171 0,232-147 0,-2-3 0,-2-3 0,-2-3 0,-102 32 0,142-54 0,-1-1 0,-71 16 0,73-23 0,0 2 0,-38 13 0,-54 31 0,-8 1 0,113-46 0,0 0 0,0-2 0,0 0 0,-40 1 0,-587-9 0,473-6 0,130 7 0,-3 0 0,9 1 0,-62-11 0,-28-13 0,-193-14 0,83 24 0,212 13 0,-1-1 0,1-2 0,0 0 0,-46-19 0,46 15 0,-1 1 0,0 2 0,0 0 0,-36-3 0,4 3 0,0-2 0,0-3 0,-88-29 0,147 40 0,0 1 0,0 0 0,0 0 0,0-1 0,-1 1 0,1 0 0,0-1 0,0 1 0,0-1 0,0 0 0,0 1 0,0-1 0,0 0 0,0 1 0,1-1 0,-1 0 0,0 0 0,0 0 0,1 0 0,-2-2 0,2 3 0,0-1 0,0 0 0,1 0 0,-1 1 0,0-1 0,0 0 0,1 1 0,-1-1 0,1 0 0,-1 1 0,1-1 0,-1 1 0,1-1 0,-1 0 0,1 1 0,-1 0 0,1-1 0,0 1 0,-1-1 0,1 1 0,0 0 0,-1-1 0,2 1 0,52-19 0,-52 18 0,73-19 0,2 3 0,-1 4 0,87-4 0,-155 16 0,-1 1 0,1 0 0,0 0 0,-1 1 0,1 0 0,-1 1 0,1-1 0,8 4 0,-14-4 0,0 1 0,1-1 0,-1 0 0,0 1 0,0-1 0,0 1 0,-1-1 0,1 1 0,0 0 0,0 0 0,-1 0 0,0 0 0,1 0 0,-1 0 0,0 0 0,0 1 0,0-1 0,0 0 0,0 1 0,-1-1 0,1 0 0,-1 1 0,1-1 0,-1 1 0,0-1 0,0 1 0,0-1 0,-1 5 0,0 14 0,-1-11 0,1 0 0,0 1 0,1-1 0,0 1 0,1-1 0,0 1 0,1-1 0,0 0 0,1 1 0,-1-1 0,6 9 0,-2-7 0,1 0 0,0 0 0,1-1 0,0 0 0,1-1 0,19 18 0,69 49 0,-80-65 0,-1-2 0,1 0 0,0 0 0,0-2 0,1 0 0,1-1 0,-1-1 0,23 4 0,136 17 0,-173-27 0,116 7 0,-76-5 0,-1 0 0,46 10 0,109 13 0,-131-19 0,73 15 0,-82-7 0,1-3 0,0-3 0,101 2 0,-86-12 0,-1 4 0,133 20 0,-137-12 0,120 2 0,-48-6 0,653 88 0,-751-88 0,26 0 0,0-3 0,72-5 0,-16-1 0,41 3 0,-224 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08:53:45.9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 1 24575,'-3'4'0,"-2"3"0,-6-1 0,-6-1 0,-5-2 0,-5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08:53:51.4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3183 1271 24575,'-4'2'0,"0"0"0,0 0 0,0 0 0,-1-1 0,1 0 0,0 0 0,-1 0 0,1 0 0,-1-1 0,1 1 0,-1-1 0,-7-1 0,-11 2 0,-67 8 0,-197 11 0,-536-21 0,769-1 0,-54-10 0,-53-3 0,-77 16 0,-103-1 0,320-1 0,0-2 0,0 0 0,0-1 0,0-1 0,-36-14 0,56 19 0,1 0 0,0 0 0,-1 0 0,1 0 0,-1 0 0,1 0 0,0 0 0,-1 0 0,1 0 0,0 0 0,-1 0 0,1 0 0,0 0 0,-1-1 0,1 1 0,0 0 0,-1 0 0,1 0 0,0-1 0,0 1 0,-1 0 0,1 0 0,0-1 0,0 1 0,-1 0 0,1 0 0,0-1 0,0 1 0,0 0 0,-1-1 0,1 1 0,0 0 0,0-1 0,0 1 0,0 0 0,0-1 0,0 1 0,0 0 0,0-1 0,0 1 0,0-1 0,0 1 0,0 0 0,0-1 0,0 1 0,0-1 0,21-8 0,99-17 0,181-15 0,131 21 0,-346 21 0,-44 1 0,1-3 0,-1-1 0,48-9 0,1-3 0,145-4 0,-213 15 0,1 0 0,-1-2 0,37-11 0,-35 8 0,0 1 0,36-4 0,22-4 0,-59 10 0,0 1 0,36-3 0,-60 7 0,13 1 0,1-2 0,-1 1 0,1-2 0,-1 0 0,1 0 0,-1-2 0,17-5 0,-15 4 0,0 0 0,0 1 0,1 0 0,-1 1 0,1 1 0,22 0 0,100 9 0,-48-2 0,-30-3 0,332 1 0,-384-3 0,0-1 0,0 1 0,0-1 0,-1-1 0,1 0 0,0 0 0,-1 0 0,1-1 0,-1 0 0,0 0 0,0-1 0,0 0 0,0 0 0,-1 0 0,13-12 0,-19 16 0,0 0 0,0 0 0,1 0 0,-1-1 0,0 1 0,0 0 0,0 0 0,1-1 0,-1 1 0,0 0 0,0 0 0,0-1 0,0 1 0,0 0 0,1 0 0,-1-1 0,0 1 0,0 0 0,0-1 0,0 1 0,0 0 0,0-1 0,0 1 0,0 0 0,0 0 0,0-1 0,0 1 0,0 0 0,0-1 0,-1 1 0,1 0 0,0-1 0,0 1 0,0 0 0,-1-1 0,-11-5 0,-21 2 0,32 4 0,-160-1 0,-210 25 0,127-4 0,194-17 0,1 2 0,-81 18 0,96-16 0,-1-3 0,1 0 0,-1-3 0,-53-3 0,17 0 0,-138 3 0,-194-3 0,353-3 0,-63-13 0,39 5 0,41 8 0,-29-3 0,0-4 0,-94-30 0,123 29 0,0-1 0,1-2 0,-45-30 0,40 25 0,0 2 0,-57-21 0,-1-1 0,32 7 0,2-3 0,2-3 0,-81-69 0,134 104 0,-21-14 0,0 1 0,-49-24 0,-7-4 0,60 30 0,1-2 0,1 0 0,-19-22 0,-3-1 0,-89-87 0,125 122 0,-24-21 0,29 26 0,1 0 0,0 0 0,0 0 0,0 0 0,0 0 0,1-1 0,-1 1 0,0 0 0,0 0 0,1-1 0,-1 1 0,0 0 0,1-1 0,0 1 0,-1 0 0,1-1 0,0 1 0,-1-1 0,1 1 0,0-3 0,1 3 0,0 0 0,-1 0 0,1 0 0,0 0 0,0 1 0,-1-1 0,1 0 0,0 0 0,0 1 0,0-1 0,0 1 0,0-1 0,0 1 0,0-1 0,0 1 0,0-1 0,0 1 0,0 0 0,0 0 0,2-1 0,26-1 0,-22 1 0,211 0 0,-60 3 0,-153-2 0,-1 0 0,1 1 0,0 0 0,-1 0 0,1 0 0,-1 0 0,1 1 0,-1 0 0,0 0 0,0 0 0,0 0 0,0 1 0,0-1 0,0 1 0,4 4 0,6 7 0,-1 0 0,18 25 0,7 7 0,22 10 0,85 61 0,-135-109 0,3 1 0,1 0 0,21 9 0,4 2 0,6 6 0,-13-9 0,-1 2 0,49 39 0,-50-34 0,46 29 0,-50-40 0,1-1 0,0-2 0,0 0 0,37 6 0,-60-14 0,28 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F3D3-B0A9-4808-B5A3-347D8AAD9A78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D132F-13D4-460B-B4C1-58A36D99E8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0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D132F-13D4-460B-B4C1-58A36D99E8C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0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صفحه ا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E9A0EB0-DCCD-AD7B-F4AD-C9E83BF23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531" b="28293"/>
          <a:stretch/>
        </p:blipFill>
        <p:spPr>
          <a:xfrm>
            <a:off x="0" y="2162029"/>
            <a:ext cx="3317439" cy="471341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45F640-4848-8739-3EF0-59F4677EDC90}"/>
              </a:ext>
            </a:extLst>
          </p:cNvPr>
          <p:cNvGrpSpPr/>
          <p:nvPr userDrawn="1"/>
        </p:nvGrpSpPr>
        <p:grpSpPr>
          <a:xfrm>
            <a:off x="0" y="801407"/>
            <a:ext cx="12192000" cy="3016499"/>
            <a:chOff x="0" y="801407"/>
            <a:chExt cx="12192000" cy="3016499"/>
          </a:xfrm>
        </p:grpSpPr>
        <p:sp>
          <p:nvSpPr>
            <p:cNvPr id="7" name="Rectangle 6"/>
            <p:cNvSpPr/>
            <p:nvPr/>
          </p:nvSpPr>
          <p:spPr>
            <a:xfrm>
              <a:off x="0" y="801407"/>
              <a:ext cx="12192000" cy="80683"/>
            </a:xfrm>
            <a:prstGeom prst="rect">
              <a:avLst/>
            </a:prstGeom>
            <a:blipFill dpi="0" rotWithShape="1">
              <a:blip r:embed="rId4">
                <a:alphaModFix amt="80000"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0" y="3737223"/>
              <a:ext cx="12192000" cy="80683"/>
            </a:xfrm>
            <a:prstGeom prst="rect">
              <a:avLst/>
            </a:prstGeom>
            <a:blipFill dpi="0" rotWithShape="1">
              <a:blip r:embed="rId4">
                <a:alphaModFix amt="80000"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1755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939240"/>
              <a:ext cx="12192000" cy="2743200"/>
            </a:xfrm>
            <a:prstGeom prst="rect">
              <a:avLst/>
            </a:prstGeom>
            <a:blipFill dpi="0" rotWithShape="1">
              <a:blip r:embed="rId4">
                <a:alphaModFix amt="80000"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0485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A077787-E8C2-2149-E0CA-32C8D44D77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" y="89564"/>
            <a:ext cx="1423686" cy="142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3FDF41-CDF6-559E-D767-3AFE06FFCA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127" y="-3798"/>
            <a:ext cx="3105873" cy="6879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F871F-6759-CE8A-DC45-6EC08C6F8BAC}"/>
              </a:ext>
            </a:extLst>
          </p:cNvPr>
          <p:cNvSpPr txBox="1"/>
          <p:nvPr userDrawn="1"/>
        </p:nvSpPr>
        <p:spPr>
          <a:xfrm>
            <a:off x="2905246" y="1356823"/>
            <a:ext cx="674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>
                <a:cs typeface="A EntezareZohoor 5 **" panose="00000700000000000000" pitchFamily="2" charset="-78"/>
              </a:rPr>
              <a:t>برنامه‌سازی وب (40419)</a:t>
            </a:r>
            <a:endParaRPr lang="en-AU" sz="3600" b="1" dirty="0">
              <a:cs typeface="A EntezareZohoor 5 **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C2BB-BF50-845E-7F23-7D05DEC57726}"/>
              </a:ext>
            </a:extLst>
          </p:cNvPr>
          <p:cNvSpPr txBox="1"/>
          <p:nvPr userDrawn="1"/>
        </p:nvSpPr>
        <p:spPr>
          <a:xfrm>
            <a:off x="185196" y="3869344"/>
            <a:ext cx="9461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b="1" dirty="0">
                <a:latin typeface="IRANSansFaNum" panose="020B0506030804020204" pitchFamily="34" charset="-78"/>
                <a:cs typeface="IRANSansFaNum" panose="020B0506030804020204" pitchFamily="34" charset="-78"/>
              </a:rPr>
              <a:t>دانشکده‌ی مهندسی کامپیوتر دانشگاه صنعتی شریف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latin typeface="IRANSansFaNum" panose="020B0506030804020204" pitchFamily="34" charset="-78"/>
                <a:cs typeface="IRANSansFaNum" panose="020B0506030804020204" pitchFamily="34" charset="-78"/>
              </a:rPr>
              <a:t>مدرس : </a:t>
            </a:r>
            <a:r>
              <a:rPr lang="fa-IR" sz="24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یحیی پورسلطانی </a:t>
            </a:r>
            <a:r>
              <a:rPr lang="fa-IR" sz="1400" b="1" dirty="0">
                <a:latin typeface="IRANSansFaNum" panose="020B0506030804020204" pitchFamily="34" charset="-78"/>
                <a:cs typeface="IRANSansFaNum" panose="020B0506030804020204" pitchFamily="34" charset="-78"/>
              </a:rPr>
              <a:t>(دانشجوی دکترای تخصصی مهندسی کامپیوتر)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latin typeface="IRANSansFaNum" panose="020B0506030804020204" pitchFamily="34" charset="-78"/>
                <a:cs typeface="IRANSansFaNum" panose="020B0506030804020204" pitchFamily="34" charset="-78"/>
              </a:rPr>
              <a:t>بهار 1404</a:t>
            </a:r>
            <a:endParaRPr lang="en-AU" sz="2400" dirty="0">
              <a:latin typeface="IRANSansFaNum" panose="020B0506030804020204" pitchFamily="34" charset="-78"/>
              <a:cs typeface="IRANSansFaNum" panose="020B0506030804020204" pitchFamily="34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0925C9-7533-4353-F00C-E6CD0234B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2099" y="481118"/>
            <a:ext cx="3673475" cy="646331"/>
          </a:xfrm>
        </p:spPr>
        <p:txBody>
          <a:bodyPr>
            <a:normAutofit/>
          </a:bodyPr>
          <a:lstStyle>
            <a:lvl1pPr marL="0" indent="0" algn="ctr" rtl="1">
              <a:buNone/>
              <a:defRPr sz="3200">
                <a:cs typeface="+mj-cs"/>
              </a:defRPr>
            </a:lvl1pPr>
          </a:lstStyle>
          <a:p>
            <a:pPr lvl="0"/>
            <a:r>
              <a:rPr lang="fa-IR" dirty="0"/>
              <a:t>درس چندم؟</a:t>
            </a:r>
            <a:endParaRPr lang="en-AU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700864-4569-169E-1A14-26B940801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73" y="1985508"/>
            <a:ext cx="9323166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fa-IR" dirty="0"/>
              <a:t>عنوان مبحث (</a:t>
            </a:r>
            <a:r>
              <a:rPr lang="en-US" dirty="0"/>
              <a:t>Topic Title</a:t>
            </a:r>
            <a:r>
              <a:rPr lang="fa-IR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4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68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9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سلاید اصلی بح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1077950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fa-IR" dirty="0"/>
              <a:t>افزودن عنوان (</a:t>
            </a:r>
            <a:r>
              <a:rPr lang="en-US" dirty="0"/>
              <a:t>Adding Title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745144"/>
            <a:ext cx="10058400" cy="4427056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defRPr sz="2000"/>
            </a:lvl1pPr>
            <a:lvl2pPr algn="r" rtl="1">
              <a:lnSpc>
                <a:spcPct val="150000"/>
              </a:lnSpc>
              <a:defRPr sz="1800"/>
            </a:lvl2pPr>
            <a:lvl3pPr algn="r" rtl="1">
              <a:lnSpc>
                <a:spcPct val="150000"/>
              </a:lnSpc>
              <a:defRPr sz="1600"/>
            </a:lvl3pPr>
            <a:lvl4pPr algn="r" rtl="1">
              <a:lnSpc>
                <a:spcPct val="150000"/>
              </a:lnSpc>
              <a:defRPr sz="1800"/>
            </a:lvl4pPr>
            <a:lvl5pPr algn="r" rtl="1">
              <a:lnSpc>
                <a:spcPct val="150000"/>
              </a:lnSpc>
              <a:defRPr sz="1800"/>
            </a:lvl5pPr>
          </a:lstStyle>
          <a:p>
            <a:pPr lvl="0"/>
            <a:r>
              <a:rPr lang="fa-IR" dirty="0"/>
              <a:t>متن سطح 1 (</a:t>
            </a:r>
            <a:r>
              <a:rPr lang="en-US" dirty="0"/>
              <a:t>First Level</a:t>
            </a:r>
            <a:r>
              <a:rPr lang="fa-IR" dirty="0"/>
              <a:t>)</a:t>
            </a:r>
          </a:p>
          <a:p>
            <a:pPr lvl="1"/>
            <a:r>
              <a:rPr lang="fa-IR" dirty="0"/>
              <a:t>متن سطح 2</a:t>
            </a:r>
          </a:p>
          <a:p>
            <a:pPr lvl="2"/>
            <a:r>
              <a:rPr lang="fa-IR" dirty="0"/>
              <a:t>متن سطح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3614" y="6272784"/>
            <a:ext cx="6327648" cy="365125"/>
          </a:xfrm>
        </p:spPr>
        <p:txBody>
          <a:bodyPr/>
          <a:lstStyle>
            <a:lvl1pPr algn="r" rtl="1">
              <a:defRPr sz="1400" b="1"/>
            </a:lvl1pPr>
          </a:lstStyle>
          <a:p>
            <a:r>
              <a:rPr lang="fa-IR" dirty="0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cs typeface="+mn-cs"/>
              </a:defRPr>
            </a:lvl1pPr>
          </a:lstStyle>
          <a:p>
            <a:fld id="{161CA3E8-88E1-4992-9D85-21E2BB9BA4BA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8F251-3B49-1A42-304B-C6175EC1C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97" y="6142220"/>
            <a:ext cx="626252" cy="6262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4D6C9E-F9C3-F364-77AF-CD3B68B4BC0E}"/>
              </a:ext>
            </a:extLst>
          </p:cNvPr>
          <p:cNvCxnSpPr/>
          <p:nvPr userDrawn="1"/>
        </p:nvCxnSpPr>
        <p:spPr>
          <a:xfrm flipH="1">
            <a:off x="889982" y="6455346"/>
            <a:ext cx="6656712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عنوان فرع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528" y="726532"/>
            <a:ext cx="10030812" cy="3520440"/>
          </a:xfrm>
        </p:spPr>
        <p:txBody>
          <a:bodyPr anchor="ctr">
            <a:normAutofit/>
          </a:bodyPr>
          <a:lstStyle>
            <a:lvl1pPr algn="r" rtl="1">
              <a:lnSpc>
                <a:spcPct val="150000"/>
              </a:lnSpc>
              <a:defRPr sz="6000" b="1"/>
            </a:lvl1pPr>
          </a:lstStyle>
          <a:p>
            <a:r>
              <a:rPr lang="fa-IR" dirty="0"/>
              <a:t>عنوان فرعی (</a:t>
            </a:r>
            <a:r>
              <a:rPr lang="en-US" dirty="0"/>
              <a:t>English Subtitle</a:t>
            </a:r>
            <a:r>
              <a:rPr lang="fa-IR" dirty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4127" y="2012447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0430" y="2192732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62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fa-IR" dirty="0"/>
              <a:t>صفحه سفید (</a:t>
            </a:r>
            <a:r>
              <a:rPr lang="en-US" dirty="0"/>
              <a:t>White Page with Title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C0CF88F-CF37-595C-96A6-BFEE0769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3614" y="6272784"/>
            <a:ext cx="6327648" cy="365125"/>
          </a:xfrm>
        </p:spPr>
        <p:txBody>
          <a:bodyPr/>
          <a:lstStyle>
            <a:lvl1pPr algn="r" rtl="1">
              <a:defRPr sz="1400" b="1"/>
            </a:lvl1pPr>
          </a:lstStyle>
          <a:p>
            <a:r>
              <a:rPr lang="fa-IR" dirty="0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ADEE6C-64C9-00BF-231B-BDA2455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>
            <a:lvl1pPr>
              <a:defRPr b="0">
                <a:cs typeface="+mn-cs"/>
              </a:defRPr>
            </a:lvl1pPr>
          </a:lstStyle>
          <a:p>
            <a:fld id="{161CA3E8-88E1-4992-9D85-21E2BB9BA4BA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7F509-C0D8-068E-DC5B-2D5488F48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97" y="6142220"/>
            <a:ext cx="626252" cy="6262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83D18D-4467-7523-CEEB-3D1550969EC9}"/>
              </a:ext>
            </a:extLst>
          </p:cNvPr>
          <p:cNvCxnSpPr/>
          <p:nvPr userDrawn="1"/>
        </p:nvCxnSpPr>
        <p:spPr>
          <a:xfrm flipH="1">
            <a:off x="889982" y="6455346"/>
            <a:ext cx="6656712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62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3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fa-IR" dirty="0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85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4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7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fa-IR"/>
              <a:t>درس برنامه‌سازی وب | مدرس : یحیی پورسلطانی |</a:t>
            </a:r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1CA3E8-88E1-4992-9D85-21E2BB9B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9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8" r:id="rId4"/>
    <p:sldLayoutId id="2147483736" r:id="rId5"/>
    <p:sldLayoutId id="2147483737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prayush20/understanding-spring-security-authentication-flow-f9bb545bd7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skill.org/learn/step/2777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skill.org/learn/step/2777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skill.org/learn/step/2777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skill.org/learn/step/2777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onceperrequestfilt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tinezmendietagerman/scaling-web-apps-stateful-vs-stateless-87ce157b8dc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tinezmendietagerman/scaling-web-apps-stateful-vs-stateless-87ce157b8dc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FFFF-E63E-F7FC-3E64-5BFA198D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46" y="2068666"/>
            <a:ext cx="9461243" cy="1570751"/>
          </a:xfrm>
        </p:spPr>
        <p:txBody>
          <a:bodyPr/>
          <a:lstStyle/>
          <a:p>
            <a:r>
              <a:rPr lang="fa-IR" dirty="0"/>
              <a:t>مقدمه‌ای بر پیاده‌سازی مکانیزم‌های امنیتی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831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1852-3DAF-74A8-3220-52DF5E3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Authentication vs Authorization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8B42-2B01-0267-8AE3-29170C3C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مفهوم </a:t>
            </a:r>
            <a:r>
              <a:rPr lang="en-US" dirty="0"/>
              <a:t>Authentication</a:t>
            </a:r>
            <a:r>
              <a:rPr lang="fa-IR" dirty="0"/>
              <a:t> : چه کسی می‌تواند از سیستم استفاده کند؟</a:t>
            </a:r>
          </a:p>
          <a:p>
            <a:r>
              <a:rPr lang="fa-IR" dirty="0"/>
              <a:t>مفهوم </a:t>
            </a:r>
            <a:r>
              <a:rPr lang="en-US" dirty="0"/>
              <a:t>Authorization</a:t>
            </a:r>
            <a:r>
              <a:rPr lang="fa-IR" dirty="0"/>
              <a:t> : هر یک از کاربران سیستم، از چه بخش‌هایی از آن می‌توانند استفاده کنند؟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7FAA-4BDA-5AF9-4728-2CC7DCB5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3109-2873-5DE9-E192-358E650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3A05EF-E65A-CE38-5FA1-94749B4BE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539" y="3040292"/>
            <a:ext cx="8786922" cy="33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3A5-610C-26D4-4F03-BD182A71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برقراری امنیت در برنامه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367EE-06CC-6C3B-3596-D33869A9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1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F0AE-5F29-B1D1-6454-700DD2A5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مکانیزم بدون امنیت!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2F0A-4793-C9F5-B390-98CD802F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حالتی که هیچ مکانیزم امنیتی بر روی برنامه برقرار نباشد، تمامی آدرس‌ها در دسترس بوده و برای همه‌ی کاربران قابل استفاده هستند.</a:t>
            </a:r>
          </a:p>
          <a:p>
            <a:pPr lvl="1"/>
            <a:r>
              <a:rPr lang="fa-IR" dirty="0"/>
              <a:t>تمامی کنترلرها در دسترس هستند!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EC88-35D4-5E6C-AD39-264B1B66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7B5BF-AC47-8D2F-C4FD-A96D1CEB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63306-EA5A-E8A4-360C-B9936A35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4" y="2524991"/>
            <a:ext cx="5205453" cy="35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4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CF5-C801-6E46-D823-6BE290C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چگونگی برقراری امنیت در </a:t>
            </a:r>
            <a:r>
              <a:rPr lang="en-US" dirty="0"/>
              <a:t>Spring Security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71D7-606C-3F1D-55A5-BE59366F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احراز هویت یک کاربر در یک برنامه‌ی </a:t>
            </a:r>
            <a:r>
              <a:rPr lang="en-US" dirty="0"/>
              <a:t>Spring Boot</a:t>
            </a:r>
            <a:r>
              <a:rPr lang="fa-IR" dirty="0"/>
              <a:t> ، مکانیزم‌های مختلفی وجود دارد که یکی از بدیهی ترین آن‌ها، دریافت نام کاربری و رمز عبور و تخصیص یک توکن به کاربر است.</a:t>
            </a:r>
          </a:p>
          <a:p>
            <a:pPr marL="617220" lvl="1" indent="-342900">
              <a:buFont typeface="+mj-lt"/>
              <a:buAutoNum type="arabicPeriod"/>
            </a:pPr>
            <a:r>
              <a:rPr lang="fa-IR" dirty="0"/>
              <a:t>دریافت درخواست</a:t>
            </a:r>
          </a:p>
          <a:p>
            <a:pPr marL="617220" lvl="1" indent="-342900">
              <a:buFont typeface="+mj-lt"/>
              <a:buAutoNum type="arabicPeriod"/>
            </a:pPr>
            <a:r>
              <a:rPr lang="fa-IR" dirty="0"/>
              <a:t>فیلتر درخواست</a:t>
            </a:r>
          </a:p>
          <a:p>
            <a:pPr marL="617220" lvl="1" indent="-342900">
              <a:buFont typeface="+mj-lt"/>
              <a:buAutoNum type="arabicPeriod"/>
            </a:pPr>
            <a:r>
              <a:rPr lang="fa-IR" dirty="0"/>
              <a:t>احراز هویت کاربر با یکی</a:t>
            </a:r>
            <a:br>
              <a:rPr lang="fa-IR" dirty="0"/>
            </a:br>
            <a:r>
              <a:rPr lang="fa-IR" dirty="0"/>
              <a:t>از روش‌های ممکن.</a:t>
            </a:r>
          </a:p>
          <a:p>
            <a:pPr marL="617220" lvl="1" indent="-342900">
              <a:buFont typeface="+mj-lt"/>
              <a:buAutoNum type="arabicPeriod"/>
            </a:pPr>
            <a:r>
              <a:rPr lang="fa-IR" dirty="0"/>
              <a:t>قرار دادن اطلاعات کاربر احراز</a:t>
            </a:r>
            <a:br>
              <a:rPr lang="fa-IR" dirty="0"/>
            </a:br>
            <a:r>
              <a:rPr lang="fa-IR" dirty="0"/>
              <a:t>شده در </a:t>
            </a:r>
            <a:r>
              <a:rPr lang="en-US" dirty="0"/>
              <a:t>Security Context</a:t>
            </a:r>
            <a:r>
              <a:rPr lang="fa-IR" dirty="0"/>
              <a:t> 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B93AF-58EC-938A-B0A5-4F930BE9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5D65A-6E08-386C-096F-D0E32782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6CE45-EE32-038B-ED3D-0BB40220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4" y="2650694"/>
            <a:ext cx="7070480" cy="2971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DAEA7-C591-E7E7-D3A1-136C8215321D}"/>
              </a:ext>
            </a:extLst>
          </p:cNvPr>
          <p:cNvSpPr txBox="1"/>
          <p:nvPr/>
        </p:nvSpPr>
        <p:spPr>
          <a:xfrm>
            <a:off x="889982" y="5739930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https://medium.com/@aprayush20/understanding-spring-security-authentication-flow-f9bb545bd77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1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6661-A21E-2E0F-C541-52E8C735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28" y="747314"/>
            <a:ext cx="10030812" cy="3520440"/>
          </a:xfrm>
        </p:spPr>
        <p:txBody>
          <a:bodyPr>
            <a:normAutofit/>
          </a:bodyPr>
          <a:lstStyle/>
          <a:p>
            <a:r>
              <a:rPr lang="fa-IR" sz="5400" dirty="0"/>
              <a:t>مکانیزم و معماری </a:t>
            </a:r>
            <a:r>
              <a:rPr lang="en-US" sz="5400" dirty="0"/>
              <a:t>Spring Security</a:t>
            </a:r>
            <a:endParaRPr lang="en-AU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B9AF8-F66D-E51A-62CE-E882FAE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8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1B2F-19DA-6DEA-C037-637E2208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روند (کلی) احراز هویت یک درخواست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C823-E8C8-585D-E3B9-0F5860B5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0BB99-1693-7D22-884D-1FD82DC9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F38AC-B846-38B2-8C6E-C65F0543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6" y="1641764"/>
            <a:ext cx="9633223" cy="40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8096B-1CE0-FAC4-8366-87B226F43A42}"/>
              </a:ext>
            </a:extLst>
          </p:cNvPr>
          <p:cNvSpPr txBox="1"/>
          <p:nvPr/>
        </p:nvSpPr>
        <p:spPr>
          <a:xfrm>
            <a:off x="1239116" y="59034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https://hyperskill.org/learn/step/27770</a:t>
            </a:r>
            <a:r>
              <a:rPr lang="fa-IR" dirty="0"/>
              <a:t> </a:t>
            </a:r>
            <a:endParaRPr lang="en-AU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FC6DBE5-5F5F-8AE4-75FD-E01859538DCD}"/>
              </a:ext>
            </a:extLst>
          </p:cNvPr>
          <p:cNvSpPr/>
          <p:nvPr/>
        </p:nvSpPr>
        <p:spPr>
          <a:xfrm>
            <a:off x="616077" y="1943100"/>
            <a:ext cx="1721878" cy="904009"/>
          </a:xfrm>
          <a:prstGeom prst="wedgeRectCallout">
            <a:avLst>
              <a:gd name="adj1" fmla="val 36496"/>
              <a:gd name="adj2" fmla="val 1015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دریافت درخواست </a:t>
            </a:r>
            <a:r>
              <a:rPr lang="en-US" dirty="0"/>
              <a:t>Http</a:t>
            </a:r>
            <a:endParaRPr lang="en-AU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BDB1229-9667-E765-C5FA-4BAEC2D8F141}"/>
              </a:ext>
            </a:extLst>
          </p:cNvPr>
          <p:cNvSpPr/>
          <p:nvPr/>
        </p:nvSpPr>
        <p:spPr>
          <a:xfrm>
            <a:off x="616077" y="4718722"/>
            <a:ext cx="1721878" cy="904009"/>
          </a:xfrm>
          <a:prstGeom prst="wedgeRectCallout">
            <a:avLst>
              <a:gd name="adj1" fmla="val 86584"/>
              <a:gd name="adj2" fmla="val -124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فیلتر درخواست</a:t>
            </a:r>
            <a:endParaRPr lang="en-AU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2AD1AF8-7B5B-5A1A-7ED1-8DAED4CC9622}"/>
              </a:ext>
            </a:extLst>
          </p:cNvPr>
          <p:cNvSpPr/>
          <p:nvPr/>
        </p:nvSpPr>
        <p:spPr>
          <a:xfrm>
            <a:off x="4983948" y="5099333"/>
            <a:ext cx="1721878" cy="904009"/>
          </a:xfrm>
          <a:prstGeom prst="wedgeRectCallout">
            <a:avLst>
              <a:gd name="adj1" fmla="val -78161"/>
              <a:gd name="adj2" fmla="val -48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بررسی دسترسی</a:t>
            </a:r>
            <a:endParaRPr lang="en-AU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65310A3-306F-652B-C396-F7D8F8150A8B}"/>
              </a:ext>
            </a:extLst>
          </p:cNvPr>
          <p:cNvSpPr/>
          <p:nvPr/>
        </p:nvSpPr>
        <p:spPr>
          <a:xfrm>
            <a:off x="6786224" y="5099333"/>
            <a:ext cx="1721878" cy="904009"/>
          </a:xfrm>
          <a:prstGeom prst="wedgeRectCallout">
            <a:avLst>
              <a:gd name="adj1" fmla="val -94455"/>
              <a:gd name="adj2" fmla="val -1386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اعطای دسترسی</a:t>
            </a:r>
            <a:endParaRPr lang="en-AU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EB9ACD5-28BB-1E14-8A51-C5D5969CBE04}"/>
              </a:ext>
            </a:extLst>
          </p:cNvPr>
          <p:cNvSpPr/>
          <p:nvPr/>
        </p:nvSpPr>
        <p:spPr>
          <a:xfrm>
            <a:off x="5151387" y="1943100"/>
            <a:ext cx="1721878" cy="904009"/>
          </a:xfrm>
          <a:prstGeom prst="wedgeRectCallout">
            <a:avLst>
              <a:gd name="adj1" fmla="val -17815"/>
              <a:gd name="adj2" fmla="val 659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استفاده از برنامه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322D-D5C5-7FB1-602D-581D3B4E251D}"/>
              </a:ext>
            </a:extLst>
          </p:cNvPr>
          <p:cNvSpPr txBox="1"/>
          <p:nvPr/>
        </p:nvSpPr>
        <p:spPr>
          <a:xfrm>
            <a:off x="7832693" y="1943100"/>
            <a:ext cx="13508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Controllers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9974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AE3E-EB6B-3F70-845B-BB0951B0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فیلتر درخواست‌های ورودی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6746-856B-A51B-C598-E0BFE102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745144"/>
            <a:ext cx="9642348" cy="4427056"/>
          </a:xfrm>
        </p:spPr>
        <p:txBody>
          <a:bodyPr/>
          <a:lstStyle/>
          <a:p>
            <a:r>
              <a:rPr lang="fa-IR" dirty="0"/>
              <a:t>درخواست ورودی پس با گذشت از فیلترهای امنیتی، از نظر مجوزهای دسترسی بررسی می‌شود.</a:t>
            </a:r>
          </a:p>
          <a:p>
            <a:r>
              <a:rPr lang="fa-IR" dirty="0"/>
              <a:t>فیلترها دارای ترتیب هستند.</a:t>
            </a:r>
          </a:p>
          <a:p>
            <a:r>
              <a:rPr lang="fa-IR" dirty="0"/>
              <a:t>پس از بررسی فیلترها، درخواست</a:t>
            </a:r>
            <a:br>
              <a:rPr lang="fa-IR" dirty="0"/>
            </a:br>
            <a:r>
              <a:rPr lang="fa-IR" dirty="0"/>
              <a:t>به </a:t>
            </a:r>
            <a:r>
              <a:rPr lang="en-US" dirty="0"/>
              <a:t>Authentication Manager</a:t>
            </a:r>
            <a:br>
              <a:rPr lang="fa-IR" dirty="0"/>
            </a:br>
            <a:r>
              <a:rPr lang="fa-IR" dirty="0"/>
              <a:t>منتقل می‌شود.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7EE39-45CE-5432-F8F6-F82D3E01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2F6F-CA91-0A83-013C-3D5DC5D2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16</a:t>
            </a:fld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3917A-AC1F-ECA8-F7D7-2124C6AE8B9D}"/>
              </a:ext>
            </a:extLst>
          </p:cNvPr>
          <p:cNvGrpSpPr/>
          <p:nvPr/>
        </p:nvGrpSpPr>
        <p:grpSpPr>
          <a:xfrm>
            <a:off x="75748" y="2680854"/>
            <a:ext cx="7343361" cy="3273136"/>
            <a:chOff x="616076" y="1641764"/>
            <a:chExt cx="9633223" cy="406777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D657D37-96E7-5B31-BDD6-0F3D350B4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76" y="1641764"/>
              <a:ext cx="9633223" cy="4067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059644-8BDB-13E6-B6F0-59D0E0A7FCC3}"/>
                </a:ext>
              </a:extLst>
            </p:cNvPr>
            <p:cNvSpPr txBox="1"/>
            <p:nvPr/>
          </p:nvSpPr>
          <p:spPr>
            <a:xfrm>
              <a:off x="7832693" y="1943100"/>
              <a:ext cx="135081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Controllers</a:t>
              </a:r>
              <a:endParaRPr lang="en-AU" sz="1000" b="1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DBDE6-CF77-5993-B1E5-C3211645E259}"/>
              </a:ext>
            </a:extLst>
          </p:cNvPr>
          <p:cNvSpPr/>
          <p:nvPr/>
        </p:nvSpPr>
        <p:spPr>
          <a:xfrm>
            <a:off x="1943100" y="3283527"/>
            <a:ext cx="1028700" cy="1631373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CCE45-B430-D2F2-362E-717516D20DEE}"/>
              </a:ext>
            </a:extLst>
          </p:cNvPr>
          <p:cNvSpPr txBox="1"/>
          <p:nvPr/>
        </p:nvSpPr>
        <p:spPr>
          <a:xfrm>
            <a:off x="1666547" y="59875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https://hyperskill.org/learn/step/27770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22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497-69B0-986D-625F-0972F439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600" dirty="0"/>
              <a:t>روش‌های احراز هویت با </a:t>
            </a:r>
            <a:r>
              <a:rPr lang="en-US" sz="3600" dirty="0"/>
              <a:t>Authentication Manager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3FC7-1896-BF0E-83B7-DBFEB416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1625"/>
            <a:ext cx="10058400" cy="4427056"/>
          </a:xfrm>
        </p:spPr>
        <p:txBody>
          <a:bodyPr/>
          <a:lstStyle/>
          <a:p>
            <a:r>
              <a:rPr lang="fa-IR" dirty="0"/>
              <a:t>روش‌های مختلفی با استفاده از واسط </a:t>
            </a:r>
            <a:r>
              <a:rPr lang="en-US" dirty="0"/>
              <a:t>Authentication Manager</a:t>
            </a:r>
            <a:r>
              <a:rPr lang="fa-IR" dirty="0"/>
              <a:t> پیاده‌سازی شده‌است.</a:t>
            </a:r>
          </a:p>
          <a:p>
            <a:pPr lvl="1"/>
            <a:r>
              <a:rPr lang="fa-IR" dirty="0"/>
              <a:t>پیاده‌سازی پیش فرض : </a:t>
            </a:r>
            <a:r>
              <a:rPr lang="en-US" dirty="0"/>
              <a:t>  Provider Manager</a:t>
            </a:r>
            <a:r>
              <a:rPr lang="fa-IR" dirty="0"/>
              <a:t>شامل روش‌های ممکن برای احراز هویت است.</a:t>
            </a:r>
            <a:endParaRPr lang="en-US" dirty="0"/>
          </a:p>
          <a:p>
            <a:pPr lvl="2"/>
            <a:endParaRPr lang="fa-IR" dirty="0"/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A7486-0EA7-AA72-A237-BF336DAC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EFBEF-0750-B901-D5F1-29EAA0CD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17</a:t>
            </a:fld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2F37A-3FC7-AC3C-BB52-0CA1F30C9744}"/>
              </a:ext>
            </a:extLst>
          </p:cNvPr>
          <p:cNvGrpSpPr/>
          <p:nvPr/>
        </p:nvGrpSpPr>
        <p:grpSpPr>
          <a:xfrm>
            <a:off x="75748" y="2680854"/>
            <a:ext cx="7343361" cy="3273136"/>
            <a:chOff x="616076" y="1641764"/>
            <a:chExt cx="9633223" cy="406777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04966B5-0224-989F-1CF6-0931F979E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76" y="1641764"/>
              <a:ext cx="9633223" cy="4067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D0F78-E15B-1329-C658-6E6887BB8988}"/>
                </a:ext>
              </a:extLst>
            </p:cNvPr>
            <p:cNvSpPr txBox="1"/>
            <p:nvPr/>
          </p:nvSpPr>
          <p:spPr>
            <a:xfrm>
              <a:off x="7832693" y="1943100"/>
              <a:ext cx="135081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Controllers</a:t>
              </a:r>
              <a:endParaRPr lang="en-AU" sz="1000" b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E910189-2590-3012-584F-6308B462DA57}"/>
              </a:ext>
            </a:extLst>
          </p:cNvPr>
          <p:cNvSpPr/>
          <p:nvPr/>
        </p:nvSpPr>
        <p:spPr>
          <a:xfrm>
            <a:off x="1943100" y="5206375"/>
            <a:ext cx="1101436" cy="435888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The default implementation of AuthenticationManager is ProviderManager. ProviderManager contains a list of providers and call them one by one.">
            <a:extLst>
              <a:ext uri="{FF2B5EF4-FFF2-40B4-BE49-F238E27FC236}">
                <a16:creationId xmlns:a16="http://schemas.microsoft.com/office/drawing/2014/main" id="{432722EB-C783-CD8D-C74C-D7F18071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61" y="2770545"/>
            <a:ext cx="2129721" cy="31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176B8BC-19EB-EFAC-DC20-73B76DE68140}"/>
              </a:ext>
            </a:extLst>
          </p:cNvPr>
          <p:cNvSpPr/>
          <p:nvPr/>
        </p:nvSpPr>
        <p:spPr>
          <a:xfrm>
            <a:off x="3210791" y="5206375"/>
            <a:ext cx="4956464" cy="43588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FAB18-C507-7E89-3712-8B8B5CDFD1FA}"/>
              </a:ext>
            </a:extLst>
          </p:cNvPr>
          <p:cNvSpPr txBox="1"/>
          <p:nvPr/>
        </p:nvSpPr>
        <p:spPr>
          <a:xfrm>
            <a:off x="1666547" y="59875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https://hyperskill.org/learn/step/27770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93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7236-AA50-28D8-16D5-A766587C2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1A-3B64-1257-BB6E-493C0731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600" dirty="0"/>
              <a:t>روش‌های احراز هویت با </a:t>
            </a:r>
            <a:r>
              <a:rPr lang="en-US" sz="3600" dirty="0"/>
              <a:t>Authentication Manager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B3D-90A0-E682-C08F-191BE420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1625"/>
            <a:ext cx="10058400" cy="4427056"/>
          </a:xfrm>
        </p:spPr>
        <p:txBody>
          <a:bodyPr/>
          <a:lstStyle/>
          <a:p>
            <a:r>
              <a:rPr lang="fa-IR" dirty="0"/>
              <a:t>روش‌های مختلفی با استفاده از واسط </a:t>
            </a:r>
            <a:r>
              <a:rPr lang="en-US" dirty="0"/>
              <a:t>Authentication Manager</a:t>
            </a:r>
            <a:r>
              <a:rPr lang="fa-IR" dirty="0"/>
              <a:t> پیاده‌سازی شده‌است.</a:t>
            </a:r>
          </a:p>
          <a:p>
            <a:pPr lvl="1"/>
            <a:r>
              <a:rPr lang="fa-IR" dirty="0"/>
              <a:t>پیاده‌سازی پیش فرض : </a:t>
            </a:r>
            <a:r>
              <a:rPr lang="en-US" dirty="0"/>
              <a:t>  Provider Manager</a:t>
            </a:r>
            <a:r>
              <a:rPr lang="fa-IR" dirty="0"/>
              <a:t>شامل روش‌های ممکن برای احراز هویت است.</a:t>
            </a:r>
            <a:endParaRPr lang="en-US" dirty="0"/>
          </a:p>
          <a:p>
            <a:pPr lvl="2"/>
            <a:endParaRPr lang="fa-IR" dirty="0"/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FFFB-40D0-C43B-2EE5-BF4803CF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400F5-0A03-463B-E01C-4B7E3D62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2050" name="Picture 2" descr="The default implementation of AuthenticationManager is ProviderManager. ProviderManager contains a list of providers and call them one by one.">
            <a:extLst>
              <a:ext uri="{FF2B5EF4-FFF2-40B4-BE49-F238E27FC236}">
                <a16:creationId xmlns:a16="http://schemas.microsoft.com/office/drawing/2014/main" id="{58EC91A5-5190-2D7E-83C7-BF67A62F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61" y="2770545"/>
            <a:ext cx="2129721" cy="31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940B24C4-CB20-801C-7124-E45818FEE774}"/>
              </a:ext>
            </a:extLst>
          </p:cNvPr>
          <p:cNvSpPr/>
          <p:nvPr/>
        </p:nvSpPr>
        <p:spPr>
          <a:xfrm>
            <a:off x="7356556" y="3626738"/>
            <a:ext cx="789709" cy="5818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F3387-18BD-DF21-F66D-26C4B07F877A}"/>
              </a:ext>
            </a:extLst>
          </p:cNvPr>
          <p:cNvSpPr txBox="1"/>
          <p:nvPr/>
        </p:nvSpPr>
        <p:spPr>
          <a:xfrm>
            <a:off x="1672728" y="3539187"/>
            <a:ext cx="5683828" cy="332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/>
              <a:t>روش‌های مختلف احراز هویت را پیاده‌سازی کرده‌است: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highlight>
                  <a:srgbClr val="FFFF00"/>
                </a:highlight>
              </a:rPr>
              <a:t>با استفاده از </a:t>
            </a:r>
            <a:r>
              <a:rPr lang="en-US" dirty="0">
                <a:highlight>
                  <a:srgbClr val="FFFF00"/>
                </a:highlight>
              </a:rPr>
              <a:t>Dao Authentication Provider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/>
              <a:t>با استفاده از </a:t>
            </a:r>
            <a:r>
              <a:rPr lang="en-US" dirty="0" err="1"/>
              <a:t>Jaas</a:t>
            </a:r>
            <a:r>
              <a:rPr lang="en-US" dirty="0"/>
              <a:t> Authentication Provider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/>
              <a:t>با استفاده از </a:t>
            </a:r>
            <a:r>
              <a:rPr lang="en-US" dirty="0"/>
              <a:t>Open Id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/>
              <a:t>با استفاده از </a:t>
            </a:r>
            <a:r>
              <a:rPr lang="en-US" dirty="0"/>
              <a:t>OAuth2</a:t>
            </a:r>
            <a:r>
              <a:rPr lang="fa-IR" dirty="0"/>
              <a:t> 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endParaRPr lang="en-AU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EE2659E-E18E-5D5D-E910-5FF6F98E8B49}"/>
              </a:ext>
            </a:extLst>
          </p:cNvPr>
          <p:cNvSpPr/>
          <p:nvPr/>
        </p:nvSpPr>
        <p:spPr>
          <a:xfrm>
            <a:off x="2136856" y="4142820"/>
            <a:ext cx="789709" cy="5818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4A56A-DF8C-3083-FE56-A80800321A54}"/>
              </a:ext>
            </a:extLst>
          </p:cNvPr>
          <p:cNvSpPr txBox="1"/>
          <p:nvPr/>
        </p:nvSpPr>
        <p:spPr>
          <a:xfrm>
            <a:off x="270475" y="4031673"/>
            <a:ext cx="1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استخراج اطلاعات کاربری از روی حافظه</a:t>
            </a:r>
            <a:endParaRPr lang="en-AU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B386D6F-BD1F-EB1C-9DF9-C08D35F96307}"/>
              </a:ext>
            </a:extLst>
          </p:cNvPr>
          <p:cNvSpPr/>
          <p:nvPr/>
        </p:nvSpPr>
        <p:spPr>
          <a:xfrm rot="16200000">
            <a:off x="993855" y="5058901"/>
            <a:ext cx="789709" cy="5818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DC79A-9918-4FA8-8780-EE59480E2B6D}"/>
              </a:ext>
            </a:extLst>
          </p:cNvPr>
          <p:cNvSpPr txBox="1"/>
          <p:nvPr/>
        </p:nvSpPr>
        <p:spPr>
          <a:xfrm>
            <a:off x="192144" y="5754212"/>
            <a:ext cx="21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User Details Service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E60D1-4418-2D94-6A59-FF124984D32F}"/>
              </a:ext>
            </a:extLst>
          </p:cNvPr>
          <p:cNvSpPr txBox="1"/>
          <p:nvPr/>
        </p:nvSpPr>
        <p:spPr>
          <a:xfrm>
            <a:off x="8263994" y="5992739"/>
            <a:ext cx="6094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>
                <a:hlinkClick r:id="rId3"/>
              </a:rPr>
              <a:t>https://hyperskill.org/learn/step/27770</a:t>
            </a:r>
            <a:r>
              <a:rPr lang="fa-IR" sz="1050" dirty="0"/>
              <a:t> 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8912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8D54-4C7F-4520-6C4E-816A671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200" dirty="0"/>
              <a:t>احراز هویت و قرارگیری اطلاعات کاربر در </a:t>
            </a:r>
            <a:r>
              <a:rPr lang="en-US" sz="3200" dirty="0"/>
              <a:t>Security Context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8062-DB2E-E04F-DDE9-80DF4E8E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26934"/>
            <a:ext cx="10058400" cy="4427056"/>
          </a:xfrm>
        </p:spPr>
        <p:txBody>
          <a:bodyPr/>
          <a:lstStyle/>
          <a:p>
            <a:r>
              <a:rPr lang="fa-IR" dirty="0"/>
              <a:t>محل قرارگیری اطلاعات کاربران احراز هویت شده در </a:t>
            </a:r>
            <a:r>
              <a:rPr lang="en-US" dirty="0"/>
              <a:t>Spring Security Context</a:t>
            </a:r>
            <a:r>
              <a:rPr lang="fa-IR" dirty="0"/>
              <a:t> است.</a:t>
            </a:r>
          </a:p>
          <a:p>
            <a:r>
              <a:rPr lang="fa-IR" dirty="0"/>
              <a:t>پس از احراز هویت کاربران، اطلاعات ایشان در قالب یک شی از نوع </a:t>
            </a:r>
            <a:r>
              <a:rPr lang="en-US" dirty="0"/>
              <a:t>User Details</a:t>
            </a:r>
            <a:r>
              <a:rPr lang="fa-IR" dirty="0"/>
              <a:t> در </a:t>
            </a:r>
            <a:r>
              <a:rPr lang="en-US" dirty="0"/>
              <a:t>Spring Security Context</a:t>
            </a:r>
            <a:r>
              <a:rPr lang="fa-IR" dirty="0"/>
              <a:t> قرار می‌گیرد.</a:t>
            </a:r>
            <a:endParaRPr lang="en-US" dirty="0"/>
          </a:p>
          <a:p>
            <a:r>
              <a:rPr lang="fa-IR" dirty="0"/>
              <a:t>در نهایت کاربر احراز هویت شده</a:t>
            </a:r>
            <a:br>
              <a:rPr lang="fa-IR" dirty="0"/>
            </a:br>
            <a:r>
              <a:rPr lang="fa-IR" dirty="0"/>
              <a:t>می‌تواند بر اساس مجوزها از برنامه</a:t>
            </a:r>
            <a:br>
              <a:rPr lang="fa-IR" dirty="0"/>
            </a:br>
            <a:r>
              <a:rPr lang="fa-IR" dirty="0"/>
              <a:t>استفاده کند.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51516-F581-D7CC-402F-D6FE8C4C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1A865-A0F7-5280-7D9B-F741AC7A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19</a:t>
            </a:fld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C69FD-2557-9450-52C6-F951FD04595F}"/>
              </a:ext>
            </a:extLst>
          </p:cNvPr>
          <p:cNvGrpSpPr/>
          <p:nvPr/>
        </p:nvGrpSpPr>
        <p:grpSpPr>
          <a:xfrm>
            <a:off x="75748" y="2680854"/>
            <a:ext cx="7343361" cy="3273136"/>
            <a:chOff x="616076" y="1641764"/>
            <a:chExt cx="9633223" cy="406777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BE12DC-8227-7335-D824-048C38DB1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76" y="1641764"/>
              <a:ext cx="9633223" cy="4067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84505D-68F1-C44B-7614-C015725280A6}"/>
                </a:ext>
              </a:extLst>
            </p:cNvPr>
            <p:cNvSpPr txBox="1"/>
            <p:nvPr/>
          </p:nvSpPr>
          <p:spPr>
            <a:xfrm>
              <a:off x="7832693" y="1943100"/>
              <a:ext cx="135081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Controllers</a:t>
              </a:r>
              <a:endParaRPr lang="en-AU" sz="1000" b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1BDEAC-BB89-E4B4-E504-FF9FF0701051}"/>
              </a:ext>
            </a:extLst>
          </p:cNvPr>
          <p:cNvSpPr/>
          <p:nvPr/>
        </p:nvSpPr>
        <p:spPr>
          <a:xfrm>
            <a:off x="3314700" y="4353791"/>
            <a:ext cx="1028700" cy="509154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2DD7B-CE16-EF74-BF85-B0D19D052128}"/>
              </a:ext>
            </a:extLst>
          </p:cNvPr>
          <p:cNvSpPr/>
          <p:nvPr/>
        </p:nvSpPr>
        <p:spPr>
          <a:xfrm>
            <a:off x="5122718" y="3909171"/>
            <a:ext cx="758536" cy="509154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B32-6B3D-4DA2-55DC-2F277664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از امنیت بگو!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EAE63-B517-C515-97F2-0E34DF22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074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2FCD-C56D-87A6-E157-431BDCF0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4000" dirty="0"/>
              <a:t>جمع بندی : یک نمونه سناریو از </a:t>
            </a:r>
            <a:r>
              <a:rPr lang="en-US" sz="4000" dirty="0"/>
              <a:t>Spring Security</a:t>
            </a:r>
            <a:endParaRPr lang="en-AU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8845D-2849-5043-BD5E-CC34D3A8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C205-9DEB-A75E-A495-DDBBF88C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AA6E0D-31EB-6921-5344-DBBDEC76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836470"/>
            <a:ext cx="955963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8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A4D6-A895-A6E0-9531-A42476F4B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6B1-E0BF-A904-105B-5F6B62A8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4000" dirty="0"/>
              <a:t>جمع بندی : یک نمونه سناریو از </a:t>
            </a:r>
            <a:r>
              <a:rPr lang="en-US" sz="4000" dirty="0"/>
              <a:t>Spring Security</a:t>
            </a:r>
            <a:endParaRPr lang="en-AU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0FF4C-5A5B-66B2-D6CF-BC667049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86145-4306-22A5-9415-E0998769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57B02E-E540-5E4B-3CBE-D4F1C80C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836470"/>
            <a:ext cx="955963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8BCBF-C6F0-19AC-DA53-E63E6F6EBCBF}"/>
              </a:ext>
            </a:extLst>
          </p:cNvPr>
          <p:cNvSpPr/>
          <p:nvPr/>
        </p:nvSpPr>
        <p:spPr>
          <a:xfrm>
            <a:off x="987136" y="2067791"/>
            <a:ext cx="1174173" cy="1278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C05F2-8641-8786-0E96-1AC013DF40ED}"/>
              </a:ext>
            </a:extLst>
          </p:cNvPr>
          <p:cNvSpPr/>
          <p:nvPr/>
        </p:nvSpPr>
        <p:spPr>
          <a:xfrm>
            <a:off x="2161309" y="2143991"/>
            <a:ext cx="3429000" cy="81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5DD34-3AFD-DB83-B254-3DB714255D41}"/>
              </a:ext>
            </a:extLst>
          </p:cNvPr>
          <p:cNvSpPr/>
          <p:nvPr/>
        </p:nvSpPr>
        <p:spPr>
          <a:xfrm>
            <a:off x="6016335" y="1836469"/>
            <a:ext cx="2140529" cy="144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9F21D-F4F4-83D9-2999-BCB0DEE1E1F2}"/>
              </a:ext>
            </a:extLst>
          </p:cNvPr>
          <p:cNvSpPr/>
          <p:nvPr/>
        </p:nvSpPr>
        <p:spPr>
          <a:xfrm flipH="1">
            <a:off x="5590310" y="1988870"/>
            <a:ext cx="578426" cy="97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B266C-8927-744A-C95C-AD503C40258D}"/>
              </a:ext>
            </a:extLst>
          </p:cNvPr>
          <p:cNvSpPr/>
          <p:nvPr/>
        </p:nvSpPr>
        <p:spPr>
          <a:xfrm>
            <a:off x="8156864" y="1420115"/>
            <a:ext cx="2532334" cy="1541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8560E-D7EE-2101-EE48-F84FDA590148}"/>
              </a:ext>
            </a:extLst>
          </p:cNvPr>
          <p:cNvSpPr/>
          <p:nvPr/>
        </p:nvSpPr>
        <p:spPr>
          <a:xfrm>
            <a:off x="2757449" y="2961408"/>
            <a:ext cx="143851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AB207-F854-D00F-8AB0-ACEA29207DAE}"/>
              </a:ext>
            </a:extLst>
          </p:cNvPr>
          <p:cNvSpPr/>
          <p:nvPr/>
        </p:nvSpPr>
        <p:spPr>
          <a:xfrm>
            <a:off x="2038191" y="4409439"/>
            <a:ext cx="4403249" cy="1589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60F327-328B-1622-D3CD-00B04E31E43F}"/>
                  </a:ext>
                </a:extLst>
              </p14:cNvPr>
              <p14:cNvContentPartPr/>
              <p14:nvPr/>
            </p14:nvContentPartPr>
            <p14:xfrm>
              <a:off x="7535760" y="2966640"/>
              <a:ext cx="1725120" cy="662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60F327-328B-1622-D3CD-00B04E31E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3120" y="2903640"/>
                <a:ext cx="18507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F80288-51C4-F513-A563-3011BFCBAFA6}"/>
                  </a:ext>
                </a:extLst>
              </p14:cNvPr>
              <p14:cNvContentPartPr/>
              <p14:nvPr/>
            </p14:nvContentPartPr>
            <p14:xfrm>
              <a:off x="6471960" y="3469440"/>
              <a:ext cx="30960" cy="1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F80288-51C4-F513-A563-3011BFCBA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8960" y="3406800"/>
                <a:ext cx="156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295904-4248-5978-CD68-50856B8E9AD4}"/>
                  </a:ext>
                </a:extLst>
              </p14:cNvPr>
              <p14:cNvContentPartPr/>
              <p14:nvPr/>
            </p14:nvContentPartPr>
            <p14:xfrm>
              <a:off x="5290440" y="3032400"/>
              <a:ext cx="1377360" cy="47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295904-4248-5978-CD68-50856B8E9A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7440" y="2969400"/>
                <a:ext cx="1503000" cy="5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5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D1A-8B92-4E61-A884-EEB6FB43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/>
              <a:t>نصب و به کارگیری </a:t>
            </a:r>
            <a:r>
              <a:rPr lang="en-US" sz="5400" dirty="0"/>
              <a:t>Spring Security</a:t>
            </a:r>
            <a:endParaRPr lang="en-AU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6D4CB-B9C6-4C16-2D4B-153F4C2D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95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BE3B-D50F-7668-D320-A105B5C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آماده‌سازی </a:t>
            </a:r>
            <a:r>
              <a:rPr lang="en-US" dirty="0"/>
              <a:t>Spring Security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6947-3019-1D1C-75B6-2B789C55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آن که بتوان از </a:t>
            </a:r>
            <a:r>
              <a:rPr lang="en-US" dirty="0"/>
              <a:t>Spring Security</a:t>
            </a:r>
            <a:r>
              <a:rPr lang="fa-IR" dirty="0"/>
              <a:t> استفاده نمود، باید </a:t>
            </a:r>
            <a:r>
              <a:rPr lang="en-US" dirty="0"/>
              <a:t>maven Dependency</a:t>
            </a:r>
            <a:r>
              <a:rPr lang="fa-IR" dirty="0"/>
              <a:t> آن را اضافه کرد. در این صورت یک کاربر با نام کاربری پیش فرض </a:t>
            </a:r>
            <a:r>
              <a:rPr lang="en-US" dirty="0"/>
              <a:t>user</a:t>
            </a:r>
            <a:r>
              <a:rPr lang="fa-IR" dirty="0"/>
              <a:t> و رمز عبور پیش فرض ساخته میشه.</a:t>
            </a:r>
            <a:endParaRPr lang="en-US" dirty="0"/>
          </a:p>
          <a:p>
            <a:r>
              <a:rPr lang="fa-IR" dirty="0"/>
              <a:t>در این صورت تمامی مسیرها بسته می‌شود! </a:t>
            </a:r>
          </a:p>
          <a:p>
            <a:pPr lvl="1"/>
            <a:r>
              <a:rPr lang="fa-IR" dirty="0"/>
              <a:t>چه باید کرد؟</a:t>
            </a:r>
            <a:endParaRPr lang="en-US" dirty="0"/>
          </a:p>
          <a:p>
            <a:pPr lvl="2"/>
            <a:r>
              <a:rPr lang="fa-IR" dirty="0"/>
              <a:t>تغییر فیلترها</a:t>
            </a:r>
          </a:p>
          <a:p>
            <a:pPr lvl="2"/>
            <a:r>
              <a:rPr lang="fa-IR" dirty="0"/>
              <a:t>تنظیم سرویس </a:t>
            </a:r>
            <a:r>
              <a:rPr lang="en-US" dirty="0"/>
              <a:t>User Details Service</a:t>
            </a:r>
            <a:endParaRPr lang="fa-IR" dirty="0"/>
          </a:p>
          <a:p>
            <a:pPr marL="274320" lvl="1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FFE3-96D6-05B0-DD48-88580B8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EA2BA-D872-67E0-E69C-6456DE64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C5C75F-42EB-7911-4CFE-28073369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55" y="3958672"/>
            <a:ext cx="5185064" cy="984885"/>
          </a:xfrm>
          <a:prstGeom prst="rect">
            <a:avLst/>
          </a:prstGeom>
          <a:solidFill>
            <a:srgbClr val="1B1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org.springframework.boot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spring-boot-starter-security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8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FCB9-8C83-BFE9-CE8A-A8C84FD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پیکره‌بندی اولیه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707F-238A-2564-5205-9C2D481E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آن که تنظیمات پیشفرض </a:t>
            </a:r>
            <a:r>
              <a:rPr lang="en-US" dirty="0"/>
              <a:t>Spring Security</a:t>
            </a:r>
            <a:r>
              <a:rPr lang="fa-IR" dirty="0"/>
              <a:t> غیر فعال شود، لازم است که یک کلاس پیکره بندی تعریف شود و ضمن تعریف </a:t>
            </a:r>
            <a:r>
              <a:rPr lang="en-US" dirty="0"/>
              <a:t>Bean</a:t>
            </a:r>
            <a:r>
              <a:rPr lang="fa-IR" dirty="0"/>
              <a:t>های مورد نیاز برای ساخت </a:t>
            </a:r>
            <a:r>
              <a:rPr lang="en-US" dirty="0"/>
              <a:t>User Details</a:t>
            </a:r>
            <a:r>
              <a:rPr lang="fa-IR" dirty="0"/>
              <a:t> ، یک </a:t>
            </a:r>
            <a:r>
              <a:rPr lang="en-US" dirty="0"/>
              <a:t>Bean</a:t>
            </a:r>
            <a:r>
              <a:rPr lang="fa-IR" dirty="0"/>
              <a:t> برای رمزنگاری نیز تعریف شود.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F6B4-1692-9548-BCE7-F5DF3461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1E2EA-8AC3-E395-3646-592A8C35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0D338-58D5-1231-9BA0-0BDD2580B434}"/>
              </a:ext>
            </a:extLst>
          </p:cNvPr>
          <p:cNvSpPr txBox="1"/>
          <p:nvPr/>
        </p:nvSpPr>
        <p:spPr>
          <a:xfrm>
            <a:off x="1063752" y="2913544"/>
            <a:ext cx="79303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SecurityConfig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0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CF66-3E19-5BD3-C172-1E62939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پیکره بندی </a:t>
            </a:r>
            <a:r>
              <a:rPr lang="en-US" sz="4000" dirty="0"/>
              <a:t>User Details Service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716-5E34-B22F-240F-27166E26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572" y="1745144"/>
            <a:ext cx="4467675" cy="44270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/>
              <a:t>پیکره‌بندی را باید تغییر داد!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fa-IR" dirty="0"/>
              <a:t>اولین راهکاری که به ذهن می‌رسد این هست که کاربرانی را اضافه کنیم تا بتوانیم از طریق ایشان نیز به سیستم وارد شویم!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fa-IR" dirty="0"/>
              <a:t>نیازمند پیکره‌بندی خاص است!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روشی برای بارگزاری کاربران وجود داشته‌باشد.</a:t>
            </a:r>
          </a:p>
          <a:p>
            <a:pPr lvl="2">
              <a:lnSpc>
                <a:spcPct val="200000"/>
              </a:lnSpc>
            </a:pPr>
            <a:endParaRPr lang="fa-IR" dirty="0"/>
          </a:p>
          <a:p>
            <a:pPr>
              <a:lnSpc>
                <a:spcPct val="200000"/>
              </a:lnSpc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B3161-FA0A-2753-2ED2-D2AFCB9A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FA2FF-5CE5-0C94-B9DF-822C9DF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A163D-6FAD-F22B-D243-E5290A377D84}"/>
              </a:ext>
            </a:extLst>
          </p:cNvPr>
          <p:cNvSpPr txBox="1"/>
          <p:nvPr/>
        </p:nvSpPr>
        <p:spPr>
          <a:xfrm>
            <a:off x="709179" y="0"/>
            <a:ext cx="882967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SecurityConfig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UserDetailsService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0627A"/>
                </a:solidFill>
                <a:effectLst/>
                <a:latin typeface="JetBrains Mono"/>
              </a:rPr>
              <a:t>users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user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.username(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AU" sz="1800" dirty="0" err="1">
                <a:solidFill>
                  <a:srgbClr val="067D17"/>
                </a:solidFill>
                <a:effectLst/>
                <a:latin typeface="JetBrains Mono"/>
              </a:rPr>
              <a:t>ali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.password(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().encode(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"123"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.roles(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.build();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admin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.username(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"admin"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.password(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().encode(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"123"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.roles(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"ADMIN"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.build();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InMemoryUserDetailsManager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admin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60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36A1-A542-A17E-2CCB-B4E8F346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4000" dirty="0"/>
              <a:t>ساخت </a:t>
            </a:r>
            <a:r>
              <a:rPr lang="en-US" sz="4000" dirty="0"/>
              <a:t>User Details</a:t>
            </a:r>
            <a:r>
              <a:rPr lang="fa-IR" sz="4000" dirty="0"/>
              <a:t> از روی اطلاعات پایگاه داده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D21-BDB0-5DB1-64CD-2CD2736C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5144"/>
            <a:ext cx="5032248" cy="4427056"/>
          </a:xfrm>
        </p:spPr>
        <p:txBody>
          <a:bodyPr/>
          <a:lstStyle/>
          <a:p>
            <a:r>
              <a:rPr lang="fa-IR" dirty="0"/>
              <a:t>در روش قبل، اطلاعات کاربری به صورت ثابت و در حافظه‌ی اصلی ساخته می‌شد.</a:t>
            </a:r>
          </a:p>
          <a:p>
            <a:pPr lvl="1"/>
            <a:r>
              <a:rPr lang="fa-IR" dirty="0"/>
              <a:t>ترجیح بر این است که این اطلاعات بر اساس مشخصات کاربران سیستم (که بر روی پایگاه داده قرار گرفته‌است) تشکیل شود.</a:t>
            </a:r>
          </a:p>
          <a:p>
            <a:pPr lvl="1"/>
            <a:r>
              <a:rPr lang="fa-IR" dirty="0"/>
              <a:t>بنابراین لازم است که سرویس مخصوص </a:t>
            </a:r>
            <a:r>
              <a:rPr lang="en-US" dirty="0"/>
              <a:t>User Details</a:t>
            </a:r>
            <a:r>
              <a:rPr lang="fa-IR" dirty="0"/>
              <a:t> را به گونه‌ای بسازیم که امکان بارگزاری اطلاعات کاربران از پایگاه داده به </a:t>
            </a:r>
            <a:r>
              <a:rPr lang="en-US" dirty="0"/>
              <a:t>Security Context</a:t>
            </a:r>
            <a:r>
              <a:rPr lang="fa-IR" dirty="0"/>
              <a:t> مقدور باشد.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1120-9F48-6A23-AEE6-5E401384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9145F-0929-9887-7DF6-B2A05E66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4CFA17F-7AB0-FD21-38B2-28640EC3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6" y="2297180"/>
            <a:ext cx="5848264" cy="25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EFFF348-4E8F-B991-BDD7-F646182B3028}"/>
              </a:ext>
            </a:extLst>
          </p:cNvPr>
          <p:cNvSpPr/>
          <p:nvPr/>
        </p:nvSpPr>
        <p:spPr>
          <a:xfrm>
            <a:off x="5393803" y="3125165"/>
            <a:ext cx="428263" cy="25464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8815D-9250-7EB3-BA06-14B2AE5BE85A}"/>
              </a:ext>
            </a:extLst>
          </p:cNvPr>
          <p:cNvSpPr txBox="1"/>
          <p:nvPr/>
        </p:nvSpPr>
        <p:spPr>
          <a:xfrm>
            <a:off x="4024927" y="5802868"/>
            <a:ext cx="31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دریافت اطلاعات از پایگاه داده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61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8142-0129-E9FA-6F3D-8868A3B8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7E0BA-0953-FB60-C294-125328F7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2A190-28BE-650D-FD66-6A6F47F8FAAC}"/>
              </a:ext>
            </a:extLst>
          </p:cNvPr>
          <p:cNvSpPr txBox="1"/>
          <p:nvPr/>
        </p:nvSpPr>
        <p:spPr>
          <a:xfrm>
            <a:off x="583692" y="311728"/>
            <a:ext cx="113675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SecurityService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UserDetailsService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CustomerRepository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customerRepository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loadUserByUsername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username)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UsernameNotFoundException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customerRepository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.findByUsername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(username);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.isPresent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withUsername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(username)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    .username(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    .password(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.getPassword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    .roles(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).build();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UsernameNotFoundException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"Can not find username with name "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+ username);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470F84-725C-71B7-FA50-ED8BD6AE6889}"/>
              </a:ext>
            </a:extLst>
          </p:cNvPr>
          <p:cNvSpPr/>
          <p:nvPr/>
        </p:nvSpPr>
        <p:spPr>
          <a:xfrm>
            <a:off x="4343399" y="477982"/>
            <a:ext cx="2047009" cy="55071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7F2556-BDA3-5AAA-ADCC-1B20F408AC9E}"/>
              </a:ext>
            </a:extLst>
          </p:cNvPr>
          <p:cNvSpPr/>
          <p:nvPr/>
        </p:nvSpPr>
        <p:spPr>
          <a:xfrm>
            <a:off x="723900" y="1627908"/>
            <a:ext cx="9407236" cy="658091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84FF81-2E39-274E-647F-92B604B97B77}"/>
              </a:ext>
            </a:extLst>
          </p:cNvPr>
          <p:cNvSpPr/>
          <p:nvPr/>
        </p:nvSpPr>
        <p:spPr>
          <a:xfrm>
            <a:off x="841664" y="1194954"/>
            <a:ext cx="3961950" cy="346364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97B42E-40D0-1485-BD7B-3B5339B8451B}"/>
              </a:ext>
            </a:extLst>
          </p:cNvPr>
          <p:cNvSpPr/>
          <p:nvPr/>
        </p:nvSpPr>
        <p:spPr>
          <a:xfrm>
            <a:off x="841663" y="3259278"/>
            <a:ext cx="4384963" cy="1219204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186B5-83E6-6D86-6197-CB272E121067}"/>
              </a:ext>
            </a:extLst>
          </p:cNvPr>
          <p:cNvSpPr txBox="1"/>
          <p:nvPr/>
        </p:nvSpPr>
        <p:spPr>
          <a:xfrm>
            <a:off x="7264145" y="430175"/>
            <a:ext cx="439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dirty="0">
                <a:solidFill>
                  <a:srgbClr val="FF0000"/>
                </a:solidFill>
              </a:rPr>
              <a:t>توسعه‌ی سرویس </a:t>
            </a:r>
            <a:r>
              <a:rPr lang="en-US" dirty="0">
                <a:solidFill>
                  <a:srgbClr val="FF0000"/>
                </a:solidFill>
              </a:rPr>
              <a:t>User Details Service</a:t>
            </a:r>
            <a:r>
              <a:rPr lang="fa-IR" dirty="0">
                <a:solidFill>
                  <a:srgbClr val="FF0000"/>
                </a:solidFill>
              </a:rPr>
              <a:t> و پیاده‌سازی متد </a:t>
            </a:r>
            <a:r>
              <a:rPr lang="en-US" dirty="0">
                <a:solidFill>
                  <a:srgbClr val="FF0000"/>
                </a:solidFill>
              </a:rPr>
              <a:t>load By Username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FC1F64-76EF-52C6-1E5B-0E568DBDC11B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390408" y="753341"/>
            <a:ext cx="87373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7AE9-591B-1D5D-A89E-F7DB0112A6E8}"/>
              </a:ext>
            </a:extLst>
          </p:cNvPr>
          <p:cNvCxnSpPr>
            <a:endCxn id="12" idx="1"/>
          </p:cNvCxnSpPr>
          <p:nvPr/>
        </p:nvCxnSpPr>
        <p:spPr>
          <a:xfrm flipV="1">
            <a:off x="5366903" y="753341"/>
            <a:ext cx="1897242" cy="8530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4B27F0-27CC-E4ED-C138-61CA5EBCF138}"/>
              </a:ext>
            </a:extLst>
          </p:cNvPr>
          <p:cNvSpPr txBox="1"/>
          <p:nvPr/>
        </p:nvSpPr>
        <p:spPr>
          <a:xfrm>
            <a:off x="7264145" y="3545714"/>
            <a:ext cx="439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dirty="0">
                <a:solidFill>
                  <a:srgbClr val="FF0000"/>
                </a:solidFill>
              </a:rPr>
              <a:t>استخراج کاربر بر اساس </a:t>
            </a:r>
            <a:r>
              <a:rPr lang="en-US" dirty="0">
                <a:solidFill>
                  <a:srgbClr val="FF0000"/>
                </a:solidFill>
              </a:rPr>
              <a:t>username</a:t>
            </a:r>
            <a:r>
              <a:rPr lang="fa-IR" dirty="0">
                <a:solidFill>
                  <a:srgbClr val="FF0000"/>
                </a:solidFill>
              </a:rPr>
              <a:t> و ساخت </a:t>
            </a:r>
            <a:r>
              <a:rPr lang="en-US" dirty="0">
                <a:solidFill>
                  <a:srgbClr val="FF0000"/>
                </a:solidFill>
              </a:rPr>
              <a:t>User Details</a:t>
            </a:r>
            <a:r>
              <a:rPr lang="fa-IR" dirty="0">
                <a:solidFill>
                  <a:srgbClr val="FF0000"/>
                </a:solidFill>
              </a:rPr>
              <a:t> از روی آن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99F9D4-5B77-9FE6-E72E-ED2BB0FD4DA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4803614" y="1368136"/>
            <a:ext cx="2460531" cy="25007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0B18C7-6E6A-8F82-A392-5C833711BCB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226626" y="3868880"/>
            <a:ext cx="2037519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2BDA-784D-90F1-3859-3B048D4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توسعه‌ی </a:t>
            </a:r>
            <a:r>
              <a:rPr lang="en-US" dirty="0"/>
              <a:t>User Details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D56-2336-8C09-F5A6-F0AD0A10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اطلاعات کاربران احراز هویت شده در قالب اشیائی از نوع </a:t>
            </a:r>
            <a:r>
              <a:rPr lang="en-US" dirty="0"/>
              <a:t>User Details</a:t>
            </a:r>
            <a:r>
              <a:rPr lang="fa-IR" dirty="0"/>
              <a:t> توسط </a:t>
            </a:r>
            <a:r>
              <a:rPr lang="en-US" dirty="0"/>
              <a:t>Spring Security Context</a:t>
            </a:r>
            <a:r>
              <a:rPr lang="fa-IR" dirty="0"/>
              <a:t> فهمیده می‌شوند.</a:t>
            </a:r>
          </a:p>
          <a:p>
            <a:r>
              <a:rPr lang="fa-IR" dirty="0"/>
              <a:t>اطلاعات محدودی دارد : </a:t>
            </a:r>
          </a:p>
          <a:p>
            <a:pPr lvl="1"/>
            <a:r>
              <a:rPr lang="en-US" dirty="0"/>
              <a:t>User 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Role</a:t>
            </a:r>
          </a:p>
          <a:p>
            <a:r>
              <a:rPr lang="fa-IR" dirty="0"/>
              <a:t>برای آن که سایر اطلاعات کاربری نیز به این </a:t>
            </a:r>
            <a:r>
              <a:rPr lang="en-US" dirty="0"/>
              <a:t>Object</a:t>
            </a:r>
            <a:r>
              <a:rPr lang="fa-IR" dirty="0"/>
              <a:t> اضافه شود، بایستی متناسب با نیازمندی کلاس </a:t>
            </a:r>
            <a:r>
              <a:rPr lang="en-US" dirty="0"/>
              <a:t>User Details</a:t>
            </a:r>
            <a:r>
              <a:rPr lang="fa-IR" dirty="0"/>
              <a:t> توسعه داده شود (</a:t>
            </a:r>
            <a:r>
              <a:rPr lang="en-US" dirty="0"/>
              <a:t>extent</a:t>
            </a:r>
            <a:r>
              <a:rPr lang="fa-IR" dirty="0"/>
              <a:t>) و توسط </a:t>
            </a:r>
            <a:r>
              <a:rPr lang="en-US" dirty="0"/>
              <a:t>User Details Service</a:t>
            </a:r>
            <a:r>
              <a:rPr lang="fa-IR" dirty="0"/>
              <a:t> به </a:t>
            </a:r>
            <a:r>
              <a:rPr lang="en-US" dirty="0"/>
              <a:t>Security Context</a:t>
            </a:r>
            <a:r>
              <a:rPr lang="fa-IR" dirty="0"/>
              <a:t> داده شود.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9962F-9F62-6425-7F30-E2C0099C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DC954-BDEB-D8E9-40BA-B0D3AD7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572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A4FE7-E495-202B-51C7-DA0367268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B13B-3F75-8147-35FF-FE572F24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توسعه‌ی </a:t>
            </a:r>
            <a:r>
              <a:rPr lang="en-US" dirty="0"/>
              <a:t>User Details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EE373-C2A8-EBF9-E92B-9CD44940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5CACF-E54A-3EFD-CE2B-82130E7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29</a:t>
            </a:fld>
            <a:endParaRPr lang="en-AU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9889C88A-F99E-9306-01E1-FB5E69652D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044"/>
            <a:ext cx="5401073" cy="6433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9B16B2-E82F-FE8E-6BAE-6055B136831A}"/>
              </a:ext>
            </a:extLst>
          </p:cNvPr>
          <p:cNvSpPr txBox="1"/>
          <p:nvPr/>
        </p:nvSpPr>
        <p:spPr>
          <a:xfrm>
            <a:off x="5266626" y="2012838"/>
            <a:ext cx="69253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loadUserByUsername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username)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UsernameNotFoundException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customerRepository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.findByUsername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(username);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.isPresent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customerOptional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fa-IR" sz="1800" dirty="0">
                <a:solidFill>
                  <a:srgbClr val="0033B3"/>
                </a:solidFill>
                <a:effectLst/>
                <a:latin typeface="JetBrains Mono"/>
              </a:rPr>
              <a:t>	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CurrentCustomer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.getUsername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lang="fa-IR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fa-IR" dirty="0">
                <a:solidFill>
                  <a:srgbClr val="080808"/>
                </a:solidFill>
                <a:latin typeface="JetBrains Mono"/>
              </a:rPr>
              <a:t>				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.getPassw</a:t>
            </a:r>
            <a:r>
              <a:rPr lang="fa-IR" sz="1800" dirty="0"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ord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(),</a:t>
            </a:r>
            <a:endParaRPr lang="fa-IR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fa-IR" dirty="0">
                <a:solidFill>
                  <a:srgbClr val="080808"/>
                </a:solidFill>
                <a:latin typeface="JetBrains Mono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AuthorityUtils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createAuthorityList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"ROLE_USER"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a-IR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}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UsernameNotFoundException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fa-IR" sz="1800" dirty="0">
                <a:solidFill>
                  <a:srgbClr val="067D17"/>
                </a:solidFill>
                <a:effectLst/>
                <a:latin typeface="JetBrains Mono"/>
              </a:rPr>
              <a:t>...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83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99E5-FD02-54AE-788A-9F2D9D0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امنیت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3415-2189-70FF-4E55-45D334C4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درز اطلاعات از زمان‌های خیلی قدیمی (حتی جنگ جهانی) موضوع مهمی بوده.</a:t>
            </a:r>
          </a:p>
          <a:p>
            <a:pPr>
              <a:lnSpc>
                <a:spcPct val="200000"/>
              </a:lnSpc>
            </a:pPr>
            <a:r>
              <a:rPr lang="fa-IR" dirty="0"/>
              <a:t>اطلاعات بر بستر شبکه جابجا می‌شوند. بنابراین باید ملاحظاتی را در خصوص روش ارسال و دریافت اطلاعات در نظر گرفت.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اطلاعات بایستی به طریق درستی در مبداء رمزگذاری شده و در مقصد رمزگشایی شود.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باید از روش مناسب برای ارسال و دریافت داده‌ها استفاده نمود.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استفاده از </a:t>
            </a:r>
            <a:r>
              <a:rPr lang="en-US" dirty="0"/>
              <a:t>Session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استفاده از کوکی</a:t>
            </a:r>
          </a:p>
          <a:p>
            <a:pPr>
              <a:lnSpc>
                <a:spcPct val="200000"/>
              </a:lnSpc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DFC5-79C0-5078-9880-C20CCB93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3278" y="6272784"/>
            <a:ext cx="6327648" cy="365125"/>
          </a:xfrm>
        </p:spPr>
        <p:txBody>
          <a:bodyPr/>
          <a:lstStyle/>
          <a:p>
            <a:r>
              <a:rPr lang="fa-IR" dirty="0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4EFE6-3477-0C46-BF4A-6DADD596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267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4038-7752-6031-570D-015F141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دسترسی به اطلاعات کاربر احراز شده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8ED3-1D9E-8B48-8411-1868536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پس از قرارگیری اطلاعات کاربر احراز هویت شده</a:t>
            </a:r>
            <a:r>
              <a:rPr lang="en-US" dirty="0"/>
              <a:t> </a:t>
            </a:r>
            <a:r>
              <a:rPr lang="fa-IR" dirty="0"/>
              <a:t>در قالب آبجکت </a:t>
            </a:r>
            <a:r>
              <a:rPr lang="en-US" dirty="0"/>
              <a:t>Principal</a:t>
            </a:r>
            <a:r>
              <a:rPr lang="fa-IR" dirty="0"/>
              <a:t> در دسترس است.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2A5FB-9827-E869-7C64-551AA4F8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DB0E-C242-9EA6-85FB-0522706F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30</a:t>
            </a:fld>
            <a:endParaRPr lang="en-A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5505E1-CDE0-C337-0880-F8BE7DCA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59" y="2623686"/>
            <a:ext cx="7929910" cy="345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4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365C-A35A-1121-CD97-FF77798C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فیلتر درخواست‌ها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9C976-749A-EF76-3946-3758DFBE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17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A15-844A-F5A2-5CBB-EFACE918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فیلتر درخواست‌ها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6923-183B-7959-EE57-5A4FD950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هرگونه درخواست دریافت شده توسط برنامه، باید دنباله‌ای از فیلترها را بگذراند تا بتواند هم احراز شود و هم </a:t>
            </a:r>
            <a:r>
              <a:rPr lang="en-US" dirty="0"/>
              <a:t>Authorize</a:t>
            </a:r>
            <a:r>
              <a:rPr lang="fa-IR" dirty="0"/>
              <a:t> شود.</a:t>
            </a:r>
          </a:p>
          <a:p>
            <a:r>
              <a:rPr lang="fa-IR" dirty="0"/>
              <a:t>مثال :</a:t>
            </a:r>
          </a:p>
          <a:p>
            <a:pPr lvl="1"/>
            <a:r>
              <a:rPr lang="fa-IR" dirty="0"/>
              <a:t>چه مسیرهایی باز است؟</a:t>
            </a:r>
          </a:p>
          <a:p>
            <a:pPr lvl="1"/>
            <a:r>
              <a:rPr lang="fa-IR" dirty="0"/>
              <a:t>چه مسیرهایی باید توسط یک نقش خاص مورد استفاده قرار گیرد؟</a:t>
            </a:r>
          </a:p>
          <a:p>
            <a:pPr lvl="1"/>
            <a:r>
              <a:rPr lang="fa-IR" dirty="0"/>
              <a:t>آیا امکان ورود از طریق فرم ورود مقدور است؟</a:t>
            </a:r>
          </a:p>
          <a:p>
            <a:pPr lvl="1"/>
            <a:r>
              <a:rPr lang="fa-IR" dirty="0"/>
              <a:t>در صورت ورود (یا خروج) موفقیت آمیز، چه اتفاق دیگری رخ دهد؟</a:t>
            </a:r>
          </a:p>
          <a:p>
            <a:pPr marL="274320" lvl="1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87A5-C956-D13C-B4B6-F366E352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B218-5D33-8930-2D65-3A49F16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17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33E-9DF4-B2D9-3D95-47DA9114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مثالی از فیلتر درخواست‌ها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CD42-8062-CB0D-4311-7AE5578A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EF754-DE08-0240-52F1-955C8A45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19CDD-9D9C-8041-7374-A1168350DCBC}"/>
              </a:ext>
            </a:extLst>
          </p:cNvPr>
          <p:cNvSpPr txBox="1"/>
          <p:nvPr/>
        </p:nvSpPr>
        <p:spPr>
          <a:xfrm>
            <a:off x="1060738" y="1338015"/>
            <a:ext cx="10866293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SecurityFilterChain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securityFilterChain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http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authorizeRequests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fa-IR" sz="1800" dirty="0"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requestMatchers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lang="en-AU" sz="1800" dirty="0" err="1">
                <a:solidFill>
                  <a:srgbClr val="067D17"/>
                </a:solidFill>
                <a:effectLst/>
                <a:latin typeface="JetBrains Mono"/>
              </a:rPr>
              <a:t>api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/auth/**"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fa-IR" sz="1800" dirty="0"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requestMatchers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"/users/**"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).authenticated()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fa-IR" sz="1800" i="1" dirty="0">
                <a:solidFill>
                  <a:srgbClr val="8C8C8C"/>
                </a:solidFill>
                <a:effectLst/>
                <a:latin typeface="JetBrains Mono"/>
              </a:rPr>
              <a:t>	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anyRequest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().authenticated()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formLogin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br>
              <a:rPr lang="fa-IR" sz="18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</a:br>
            <a:br>
              <a:rPr lang="fa-IR" sz="18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</a:br>
            <a:r>
              <a:rPr lang="fa-IR" sz="18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http.build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63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180D-64FC-6839-535F-00147E79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4000" dirty="0"/>
              <a:t>ساخت یک </a:t>
            </a:r>
            <a:r>
              <a:rPr lang="en-US" sz="4000" dirty="0"/>
              <a:t>Endpoint</a:t>
            </a:r>
            <a:r>
              <a:rPr lang="fa-IR" sz="4000" dirty="0"/>
              <a:t> مقدماتی برای ورود و خروج</a:t>
            </a:r>
            <a:endParaRPr lang="en-AU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D721-0979-D3A1-7320-B2274D5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020D3-913B-0287-753D-D2420524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1B594-332F-073D-1367-94417C335789}"/>
              </a:ext>
            </a:extLst>
          </p:cNvPr>
          <p:cNvSpPr txBox="1"/>
          <p:nvPr/>
        </p:nvSpPr>
        <p:spPr>
          <a:xfrm>
            <a:off x="909551" y="1471470"/>
            <a:ext cx="111646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"/login"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dirty="0">
                <a:solidFill>
                  <a:srgbClr val="00627A"/>
                </a:solidFill>
                <a:effectLst/>
                <a:latin typeface="JetBrains Mono"/>
              </a:rPr>
              <a:t>login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LoginRequest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request)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authenticationManager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.authenticate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UsernamePasswordAuthenticationToken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loginRequest.getUserName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loginRequest.getPassword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SecurityContextHolder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getContext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setAuthentication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ok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request.getSession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getId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AuthenticationException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UNAUTHORIZED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).body(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"Login failed: "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"/logout"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dirty="0">
                <a:solidFill>
                  <a:srgbClr val="00627A"/>
                </a:solidFill>
                <a:effectLst/>
                <a:latin typeface="JetBrains Mono"/>
              </a:rPr>
              <a:t>logout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request)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request.getSession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().invalidate();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ok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"Logout successful"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129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8659-EE3F-30F2-D85B-3872FC05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en-US" dirty="0"/>
              <a:t>JWT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369DC-5173-7F94-A98B-2B1AE4F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71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F1A0-68D2-E2DF-7B27-692B53F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تا الان ...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2908-F6B6-4080-7CEA-2FD2B680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تا اینجا با ساختن یک مکانیزم مقدماتی برای احراز هویت و کنترل دسترسی آشنا شدیم.</a:t>
            </a:r>
          </a:p>
          <a:p>
            <a:pPr lvl="1"/>
            <a:r>
              <a:rPr lang="fa-IR" dirty="0"/>
              <a:t>برای ورود و خروج، از صفحه‌ی لاگین پیش فرض استفاده کردیم.</a:t>
            </a:r>
          </a:p>
          <a:p>
            <a:r>
              <a:rPr lang="fa-IR" dirty="0"/>
              <a:t>سوال : اگر بخواهیم با هر کلاینتی، نظیر وب، موبایل و.... بتوانیم از سیستم استفاده کنیم، این روش کار آمد است؟</a:t>
            </a:r>
          </a:p>
          <a:p>
            <a:pPr lvl="1"/>
            <a:r>
              <a:rPr lang="fa-IR" dirty="0"/>
              <a:t>در بسیاری از مواقع خیر! چون در خیلی از این ابزارها</a:t>
            </a:r>
            <a:r>
              <a:rPr lang="en-US" dirty="0"/>
              <a:t> </a:t>
            </a:r>
            <a:r>
              <a:rPr lang="fa-IR" dirty="0"/>
              <a:t>استفاده از </a:t>
            </a:r>
            <a:r>
              <a:rPr lang="en-US" dirty="0"/>
              <a:t>cookie</a:t>
            </a:r>
            <a:r>
              <a:rPr lang="fa-IR" dirty="0"/>
              <a:t> به راحتی ممکن است مقدور نباشد.</a:t>
            </a:r>
          </a:p>
          <a:p>
            <a:pPr lvl="1"/>
            <a:r>
              <a:rPr lang="fa-IR" dirty="0"/>
              <a:t>همچنین با جدا شدن کلاینت از سرور، ممکن است چالش‌های امنیتی جدید، نظیر مدیریت </a:t>
            </a:r>
            <a:r>
              <a:rPr lang="en-US" dirty="0"/>
              <a:t>CORS</a:t>
            </a:r>
            <a:r>
              <a:rPr lang="fa-IR" dirty="0"/>
              <a:t> برای ما دشوار باشد.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9780-94AC-1A55-489E-450F40E3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8196-0093-F2AE-A4A4-D2E0CCA0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226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E8C3-0CD1-17D3-9E38-D7302FF6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احراز هویت و کنترل دسترسی با </a:t>
            </a:r>
            <a:r>
              <a:rPr lang="en-US" dirty="0"/>
              <a:t>JWT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6D1A-B51D-4D9F-4F06-A58996AD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768" y="1745144"/>
            <a:ext cx="3868480" cy="4427056"/>
          </a:xfrm>
        </p:spPr>
        <p:txBody>
          <a:bodyPr/>
          <a:lstStyle/>
          <a:p>
            <a:r>
              <a:rPr lang="fa-IR" dirty="0"/>
              <a:t>منظور از </a:t>
            </a:r>
            <a:r>
              <a:rPr lang="en-US" dirty="0"/>
              <a:t>JWT</a:t>
            </a:r>
            <a:r>
              <a:rPr lang="fa-IR" dirty="0"/>
              <a:t> ، خلاصه شده‌ی </a:t>
            </a:r>
            <a:r>
              <a:rPr lang="en-US" dirty="0"/>
              <a:t>Java Web Token</a:t>
            </a:r>
            <a:r>
              <a:rPr lang="fa-IR" dirty="0"/>
              <a:t> است.</a:t>
            </a:r>
          </a:p>
          <a:p>
            <a:r>
              <a:rPr lang="fa-IR" dirty="0"/>
              <a:t>یک روش احراز هویت نسبتا امن تر و مستقل از نوع کلاینت است.</a:t>
            </a:r>
            <a:endParaRPr lang="en-US" dirty="0"/>
          </a:p>
          <a:p>
            <a:r>
              <a:rPr lang="fa-IR" dirty="0"/>
              <a:t>روش تامین امنیت : اطلاعات درخواست در مبدا رمزگذاری شده و در مقصد رمزگشایی می‌شود.</a:t>
            </a:r>
          </a:p>
          <a:p>
            <a:pPr marL="0" indent="0">
              <a:buNone/>
            </a:pP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791A-77AE-FC61-30FF-3534B894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1E9E9-7313-4CDC-1800-3A6241DF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37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B7DEF-10E8-85B5-0BD6-2F7C8BED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453"/>
            <a:ext cx="7004658" cy="36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1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2C53-C11B-D9F3-6BCA-7E10C036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F6A3-53C5-CD10-AC3B-7A46CED8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اجزای یک توکن </a:t>
            </a:r>
            <a:r>
              <a:rPr lang="en-US" dirty="0"/>
              <a:t>JWT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FC98-B72B-F1B5-EE9D-09A8EA04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3" y="1745144"/>
            <a:ext cx="10193066" cy="4427056"/>
          </a:xfrm>
        </p:spPr>
        <p:txBody>
          <a:bodyPr>
            <a:normAutofit/>
          </a:bodyPr>
          <a:lstStyle/>
          <a:p>
            <a:r>
              <a:rPr lang="fa-IR" dirty="0"/>
              <a:t>بخش </a:t>
            </a:r>
            <a:r>
              <a:rPr lang="en-US" dirty="0"/>
              <a:t>Header</a:t>
            </a:r>
          </a:p>
          <a:p>
            <a:pPr lvl="1"/>
            <a:r>
              <a:rPr lang="fa-IR" sz="2000" dirty="0"/>
              <a:t>نوع توکن – </a:t>
            </a:r>
            <a:r>
              <a:rPr lang="en-US" sz="2000" dirty="0"/>
              <a:t>JWT</a:t>
            </a:r>
            <a:endParaRPr lang="fa-IR" sz="2000" dirty="0"/>
          </a:p>
          <a:p>
            <a:pPr lvl="1"/>
            <a:r>
              <a:rPr lang="fa-IR" sz="2000" dirty="0"/>
              <a:t>الگویتم رمز نگاری</a:t>
            </a:r>
            <a:endParaRPr lang="en-US" sz="2000" dirty="0"/>
          </a:p>
          <a:p>
            <a:r>
              <a:rPr lang="fa-IR" dirty="0"/>
              <a:t>بخش </a:t>
            </a:r>
            <a:r>
              <a:rPr lang="en-US" dirty="0"/>
              <a:t>Payload</a:t>
            </a:r>
            <a:endParaRPr lang="fa-IR" dirty="0"/>
          </a:p>
          <a:p>
            <a:pPr lvl="1"/>
            <a:r>
              <a:rPr lang="fa-IR" dirty="0"/>
              <a:t>اطلاعاتی در خصوص درخواست‌دهنده.</a:t>
            </a:r>
            <a:endParaRPr lang="en-US" dirty="0"/>
          </a:p>
          <a:p>
            <a:r>
              <a:rPr lang="fa-IR" dirty="0"/>
              <a:t>بخش </a:t>
            </a:r>
            <a:r>
              <a:rPr lang="en-US" dirty="0"/>
              <a:t>Signature</a:t>
            </a:r>
            <a:endParaRPr lang="fa-IR" dirty="0"/>
          </a:p>
          <a:p>
            <a:pPr lvl="1"/>
            <a:r>
              <a:rPr lang="fa-IR" dirty="0"/>
              <a:t>اطلاعاتی که با استفاده از آن‌ها می‌توان مطمئن شد که توکن در میانه‌ی مسیر تغییر نکرده‌است.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0EA12-4E17-A273-D326-E3C778BF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9081-F699-EC8F-C4A5-C4E0BAF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38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59059-50B6-0008-5489-D602B3D2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9"/>
          <a:stretch/>
        </p:blipFill>
        <p:spPr>
          <a:xfrm>
            <a:off x="-904010" y="1018308"/>
            <a:ext cx="8692463" cy="35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2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2552-050E-CC42-086D-3E73A8C8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به کارگیری </a:t>
            </a:r>
            <a:r>
              <a:rPr lang="en-US" dirty="0"/>
              <a:t>JWT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43A0-AF65-F1B6-D914-145D1724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390" y="1745144"/>
            <a:ext cx="4259857" cy="44270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a-IR" dirty="0"/>
              <a:t>درخواست احراز هویت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تولید توکن و رمزنگاری آن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ارسال توکن به کلاینت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رد و بدل کردن توکن در جریات تعاملات بعدی.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درخواست کاربر در صورتی اجرا می‌شود که توکن در </a:t>
            </a:r>
            <a:r>
              <a:rPr lang="en-US" dirty="0"/>
              <a:t>HTTP Header</a:t>
            </a:r>
            <a:r>
              <a:rPr lang="fa-IR" dirty="0"/>
              <a:t> و به صورت صحیح موجود باشد.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562F2-170D-0F30-8182-7DAE9BF1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18FBA-5F62-604D-A1FA-E54D495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39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AFABB-CF0E-B036-2E6F-ACA3E572DD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21"/>
          <a:stretch/>
        </p:blipFill>
        <p:spPr>
          <a:xfrm>
            <a:off x="-124691" y="1562582"/>
            <a:ext cx="8335835" cy="39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305B-9BB2-F0B6-BFC2-59CC8F9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Statelessness!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F312-90A5-7C39-607F-6DD286C1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827" y="1734753"/>
            <a:ext cx="6587421" cy="442705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/>
              <a:t>یکی از ویژگی‌های پروتکل </a:t>
            </a:r>
            <a:r>
              <a:rPr lang="en-US" dirty="0"/>
              <a:t>Http</a:t>
            </a:r>
            <a:r>
              <a:rPr lang="fa-IR" dirty="0"/>
              <a:t> : </a:t>
            </a:r>
            <a:r>
              <a:rPr lang="en-US" dirty="0"/>
              <a:t>Stateless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از اطلاعات درخواست‌های قبلی بی اطلاع است!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fa-IR" dirty="0"/>
              <a:t>چالش جدی در نگهداشت اطلاعات کاربران در گذر زمان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کدام یک از کاربران درحال حاضر احراز هویت شده اند؟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آیا درخواست واصله، از جانب یک کاربر مجاز ارسال شده؟</a:t>
            </a:r>
          </a:p>
          <a:p>
            <a:pPr>
              <a:lnSpc>
                <a:spcPct val="200000"/>
              </a:lnSpc>
            </a:pPr>
            <a:r>
              <a:rPr lang="fa-IR" dirty="0"/>
              <a:t>راهکار : افزودن اطلاعات جانبی به درخواست </a:t>
            </a:r>
            <a:r>
              <a:rPr lang="en-US" dirty="0"/>
              <a:t>HTTP</a:t>
            </a:r>
            <a:r>
              <a:rPr lang="fa-IR" dirty="0"/>
              <a:t> </a:t>
            </a:r>
          </a:p>
          <a:p>
            <a:pPr>
              <a:lnSpc>
                <a:spcPct val="200000"/>
              </a:lnSpc>
            </a:pPr>
            <a:r>
              <a:rPr lang="fa-IR" dirty="0"/>
              <a:t>این موضوع چه مشکلاتی را می‌تواند به همراه داشته باشد؟</a:t>
            </a:r>
          </a:p>
          <a:p>
            <a:pPr lvl="1">
              <a:lnSpc>
                <a:spcPct val="200000"/>
              </a:lnSpc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D9B34-1A52-3063-484A-D8C9C4CC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F73F0-C688-F140-6EE1-5E89746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5E8C7-4289-88A9-0DEF-5CAED9530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62192" r="21665" b="2988"/>
          <a:stretch/>
        </p:blipFill>
        <p:spPr bwMode="auto">
          <a:xfrm>
            <a:off x="205842" y="956150"/>
            <a:ext cx="4480458" cy="14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2DAD1E-716A-98B2-EA17-2ECDA0EC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9" y="2909544"/>
            <a:ext cx="4446456" cy="25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C16F-ED11-DD5E-6BC3-A36B717E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/>
              <a:t>پیاده‌سازی </a:t>
            </a:r>
            <a:r>
              <a:rPr lang="en-US" sz="5400" dirty="0"/>
              <a:t>JWT</a:t>
            </a:r>
            <a:r>
              <a:rPr lang="fa-IR" sz="5400" dirty="0"/>
              <a:t> در </a:t>
            </a:r>
            <a:r>
              <a:rPr lang="en-US" sz="5400" dirty="0"/>
              <a:t>Spring Boot</a:t>
            </a:r>
            <a:endParaRPr lang="en-AU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ADD7E-6CB5-CF06-6244-77ABEDB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044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0CA3-902B-55FA-068A-9D931E86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7A93-8844-E339-D101-2F1E7A5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ابتدا لازم است که تعدادی </a:t>
            </a:r>
            <a:r>
              <a:rPr lang="en-US" dirty="0"/>
              <a:t>Dependency</a:t>
            </a:r>
            <a:r>
              <a:rPr lang="fa-IR" dirty="0"/>
              <a:t> جدید نصب کنید.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0DA6-CD96-E7BA-0E15-8546F1E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0DAB7-B0E7-E740-4209-CDB66FE7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109AA-448D-1CD9-4067-3A293EDC6634}"/>
              </a:ext>
            </a:extLst>
          </p:cNvPr>
          <p:cNvSpPr txBox="1"/>
          <p:nvPr/>
        </p:nvSpPr>
        <p:spPr>
          <a:xfrm>
            <a:off x="1069848" y="2169012"/>
            <a:ext cx="609426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javax.xml.bind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jaxb-api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&gt;2.3.1&lt;/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org.glassfish.jaxb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jaxb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-runtime&lt;/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&gt;2.3.1&lt;/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8CD65-C6AF-A57C-9869-5E380713AA85}"/>
              </a:ext>
            </a:extLst>
          </p:cNvPr>
          <p:cNvSpPr txBox="1"/>
          <p:nvPr/>
        </p:nvSpPr>
        <p:spPr>
          <a:xfrm>
            <a:off x="5973318" y="2169012"/>
            <a:ext cx="609426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io.jsonwebtoken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jjwt-api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&gt;0.11.5&lt;/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io.jsonwebtoken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jjwt-jackson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&gt;0.11.5&lt;/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99E6-4857-78BF-1F0C-DAE03A97D43A}"/>
              </a:ext>
            </a:extLst>
          </p:cNvPr>
          <p:cNvSpPr txBox="1"/>
          <p:nvPr/>
        </p:nvSpPr>
        <p:spPr>
          <a:xfrm>
            <a:off x="127289" y="85254"/>
            <a:ext cx="60942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io.jsonwebtoken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jjwt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&gt;0.9.1&lt;/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&lt;!-- Check for the latest version --&gt;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583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42A3-CF20-EB7C-6DA9-5E6AF8B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سرویس تولید توکن </a:t>
            </a:r>
            <a:r>
              <a:rPr lang="en-US" dirty="0"/>
              <a:t>JWT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4A07-19AE-5FAD-0103-031115FF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/>
              <a:t>برای تولید توکن و نیز برای لود کردن کاربر متناظر با هر توکن، نیازمند سرویس هستیم!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تولید توکن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نگاشت توکن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اعتبارسنجی توکن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A6751-C2B2-ED7B-F3AF-EF10C6E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94B0-49B2-C877-6D6B-0006387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42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A819E-5169-C083-6DF0-0FF7C946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677" y="2534832"/>
            <a:ext cx="6623712" cy="36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6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A30F-734F-4B74-B73A-8307ECF5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به کارگیری سرویس </a:t>
            </a:r>
            <a:r>
              <a:rPr lang="en-US" dirty="0"/>
              <a:t>JWT</a:t>
            </a:r>
            <a:r>
              <a:rPr lang="fa-IR" dirty="0"/>
              <a:t> برای ساخت توکن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4454-03F1-E58C-FEC4-8E64E31F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این منظور، کنترلر مربوطه به این شکل تغییر می‌کند :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3A26C-2A19-82E5-7950-1D72A6E4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ABB8-3EB7-3A7D-A86F-6E6B2664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D0E26-8640-1281-F907-5832A9C5295F}"/>
              </a:ext>
            </a:extLst>
          </p:cNvPr>
          <p:cNvSpPr txBox="1"/>
          <p:nvPr/>
        </p:nvSpPr>
        <p:spPr>
          <a:xfrm>
            <a:off x="955040" y="1836595"/>
            <a:ext cx="113487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"/login"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AU" sz="1800" dirty="0">
                <a:solidFill>
                  <a:srgbClr val="00627A"/>
                </a:solidFill>
                <a:effectLst/>
                <a:latin typeface="JetBrains Mono"/>
              </a:rPr>
              <a:t>login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LoginRequest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request)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authenticationManager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.authenticate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UsernamePasswordAuthenticationToken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loginRequest.getUserName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loginRequest.getPassword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SecurityContextHolder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getContext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setAuthentication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//return </a:t>
            </a:r>
            <a:r>
              <a:rPr lang="en-AU" sz="1800" i="1" dirty="0" err="1">
                <a:solidFill>
                  <a:srgbClr val="8C8C8C"/>
                </a:solidFill>
                <a:effectLst/>
                <a:latin typeface="JetBrains Mono"/>
              </a:rPr>
              <a:t>ResponseEntity.ok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n-AU" sz="1800" i="1" dirty="0" err="1">
                <a:solidFill>
                  <a:srgbClr val="8C8C8C"/>
                </a:solidFill>
                <a:effectLst/>
                <a:latin typeface="JetBrains Mono"/>
              </a:rPr>
              <a:t>request.getSession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().</a:t>
            </a:r>
            <a:r>
              <a:rPr lang="en-AU" sz="1800" i="1" dirty="0" err="1">
                <a:solidFill>
                  <a:srgbClr val="8C8C8C"/>
                </a:solidFill>
                <a:effectLst/>
                <a:latin typeface="JetBrains Mono"/>
              </a:rPr>
              <a:t>getId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());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 token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"Bearer "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jwtTokenService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.generateToken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loginRequest.getUserName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ok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().header(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HttpHeaders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AUTHORIZATION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).header(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HttpHeaders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ACCESS_CONTROL_EXPOSE_HEADERS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"Authorization"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).build();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AuthenticationException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UNAUTHORIZED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).body(</a:t>
            </a:r>
            <a:r>
              <a:rPr lang="en-AU" sz="1800" dirty="0">
                <a:solidFill>
                  <a:srgbClr val="067D17"/>
                </a:solidFill>
                <a:effectLst/>
                <a:latin typeface="JetBrains Mono"/>
              </a:rPr>
              <a:t>"Login failed: "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AU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3198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292D-20EA-9063-C37B-F6E05F4E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فیلتر جدید 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5DD2-90AA-D263-43D9-2B3FAB05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همان طور که مشاهده شد، اقسام مختلفی از فیلترها وجود دارند که می‌توان آن‌ها را در </a:t>
            </a:r>
            <a:r>
              <a:rPr lang="en-US" dirty="0"/>
              <a:t>Security Config</a:t>
            </a:r>
            <a:r>
              <a:rPr lang="fa-IR" dirty="0"/>
              <a:t> گردآوری کرده و بهم وصل کرد.</a:t>
            </a:r>
          </a:p>
          <a:p>
            <a:r>
              <a:rPr lang="fa-IR" dirty="0"/>
              <a:t>شما می‌توانید بسته به نیازتان، فیلتر جدیدی را بسازید و سپس در </a:t>
            </a:r>
            <a:r>
              <a:rPr lang="en-US" dirty="0"/>
              <a:t>Security Config</a:t>
            </a:r>
            <a:r>
              <a:rPr lang="fa-IR" dirty="0"/>
              <a:t> از آن استفاده کنید.</a:t>
            </a:r>
          </a:p>
          <a:p>
            <a:r>
              <a:rPr lang="fa-IR" dirty="0"/>
              <a:t>یک فیلتر می‌تواند در مواقع مختلفی صدا زده شود : زمان فراخوانی سرولت، پس از فراخوانی سرولت و....</a:t>
            </a:r>
          </a:p>
          <a:p>
            <a:r>
              <a:rPr lang="fa-IR" dirty="0"/>
              <a:t>ارزیابی توکن بایستی پس از هر درخواست اجرا شود و در نتیجه به فیلتر نیاز داریم!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3D37-EAAD-595F-AD08-9D6798B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54DF-0A98-8FA3-F835-E327DCE8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9AE7-6908-F1C1-587C-AC308F3DA373}"/>
              </a:ext>
            </a:extLst>
          </p:cNvPr>
          <p:cNvSpPr txBox="1"/>
          <p:nvPr/>
        </p:nvSpPr>
        <p:spPr>
          <a:xfrm>
            <a:off x="889982" y="598543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https://www.baeldung.com/spring-onceperrequestfilter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262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631F-0016-7417-D410-69313586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>
                <a:solidFill>
                  <a:schemeClr val="tx1"/>
                </a:solidFill>
              </a:rPr>
              <a:t>فیلتر عمومی </a:t>
            </a:r>
            <a:r>
              <a:rPr lang="en-AU" b="1" i="0" dirty="0" err="1">
                <a:solidFill>
                  <a:schemeClr val="tx1"/>
                </a:solidFill>
                <a:effectLst/>
                <a:latin typeface="Source Code Pro" panose="020F0502020204030204" pitchFamily="49" charset="0"/>
              </a:rPr>
              <a:t>OncePerRequestFilter</a:t>
            </a:r>
            <a:r>
              <a:rPr lang="en-AU" b="0" i="0" dirty="0">
                <a:solidFill>
                  <a:schemeClr val="tx1"/>
                </a:solidFill>
                <a:effectLst/>
                <a:latin typeface="Source Code Pro" panose="020F0502020204030204" pitchFamily="49" charset="0"/>
              </a:rPr>
              <a:t>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CC0A-6BE2-92E2-ABA2-72E0F3D0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یک فیلتر انتزاعی است که دارای متدهای مختلفی است که می‌توانید آن را پیاده سازی کنید.</a:t>
            </a:r>
          </a:p>
          <a:p>
            <a:r>
              <a:rPr lang="fa-IR" dirty="0"/>
              <a:t>چه موقع فراخوانی میشه؟</a:t>
            </a:r>
          </a:p>
          <a:p>
            <a:pPr lvl="1"/>
            <a:r>
              <a:rPr lang="fa-IR" dirty="0"/>
              <a:t>پس از ارسال درخواست </a:t>
            </a:r>
            <a:r>
              <a:rPr lang="en-US" dirty="0"/>
              <a:t>HTTP</a:t>
            </a:r>
            <a:r>
              <a:rPr lang="fa-IR" dirty="0"/>
              <a:t> و دریافت آن ، این فیلتر اعمال می‌شود.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1EE37-025F-77ED-C637-23717BF6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F9A28-E4D2-5106-57C0-4F337485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D4EB2-FA4B-1AEA-6652-FD936E58C370}"/>
              </a:ext>
            </a:extLst>
          </p:cNvPr>
          <p:cNvSpPr txBox="1"/>
          <p:nvPr/>
        </p:nvSpPr>
        <p:spPr>
          <a:xfrm>
            <a:off x="249382" y="3640644"/>
            <a:ext cx="13321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SimpleFilter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OncePerRequestFilter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doFilterInternal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request,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HttpServletResponse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response,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FilterChain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filterChain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ServletException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//Other Code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filterChain.doFilter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request,response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0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B35E-EF54-9CA7-57C4-2147BE3E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88" y="0"/>
            <a:ext cx="10058400" cy="1077950"/>
          </a:xfrm>
        </p:spPr>
        <p:txBody>
          <a:bodyPr/>
          <a:lstStyle/>
          <a:p>
            <a:r>
              <a:rPr lang="fa-IR" dirty="0"/>
              <a:t>فیلتر مجدد هر درخواست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0F33-4ED6-AF87-2478-5911EFE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18B53-9A79-CAD4-59B5-71621812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FEE0B-9BD6-8B95-4500-CE4B34E70D2F}"/>
              </a:ext>
            </a:extLst>
          </p:cNvPr>
          <p:cNvSpPr txBox="1"/>
          <p:nvPr/>
        </p:nvSpPr>
        <p:spPr>
          <a:xfrm>
            <a:off x="516128" y="824529"/>
            <a:ext cx="111150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lang="en-AU" sz="1800" dirty="0" err="1">
                <a:solidFill>
                  <a:srgbClr val="00627A"/>
                </a:solidFill>
                <a:effectLst/>
                <a:latin typeface="JetBrains Mono"/>
              </a:rPr>
              <a:t>doFilterInternal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request,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HttpServletResponse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response,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FilterChain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filterChain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ServletException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//Step 1 - get Authorization Header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jwtToken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request.getHeader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HttpHeaders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AUTHORIZATION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jwtToken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//Step 2 - get Authenticated User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String username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jwtTokenService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.getUsernameFromRequest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(request);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//Step 3 - Setup Current User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customer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AU" sz="1800" dirty="0" err="1">
                <a:solidFill>
                  <a:srgbClr val="871094"/>
                </a:solidFill>
                <a:effectLst/>
                <a:latin typeface="JetBrains Mono"/>
              </a:rPr>
              <a:t>securityService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.loadUserByUsername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//Step 4 Authenticate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AU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UsernamePasswordAuthenticationToken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AU" sz="1800" dirty="0" err="1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.getAuthorities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SecurityContextHolder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getContext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setAuthentication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>
                <a:solidFill>
                  <a:srgbClr val="000000"/>
                </a:solidFill>
                <a:effectLst/>
                <a:latin typeface="JetBrains Mono"/>
              </a:rPr>
              <a:t>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00000"/>
                </a:solidFill>
                <a:effectLst/>
                <a:latin typeface="JetBrains Mono"/>
              </a:rPr>
              <a:t>SecurityContextHolder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AU" sz="1800" i="1" dirty="0" err="1">
                <a:solidFill>
                  <a:srgbClr val="080808"/>
                </a:solidFill>
                <a:effectLst/>
                <a:latin typeface="JetBrains Mono"/>
              </a:rPr>
              <a:t>getContext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getAuthentication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//Step 5 - filter</a:t>
            </a:r>
            <a:b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AU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filterChain.doFilter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AU" sz="1800" dirty="0" err="1">
                <a:solidFill>
                  <a:srgbClr val="080808"/>
                </a:solidFill>
                <a:effectLst/>
                <a:latin typeface="JetBrains Mono"/>
              </a:rPr>
              <a:t>request,response</a:t>
            </a: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AU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720A0A-27C2-25A4-DFC8-2726949104CE}"/>
              </a:ext>
            </a:extLst>
          </p:cNvPr>
          <p:cNvSpPr/>
          <p:nvPr/>
        </p:nvSpPr>
        <p:spPr>
          <a:xfrm>
            <a:off x="7305040" y="1587910"/>
            <a:ext cx="90424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B0A11-B086-1D32-8492-320779C2C163}"/>
              </a:ext>
            </a:extLst>
          </p:cNvPr>
          <p:cNvSpPr txBox="1"/>
          <p:nvPr/>
        </p:nvSpPr>
        <p:spPr>
          <a:xfrm>
            <a:off x="8290560" y="1605280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استخراج </a:t>
            </a:r>
            <a:r>
              <a:rPr lang="en-US" dirty="0"/>
              <a:t>Header</a:t>
            </a:r>
            <a:r>
              <a:rPr lang="fa-IR" dirty="0"/>
              <a:t> مربوط به توکن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B51DC3-CEA3-95AD-660C-D0074C1C4881}"/>
              </a:ext>
            </a:extLst>
          </p:cNvPr>
          <p:cNvSpPr/>
          <p:nvPr/>
        </p:nvSpPr>
        <p:spPr>
          <a:xfrm>
            <a:off x="7757160" y="2417497"/>
            <a:ext cx="90424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7DCAD-0F5E-EE63-41EA-BF252334D45E}"/>
              </a:ext>
            </a:extLst>
          </p:cNvPr>
          <p:cNvSpPr txBox="1"/>
          <p:nvPr/>
        </p:nvSpPr>
        <p:spPr>
          <a:xfrm>
            <a:off x="8742680" y="2434867"/>
            <a:ext cx="268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کاربر متناظر با توکن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3FF2F0-9A46-AA15-23E5-5DFB91D501DC}"/>
              </a:ext>
            </a:extLst>
          </p:cNvPr>
          <p:cNvSpPr/>
          <p:nvPr/>
        </p:nvSpPr>
        <p:spPr>
          <a:xfrm>
            <a:off x="7958328" y="3247084"/>
            <a:ext cx="90424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983C8-31B3-00EE-E703-2E5755DD0182}"/>
              </a:ext>
            </a:extLst>
          </p:cNvPr>
          <p:cNvSpPr txBox="1"/>
          <p:nvPr/>
        </p:nvSpPr>
        <p:spPr>
          <a:xfrm>
            <a:off x="8943848" y="3264454"/>
            <a:ext cx="268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dirty="0"/>
              <a:t>استخراج کاربر </a:t>
            </a:r>
            <a:endParaRPr lang="en-AU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0978E0-4A61-A111-2CF4-565755866821}"/>
              </a:ext>
            </a:extLst>
          </p:cNvPr>
          <p:cNvSpPr/>
          <p:nvPr/>
        </p:nvSpPr>
        <p:spPr>
          <a:xfrm>
            <a:off x="3172968" y="3805360"/>
            <a:ext cx="90424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EBF4A-DBAF-445A-0C84-8287B204DA47}"/>
              </a:ext>
            </a:extLst>
          </p:cNvPr>
          <p:cNvSpPr txBox="1"/>
          <p:nvPr/>
        </p:nvSpPr>
        <p:spPr>
          <a:xfrm>
            <a:off x="4077208" y="3817455"/>
            <a:ext cx="19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احراز هویت کاربر</a:t>
            </a:r>
            <a:endParaRPr lang="en-AU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4D7745-8A22-9607-F6CE-3D3A616C22D1}"/>
              </a:ext>
            </a:extLst>
          </p:cNvPr>
          <p:cNvSpPr/>
          <p:nvPr/>
        </p:nvSpPr>
        <p:spPr>
          <a:xfrm>
            <a:off x="2370328" y="5656015"/>
            <a:ext cx="90424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01CB8-F47B-E9B3-0D66-D1935980E013}"/>
              </a:ext>
            </a:extLst>
          </p:cNvPr>
          <p:cNvSpPr txBox="1"/>
          <p:nvPr/>
        </p:nvSpPr>
        <p:spPr>
          <a:xfrm>
            <a:off x="3274568" y="5668110"/>
            <a:ext cx="26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فراخوانی فیلتر بعدی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439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F094-EA0C-EC8E-5FE7-4402D415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کنترل دسترسی در سطح متد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8EAB7-036E-AD17-847F-60247D6F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027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A234-4FE3-AF6D-5628-2F43BF50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کنترل دسترسی (</a:t>
            </a:r>
            <a:r>
              <a:rPr lang="en-US" dirty="0"/>
              <a:t>Authorization</a:t>
            </a:r>
            <a:r>
              <a:rPr lang="fa-IR" dirty="0"/>
              <a:t>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8D93-0C08-E63F-0C02-764204C5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3032878"/>
            <a:ext cx="10587921" cy="3139322"/>
          </a:xfrm>
        </p:spPr>
        <p:txBody>
          <a:bodyPr>
            <a:normAutofit/>
          </a:bodyPr>
          <a:lstStyle/>
          <a:p>
            <a:r>
              <a:rPr lang="fa-IR" dirty="0"/>
              <a:t>تا کنون آموختیم که یکی از روش‌های اساسی برای کنترل سطح دسترسی استفاده از </a:t>
            </a:r>
            <a:r>
              <a:rPr lang="en-US" dirty="0"/>
              <a:t>Security Filter Chain</a:t>
            </a:r>
            <a:r>
              <a:rPr lang="fa-IR" dirty="0"/>
              <a:t> است.</a:t>
            </a:r>
          </a:p>
          <a:p>
            <a:r>
              <a:rPr lang="fa-IR" dirty="0"/>
              <a:t>اگرچه این روش منجر به حفاظت </a:t>
            </a:r>
            <a:r>
              <a:rPr lang="en-US" dirty="0"/>
              <a:t>Endpoint</a:t>
            </a:r>
            <a:r>
              <a:rPr lang="fa-IR" dirty="0"/>
              <a:t> های برنامه می‌شود، اما سطح دسترسی را در موقع فراخوانی توابع برنامه بررسی نمی‌کند.</a:t>
            </a:r>
          </a:p>
          <a:p>
            <a:r>
              <a:rPr lang="fa-IR" dirty="0"/>
              <a:t>برای آن که بتوان کنترل دسترسی را در سطح متدها برقرار کرد، بایستی در کلاس پیکره بندی امنیت، </a:t>
            </a:r>
            <a:r>
              <a:rPr lang="en-US" dirty="0"/>
              <a:t>method Security</a:t>
            </a:r>
            <a:r>
              <a:rPr lang="fa-IR" dirty="0"/>
              <a:t> را فعال کنیم.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2712-3055-CB11-1DF2-F25B5C67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65165-3510-69DA-7FEC-1F632907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0D345-46D7-355D-534A-69AC6099C018}"/>
              </a:ext>
            </a:extLst>
          </p:cNvPr>
          <p:cNvSpPr txBox="1"/>
          <p:nvPr/>
        </p:nvSpPr>
        <p:spPr>
          <a:xfrm>
            <a:off x="364096" y="685800"/>
            <a:ext cx="53405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lang="en-US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lang="en-US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JetBrains Mono"/>
              </a:rPr>
              <a:t>@EnableGlobalMethodSecurity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(prePostEnabled 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SecurityConfig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fa-IR" dirty="0">
              <a:solidFill>
                <a:srgbClr val="080808"/>
              </a:solidFill>
              <a:latin typeface="JetBrains Mono"/>
            </a:endParaRPr>
          </a:p>
          <a:p>
            <a:endParaRPr lang="fa-IR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// other configurations</a:t>
            </a:r>
            <a:endParaRPr lang="fa-IR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fa-IR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fa-IR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62147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DF7B-A466-B7E5-F3EE-D1521B16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B05-75F9-8FCC-6D2E-9C5D1830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احراز هویت با </a:t>
            </a:r>
            <a:r>
              <a:rPr lang="en-US" dirty="0"/>
              <a:t>Auth2.0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940C5-038C-0191-8E8E-C4EBB2A4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2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AE4F-B644-FCC8-DDA2-09B4DD5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چگونگی نگهداشت اطلاعات درخواست‌های قبلی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37E0-D682-79A3-EA0B-A522528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745144"/>
            <a:ext cx="10754175" cy="44270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یک مثال واقعی : فرض کنید که در یک مطب پزشک، اطلاعات مراجعات قبلی بیماران در قالب پرونده ایشان ذخیره می‌شود و هر پرونده، شماره دارد. سه روش برای ذخیره‌سازی چیشنهاد می‌شود :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اول – پرونده در دست بیمار باشد و هر مرتبه و در هر مراجعه باید آن را به همراه بیاورد.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مشابه با ارسال و دریافت در کوکی.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دوم – پرونده در مطب باشد و بیمار با هر بار مراجعه، باید شماره پرونده خود را اطلاع دهد تا بازیابی شود!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مشابه با نگهداری یک شناسه به نشست (سوابق قبلی) و دریافت آن در کوکی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C9F35-BB90-C636-A298-1A363251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CBA-1C17-3B34-CAF2-0B673C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389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353E-8F55-C026-5F60-BF4B26AA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55" y="135813"/>
            <a:ext cx="10058400" cy="1077950"/>
          </a:xfrm>
        </p:spPr>
        <p:txBody>
          <a:bodyPr/>
          <a:lstStyle/>
          <a:p>
            <a:r>
              <a:rPr lang="fa-IR" dirty="0"/>
              <a:t>فرآیند احراز هویت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C83F9-5B69-3BD2-21F4-94511767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7CB4-7D7A-358F-A2AF-ED7C16BC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50</a:t>
            </a:fld>
            <a:endParaRPr lang="en-A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1628A8-56DD-C4E3-D434-6318BE857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3782" y="1213763"/>
            <a:ext cx="9964466" cy="500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حراز هویت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(Authentication):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برنامه‌ی شخص ثالث (مثلاً اپلیکیشن ما) با ارسال درخواست برای دسترسی به منابع محافظت‌شده، فرآیند احراز هویت را آغاز می‌کند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جازه‌ی دسترسی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(Authorization):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مالک منبع (کاربر) اجازه‌ی دسترسی به منابع خود را صادر می‌کند، که معمولاً از طریق ورود به سیستم انجام می‌شود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ارسال کد مجوز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سرور مجوز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(Authorization Server)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کاربر را تأیید می‌کند و او را با یک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کد مجوز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(authorization code)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به سمت کلاینت (اپلیکیشن ما) هدایت می‌کند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648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E18F-43B0-4719-4B65-AE6D7F88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CEE7-6306-A0AE-D702-C832EB0B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41" y="115031"/>
            <a:ext cx="10058400" cy="1077950"/>
          </a:xfrm>
        </p:spPr>
        <p:txBody>
          <a:bodyPr/>
          <a:lstStyle/>
          <a:p>
            <a:r>
              <a:rPr lang="fa-IR" dirty="0"/>
              <a:t>فرآیند احراز هویت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F0F5B-5729-1785-80F8-0EC6541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A3359-D258-EBD2-0042-345454B8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51</a:t>
            </a:fld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B0EDFA-6C48-7D6D-15F9-58269590B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555" y="1114859"/>
            <a:ext cx="10268573" cy="500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دریافت توکن دسترسی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کلاینت با استفاده از کد مجوز، از سرور مجوز درخواست یک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توکن دسترسی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(access token)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می‌کند. قالب این توکن در استاندارد مشخص نشده، اما معمولاً از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 (JSON Web Token)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استفاده می‌شود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اعتبارسنجی توکن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سرور مجوز توکن را اعتبارسنجی می‌کند. اگر توکن معتبر باشد، به برنامه‌ی کلاینت اجازه استفاده از آن داده می‌شود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دسترسی به منابع محافظت‌شده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کلاینت می‌تواند از این توکن برای دسترسی به منابع محافظت‌شده استفاده کند؛ مثلاً با فراخوانی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endpoint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های یک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 API.</a:t>
            </a:r>
          </a:p>
        </p:txBody>
      </p:sp>
    </p:spTree>
    <p:extLst>
      <p:ext uri="{BB962C8B-B14F-4D97-AF65-F5344CB8AC3E}">
        <p14:creationId xmlns:p14="http://schemas.microsoft.com/office/powerpoint/2010/main" val="134722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0FD6-EF28-7AA3-4DDC-7454F286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تنظیمات گیت هاب</a:t>
            </a: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B46081-0DA7-1DDD-BF59-000EBC27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666706"/>
            <a:ext cx="4757080" cy="56060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5DAA2-8813-293E-B9A4-DB147557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477CD-2F09-51A1-07F4-3170B9A6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52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0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ED78-F4E5-EFC8-3192-E1B9B6A7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نشست (</a:t>
            </a:r>
            <a:r>
              <a:rPr lang="en-US" dirty="0"/>
              <a:t>Session</a:t>
            </a:r>
            <a:r>
              <a:rPr lang="fa-IR" dirty="0"/>
              <a:t>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C6F-71C8-E27B-3301-67CDC301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یک نشست شامل تمامی اطلاعاتی است که کاربر در جریان تعامل با سرور آن را نگه می‌دارد.</a:t>
            </a:r>
          </a:p>
          <a:p>
            <a:pPr lvl="1"/>
            <a:r>
              <a:rPr lang="fa-IR" dirty="0"/>
              <a:t>برای برقراری پیوستگی در جریان تعامل با سرور.</a:t>
            </a:r>
          </a:p>
          <a:p>
            <a:r>
              <a:rPr lang="fa-IR" dirty="0"/>
              <a:t>تا زمانی که نشست معتبر باشد، کاربر نیز امکان تعامل با سیستم را دارد.</a:t>
            </a:r>
          </a:p>
          <a:p>
            <a:r>
              <a:rPr lang="fa-IR" dirty="0"/>
              <a:t>اما چگونه آن را می‌توان نگه داشت؟</a:t>
            </a:r>
          </a:p>
          <a:p>
            <a:pPr lvl="1"/>
            <a:r>
              <a:rPr lang="fa-IR" dirty="0"/>
              <a:t>راهکار خیلی ساده – آن را به سمت کاربر ارسال کرد و سپس دریافت نمود!</a:t>
            </a:r>
          </a:p>
          <a:p>
            <a:pPr lvl="1"/>
            <a:endParaRPr lang="fa-IR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B6BE-DD18-E34B-4489-2BD0A7E1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0A831-7826-A1CF-0A3A-AC86E8C7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0016-30AE-6BB8-8EDE-C64D3E0E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ارسال و دریافت اطلاعات با </a:t>
            </a:r>
            <a:r>
              <a:rPr lang="en-US" dirty="0"/>
              <a:t>Cookie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886A-A13A-078A-03C5-C8F2F2F8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ساده‌ترین روش ممکن برای ارسال و دریافت اطلاعات، قرار دادن آن در بخشی از پروتکل </a:t>
            </a:r>
            <a:r>
              <a:rPr lang="en-US" dirty="0"/>
              <a:t>Http</a:t>
            </a:r>
            <a:r>
              <a:rPr lang="fa-IR" dirty="0"/>
              <a:t> است که آن را </a:t>
            </a:r>
            <a:r>
              <a:rPr lang="en-US" dirty="0"/>
              <a:t>Cookie</a:t>
            </a:r>
            <a:r>
              <a:rPr lang="fa-IR" dirty="0"/>
              <a:t> می‌نامیم (مبتنی بر </a:t>
            </a:r>
            <a:r>
              <a:rPr lang="en-US" dirty="0"/>
              <a:t>Key-Value</a:t>
            </a:r>
            <a:r>
              <a:rPr lang="fa-IR" dirty="0"/>
              <a:t>) است.</a:t>
            </a:r>
          </a:p>
          <a:p>
            <a:r>
              <a:rPr lang="fa-IR" dirty="0"/>
              <a:t>اما آیا قرار دادن تمامی اطلاعات (اطلاعات نشست) در کوکی کار درستی است؟</a:t>
            </a:r>
          </a:p>
          <a:p>
            <a:pPr lvl="1"/>
            <a:r>
              <a:rPr lang="fa-IR" dirty="0"/>
              <a:t>خیر – به طور کامل قابلیت شنود دارد.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CFE9-4290-6664-BEBB-3DBCFE90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A336C-1FEE-4637-7EEB-7355E9B6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961E88-6E31-48F1-B300-D88ED8B9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66" y="3429000"/>
            <a:ext cx="5399722" cy="30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4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557-A0F2-1984-FCE0-3789A38C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چالش ذخیره و بازیابی اطلاعات نشسست‌ها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B23A-1412-E714-9BB1-07D4FF43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290" y="1745144"/>
            <a:ext cx="5821957" cy="4427056"/>
          </a:xfrm>
        </p:spPr>
        <p:txBody>
          <a:bodyPr/>
          <a:lstStyle/>
          <a:p>
            <a:r>
              <a:rPr lang="fa-IR" dirty="0"/>
              <a:t>ذخیره‌ی اطلاعات نشست‌ها علاوه بر چالش‌های امنیتی ، مستلزم مصرف منابع بسیاری است!</a:t>
            </a:r>
          </a:p>
          <a:p>
            <a:pPr lvl="1"/>
            <a:r>
              <a:rPr lang="fa-IR" dirty="0"/>
              <a:t>نشست‌های منقضی باید از حافظه‌ی سمت سرور پاک شوند.</a:t>
            </a:r>
          </a:p>
          <a:p>
            <a:pPr lvl="1"/>
            <a:r>
              <a:rPr lang="fa-IR" dirty="0"/>
              <a:t>محل ذخیره‌سازی نشست :</a:t>
            </a:r>
          </a:p>
          <a:p>
            <a:pPr lvl="2"/>
            <a:r>
              <a:rPr lang="fa-IR" dirty="0"/>
              <a:t>راهکار اول – کل آن در کوکی ذخیره شود!</a:t>
            </a:r>
          </a:p>
          <a:p>
            <a:pPr lvl="2"/>
            <a:r>
              <a:rPr lang="fa-IR" dirty="0"/>
              <a:t>راهکار دوم – در سمت سرور و در حافظه‌ی اصلی ذخیره شود!</a:t>
            </a:r>
          </a:p>
          <a:p>
            <a:pPr lvl="2"/>
            <a:r>
              <a:rPr lang="fa-IR" dirty="0"/>
              <a:t>بازهم چالش جابجایی رخ می‌دهد!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0CD0-8736-412F-B0F4-CBAD6C67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1FB30-DA64-0ED8-0050-55EB917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B4508-83CA-283B-C5B1-0BFCFCF4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7" y="2010376"/>
            <a:ext cx="5846975" cy="3896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F8145-3A96-4741-F2A0-DF09C37511F8}"/>
              </a:ext>
            </a:extLst>
          </p:cNvPr>
          <p:cNvSpPr txBox="1"/>
          <p:nvPr/>
        </p:nvSpPr>
        <p:spPr>
          <a:xfrm>
            <a:off x="885825" y="5766710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https://medium.com/@martinezmendietagerman/scaling-web-apps-stateful-vs-stateless-87ce157b8dcf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0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053-318D-BB37-47D3-9AA505B8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راهکار پذیرفته شده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41D9-9E74-25DC-575A-2F7B9F12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944" y="1745144"/>
            <a:ext cx="5122303" cy="4427056"/>
          </a:xfrm>
        </p:spPr>
        <p:txBody>
          <a:bodyPr/>
          <a:lstStyle/>
          <a:p>
            <a:r>
              <a:rPr lang="fa-IR" dirty="0"/>
              <a:t>ذخیره‌ی نشست‌ها در سمت سرور و در یک پایگاه داده‌ی سریع (</a:t>
            </a:r>
            <a:r>
              <a:rPr lang="en-US" dirty="0"/>
              <a:t>Redis, </a:t>
            </a:r>
            <a:r>
              <a:rPr lang="en-US" dirty="0" err="1"/>
              <a:t>Hazlecast</a:t>
            </a:r>
            <a:r>
              <a:rPr lang="fa-IR" dirty="0"/>
              <a:t> و...)</a:t>
            </a:r>
          </a:p>
          <a:p>
            <a:r>
              <a:rPr lang="fa-IR" dirty="0"/>
              <a:t>ارسال و دریافت اطلاعات در قالب رد و بدل کردن شناسه‌ی نشست.</a:t>
            </a:r>
          </a:p>
          <a:p>
            <a:r>
              <a:rPr lang="fa-IR" dirty="0"/>
              <a:t>حذف نشست‌های منقضی شده از سمت سرور.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415C1-BB4B-F725-B9DD-C79B41A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درس برنامه‌سازی وب | مدرس : یحیی پورسلطانی |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56143-EE35-8D21-D9FB-8C7258E2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A3E8-88E1-4992-9D85-21E2BB9BA4BA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24A65-5982-EB65-8C30-5F97D4A3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290"/>
            <a:ext cx="6642957" cy="4427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E8786-8E63-E3D8-E1A1-442E6CB005FA}"/>
              </a:ext>
            </a:extLst>
          </p:cNvPr>
          <p:cNvSpPr txBox="1"/>
          <p:nvPr/>
        </p:nvSpPr>
        <p:spPr>
          <a:xfrm>
            <a:off x="168852" y="302069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https://medium.com/@martinezmendietagerman/scaling-web-apps-stateful-vs-stateless-87ce157b8dcf</a:t>
            </a:r>
            <a:r>
              <a:rPr lang="fa-I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43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ارائه فارسی">
      <a:majorFont>
        <a:latin typeface="Arial Rounded MT Bold"/>
        <a:ea typeface=""/>
        <a:cs typeface="B Titr"/>
      </a:majorFont>
      <a:minorFont>
        <a:latin typeface="Berlin Sans FB"/>
        <a:ea typeface=""/>
        <a:cs typeface="IRANSansFaNum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7601</TotalTime>
  <Words>3807</Words>
  <Application>Microsoft Office PowerPoint</Application>
  <PresentationFormat>Widescreen</PresentationFormat>
  <Paragraphs>322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 EntezareZohoor 5 **</vt:lpstr>
      <vt:lpstr>Arial</vt:lpstr>
      <vt:lpstr>Arial Rounded MT Bold</vt:lpstr>
      <vt:lpstr>Berlin Sans FB</vt:lpstr>
      <vt:lpstr>Calibri</vt:lpstr>
      <vt:lpstr>Courier New</vt:lpstr>
      <vt:lpstr>IRANSansFaNum</vt:lpstr>
      <vt:lpstr>JetBrains Mono</vt:lpstr>
      <vt:lpstr>Monaco</vt:lpstr>
      <vt:lpstr>Source Code Pro</vt:lpstr>
      <vt:lpstr>Wingdings</vt:lpstr>
      <vt:lpstr>Wood Type</vt:lpstr>
      <vt:lpstr>مقدمه‌ای بر پیاده‌سازی مکانیزم‌های امنیتی</vt:lpstr>
      <vt:lpstr>از امنیت بگو!</vt:lpstr>
      <vt:lpstr>امنیت</vt:lpstr>
      <vt:lpstr>Statelessness!</vt:lpstr>
      <vt:lpstr>چگونگی نگهداشت اطلاعات درخواست‌های قبلی</vt:lpstr>
      <vt:lpstr>نشست (Session)</vt:lpstr>
      <vt:lpstr>ارسال و دریافت اطلاعات با Cookie</vt:lpstr>
      <vt:lpstr>چالش ذخیره و بازیابی اطلاعات نشسست‌ها</vt:lpstr>
      <vt:lpstr>راهکار پذیرفته شده</vt:lpstr>
      <vt:lpstr>Authentication vs Authorization</vt:lpstr>
      <vt:lpstr>برقراری امنیت در برنامه</vt:lpstr>
      <vt:lpstr>مکانیزم بدون امنیت!</vt:lpstr>
      <vt:lpstr>چگونگی برقراری امنیت در Spring Security</vt:lpstr>
      <vt:lpstr>مکانیزم و معماری Spring Security</vt:lpstr>
      <vt:lpstr>روند (کلی) احراز هویت یک درخواست</vt:lpstr>
      <vt:lpstr>فیلتر درخواست‌های ورودی</vt:lpstr>
      <vt:lpstr>روش‌های احراز هویت با Authentication Manager</vt:lpstr>
      <vt:lpstr>روش‌های احراز هویت با Authentication Manager</vt:lpstr>
      <vt:lpstr>احراز هویت و قرارگیری اطلاعات کاربر در Security Context</vt:lpstr>
      <vt:lpstr>جمع بندی : یک نمونه سناریو از Spring Security</vt:lpstr>
      <vt:lpstr>جمع بندی : یک نمونه سناریو از Spring Security</vt:lpstr>
      <vt:lpstr>نصب و به کارگیری Spring Security</vt:lpstr>
      <vt:lpstr>آماده‌سازی Spring Security</vt:lpstr>
      <vt:lpstr>پیکره‌بندی اولیه</vt:lpstr>
      <vt:lpstr>پیکره بندی User Details Service</vt:lpstr>
      <vt:lpstr>ساخت User Details از روی اطلاعات پایگاه داده</vt:lpstr>
      <vt:lpstr>PowerPoint Presentation</vt:lpstr>
      <vt:lpstr>توسعه‌ی User Details</vt:lpstr>
      <vt:lpstr>توسعه‌ی User Details</vt:lpstr>
      <vt:lpstr>دسترسی به اطلاعات کاربر احراز شده</vt:lpstr>
      <vt:lpstr>فیلتر درخواست‌ها</vt:lpstr>
      <vt:lpstr>فیلتر درخواست‌ها</vt:lpstr>
      <vt:lpstr>مثالی از فیلتر درخواست‌ها</vt:lpstr>
      <vt:lpstr>ساخت یک Endpoint مقدماتی برای ورود و خروج</vt:lpstr>
      <vt:lpstr>آشنایی با JWT</vt:lpstr>
      <vt:lpstr>تا الان ... </vt:lpstr>
      <vt:lpstr>احراز هویت و کنترل دسترسی با JWT</vt:lpstr>
      <vt:lpstr>اجزای یک توکن JWT</vt:lpstr>
      <vt:lpstr>مراحل به کارگیری JWT</vt:lpstr>
      <vt:lpstr>پیاده‌سازی JWT در Spring Boot</vt:lpstr>
      <vt:lpstr>Dependencies</vt:lpstr>
      <vt:lpstr>سرویس تولید توکن JWT</vt:lpstr>
      <vt:lpstr>به کارگیری سرویس JWT برای ساخت توکن</vt:lpstr>
      <vt:lpstr>فیلتر جدید !</vt:lpstr>
      <vt:lpstr>فیلتر عمومی OncePerRequestFilter </vt:lpstr>
      <vt:lpstr>فیلتر مجدد هر درخواست</vt:lpstr>
      <vt:lpstr>کنترل دسترسی در سطح متد</vt:lpstr>
      <vt:lpstr>کنترل دسترسی (Authorization)</vt:lpstr>
      <vt:lpstr>احراز هویت با Auth2.0</vt:lpstr>
      <vt:lpstr>فرآیند احراز هویت</vt:lpstr>
      <vt:lpstr>فرآیند احراز هویت</vt:lpstr>
      <vt:lpstr>تنظیمات گیت هاب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Yahya Poursoltani</dc:creator>
  <cp:lastModifiedBy>Yahya Poursoltani</cp:lastModifiedBy>
  <cp:revision>98</cp:revision>
  <dcterms:created xsi:type="dcterms:W3CDTF">2024-08-25T13:18:04Z</dcterms:created>
  <dcterms:modified xsi:type="dcterms:W3CDTF">2025-09-15T21:56:29Z</dcterms:modified>
</cp:coreProperties>
</file>