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2" r:id="rId1"/>
  </p:sldMasterIdLst>
  <p:notesMasterIdLst>
    <p:notesMasterId r:id="rId2"/>
  </p:notesMasterIdLst>
  <p:sldIdLst>
    <p:sldId id="256" r:id="rId3"/>
    <p:sldId id="261" r:id="rId4"/>
    <p:sldId id="282" r:id="rId5"/>
    <p:sldId id="283" r:id="rId6"/>
    <p:sldId id="288" r:id="rId7"/>
    <p:sldId id="286" r:id="rId8"/>
    <p:sldId id="287" r:id="rId9"/>
    <p:sldId id="263" r:id="rId10"/>
    <p:sldId id="285" r:id="rId11"/>
    <p:sldId id="284" r:id="rId12"/>
    <p:sldId id="290" r:id="rId13"/>
    <p:sldId id="291" r:id="rId14"/>
    <p:sldId id="264" r:id="rId15"/>
    <p:sldId id="289" r:id="rId16"/>
    <p:sldId id="292" r:id="rId17"/>
    <p:sldId id="293" r:id="rId18"/>
    <p:sldId id="266" r:id="rId19"/>
    <p:sldId id="295" r:id="rId20"/>
    <p:sldId id="294" r:id="rId21"/>
    <p:sldId id="281" r:id="rId2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6B8C613-08F8-4700-95AB-4516BBC81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577A3B-FCDF-4692-AC42-D10CC97534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73826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86610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0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3774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95191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18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53024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6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9719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9213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8486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2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421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6.jpe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6.jpe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 idx="0"/>
          </p:nvPr>
        </p:nvSpPr>
        <p:spPr>
          <a:xfrm>
            <a:off x="537600" y="1369045"/>
            <a:ext cx="8520600" cy="1910400"/>
          </a:xfrm>
          <a:prstGeom prst="rect">
            <a:avLst/>
          </a:prstGeom>
        </p:spPr>
        <p:txBody>
          <a:bodyPr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Android</a:t>
            </a:r>
            <a:endParaRPr lang="en-US" altLang="ko-KR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80390" y="3396100"/>
            <a:ext cx="1296840" cy="396300"/>
          </a:xfrm>
          <a:prstGeom prst="rect">
            <a:avLst/>
          </a:prstGeom>
        </p:spPr>
        <p:txBody>
          <a:bodyPr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>
                <a:solidFill>
                  <a:schemeClr val="dk2"/>
                </a:solidFill>
              </a:rPr>
              <a:t>설 </a:t>
            </a:r>
            <a:r>
              <a:rPr lang="en-US" altLang="ko-KR" sz="2400" b="1">
                <a:solidFill>
                  <a:schemeClr val="dk2"/>
                </a:solidFill>
              </a:rPr>
              <a:t>*</a:t>
            </a:r>
            <a:r>
              <a:rPr lang="ko-KR" altLang="en-US" sz="2400" b="1">
                <a:solidFill>
                  <a:schemeClr val="dk2"/>
                </a:solidFill>
              </a:rPr>
              <a:t> </a:t>
            </a:r>
            <a:r>
              <a:rPr lang="en-US" altLang="ko-KR" sz="2400" b="1">
                <a:solidFill>
                  <a:schemeClr val="dk2"/>
                </a:solidFill>
              </a:rPr>
              <a:t>*</a:t>
            </a:r>
            <a:endParaRPr lang="en-US" altLang="ko-KR"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7"/>
          <p:cNvPicPr/>
          <p:nvPr/>
        </p:nvPicPr>
        <p:blipFill rotWithShape="1">
          <a:blip r:embed="rId3">
            <a:alphaModFix/>
          </a:blip>
          <a:srcRect l="61240" r="15110"/>
          <a:stretch>
            <a:fillRect/>
          </a:stretch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 rot="0"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747" name="그림 7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022" y="882659"/>
            <a:ext cx="3068650" cy="4085944"/>
          </a:xfrm>
          <a:prstGeom prst="rect">
            <a:avLst/>
          </a:prstGeom>
        </p:spPr>
      </p:pic>
      <p:sp>
        <p:nvSpPr>
          <p:cNvPr id="722" name="Google Shape;722;p47"/>
          <p:cNvSpPr txBox="1">
            <a:spLocks noGrp="1"/>
          </p:cNvSpPr>
          <p:nvPr>
            <p:ph type="title" idx="0"/>
          </p:nvPr>
        </p:nvSpPr>
        <p:spPr>
          <a:xfrm>
            <a:off x="1398607" y="213659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Android</a:t>
            </a:r>
            <a:r>
              <a:rPr lang="ko-KR" altLang="en-US"/>
              <a:t> 자료 </a:t>
            </a:r>
            <a:r>
              <a:rPr lang="en-US" altLang="ko-KR"/>
              <a:t>-</a:t>
            </a:r>
            <a:r>
              <a:rPr lang="ko-KR" altLang="en-US"/>
              <a:t> 스프링과 </a:t>
            </a:r>
            <a:r>
              <a:rPr lang="en-US" altLang="ko-KR"/>
              <a:t>MySQL</a:t>
            </a:r>
            <a:r>
              <a:rPr lang="ko-KR" altLang="en-US"/>
              <a:t> 연동</a:t>
            </a:r>
            <a:endParaRPr/>
          </a:p>
        </p:txBody>
      </p:sp>
      <p:pic>
        <p:nvPicPr>
          <p:cNvPr id="748" name="그림 7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22554" y="882660"/>
            <a:ext cx="3032291" cy="4085944"/>
          </a:xfrm>
          <a:prstGeom prst="rect">
            <a:avLst/>
          </a:prstGeom>
        </p:spPr>
      </p:pic>
      <p:sp>
        <p:nvSpPr>
          <p:cNvPr id="749" name="가로 글상자 748"/>
          <p:cNvSpPr txBox="1"/>
          <p:nvPr/>
        </p:nvSpPr>
        <p:spPr>
          <a:xfrm>
            <a:off x="6457951" y="1314450"/>
            <a:ext cx="2590799" cy="2522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chemeClr val="lt1"/>
                </a:solidFill>
              </a:rPr>
              <a:t>Spring Starter Project</a:t>
            </a:r>
            <a:r>
              <a:rPr lang="ko-KR" altLang="en-US" sz="2000" b="1">
                <a:solidFill>
                  <a:schemeClr val="lt1"/>
                </a:solidFill>
              </a:rPr>
              <a:t> 생성</a:t>
            </a:r>
            <a:endParaRPr lang="ko-KR" altLang="en-US" sz="2000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lt1"/>
                </a:solidFill>
              </a:rPr>
              <a:t>Lombok, MySQLDriver, DevTools, JPA, Web</a:t>
            </a:r>
            <a:r>
              <a:rPr lang="ko-KR" altLang="en-US" sz="2000" b="1">
                <a:solidFill>
                  <a:schemeClr val="lt1"/>
                </a:solidFill>
              </a:rPr>
              <a:t>을 선택해서 생성</a:t>
            </a:r>
            <a:endParaRPr lang="ko-KR" altLang="en-US" sz="20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8798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7"/>
          <p:cNvPicPr/>
          <p:nvPr/>
        </p:nvPicPr>
        <p:blipFill rotWithShape="1">
          <a:blip r:embed="rId3">
            <a:alphaModFix/>
          </a:blip>
          <a:srcRect l="61240" r="15110"/>
          <a:stretch>
            <a:fillRect/>
          </a:stretch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 rot="0"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22" name="Google Shape;722;p47"/>
          <p:cNvSpPr txBox="1">
            <a:spLocks noGrp="1"/>
          </p:cNvSpPr>
          <p:nvPr>
            <p:ph type="title" idx="0"/>
          </p:nvPr>
        </p:nvSpPr>
        <p:spPr>
          <a:xfrm>
            <a:off x="1398607" y="213659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Android</a:t>
            </a:r>
            <a:r>
              <a:rPr lang="ko-KR" altLang="en-US"/>
              <a:t> 자료 </a:t>
            </a:r>
            <a:r>
              <a:rPr lang="en-US" altLang="ko-KR"/>
              <a:t>-</a:t>
            </a:r>
            <a:r>
              <a:rPr lang="ko-KR" altLang="en-US"/>
              <a:t> 스프링과 </a:t>
            </a:r>
            <a:r>
              <a:rPr lang="en-US" altLang="ko-KR"/>
              <a:t>MySQL</a:t>
            </a:r>
            <a:r>
              <a:rPr lang="ko-KR" altLang="en-US"/>
              <a:t> 연동</a:t>
            </a:r>
            <a:endParaRPr/>
          </a:p>
        </p:txBody>
      </p:sp>
      <p:pic>
        <p:nvPicPr>
          <p:cNvPr id="751" name="그림 7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268" y="882659"/>
            <a:ext cx="2743582" cy="1876686"/>
          </a:xfrm>
          <a:prstGeom prst="rect">
            <a:avLst/>
          </a:prstGeom>
        </p:spPr>
      </p:pic>
      <p:pic>
        <p:nvPicPr>
          <p:cNvPr id="752" name="그림 75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06869" y="1032508"/>
            <a:ext cx="5372775" cy="30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726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7"/>
          <p:cNvPicPr/>
          <p:nvPr/>
        </p:nvPicPr>
        <p:blipFill rotWithShape="1">
          <a:blip r:embed="rId3">
            <a:alphaModFix/>
          </a:blip>
          <a:srcRect l="61240" r="15110"/>
          <a:stretch>
            <a:fillRect/>
          </a:stretch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7"/>
          <p:cNvSpPr txBox="1">
            <a:spLocks noGrp="1"/>
          </p:cNvSpPr>
          <p:nvPr>
            <p:ph type="title" idx="0"/>
          </p:nvPr>
        </p:nvSpPr>
        <p:spPr>
          <a:xfrm>
            <a:off x="1398607" y="213659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Android</a:t>
            </a:r>
            <a:r>
              <a:rPr lang="ko-KR" altLang="en-US"/>
              <a:t> 자료 </a:t>
            </a:r>
            <a:r>
              <a:rPr lang="en-US" altLang="ko-KR"/>
              <a:t>-</a:t>
            </a:r>
            <a:r>
              <a:rPr lang="ko-KR" altLang="en-US"/>
              <a:t> 스프링과 </a:t>
            </a:r>
            <a:r>
              <a:rPr lang="en-US" altLang="ko-KR"/>
              <a:t>MySQL</a:t>
            </a:r>
            <a:r>
              <a:rPr lang="ko-KR" altLang="en-US"/>
              <a:t> 연동</a:t>
            </a:r>
            <a:endParaRPr/>
          </a:p>
        </p:txBody>
      </p:sp>
      <p:pic>
        <p:nvPicPr>
          <p:cNvPr id="753" name="그림 7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241" y="882660"/>
            <a:ext cx="4240278" cy="2578130"/>
          </a:xfrm>
          <a:prstGeom prst="rect">
            <a:avLst/>
          </a:prstGeom>
        </p:spPr>
      </p:pic>
      <p:pic>
        <p:nvPicPr>
          <p:cNvPr id="754" name="그림 7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882660"/>
            <a:ext cx="4235628" cy="1299567"/>
          </a:xfrm>
          <a:prstGeom prst="rect">
            <a:avLst/>
          </a:prstGeom>
        </p:spPr>
      </p:pic>
      <p:pic>
        <p:nvPicPr>
          <p:cNvPr id="755" name="그림 7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0" y="2373630"/>
            <a:ext cx="4235628" cy="2617470"/>
          </a:xfrm>
          <a:prstGeom prst="rect">
            <a:avLst/>
          </a:prstGeom>
        </p:spPr>
      </p:pic>
      <p:sp>
        <p:nvSpPr>
          <p:cNvPr id="756" name="가로 글상자 755"/>
          <p:cNvSpPr txBox="1"/>
          <p:nvPr/>
        </p:nvSpPr>
        <p:spPr>
          <a:xfrm>
            <a:off x="1823175" y="3682365"/>
            <a:ext cx="2357467" cy="130683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&lt;</a:t>
            </a:r>
            <a:r>
              <a:rPr lang="ko-KR" altLang="en-US" sz="1600" b="1">
                <a:solidFill>
                  <a:schemeClr val="lt1"/>
                </a:solidFill>
              </a:rPr>
              <a:t>스프링 부트</a:t>
            </a:r>
            <a:r>
              <a:rPr lang="en-US" altLang="ko-KR" sz="1600" b="1">
                <a:solidFill>
                  <a:schemeClr val="lt1"/>
                </a:solidFill>
              </a:rPr>
              <a:t>&gt;</a:t>
            </a:r>
            <a:endParaRPr lang="en-US" altLang="ko-KR" sz="16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PhoneController.java</a:t>
            </a:r>
            <a:endParaRPr lang="en-US" altLang="ko-KR" sz="16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PhoneRepository.java</a:t>
            </a:r>
            <a:endParaRPr lang="en-US" altLang="ko-KR" sz="16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PhoneService.java</a:t>
            </a:r>
            <a:endParaRPr lang="en-US" altLang="ko-KR" sz="16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Phone.java</a:t>
            </a:r>
            <a:r>
              <a:rPr lang="ko-KR" altLang="en-US" sz="1600" b="1">
                <a:solidFill>
                  <a:schemeClr val="lt1"/>
                </a:solidFill>
              </a:rPr>
              <a:t> 생성</a:t>
            </a:r>
            <a:endParaRPr lang="ko-KR" altLang="en-US" sz="16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0691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 idx="0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MySQL  </a:t>
            </a:r>
            <a:r>
              <a:rPr lang="ko-KR" altLang="en-US"/>
              <a:t>연동하기</a:t>
            </a:r>
            <a:endParaRPr lang="ko-KR" altLang="en-US"/>
          </a:p>
        </p:txBody>
      </p:sp>
      <p:grpSp>
        <p:nvGrpSpPr>
          <p:cNvPr id="437" name="Google Shape;437;p35"/>
          <p:cNvGrpSpPr/>
          <p:nvPr/>
        </p:nvGrpSpPr>
        <p:grpSpPr>
          <a:xfrm rot="0"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 rot="0"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20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448" name="그림 4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9774" y="1012200"/>
            <a:ext cx="3810532" cy="1695686"/>
          </a:xfrm>
          <a:prstGeom prst="rect">
            <a:avLst/>
          </a:prstGeom>
        </p:spPr>
      </p:pic>
      <p:sp>
        <p:nvSpPr>
          <p:cNvPr id="449" name="가로 글상자 448"/>
          <p:cNvSpPr txBox="1"/>
          <p:nvPr/>
        </p:nvSpPr>
        <p:spPr>
          <a:xfrm>
            <a:off x="699135" y="2872050"/>
            <a:ext cx="2042160" cy="29787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android</a:t>
            </a:r>
            <a:r>
              <a:rPr lang="ko-KR" altLang="en-US" b="1">
                <a:solidFill>
                  <a:schemeClr val="lt1"/>
                </a:solidFill>
              </a:rPr>
              <a:t> 스키마 만들기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450" name="그림 4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23460" y="1032510"/>
            <a:ext cx="4076905" cy="30784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 idx="0"/>
          </p:nvPr>
        </p:nvSpPr>
        <p:spPr>
          <a:xfrm>
            <a:off x="1278000" y="32034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MySQL  </a:t>
            </a:r>
            <a:r>
              <a:rPr lang="ko-KR" altLang="en-US"/>
              <a:t>연동하기</a:t>
            </a:r>
            <a:endParaRPr lang="ko-KR" altLang="en-US"/>
          </a:p>
        </p:txBody>
      </p:sp>
      <p:grpSp>
        <p:nvGrpSpPr>
          <p:cNvPr id="437" name="Google Shape;437;p35"/>
          <p:cNvGrpSpPr/>
          <p:nvPr/>
        </p:nvGrpSpPr>
        <p:grpSpPr>
          <a:xfrm rot="0"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 rot="0"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20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451" name="그림 4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929" y="1104899"/>
            <a:ext cx="5005310" cy="3779520"/>
          </a:xfrm>
          <a:prstGeom prst="rect">
            <a:avLst/>
          </a:prstGeom>
        </p:spPr>
      </p:pic>
      <p:pic>
        <p:nvPicPr>
          <p:cNvPr id="452" name="그림 4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1420" y="1927859"/>
            <a:ext cx="16956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122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 idx="0"/>
          </p:nvPr>
        </p:nvSpPr>
        <p:spPr>
          <a:xfrm>
            <a:off x="1278000" y="32034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MySQL  </a:t>
            </a:r>
            <a:r>
              <a:rPr lang="ko-KR" altLang="en-US"/>
              <a:t>연동하기</a:t>
            </a:r>
            <a:endParaRPr lang="ko-KR" altLang="en-US"/>
          </a:p>
        </p:txBody>
      </p:sp>
      <p:grpSp>
        <p:nvGrpSpPr>
          <p:cNvPr id="437" name="Google Shape;437;p35"/>
          <p:cNvGrpSpPr/>
          <p:nvPr/>
        </p:nvGrpSpPr>
        <p:grpSpPr>
          <a:xfrm rot="0"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 rot="0"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20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451" name="그림 4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929" y="1104899"/>
            <a:ext cx="5005310" cy="3779520"/>
          </a:xfrm>
          <a:prstGeom prst="rect">
            <a:avLst/>
          </a:prstGeom>
        </p:spPr>
      </p:pic>
      <p:pic>
        <p:nvPicPr>
          <p:cNvPr id="452" name="그림 4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99748" y="1104899"/>
            <a:ext cx="16956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433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 idx="0"/>
          </p:nvPr>
        </p:nvSpPr>
        <p:spPr>
          <a:xfrm>
            <a:off x="1278000" y="32034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MySQL  </a:t>
            </a:r>
            <a:r>
              <a:rPr lang="ko-KR" altLang="en-US"/>
              <a:t>연동하기</a:t>
            </a:r>
            <a:endParaRPr lang="ko-KR" altLang="en-US"/>
          </a:p>
        </p:txBody>
      </p:sp>
      <p:grpSp>
        <p:nvGrpSpPr>
          <p:cNvPr id="437" name="Google Shape;437;p35"/>
          <p:cNvGrpSpPr/>
          <p:nvPr/>
        </p:nvGrpSpPr>
        <p:grpSpPr>
          <a:xfrm rot="0"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 rot="0"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20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3" name="직사각형 452"/>
          <p:cNvSpPr/>
          <p:nvPr/>
        </p:nvSpPr>
        <p:spPr>
          <a:xfrm>
            <a:off x="5115777" y="1193292"/>
            <a:ext cx="3248024" cy="2281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Hibernate: create table phone (id bigint not null auto_increment, name varchar(255), tel varchar(255), primary key (id)) engine=InnoDB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DB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생성이 됨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</p:txBody>
      </p:sp>
      <p:pic>
        <p:nvPicPr>
          <p:cNvPr id="454" name="그림 4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707" y="989340"/>
            <a:ext cx="3677146" cy="38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4169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DB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 삭제</a:t>
            </a:r>
            <a:endParaRPr lang="ko-KR" altLang="en-US"/>
          </a:p>
        </p:txBody>
      </p:sp>
      <p:sp>
        <p:nvSpPr>
          <p:cNvPr id="510" name="가로 글상자 509"/>
          <p:cNvSpPr txBox="1"/>
          <p:nvPr/>
        </p:nvSpPr>
        <p:spPr>
          <a:xfrm>
            <a:off x="222885" y="4667250"/>
            <a:ext cx="2110619" cy="295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Dialog</a:t>
            </a:r>
            <a:r>
              <a:rPr lang="ko-KR" altLang="en-US" b="1">
                <a:solidFill>
                  <a:schemeClr val="lt1"/>
                </a:solidFill>
              </a:rPr>
              <a:t>창 활용하여 등록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12" name="그림 511"/>
          <p:cNvPicPr>
            <a:picLocks noChangeAspect="1"/>
          </p:cNvPicPr>
          <p:nvPr/>
        </p:nvPicPr>
        <p:blipFill rotWithShape="1">
          <a:blip r:embed="rId3"/>
          <a:srcRect l="3420" t="1480" r="8420"/>
          <a:stretch>
            <a:fillRect/>
          </a:stretch>
        </p:blipFill>
        <p:spPr>
          <a:xfrm>
            <a:off x="2605345" y="1011000"/>
            <a:ext cx="1785943" cy="3543299"/>
          </a:xfrm>
          <a:prstGeom prst="rect">
            <a:avLst/>
          </a:prstGeom>
        </p:spPr>
      </p:pic>
      <p:sp>
        <p:nvSpPr>
          <p:cNvPr id="513" name="가로 글상자 512"/>
          <p:cNvSpPr txBox="1"/>
          <p:nvPr/>
        </p:nvSpPr>
        <p:spPr>
          <a:xfrm>
            <a:off x="2762250" y="4667250"/>
            <a:ext cx="1291590" cy="295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DB</a:t>
            </a:r>
            <a:r>
              <a:rPr lang="ko-KR" altLang="en-US" b="1">
                <a:solidFill>
                  <a:schemeClr val="lt1"/>
                </a:solidFill>
              </a:rPr>
              <a:t> 추가 확인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21" name="그림 5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488" y="1045290"/>
            <a:ext cx="1930865" cy="3474719"/>
          </a:xfrm>
          <a:prstGeom prst="rect">
            <a:avLst/>
          </a:prstGeom>
        </p:spPr>
      </p:pic>
      <p:sp>
        <p:nvSpPr>
          <p:cNvPr id="522" name="직사각형 521"/>
          <p:cNvSpPr/>
          <p:nvPr/>
        </p:nvSpPr>
        <p:spPr>
          <a:xfrm>
            <a:off x="4677728" y="3335100"/>
            <a:ext cx="4466272" cy="11849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Hibernate: insert into phone (name, tel) values (?, ?)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값이 들어가서 생성되었음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</p:txBody>
      </p:sp>
      <p:sp>
        <p:nvSpPr>
          <p:cNvPr id="523" name="직사각형 522"/>
          <p:cNvSpPr/>
          <p:nvPr/>
        </p:nvSpPr>
        <p:spPr>
          <a:xfrm>
            <a:off x="4677727" y="1011000"/>
            <a:ext cx="4327471" cy="1730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Hibernate: select phone0_.id as id1_0_, phone0_.name as name2_0_, phone0_.tel as tel3_0_ from phone phone0_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자료 선택시 스프링부트에서 나오는 문구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514219" y="151974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DB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 삭제</a:t>
            </a:r>
            <a:endParaRPr lang="ko-KR" altLang="en-US"/>
          </a:p>
        </p:txBody>
      </p:sp>
      <p:pic>
        <p:nvPicPr>
          <p:cNvPr id="516" name="그림 5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0494" y="969251"/>
            <a:ext cx="1865621" cy="3543300"/>
          </a:xfrm>
          <a:prstGeom prst="rect">
            <a:avLst/>
          </a:prstGeom>
        </p:spPr>
      </p:pic>
      <p:sp>
        <p:nvSpPr>
          <p:cNvPr id="517" name="가로 글상자 516"/>
          <p:cNvSpPr txBox="1"/>
          <p:nvPr/>
        </p:nvSpPr>
        <p:spPr>
          <a:xfrm>
            <a:off x="255341" y="4519612"/>
            <a:ext cx="2045318" cy="295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수정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버튼 짧게 누르기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</p:txBody>
      </p:sp>
      <p:pic>
        <p:nvPicPr>
          <p:cNvPr id="518" name="그림 5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8695" y="1011000"/>
            <a:ext cx="1990149" cy="3501551"/>
          </a:xfrm>
          <a:prstGeom prst="rect">
            <a:avLst/>
          </a:prstGeom>
        </p:spPr>
      </p:pic>
      <p:sp>
        <p:nvSpPr>
          <p:cNvPr id="519" name="가로 글상자 518"/>
          <p:cNvSpPr txBox="1"/>
          <p:nvPr/>
        </p:nvSpPr>
        <p:spPr>
          <a:xfrm>
            <a:off x="4808220" y="4519612"/>
            <a:ext cx="979097" cy="2952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수정 확인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406105" y="2571750"/>
            <a:ext cx="2632710" cy="10560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Hibernate: update phone set name=?, tel=? where id=?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가 나오면서 수정되었음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</p:txBody>
      </p:sp>
      <p:pic>
        <p:nvPicPr>
          <p:cNvPr id="523" name="그림 522"/>
          <p:cNvPicPr>
            <a:picLocks noChangeAspect="1"/>
          </p:cNvPicPr>
          <p:nvPr/>
        </p:nvPicPr>
        <p:blipFill rotWithShape="1">
          <a:blip r:embed="rId5"/>
          <a:srcRect l="3420" t="1480" r="8420"/>
          <a:stretch>
            <a:fillRect/>
          </a:stretch>
        </p:blipFill>
        <p:spPr>
          <a:xfrm>
            <a:off x="255341" y="969251"/>
            <a:ext cx="1785943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5566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DB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 삭제</a:t>
            </a:r>
            <a:endParaRPr lang="ko-KR" altLang="en-US"/>
          </a:p>
        </p:txBody>
      </p:sp>
      <p:sp>
        <p:nvSpPr>
          <p:cNvPr id="510" name="가로 글상자 509"/>
          <p:cNvSpPr txBox="1"/>
          <p:nvPr/>
        </p:nvSpPr>
        <p:spPr>
          <a:xfrm>
            <a:off x="947430" y="4667250"/>
            <a:ext cx="805083" cy="295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삭제 전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513" name="가로 글상자 512"/>
          <p:cNvSpPr txBox="1"/>
          <p:nvPr/>
        </p:nvSpPr>
        <p:spPr>
          <a:xfrm>
            <a:off x="2832734" y="2128837"/>
            <a:ext cx="2844164" cy="295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삭제 테스트를 위해서 </a:t>
            </a:r>
            <a:r>
              <a:rPr lang="en-US" altLang="ko-KR" b="1">
                <a:solidFill>
                  <a:schemeClr val="lt1"/>
                </a:solidFill>
              </a:rPr>
              <a:t>test01</a:t>
            </a:r>
            <a:r>
              <a:rPr lang="ko-KR" altLang="en-US" b="1">
                <a:solidFill>
                  <a:schemeClr val="lt1"/>
                </a:solidFill>
              </a:rPr>
              <a:t>추가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517" name="가로 글상자 516"/>
          <p:cNvSpPr txBox="1"/>
          <p:nvPr/>
        </p:nvSpPr>
        <p:spPr>
          <a:xfrm>
            <a:off x="3152775" y="2424112"/>
            <a:ext cx="2044065" cy="295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삭제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버튼 길게 누르기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519" name="가로 글상자 518"/>
          <p:cNvSpPr txBox="1"/>
          <p:nvPr/>
        </p:nvSpPr>
        <p:spPr>
          <a:xfrm>
            <a:off x="7180900" y="4667250"/>
            <a:ext cx="979097" cy="2952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삭제 후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23" name="그림 5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578" y="552450"/>
            <a:ext cx="2062786" cy="4114800"/>
          </a:xfrm>
          <a:prstGeom prst="rect">
            <a:avLst/>
          </a:prstGeom>
        </p:spPr>
      </p:pic>
      <p:pic>
        <p:nvPicPr>
          <p:cNvPr id="525" name="그림 5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1147" y="453389"/>
            <a:ext cx="2098602" cy="4213860"/>
          </a:xfrm>
          <a:prstGeom prst="rect">
            <a:avLst/>
          </a:prstGeom>
        </p:spPr>
      </p:pic>
      <p:sp>
        <p:nvSpPr>
          <p:cNvPr id="526" name="직사각형 525"/>
          <p:cNvSpPr/>
          <p:nvPr/>
        </p:nvSpPr>
        <p:spPr>
          <a:xfrm>
            <a:off x="2502537" y="3119437"/>
            <a:ext cx="4118610" cy="9077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Hibernate: delete from phone where id=?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가 나오면서 삭제 되었음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9805179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 idx="0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Android</a:t>
            </a:r>
            <a:r>
              <a:rPr lang="ko-KR" altLang="en-US"/>
              <a:t> 화면 구현</a:t>
            </a:r>
            <a:endParaRPr lang="ko-KR" altLang="en-US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구성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 idx="0"/>
          </p:nvPr>
        </p:nvSpPr>
        <p:spPr>
          <a:xfrm>
            <a:off x="2928990" y="1020290"/>
            <a:ext cx="4893840" cy="12709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400"/>
              <a:t>감사합니다</a:t>
            </a:r>
            <a:r>
              <a:rPr lang="en-US" altLang="ko-KR" sz="6400"/>
              <a:t>.</a:t>
            </a:r>
            <a:endParaRPr lang="en-US" altLang="ko-KR" sz="6400"/>
          </a:p>
        </p:txBody>
      </p:sp>
      <p:sp>
        <p:nvSpPr>
          <p:cNvPr id="916" name="직사각형 915"/>
          <p:cNvSpPr/>
          <p:nvPr/>
        </p:nvSpPr>
        <p:spPr>
          <a:xfrm>
            <a:off x="2552700" y="3181350"/>
            <a:ext cx="4038600" cy="998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 idx="0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구성</a:t>
            </a:r>
            <a:endParaRPr lang="ko-KR" altLang="en-US"/>
          </a:p>
        </p:txBody>
      </p:sp>
      <p:pic>
        <p:nvPicPr>
          <p:cNvPr id="921" name="그림 920"/>
          <p:cNvPicPr>
            <a:picLocks noChangeAspect="1"/>
          </p:cNvPicPr>
          <p:nvPr/>
        </p:nvPicPr>
        <p:blipFill rotWithShape="1">
          <a:blip r:embed="rId3"/>
          <a:srcRect l="8060" t="8890" r="5720" b="4300"/>
          <a:stretch>
            <a:fillRect/>
          </a:stretch>
        </p:blipFill>
        <p:spPr>
          <a:xfrm>
            <a:off x="561941" y="1012199"/>
            <a:ext cx="2769938" cy="3899593"/>
          </a:xfrm>
          <a:prstGeom prst="rect">
            <a:avLst/>
          </a:prstGeom>
        </p:spPr>
      </p:pic>
      <p:sp>
        <p:nvSpPr>
          <p:cNvPr id="922" name="가로 글상자 921"/>
          <p:cNvSpPr txBox="1"/>
          <p:nvPr/>
        </p:nvSpPr>
        <p:spPr>
          <a:xfrm>
            <a:off x="3844290" y="1129609"/>
            <a:ext cx="5065395" cy="27737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XML</a:t>
            </a:r>
            <a:r>
              <a:rPr lang="ko-KR" altLang="en-US" sz="2200" b="1">
                <a:solidFill>
                  <a:schemeClr val="lt1"/>
                </a:solidFill>
              </a:rPr>
              <a:t> 파일 생성</a:t>
            </a: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EditText</a:t>
            </a:r>
            <a:r>
              <a:rPr lang="ko-KR" altLang="en-US" sz="2200" b="1">
                <a:solidFill>
                  <a:schemeClr val="lt1"/>
                </a:solidFill>
              </a:rPr>
              <a:t> 이용하여 이름과 전화번호 입력란 생성</a:t>
            </a: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Button</a:t>
            </a:r>
            <a:r>
              <a:rPr lang="ko-KR" altLang="en-US" sz="2200" b="1">
                <a:solidFill>
                  <a:schemeClr val="lt1"/>
                </a:solidFill>
              </a:rPr>
              <a:t>과 FloatingActionButton</a:t>
            </a:r>
            <a:r>
              <a:rPr lang="en-US" altLang="ko-KR" sz="2200" b="1">
                <a:solidFill>
                  <a:schemeClr val="lt1"/>
                </a:solidFill>
              </a:rPr>
              <a:t>,</a:t>
            </a:r>
            <a:r>
              <a:rPr lang="ko-KR" altLang="en-US" sz="2200" b="1">
                <a:solidFill>
                  <a:schemeClr val="lt1"/>
                </a:solidFill>
              </a:rPr>
              <a:t> </a:t>
            </a:r>
            <a:r>
              <a:rPr lang="en-US" altLang="ko-KR" sz="2200" b="1">
                <a:solidFill>
                  <a:schemeClr val="lt1"/>
                </a:solidFill>
              </a:rPr>
              <a:t>RecyclerView </a:t>
            </a:r>
            <a:r>
              <a:rPr lang="ko-KR" altLang="en-US" sz="2200" b="1">
                <a:solidFill>
                  <a:schemeClr val="lt1"/>
                </a:solidFill>
              </a:rPr>
              <a:t>사용하여 버튼 생성 및 컨텐츠 내용 화면에 나오게 하기</a:t>
            </a:r>
            <a:endParaRPr lang="ko-KR" altLang="en-US" sz="2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 idx="0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구성</a:t>
            </a:r>
            <a:endParaRPr lang="ko-KR" altLang="en-US"/>
          </a:p>
        </p:txBody>
      </p:sp>
      <p:pic>
        <p:nvPicPr>
          <p:cNvPr id="921" name="그림 920"/>
          <p:cNvPicPr>
            <a:picLocks noChangeAspect="1"/>
          </p:cNvPicPr>
          <p:nvPr/>
        </p:nvPicPr>
        <p:blipFill rotWithShape="1">
          <a:blip r:embed="rId3"/>
          <a:srcRect l="8060" t="8890" r="5720" b="4300"/>
          <a:stretch>
            <a:fillRect/>
          </a:stretch>
        </p:blipFill>
        <p:spPr>
          <a:xfrm>
            <a:off x="561941" y="1012199"/>
            <a:ext cx="2769938" cy="3899593"/>
          </a:xfrm>
          <a:prstGeom prst="rect">
            <a:avLst/>
          </a:prstGeom>
        </p:spPr>
      </p:pic>
      <p:sp>
        <p:nvSpPr>
          <p:cNvPr id="922" name="가로 글상자 921"/>
          <p:cNvSpPr txBox="1"/>
          <p:nvPr/>
        </p:nvSpPr>
        <p:spPr>
          <a:xfrm>
            <a:off x="3844290" y="1129609"/>
            <a:ext cx="5065395" cy="27737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XML</a:t>
            </a:r>
            <a:r>
              <a:rPr lang="ko-KR" altLang="en-US" sz="2200" b="1">
                <a:solidFill>
                  <a:schemeClr val="lt1"/>
                </a:solidFill>
              </a:rPr>
              <a:t> 파일 생성</a:t>
            </a: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EditText</a:t>
            </a:r>
            <a:r>
              <a:rPr lang="ko-KR" altLang="en-US" sz="2200" b="1">
                <a:solidFill>
                  <a:schemeClr val="lt1"/>
                </a:solidFill>
              </a:rPr>
              <a:t> 이용하여 이름과 전화번호 입력란 생성</a:t>
            </a: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Button</a:t>
            </a:r>
            <a:r>
              <a:rPr lang="ko-KR" altLang="en-US" sz="2200" b="1">
                <a:solidFill>
                  <a:schemeClr val="lt1"/>
                </a:solidFill>
              </a:rPr>
              <a:t>과 FloatingActionButton</a:t>
            </a:r>
            <a:r>
              <a:rPr lang="en-US" altLang="ko-KR" sz="2200" b="1">
                <a:solidFill>
                  <a:schemeClr val="lt1"/>
                </a:solidFill>
              </a:rPr>
              <a:t>,</a:t>
            </a:r>
            <a:r>
              <a:rPr lang="ko-KR" altLang="en-US" sz="2200" b="1">
                <a:solidFill>
                  <a:schemeClr val="lt1"/>
                </a:solidFill>
              </a:rPr>
              <a:t> </a:t>
            </a:r>
            <a:r>
              <a:rPr lang="en-US" altLang="ko-KR" sz="2200" b="1">
                <a:solidFill>
                  <a:schemeClr val="lt1"/>
                </a:solidFill>
              </a:rPr>
              <a:t>RecyclerView </a:t>
            </a:r>
            <a:r>
              <a:rPr lang="ko-KR" altLang="en-US" sz="2200" b="1">
                <a:solidFill>
                  <a:schemeClr val="lt1"/>
                </a:solidFill>
              </a:rPr>
              <a:t>사용하여 버튼 생성 및 컨텐츠 내용 화면에 나오게 하기</a:t>
            </a:r>
            <a:endParaRPr lang="ko-KR" altLang="en-US" sz="22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0402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 idx="0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구성</a:t>
            </a:r>
            <a:r>
              <a:rPr lang="en-US" altLang="ko-KR"/>
              <a:t>(</a:t>
            </a:r>
            <a:r>
              <a:rPr lang="ko-KR" altLang="en-US"/>
              <a:t>자바 파일 구성</a:t>
            </a:r>
            <a:r>
              <a:rPr lang="en-US" altLang="ko-KR"/>
              <a:t>)</a:t>
            </a:r>
            <a:endParaRPr/>
          </a:p>
        </p:txBody>
      </p:sp>
      <p:sp>
        <p:nvSpPr>
          <p:cNvPr id="858" name="가로 글상자 857"/>
          <p:cNvSpPr txBox="1"/>
          <p:nvPr/>
        </p:nvSpPr>
        <p:spPr>
          <a:xfrm>
            <a:off x="2215515" y="1207770"/>
            <a:ext cx="2647950" cy="13639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b="1"/>
              <a:t>Phone.java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PhoneAdapter.java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PhoneClient.java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PhoneService.java</a:t>
            </a:r>
            <a:endParaRPr lang="en-US" altLang="ko-KR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각 </a:t>
            </a:r>
            <a:r>
              <a:rPr lang="en-US" altLang="ko-KR" b="1"/>
              <a:t>Java</a:t>
            </a:r>
            <a:r>
              <a:rPr lang="ko-KR" altLang="en-US" b="1"/>
              <a:t> 파일을 생성해 줍니다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02098936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 idx="0"/>
          </p:nvPr>
        </p:nvSpPr>
        <p:spPr>
          <a:xfrm>
            <a:off x="1453310" y="1146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구성</a:t>
            </a:r>
            <a:r>
              <a:rPr lang="en-US" altLang="ko-KR"/>
              <a:t>(</a:t>
            </a:r>
            <a:r>
              <a:rPr lang="ko-KR" altLang="en-US"/>
              <a:t>자바 파일 구성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923" name="그림 9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019" y="935013"/>
            <a:ext cx="2517200" cy="4023074"/>
          </a:xfrm>
          <a:prstGeom prst="rect">
            <a:avLst/>
          </a:prstGeom>
        </p:spPr>
      </p:pic>
      <p:pic>
        <p:nvPicPr>
          <p:cNvPr id="924" name="그림 9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39880" y="935014"/>
            <a:ext cx="5080282" cy="40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950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 idx="0"/>
          </p:nvPr>
        </p:nvSpPr>
        <p:spPr>
          <a:xfrm>
            <a:off x="1453310" y="11460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구성</a:t>
            </a:r>
            <a:r>
              <a:rPr lang="en-US" altLang="ko-KR"/>
              <a:t>(</a:t>
            </a:r>
            <a:r>
              <a:rPr lang="ko-KR" altLang="en-US"/>
              <a:t>자바 파일 구성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925" name="그림 9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012" y="783600"/>
            <a:ext cx="3604635" cy="4229100"/>
          </a:xfrm>
          <a:prstGeom prst="rect">
            <a:avLst/>
          </a:prstGeom>
        </p:spPr>
      </p:pic>
      <p:pic>
        <p:nvPicPr>
          <p:cNvPr id="926" name="그림 9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2396" y="783599"/>
            <a:ext cx="334895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89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00" y="21366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Retrofit, Gson</a:t>
            </a:r>
            <a:r>
              <a:rPr lang="ko-KR" altLang="en-US"/>
              <a:t> 추가</a:t>
            </a:r>
            <a:endParaRPr lang="ko-KR" altLang="en-US"/>
          </a:p>
        </p:txBody>
      </p:sp>
      <p:sp>
        <p:nvSpPr>
          <p:cNvPr id="436" name="가로 글상자 435"/>
          <p:cNvSpPr txBox="1"/>
          <p:nvPr/>
        </p:nvSpPr>
        <p:spPr>
          <a:xfrm>
            <a:off x="487679" y="1118234"/>
            <a:ext cx="8237220" cy="33851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Gradle</a:t>
            </a:r>
            <a:r>
              <a:rPr lang="ko-KR" altLang="en-US" sz="1800" b="1">
                <a:solidFill>
                  <a:schemeClr val="lt1"/>
                </a:solidFill>
              </a:rPr>
              <a:t>에서 이 두가지 패키지 추가를 하고 </a:t>
            </a:r>
            <a:r>
              <a:rPr lang="en-US" altLang="ko-KR" sz="1800" b="1">
                <a:solidFill>
                  <a:schemeClr val="lt1"/>
                </a:solidFill>
              </a:rPr>
              <a:t>Sync now</a:t>
            </a:r>
            <a:r>
              <a:rPr lang="ko-KR" altLang="en-US" sz="1800" b="1">
                <a:solidFill>
                  <a:schemeClr val="lt1"/>
                </a:solidFill>
              </a:rPr>
              <a:t>를 눌러서 받아줍니다</a:t>
            </a:r>
            <a:r>
              <a:rPr lang="en-US" altLang="ko-KR" sz="1800" b="1">
                <a:solidFill>
                  <a:schemeClr val="lt1"/>
                </a:solidFill>
              </a:rPr>
              <a:t>.</a:t>
            </a: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// https://mvnrepository.com/artifact/com.squareup.retrofit2/retrofit</a:t>
            </a: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implementation("com.squareup.retrofit2:retrofit:2.9.0")</a:t>
            </a: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// https://mvnrepository.com/artifact/com.squareup.retrofit2/converter-gson</a:t>
            </a: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implementation("com.squareup.retrofit2:converter-gson:2.9.0")</a:t>
            </a: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 sz="1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Retrofit</a:t>
            </a:r>
            <a:r>
              <a:rPr lang="ko-KR" altLang="en-US" sz="1800" b="1">
                <a:solidFill>
                  <a:schemeClr val="lt1"/>
                </a:solidFill>
              </a:rPr>
              <a:t>은 </a:t>
            </a:r>
            <a:r>
              <a:rPr lang="en-US" altLang="ko-KR" sz="1800" b="1">
                <a:solidFill>
                  <a:schemeClr val="lt1"/>
                </a:solidFill>
              </a:rPr>
              <a:t>Android</a:t>
            </a:r>
            <a:r>
              <a:rPr lang="ko-KR" altLang="en-US" sz="1800" b="1">
                <a:solidFill>
                  <a:schemeClr val="lt1"/>
                </a:solidFill>
              </a:rPr>
              <a:t>와 서버 통신을 위한 패키지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</a:t>
            </a:r>
            <a:r>
              <a:rPr lang="en-US" altLang="ko-KR" sz="1800" b="1">
                <a:solidFill>
                  <a:schemeClr val="lt1"/>
                </a:solidFill>
              </a:rPr>
              <a:t>Gson</a:t>
            </a:r>
            <a:r>
              <a:rPr lang="ko-KR" altLang="en-US" sz="1800" b="1">
                <a:solidFill>
                  <a:schemeClr val="lt1"/>
                </a:solidFill>
              </a:rPr>
              <a:t>은 일반적으로 표준 자료형인 </a:t>
            </a:r>
            <a:r>
              <a:rPr lang="en-US" altLang="ko-KR" sz="1800" b="1">
                <a:solidFill>
                  <a:schemeClr val="lt1"/>
                </a:solidFill>
              </a:rPr>
              <a:t>JSON</a:t>
            </a:r>
            <a:r>
              <a:rPr lang="ko-KR" altLang="en-US" sz="1800" b="1">
                <a:solidFill>
                  <a:schemeClr val="lt1"/>
                </a:solidFill>
              </a:rPr>
              <a:t>형태의 자료형으로 변환하기 위한 패키지로 필요합니다</a:t>
            </a:r>
            <a:r>
              <a:rPr lang="en-US" altLang="ko-KR" sz="1800" b="1">
                <a:solidFill>
                  <a:schemeClr val="lt1"/>
                </a:solidFill>
              </a:rPr>
              <a:t>.</a:t>
            </a:r>
            <a:endParaRPr lang="en-US" altLang="ko-KR"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273600" y="3466888"/>
            <a:ext cx="8520600" cy="65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/>
              <a:t>안드로이드 구현한 내용을 서버에 구현 하기</a:t>
            </a:r>
            <a:endParaRPr sz="2400" b="1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 idx="0"/>
          </p:nvPr>
        </p:nvSpPr>
        <p:spPr>
          <a:xfrm>
            <a:off x="1348020" y="1520190"/>
            <a:ext cx="7795980" cy="148938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6200"/>
              <a:t>Back-end</a:t>
            </a:r>
            <a:br>
              <a:rPr lang="ko-KR" altLang="en-US" sz="6200"/>
            </a:br>
            <a:r>
              <a:rPr lang="ko-KR" altLang="en-US" sz="6200"/>
              <a:t>연동하기</a:t>
            </a:r>
            <a:endParaRPr lang="ko-KR" altLang="en-US" sz="6200"/>
          </a:p>
        </p:txBody>
      </p:sp>
    </p:spTree>
    <p:extLst>
      <p:ext uri="{BB962C8B-B14F-4D97-AF65-F5344CB8AC3E}">
        <p14:creationId xmlns:p14="http://schemas.microsoft.com/office/powerpoint/2010/main" val="32955158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245</ep:Words>
  <ep:PresentationFormat/>
  <ep:Paragraphs>79</ep:Paragraphs>
  <ep:Slides>20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Programming Lesson by Slidesgo</vt:lpstr>
      <vt:lpstr>Android</vt:lpstr>
      <vt:lpstr>Android 화면 구현</vt:lpstr>
      <vt:lpstr>화면 구성</vt:lpstr>
      <vt:lpstr>화면 구성</vt:lpstr>
      <vt:lpstr>화면 구성(자바 파일 구성)</vt:lpstr>
      <vt:lpstr>화면 구성(자바 파일 구성)</vt:lpstr>
      <vt:lpstr>화면 구성(자바 파일 구성)</vt:lpstr>
      <vt:lpstr>Retrofit, Gson 추가</vt:lpstr>
      <vt:lpstr>Back-end 연동하기</vt:lpstr>
      <vt:lpstr>Android 자료 - 스프링과 MySQL 연동</vt:lpstr>
      <vt:lpstr>Android 자료 - 스프링과 MySQL 연동</vt:lpstr>
      <vt:lpstr>Android 자료 - 스프링과 MySQL 연동</vt:lpstr>
      <vt:lpstr>MySQL  연동하기</vt:lpstr>
      <vt:lpstr>MySQL  연동하기</vt:lpstr>
      <vt:lpstr>MySQL  연동하기</vt:lpstr>
      <vt:lpstr>MySQL  연동하기</vt:lpstr>
      <vt:lpstr>DB추가, 수정, 삭제</vt:lpstr>
      <vt:lpstr>DB추가, 수정, 삭제</vt:lpstr>
      <vt:lpstr>DB추가, 수정, 삭제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dcterms:modified xsi:type="dcterms:W3CDTF">2023-10-05T02:47:01.639</dcterms:modified>
  <cp:revision>32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