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8" r:id="rId3"/>
    <p:sldId id="259" r:id="rId4"/>
    <p:sldId id="268" r:id="rId5"/>
    <p:sldId id="269" r:id="rId6"/>
    <p:sldId id="261" r:id="rId7"/>
    <p:sldId id="260" r:id="rId8"/>
    <p:sldId id="262" r:id="rId9"/>
    <p:sldId id="271" r:id="rId10"/>
    <p:sldId id="270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1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3583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사용자 지정 레이아웃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407501" y="859338"/>
            <a:ext cx="1118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>
          <a:xfrm>
            <a:off x="1391320" y="337934"/>
            <a:ext cx="5275369" cy="511062"/>
          </a:xfrm>
        </p:spPr>
        <p:txBody>
          <a:bodyPr vert="horz" wrap="none" lIns="91440" tIns="45720" rIns="91440" bIns="45720" anchor="ctr">
            <a:noAutofit/>
          </a:bodyPr>
          <a:lstStyle>
            <a:lvl1pPr>
              <a:defRPr lang="ko-KR" altLang="en-US" sz="2600" b="1" spc="-3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sz="2600" spc="-300">
                <a:latin typeface="+mj-lt"/>
                <a:ea typeface="+mj-ea"/>
                <a:cs typeface="+mj-cs"/>
              </a:rPr>
              <a:t>슬라이드 제목을 입력해주세요</a:t>
            </a:r>
            <a:endParaRPr lang="ko-KR" altLang="en-US" sz="2600" spc="-3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38061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04672" y="2388594"/>
            <a:ext cx="5325474" cy="1397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lnSpc>
                <a:spcPct val="90000"/>
              </a:lnSpc>
              <a:defRPr/>
            </a:pP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</a:rPr>
              <a:t>자바 프로그래밍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</a:endParaRPr>
          </a:p>
          <a:p>
            <a:pPr lvl="0" latinLnBrk="1">
              <a:lnSpc>
                <a:spcPct val="90000"/>
              </a:lnSpc>
              <a:defRPr/>
            </a:pPr>
            <a:r>
              <a:rPr lang="ko-KR" altLang="en-US" sz="4800" spc="-4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/>
                <a:ea typeface="고도 B"/>
              </a:rPr>
              <a:t>객체 지향 프로그래밍</a:t>
            </a:r>
            <a:endParaRPr lang="ko-KR" altLang="en-US" sz="4800" spc="-4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c4790"/>
              </a:solidFill>
              <a:latin typeface="고도 B"/>
              <a:ea typeface="고도 B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84993" y="1588746"/>
            <a:ext cx="3432928" cy="552453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en-US" altLang="ko-KR" sz="2500" b="1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Java</a:t>
            </a:r>
            <a:r>
              <a:rPr lang="ko-KR" altLang="en-US" sz="2500" b="1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 프로그래밍</a:t>
            </a:r>
            <a:endParaRPr lang="ko-KR" altLang="en-US" sz="2500" b="1" spc="-70"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2177381" y="5387941"/>
            <a:ext cx="2780056" cy="394561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vl="0" latinLnBrk="1">
              <a:defRPr/>
            </a:pP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2023.06.02 / </a:t>
            </a:r>
            <a:r>
              <a:rPr lang="ko-KR" altLang="en-US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설</a:t>
            </a:r>
            <a:r>
              <a:rPr lang="en-US" altLang="ko-KR" sz="1600" b="1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/>
                <a:ea typeface="Noto Sans CJK KR Black"/>
              </a:rPr>
              <a:t>**</a:t>
            </a:r>
            <a:endParaRPr lang="en-US" altLang="ko-KR" sz="1600" b="1">
              <a:solidFill>
                <a:srgbClr val="0c479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79320" y="4441768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-33070"/>
          <a:stretch>
            <a:fillRect/>
          </a:stretch>
        </p:blipFill>
        <p:spPr>
          <a:xfrm>
            <a:off x="9313762" y="4224760"/>
            <a:ext cx="1202712" cy="3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9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69"/>
          <p:cNvSpPr/>
          <p:nvPr/>
        </p:nvSpPr>
        <p:spPr>
          <a:xfrm flipH="1">
            <a:off x="1171264" y="5155015"/>
            <a:ext cx="440111" cy="440110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AU" sz="1600">
                <a:solidFill>
                  <a:schemeClr val="bg1"/>
                </a:solidFill>
                <a:latin typeface="Noto Sans CJK KR Black"/>
              </a:rPr>
              <a:t> </a:t>
            </a:r>
            <a:endParaRPr lang="en-AU" sz="1600">
              <a:solidFill>
                <a:schemeClr val="bg1"/>
              </a:solidFill>
              <a:latin typeface="Noto Sans CJK KR Black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1647396" y="5595125"/>
            <a:ext cx="2273135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클래스 </a:t>
            </a: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CapitalTest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만들기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1734831" y="5280804"/>
            <a:ext cx="3335229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US" altLang="ko-KR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/>
                <a:ea typeface="Noto Sans CJK KR Bold"/>
              </a:rPr>
              <a:t>CapitalTest</a:t>
            </a:r>
            <a:r>
              <a:rPr lang="ko-KR" altLang="en-US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/>
                <a:ea typeface="Noto Sans CJK KR Bold"/>
              </a:rPr>
              <a:t> 클래스 만들기</a:t>
            </a:r>
            <a:endParaRPr lang="ko-KR" altLang="en-US" sz="16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0" name="Text Placeholder 32"/>
          <p:cNvSpPr txBox="1"/>
          <p:nvPr/>
        </p:nvSpPr>
        <p:spPr>
          <a:xfrm>
            <a:off x="6524645" y="5439075"/>
            <a:ext cx="2496062" cy="4874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Math.random()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사용하여 난수 받기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Static Scanner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활용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FileWriter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사용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메뉴 선택 입력 퀴즈</a:t>
            </a: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저장 메소드 구현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1" name="Text Placeholder 33"/>
          <p:cNvSpPr txBox="1"/>
          <p:nvPr/>
        </p:nvSpPr>
        <p:spPr>
          <a:xfrm>
            <a:off x="6862300" y="5263362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/>
                <a:ea typeface="Noto Sans CJK KR Bold"/>
              </a:rPr>
              <a:t>요구사항</a:t>
            </a:r>
            <a:endParaRPr lang="ko-KR" altLang="en-US" sz="1600" b="1" spc="-100">
              <a:solidFill>
                <a:srgbClr val="08a5ef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3" name="Oval 271"/>
          <p:cNvSpPr/>
          <p:nvPr/>
        </p:nvSpPr>
        <p:spPr>
          <a:xfrm flipH="1">
            <a:off x="6299444" y="5219020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AU" sz="1600">
              <a:solidFill>
                <a:schemeClr val="bg1"/>
              </a:solidFill>
              <a:latin typeface="Noto Sans CJK KR Black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1249276" y="5216799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rcRect l="25420" t="19240" r="25420" b="27830"/>
          <a:stretch>
            <a:fillRect/>
          </a:stretch>
        </p:blipFill>
        <p:spPr>
          <a:xfrm>
            <a:off x="6382602" y="5263362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CapitalTest</a:t>
            </a:r>
            <a:r>
              <a:rPr lang="ko-KR" altLang="en-US"/>
              <a:t>만들기 및 요구사항</a:t>
            </a:r>
            <a:endParaRPr lang="ko-KR" altLang="en-US"/>
          </a:p>
        </p:txBody>
      </p:sp>
      <p:sp>
        <p:nvSpPr>
          <p:cNvPr id="113" name="가로 글상자 112"/>
          <p:cNvSpPr txBox="1"/>
          <p:nvPr/>
        </p:nvSpPr>
        <p:spPr>
          <a:xfrm>
            <a:off x="570689" y="1060374"/>
            <a:ext cx="10635576" cy="2719145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나라와 수도 맞추기 게임 프로그램을 구현하시오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Map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컬렉션을 만들고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사용자로부터 나라와 수도를 입력받고 수도 퀴즈를 제시하는 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CapitalTest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클래스를 작성하시오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endParaRPr xmlns:mc="http://schemas.openxmlformats.org/markup-compatibility/2006" xmlns:hp="http://schemas.haansoft.com/office/presentation/8.0" lang="EN-US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① 메뉴선택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입력 메소드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퀴즈 메소드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파일 저장 메소드 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4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개의 메소드를 구현한다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② 파일저장은 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FileWriter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클래스를 사용한다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③ 랜덤변수 생성은 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Math.random()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메소드를 사용한다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7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69"/>
          <p:cNvSpPr/>
          <p:nvPr/>
        </p:nvSpPr>
        <p:spPr>
          <a:xfrm flipH="1">
            <a:off x="7682090" y="1378427"/>
            <a:ext cx="530696" cy="571838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AU" sz="120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endParaRPr lang="en-AU" sz="12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8424270" y="1950266"/>
            <a:ext cx="3191695" cy="748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클래스 </a:t>
            </a: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CapitalTest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 만들기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D2Coding"/>
              <a:ea typeface="D2Coding"/>
            </a:endParaRP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Switch~case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문과 </a:t>
            </a: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Scanner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 활용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D2Coding"/>
              <a:ea typeface="D2Coding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8424270" y="1510156"/>
            <a:ext cx="3191694" cy="3229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US" altLang="ko-KR" sz="17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D2Coding"/>
                <a:ea typeface="D2Coding"/>
              </a:rPr>
              <a:t>CapitalTest</a:t>
            </a:r>
            <a:r>
              <a:rPr lang="ko-KR" altLang="en-US" sz="17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D2Coding"/>
                <a:ea typeface="D2Coding"/>
              </a:rPr>
              <a:t> 클래스 만들기</a:t>
            </a:r>
            <a:endParaRPr lang="ko-KR" altLang="en-US" sz="17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D2Coding"/>
              <a:ea typeface="D2Coding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7773895" y="1505265"/>
            <a:ext cx="351354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964656" y="337934"/>
            <a:ext cx="3702032" cy="511062"/>
          </a:xfrm>
        </p:spPr>
        <p:txBody>
          <a:bodyPr/>
          <a:lstStyle/>
          <a:p>
            <a:pPr lvl="0">
              <a:defRPr/>
            </a:pPr>
            <a:r>
              <a:rPr lang="en-US" altLang="ko-KR" sz="1200">
                <a:latin typeface="D2Coding"/>
                <a:ea typeface="D2Coding"/>
              </a:rPr>
              <a:t>CapitalTest</a:t>
            </a:r>
            <a:r>
              <a:rPr lang="ko-KR" altLang="en-US" sz="1200">
                <a:latin typeface="D2Coding"/>
                <a:ea typeface="D2Coding"/>
              </a:rPr>
              <a:t>만들기 및 요구사항</a:t>
            </a:r>
            <a:endParaRPr lang="ko-KR" altLang="en-US" sz="1200">
              <a:latin typeface="D2Coding"/>
              <a:ea typeface="D2Coding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58046" y="972974"/>
            <a:ext cx="7146466" cy="54163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package com.exam02;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import java.util.*;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public class CapitalTest {  private Map&lt;String, String&gt; capitals;  private Scanner sc;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public CapitalTest() {    capitals = new HashMap&lt;&gt;();    Scanner sc = new Scanner(System.in);  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public void start() {    System.out.println("**** 수도 맞추기 게임을 시작합니다. ****");    int choice;    do {    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choice = getMenuChoice();    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switch (choice) {      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case 1: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inputCapitals();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break;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case 2: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quiz();</a:t>
            </a:r>
            <a:endParaRPr xmlns:mc="http://schemas.openxmlformats.org/markup-compatibility/2006" xmlns:hp="http://schemas.haansoft.com/office/presentation/8.0" lang="ko-KR" altLang="en-US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b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reak;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case 3: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saveToFile();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break;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case 4:</a:t>
            </a:r>
            <a:r>
              <a:rPr xmlns:mc="http://schemas.openxmlformats.org/markup-compatibility/2006" xmlns:hp="http://schemas.haansoft.com/office/presentation/8.0" lang="en-US" altLang="ko-KR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System.out.println("프로그램을 종료합니다.");          break;        default:System.out.println("잘못된 선택입니다. 다시 입력하세요.");          break;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 while (choice != 4);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243611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69"/>
          <p:cNvSpPr/>
          <p:nvPr/>
        </p:nvSpPr>
        <p:spPr>
          <a:xfrm flipH="1">
            <a:off x="7682090" y="1378427"/>
            <a:ext cx="530696" cy="571838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AU" sz="120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endParaRPr lang="en-AU" sz="12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8424270" y="1950266"/>
            <a:ext cx="3191695" cy="748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getter, input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D2Coding"/>
              <a:ea typeface="D2Coding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8424270" y="1510156"/>
            <a:ext cx="3191694" cy="3229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US" altLang="ko-KR" sz="17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D2Coding"/>
                <a:ea typeface="D2Coding"/>
              </a:rPr>
              <a:t>getter, input</a:t>
            </a:r>
            <a:r>
              <a:rPr lang="ko-KR" altLang="en-US" sz="17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D2Coding"/>
                <a:ea typeface="D2Coding"/>
              </a:rPr>
              <a:t> 만들기</a:t>
            </a:r>
            <a:endParaRPr lang="ko-KR" altLang="en-US" sz="17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D2Coding"/>
              <a:ea typeface="D2Coding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7773895" y="1505265"/>
            <a:ext cx="351354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4" name="직사각형 113"/>
          <p:cNvSpPr/>
          <p:nvPr/>
        </p:nvSpPr>
        <p:spPr>
          <a:xfrm>
            <a:off x="258046" y="972974"/>
            <a:ext cx="7146466" cy="5845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private int getMenuChoice() {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int choice;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do {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    System.out.println("1. 입력, 2. 퀴즈, 3. 파일저장 및 종료");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    System.out.print("선택 &gt;&gt; 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    choice = sc.nextInt();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} while (choice &lt; 1 || choice &gt; 4);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return choice;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private void inputCapitals() {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sc.nextLine(); // 버퍼 비우기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System.out.println("나라와 수도를 입력하세요 (예: 한국 서울)");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String input = sc.nextLine();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String[] tokens = input.split(" 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if (tokens.length != 2) {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    System.out.println("잘못된 입력입니다. 나라와 수도를 띄어쓰기로 구분하여 입력하세요.");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    return;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String country = tokens[0];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String capital = tokens[1];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capitals.put(country, capital);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System.out.println("입력이 완료되었습니다.");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6" name="제목 2"/>
          <p:cNvSpPr>
            <a:spLocks noGrp="1"/>
          </p:cNvSpPr>
          <p:nvPr/>
        </p:nvSpPr>
        <p:spPr>
          <a:xfrm>
            <a:off x="1485356" y="196068"/>
            <a:ext cx="5275369" cy="511062"/>
          </a:xfrm>
          <a:prstGeom prst="rect">
            <a:avLst/>
          </a:prstGeom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-300" normalizeH="0" baseline="0" mc:Ignorable="hp" hp:hslEmbossed="0">
                <a:ln w="9525" cap="flat" cmpd="sng" algn="ctr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rPr>
              <a:t>CapitalTest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-300" normalizeH="0" baseline="0" mc:Ignorable="hp" hp:hslEmbossed="0">
                <a:ln w="9525" cap="flat" cmpd="sng" algn="ctr">
                  <a:solidFill>
                    <a:schemeClr val="bg1">
                      <a:lumMod val="8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/>
                <a:ea typeface="고도 B"/>
                <a:cs typeface="+mn-cs"/>
              </a:rPr>
              <a:t>만들기 및 요구사항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-300" normalizeH="0" baseline="0" mc:Ignorable="hp" hp:hslEmbossed="0">
              <a:ln w="9525" cap="flat" cmpd="sng" algn="ctr">
                <a:solidFill>
                  <a:schemeClr val="bg1">
                    <a:lumMod val="85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>
                  <a:lumMod val="75000"/>
                  <a:lumOff val="25000"/>
                </a:schemeClr>
              </a:solidFill>
              <a:latin typeface="고도 B"/>
              <a:ea typeface="고도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40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69"/>
          <p:cNvSpPr/>
          <p:nvPr/>
        </p:nvSpPr>
        <p:spPr>
          <a:xfrm flipH="1">
            <a:off x="7682090" y="1378427"/>
            <a:ext cx="530696" cy="571838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AU" sz="1200">
                <a:solidFill>
                  <a:schemeClr val="bg1"/>
                </a:solidFill>
                <a:latin typeface="D2Coding"/>
                <a:ea typeface="D2Coding"/>
              </a:rPr>
              <a:t> </a:t>
            </a:r>
            <a:endParaRPr lang="en-AU" sz="1200">
              <a:solidFill>
                <a:schemeClr val="bg1"/>
              </a:solidFill>
              <a:latin typeface="D2Coding"/>
              <a:ea typeface="D2Coding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7947439" y="1950266"/>
            <a:ext cx="3191695" cy="748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save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와 </a:t>
            </a: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main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D2Coding"/>
                <a:ea typeface="D2Coding"/>
              </a:rPr>
              <a:t> 정의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D2Coding"/>
              <a:ea typeface="D2Coding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8424270" y="1510156"/>
            <a:ext cx="3191694" cy="3229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US" altLang="ko-KR" sz="17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D2Coding"/>
                <a:ea typeface="D2Coding"/>
              </a:rPr>
              <a:t>save, main</a:t>
            </a:r>
            <a:r>
              <a:rPr lang="ko-KR" altLang="en-US" sz="17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D2Coding"/>
                <a:ea typeface="D2Coding"/>
              </a:rPr>
              <a:t>만들기</a:t>
            </a:r>
            <a:endParaRPr lang="ko-KR" altLang="en-US" sz="17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D2Coding"/>
              <a:ea typeface="D2Coding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7773895" y="1505265"/>
            <a:ext cx="351354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4" name="직사각형 113"/>
          <p:cNvSpPr/>
          <p:nvPr/>
        </p:nvSpPr>
        <p:spPr>
          <a:xfrm>
            <a:off x="258046" y="972974"/>
            <a:ext cx="7146466" cy="26446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void saveToFile() {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System.out.println("파일에 저장합니다.");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static void main(String[] args) {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CapitalTest capitalTest = new CapitalTest();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capitalTest.start();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928531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30714" y="2405953"/>
            <a:ext cx="3365286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lvl="0" algn="ctr" latinLnBrk="1">
              <a:defRPr/>
            </a:pPr>
            <a:r>
              <a:rPr lang="en-US" altLang="ko-KR" sz="1600" b="1" spc="300">
                <a:solidFill>
                  <a:schemeClr val="bg1"/>
                </a:solidFill>
                <a:latin typeface="Noto Sans CJK KR Regular"/>
                <a:ea typeface="Noto Sans CJK KR Regular"/>
              </a:rPr>
              <a:t>Java </a:t>
            </a:r>
            <a:r>
              <a:rPr lang="ko-KR" altLang="en-US" sz="1600" b="1" spc="300">
                <a:solidFill>
                  <a:schemeClr val="bg1"/>
                </a:solidFill>
                <a:latin typeface="Noto Sans CJK KR Regular"/>
                <a:ea typeface="Noto Sans CJK KR Regular"/>
              </a:rPr>
              <a:t>프로그래밍</a:t>
            </a:r>
            <a:endParaRPr lang="ko-KR" altLang="en-US" sz="1600" b="1" spc="300">
              <a:solidFill>
                <a:schemeClr val="bg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10215" y="2900099"/>
            <a:ext cx="3544348" cy="3193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객체 지향 프로그래밍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Student Class 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작성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StudentManager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Class 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작성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CapitalTest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Class</a:t>
            </a: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 작성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r>
              <a:rPr lang="ko-KR" altLang="en-US" sz="2000" spc="-15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/>
                <a:ea typeface="Noto Sans CJK KR Regular"/>
              </a:rPr>
              <a:t>나라 및 수도 만들기 구현</a:t>
            </a: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  <a:p>
            <a:pPr lvl="0" latinLnBrk="1">
              <a:lnSpc>
                <a:spcPct val="170000"/>
              </a:lnSpc>
              <a:defRPr/>
            </a:pPr>
            <a:endParaRPr lang="ko-KR" altLang="en-US" sz="2000" spc="-15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/>
              <a:ea typeface="Noto Sans CJK KR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3056672" y="3531754"/>
            <a:ext cx="2870521" cy="1523856"/>
            <a:chOff x="300942" y="3426106"/>
            <a:chExt cx="2870521" cy="158573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00942" y="3426106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00942" y="3954683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00942" y="4483260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00942" y="5011837"/>
              <a:ext cx="287052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/>
          <p:cNvSpPr/>
          <p:nvPr/>
        </p:nvSpPr>
        <p:spPr>
          <a:xfrm>
            <a:off x="3076822" y="313730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01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3076822" y="364921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02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3076822" y="4161132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03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3076822" y="4673047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04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3076822" y="5184963"/>
            <a:ext cx="274374" cy="273171"/>
          </a:xfrm>
          <a:prstGeom prst="roundRect">
            <a:avLst>
              <a:gd name="adj" fmla="val 16667"/>
            </a:avLst>
          </a:prstGeom>
          <a:solidFill>
            <a:srgbClr val="0c4790"/>
          </a:solidFill>
        </p:spPr>
        <p:txBody>
          <a:bodyPr wrap="none" bIns="72000" anchor="ctr">
            <a:noAutofit/>
          </a:bodyPr>
          <a:lstStyle/>
          <a:p>
            <a:pPr lvl="0" algn="ctr" latinLnBrk="1">
              <a:defRPr/>
            </a:pPr>
            <a:r>
              <a:rPr lang="en-US" altLang="ko-KR" sz="1500" b="1" spc="-10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05</a:t>
            </a:r>
            <a:endParaRPr lang="ko-KR" altLang="en-US" sz="1500" b="1" spc="-10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842295" y="3116841"/>
            <a:ext cx="0" cy="2331198"/>
          </a:xfrm>
          <a:prstGeom prst="line">
            <a:avLst/>
          </a:prstGeom>
          <a:ln w="34925">
            <a:solidFill>
              <a:srgbClr val="0c4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7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69"/>
          <p:cNvSpPr/>
          <p:nvPr/>
        </p:nvSpPr>
        <p:spPr>
          <a:xfrm flipH="1">
            <a:off x="366914" y="5059549"/>
            <a:ext cx="440111" cy="440110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AU" sz="1600">
                <a:solidFill>
                  <a:schemeClr val="bg1"/>
                </a:solidFill>
                <a:latin typeface="Noto Sans CJK KR Black"/>
              </a:rPr>
              <a:t> </a:t>
            </a:r>
            <a:endParaRPr lang="en-AU" sz="1600">
              <a:solidFill>
                <a:schemeClr val="bg1"/>
              </a:solidFill>
              <a:latin typeface="Noto Sans CJK KR Black"/>
            </a:endParaRPr>
          </a:p>
        </p:txBody>
      </p:sp>
      <p:sp>
        <p:nvSpPr>
          <p:cNvPr id="46" name="Text Placeholder 32"/>
          <p:cNvSpPr txBox="1"/>
          <p:nvPr/>
        </p:nvSpPr>
        <p:spPr>
          <a:xfrm>
            <a:off x="5306790" y="5254899"/>
            <a:ext cx="180701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3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클래스 </a:t>
            </a:r>
            <a:r>
              <a:rPr lang="en-US" altLang="ko-KR" sz="13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Student</a:t>
            </a:r>
            <a:r>
              <a:rPr lang="ko-KR" altLang="en-US" sz="13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생성</a:t>
            </a:r>
            <a:endParaRPr lang="ko-KR" altLang="en-US" sz="1300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47" name="Text Placeholder 33"/>
          <p:cNvSpPr txBox="1"/>
          <p:nvPr/>
        </p:nvSpPr>
        <p:spPr>
          <a:xfrm>
            <a:off x="5542671" y="5006445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ko-KR" altLang="en-US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/>
                <a:ea typeface="Noto Sans CJK KR Bold"/>
              </a:rPr>
              <a:t>클래스 생성</a:t>
            </a:r>
            <a:endParaRPr lang="ko-KR" altLang="en-US" sz="1600" b="1" spc="-100">
              <a:solidFill>
                <a:srgbClr val="0070c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883225" y="5272280"/>
            <a:ext cx="1807019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3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패키지 </a:t>
            </a:r>
            <a:r>
              <a:rPr lang="en-US" altLang="ko-KR" sz="13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com.exam01</a:t>
            </a:r>
            <a:r>
              <a:rPr lang="ko-KR" altLang="en-US" sz="1300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로 작성</a:t>
            </a:r>
            <a:endParaRPr lang="ko-KR" altLang="en-US" sz="1300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ko-KR" altLang="en-US" sz="1300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883225" y="4999914"/>
            <a:ext cx="2758845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ko-KR" altLang="en-US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/>
                <a:ea typeface="Noto Sans CJK KR Bold"/>
              </a:rPr>
              <a:t>패키지 생성</a:t>
            </a:r>
            <a:endParaRPr lang="ko-KR" altLang="en-US" sz="16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2" name="Oval 270"/>
          <p:cNvSpPr/>
          <p:nvPr/>
        </p:nvSpPr>
        <p:spPr>
          <a:xfrm flipH="1">
            <a:off x="4982625" y="5048395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454136" y="5116245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/>
          <a:srcRect l="25420" t="19240" r="25420" b="27830"/>
          <a:stretch>
            <a:fillRect/>
          </a:stretch>
        </p:blipFill>
        <p:spPr>
          <a:xfrm>
            <a:off x="5070060" y="5105091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0" name="직사각형 99"/>
          <p:cNvSpPr/>
          <p:nvPr/>
        </p:nvSpPr>
        <p:spPr>
          <a:xfrm>
            <a:off x="2537460" y="191396"/>
            <a:ext cx="936348" cy="23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defRPr/>
            </a:pPr>
            <a:r>
              <a:rPr lang="en-US" altLang="ko-KR" sz="1000" spc="-70">
                <a:ln w="9525"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/>
                <a:ea typeface="Noto Sans CJK KR Black"/>
              </a:rPr>
              <a:t>CHPATER 01 </a:t>
            </a:r>
            <a:endParaRPr lang="ko-KR" altLang="en-US" sz="1000" spc="-70">
              <a:ln w="9525"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/>
              <a:ea typeface="Noto Sans CJK KR Black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1391320" y="337934"/>
            <a:ext cx="7109440" cy="5110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이름</a:t>
            </a:r>
            <a:r>
              <a:rPr lang="en-US" altLang="ko-KR"/>
              <a:t>,</a:t>
            </a:r>
            <a:r>
              <a:rPr lang="ko-KR" altLang="en-US"/>
              <a:t>  학과</a:t>
            </a:r>
            <a:r>
              <a:rPr lang="en-US" altLang="ko-KR"/>
              <a:t>,</a:t>
            </a:r>
            <a:r>
              <a:rPr lang="ko-KR" altLang="en-US"/>
              <a:t> 학번</a:t>
            </a:r>
            <a:r>
              <a:rPr lang="en-US" altLang="ko-KR"/>
              <a:t>,</a:t>
            </a:r>
            <a:r>
              <a:rPr lang="ko-KR" altLang="en-US"/>
              <a:t> 학점 정보를 가진 </a:t>
            </a:r>
            <a:r>
              <a:rPr lang="en-US" altLang="ko-KR"/>
              <a:t>Student</a:t>
            </a:r>
            <a:r>
              <a:rPr lang="ko-KR" altLang="en-US"/>
              <a:t> 클래스 작성</a:t>
            </a:r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22272" y="991075"/>
            <a:ext cx="3275156" cy="3884198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6913" y="991075"/>
            <a:ext cx="3779295" cy="38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269"/>
          <p:cNvSpPr/>
          <p:nvPr/>
        </p:nvSpPr>
        <p:spPr>
          <a:xfrm flipH="1">
            <a:off x="1171264" y="5155015"/>
            <a:ext cx="440111" cy="440110"/>
          </a:xfrm>
          <a:prstGeom prst="ellipse">
            <a:avLst/>
          </a:prstGeom>
          <a:solidFill>
            <a:srgbClr val="483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AU" sz="1600">
                <a:solidFill>
                  <a:schemeClr val="bg1"/>
                </a:solidFill>
                <a:latin typeface="Noto Sans CJK KR Black"/>
              </a:rPr>
              <a:t> </a:t>
            </a:r>
            <a:endParaRPr lang="en-AU" sz="1600">
              <a:solidFill>
                <a:schemeClr val="bg1"/>
              </a:solidFill>
              <a:latin typeface="Noto Sans CJK KR Black"/>
            </a:endParaRPr>
          </a:p>
        </p:txBody>
      </p:sp>
      <p:sp>
        <p:nvSpPr>
          <p:cNvPr id="48" name="Text Placeholder 32"/>
          <p:cNvSpPr txBox="1"/>
          <p:nvPr/>
        </p:nvSpPr>
        <p:spPr>
          <a:xfrm>
            <a:off x="1647396" y="5595125"/>
            <a:ext cx="2273135" cy="32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클래스 </a:t>
            </a: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StudentManager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만들기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49" name="Text Placeholder 33"/>
          <p:cNvSpPr txBox="1"/>
          <p:nvPr/>
        </p:nvSpPr>
        <p:spPr>
          <a:xfrm>
            <a:off x="1734831" y="5280804"/>
            <a:ext cx="3335229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>
              <a:buNone/>
              <a:defRPr/>
            </a:pPr>
            <a:r>
              <a:rPr lang="en-US" altLang="ko-KR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/>
                <a:ea typeface="Noto Sans CJK KR Bold"/>
              </a:rPr>
              <a:t>StudentManager</a:t>
            </a:r>
            <a:r>
              <a:rPr lang="ko-KR" altLang="en-US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4835cb"/>
                </a:solidFill>
                <a:latin typeface="Noto Sans CJK KR Bold"/>
                <a:ea typeface="Noto Sans CJK KR Bold"/>
              </a:rPr>
              <a:t> 클래스 만들기</a:t>
            </a:r>
            <a:endParaRPr lang="ko-KR" altLang="en-US" sz="16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4835cb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0" name="Text Placeholder 32"/>
          <p:cNvSpPr txBox="1"/>
          <p:nvPr/>
        </p:nvSpPr>
        <p:spPr>
          <a:xfrm>
            <a:off x="6524645" y="5439075"/>
            <a:ext cx="2496062" cy="4874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ArrayList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사용하여 자료 저장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ko-KR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Static Scanner</a:t>
            </a:r>
            <a:r>
              <a:rPr lang="ko-KR" altLang="en-US" sz="12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/>
                <a:ea typeface="Noto Sans CJK KR Regular"/>
              </a:rPr>
              <a:t> 활용</a:t>
            </a:r>
            <a:endParaRPr lang="ko-KR" altLang="en-US" sz="1200" b="1" spc="-100">
              <a:ln w="9525"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51" name="Text Placeholder 33"/>
          <p:cNvSpPr txBox="1"/>
          <p:nvPr/>
        </p:nvSpPr>
        <p:spPr>
          <a:xfrm>
            <a:off x="6862300" y="5263362"/>
            <a:ext cx="1820753" cy="21035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Neris Thin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buNone/>
              <a:defRPr/>
            </a:pPr>
            <a:r>
              <a:rPr lang="ko-KR" altLang="en-US" sz="16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8a5ef"/>
                </a:solidFill>
                <a:latin typeface="Noto Sans CJK KR Bold"/>
                <a:ea typeface="Noto Sans CJK KR Bold"/>
              </a:rPr>
              <a:t>요구사항</a:t>
            </a:r>
            <a:endParaRPr lang="ko-KR" altLang="en-US" sz="1600" b="1" spc="-100">
              <a:solidFill>
                <a:srgbClr val="08a5ef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53" name="Oval 271"/>
          <p:cNvSpPr/>
          <p:nvPr/>
        </p:nvSpPr>
        <p:spPr>
          <a:xfrm flipH="1">
            <a:off x="6299444" y="5219020"/>
            <a:ext cx="440111" cy="440110"/>
          </a:xfrm>
          <a:prstGeom prst="ellipse">
            <a:avLst/>
          </a:prstGeom>
          <a:solidFill>
            <a:srgbClr val="08a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AU" sz="1600">
              <a:solidFill>
                <a:schemeClr val="bg1"/>
              </a:solidFill>
              <a:latin typeface="Noto Sans CJK KR Black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1249276" y="5216799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rcRect l="25420" t="19240" r="25420" b="27830"/>
          <a:stretch>
            <a:fillRect/>
          </a:stretch>
        </p:blipFill>
        <p:spPr>
          <a:xfrm>
            <a:off x="6382602" y="5263362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StudentManager</a:t>
            </a:r>
            <a:r>
              <a:rPr lang="ko-KR" altLang="en-US"/>
              <a:t> 만들기 및 요구사항</a:t>
            </a:r>
            <a:endParaRPr lang="ko-KR" altLang="en-US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6166" y="942683"/>
            <a:ext cx="3449208" cy="4118066"/>
          </a:xfrm>
          <a:prstGeom prst="rect">
            <a:avLst/>
          </a:prstGeom>
        </p:spPr>
      </p:pic>
      <p:sp>
        <p:nvSpPr>
          <p:cNvPr id="111" name="가로 글상자 110"/>
          <p:cNvSpPr txBox="1"/>
          <p:nvPr/>
        </p:nvSpPr>
        <p:spPr>
          <a:xfrm>
            <a:off x="5287389" y="2889588"/>
            <a:ext cx="6096000" cy="1839841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메뉴선택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학생정보입력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입력한 학생 전체 목록보기 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개의 메소드를 구현</a:t>
            </a:r>
            <a:r>
              <a:rPr xmlns:mc="http://schemas.openxmlformats.org/markup-compatibility/2006" xmlns:hp="http://schemas.haansoft.com/office/presentation/8.0" lang="ko-KR" alt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하여야 하며</a:t>
            </a:r>
            <a:r>
              <a:rPr xmlns:mc="http://schemas.openxmlformats.org/markup-compatibility/2006" xmlns:hp="http://schemas.haansoft.com/office/presentation/8.0" lang="en-US" altLang="ko-KR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메뉴선택 메소드는 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static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사용한다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r>
              <a:rPr xmlns:mc="http://schemas.openxmlformats.org/markup-compatibility/2006" xmlns:hp="http://schemas.haansoft.com/office/presentation/8.0" lang="en-US" altLang="ko-KR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(Static Scanner),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 학생입력 메소드는 한 라인으로 학생정보를 입력받아 구분하여 처리한다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lang="ko-KR" altLang="en-US" b="1"/>
          </a:p>
        </p:txBody>
      </p:sp>
      <p:sp>
        <p:nvSpPr>
          <p:cNvPr id="112" name="가로 글상자 111"/>
          <p:cNvSpPr txBox="1"/>
          <p:nvPr/>
        </p:nvSpPr>
        <p:spPr>
          <a:xfrm>
            <a:off x="5287389" y="1313194"/>
            <a:ext cx="6096000" cy="1399526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이름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학과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학번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학점 정보를 가진 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Student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클래스를 작성</a:t>
            </a:r>
            <a:endParaRPr xmlns:mc="http://schemas.openxmlformats.org/markup-compatibility/2006" xmlns:hp="http://schemas.haansoft.com/office/presentation/8.0" lang="EN-US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ArrayList&lt;Student&gt;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컬렉션을 만들고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사용자로부터 입력받아 저장하는 </a:t>
            </a:r>
            <a:r>
              <a:rPr xmlns:mc="http://schemas.openxmlformats.org/markup-compatibility/2006" xmlns:hp="http://schemas.haansoft.com/office/presentation/8.0" lang="EN-US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StudentManager </a:t>
            </a:r>
            <a:r>
              <a:rPr xmlns:mc="http://schemas.openxmlformats.org/markup-compatibility/2006" xmlns:hp="http://schemas.haansoft.com/office/presentation/8.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클래스를 작성</a:t>
            </a:r>
            <a:endParaRPr xmlns:mc="http://schemas.openxmlformats.org/markup-compatibility/2006" xmlns:hp="http://schemas.haansoft.com/office/presentation/8.0" lang="EN-US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67817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학생 입력하기</a:t>
            </a:r>
            <a:endParaRPr lang="ko-KR" altLang="en-US"/>
          </a:p>
        </p:txBody>
      </p:sp>
      <p:sp>
        <p:nvSpPr>
          <p:cNvPr id="58" name="가로 글상자 57"/>
          <p:cNvSpPr txBox="1"/>
          <p:nvPr/>
        </p:nvSpPr>
        <p:spPr>
          <a:xfrm>
            <a:off x="407970" y="1124760"/>
            <a:ext cx="7240905" cy="86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6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실행예시</a:t>
            </a:r>
            <a:r>
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)</a:t>
            </a:r>
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6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아래와 같이 나오도록 프로그래밍 하기 바랍니다</a:t>
            </a:r>
            <a:r>
              <a:rPr xmlns:mc="http://schemas.openxmlformats.org/markup-compatibility/2006" xmlns:hp="http://schemas.haansoft.com/office/presentation/8.0" lang="en-US" altLang="ko-KR" sz="16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altLang="ko-KR" sz="1600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407970" y="2039160"/>
          <a:ext cx="8801384" cy="4573474"/>
        </p:xfrm>
        <a:graphic>
          <a:graphicData uri="http://schemas.openxmlformats.org/drawingml/2006/table">
            <a:tbl>
              <a:tblPr firstRow="1" bandRow="1"/>
              <a:tblGrid>
                <a:gridCol w="8801384"/>
              </a:tblGrid>
              <a:tr h="17959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선택하세요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...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 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데이터 입력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2. 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전체보기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3. 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종료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선택 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&gt;&gt;1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학생 이름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학과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학번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학점평균 입력하세요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.(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입력은 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로 구분하고 종료는 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x)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&gt;&gt; 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77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전체보기 결과예시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이름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홍길동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학과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컴퓨터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학번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:100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학점평균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:3.1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이름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이순신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학과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</a:t>
                      </a: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컴퓨터</a:t>
                      </a:r>
                      <a:endParaRPr xmlns:mc="http://schemas.openxmlformats.org/markup-compatibility/2006" xmlns:hp="http://schemas.haansoft.com/office/presentation/8.0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학번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:101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학점평균</a:t>
                      </a:r>
                      <a:r>
                        <a:rPr xmlns:mc="http://schemas.openxmlformats.org/markup-compatibility/2006" xmlns:hp="http://schemas.haansoft.com/office/presentation/8.0" lang="EN-US" sz="1600" b="1" i="0" u="none" strike="noStrike" baseline="0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:4.5</a:t>
                      </a:r>
                      <a:endParaRPr xmlns:mc="http://schemas.openxmlformats.org/markup-compatibility/2006" xmlns:hp="http://schemas.haansoft.com/office/presentation/8.0" lang="EN-US" sz="1600" b="1" i="0" u="none" strike="noStrike" baseline="0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1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Student Class</a:t>
            </a:r>
            <a:r>
              <a:rPr lang="ko-KR" altLang="en-US"/>
              <a:t> 내용 작성</a:t>
            </a:r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96449" y="1000914"/>
            <a:ext cx="5265988" cy="56302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package com.exam01;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public class Student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private String name;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private String department;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private int studentID;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private double avg;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Student(String name, String department, int studentID, double avg)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this.name = name;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this.department = department;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this.studentID = studentID;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this.avg = avg;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String getName()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return name;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String getDepartment()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return department;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int getStudentID()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return studentID;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public double getAvg()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   return avg;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6303032" y="2247271"/>
            <a:ext cx="4820138" cy="37134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private String name;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private String department;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private int studentID;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private double avg;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String, int, double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형을 사용하여 자료형을 정의합니다</a:t>
            </a: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this.</a:t>
            </a:r>
            <a:endParaRPr xmlns:mc="http://schemas.openxmlformats.org/markup-compatibility/2006" xmlns:hp="http://schemas.haansoft.com/office/presentation/8.0" lang="en-US" altLang="ko-KR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this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구문을 활용하여 정의한 자료형이 자기 자신임을 나타내고 정의한 자료형을 불러들입니다</a:t>
            </a: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en-US" altLang="ko-KR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getter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사용</a:t>
            </a:r>
            <a:endParaRPr xmlns:mc="http://schemas.openxmlformats.org/markup-compatibility/2006" xmlns:hp="http://schemas.haansoft.com/office/presentation/8.0" lang="ko-KR" altLang="en-US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getter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로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클래스의 필드 값을 가져오는 메서드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구성하여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각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필드 값을 반환합니다. </a:t>
            </a:r>
            <a:r>
              <a:rPr xmlns:mc="http://schemas.openxmlformats.org/markup-compatibility/2006" xmlns:hp="http://schemas.haansoft.com/office/presentation/8.0" lang="en-US" altLang="ko-KR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private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으로 정의한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클래스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자료형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의 캡슐화를 유지하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여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필드 값을 접근</a:t>
            </a: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하여 불러들입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니다.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6944143" y="1740182"/>
            <a:ext cx="1820753" cy="368766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 defTabSz="914400">
              <a:buNone/>
              <a:defRPr/>
            </a:pPr>
            <a:r>
              <a:rPr lang="ko-KR" altLang="en-US" sz="20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/>
                <a:ea typeface="Noto Sans CJK KR Bold"/>
              </a:rPr>
              <a:t>자료형 정의</a:t>
            </a:r>
            <a:endParaRPr lang="ko-KR" altLang="en-US" sz="2000" b="1" spc="-100">
              <a:solidFill>
                <a:srgbClr val="0070c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120" name="Oval 270"/>
          <p:cNvSpPr/>
          <p:nvPr/>
        </p:nvSpPr>
        <p:spPr>
          <a:xfrm flipH="1">
            <a:off x="6303032" y="1704510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3"/>
          <a:srcRect l="25420" t="19240" r="25420" b="27830"/>
          <a:stretch>
            <a:fillRect/>
          </a:stretch>
        </p:blipFill>
        <p:spPr>
          <a:xfrm>
            <a:off x="6390467" y="1761206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21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/>
              <a:t>StudentManager 내용 작성</a:t>
            </a:r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23561" y="1002941"/>
            <a:ext cx="7010887" cy="52149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package com.exam01;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import java.util.ArrayList;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import java.util.Scanner;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public class StudentManager{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static Scanner sc = new Scanner(System.in);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ArrayList&lt;Student&gt; arr = new ArrayList&lt;&gt;();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public static void showMenu()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System.out.println("선택하세요...");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System.out.println("1. 데이터 입력");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System.out.println("2. 전체보기");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System.out.println("3. 종료");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public void inputData()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System.out.println("학생 이름, 학과, 학번, 학점평균 입력하세요.(x를 입력시 종료)");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String name = sc.next();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String department = sc.next();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int studentID = sc.nextInt();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double avg = sc.nextDouble();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arr.add(new Student(name, department, studentID, avg));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6" name="가로 글상자 115"/>
          <p:cNvSpPr txBox="1"/>
          <p:nvPr/>
        </p:nvSpPr>
        <p:spPr>
          <a:xfrm>
            <a:off x="7683990" y="1838122"/>
            <a:ext cx="4225128" cy="325584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Scanner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활용하여 콘솔창에 자료를 입력합니다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ArrayList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활용하여 콘솔창에 입력한 자료를 저장합니다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showMenu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통해서 스캐너 콘솔창에 보여질 메뉴를 정의합니다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inputData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통해서 콘솔에 입력될 자료값을 정의하고 콘솔에 입력된 값들을 저장하여 콘솔을 통해서 자료가 입력이 되도록 합니다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8480858" y="1284199"/>
            <a:ext cx="1820753" cy="368766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 defTabSz="914400">
              <a:buNone/>
              <a:defRPr/>
            </a:pPr>
            <a:r>
              <a:rPr lang="ko-KR" altLang="en-US" sz="20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/>
                <a:ea typeface="Noto Sans CJK KR Bold"/>
              </a:rPr>
              <a:t>자료형 정의</a:t>
            </a:r>
            <a:endParaRPr lang="ko-KR" altLang="en-US" sz="2000" b="1" spc="-100">
              <a:solidFill>
                <a:srgbClr val="0070c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118" name="Oval 270"/>
          <p:cNvSpPr/>
          <p:nvPr/>
        </p:nvSpPr>
        <p:spPr>
          <a:xfrm flipH="1">
            <a:off x="7839747" y="1248527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7927182" y="1305223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/>
              <a:t>StudentManager 내용 작성</a:t>
            </a:r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9171" y="1002939"/>
            <a:ext cx="7494819" cy="2433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public void viewData()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// for-each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  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for (Student s : arr)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System.out.println("이름 : " + s.getName());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System.out.println("학과 : " + s.getDepartment());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System.out.println("학번 : " + s.getStudentID());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System.out.println("평균 : " + s.getAvg());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System.out.println();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6" name="가로 글상자 115"/>
          <p:cNvSpPr txBox="1"/>
          <p:nvPr/>
        </p:nvSpPr>
        <p:spPr>
          <a:xfrm>
            <a:off x="7207740" y="1838122"/>
            <a:ext cx="4701378" cy="105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inputData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통해서 콘솔에 입력될 자료값을 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viewData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통해서 입력된 자료값을 나타냅니다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getter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이용하여 입력된 자료값을 불러들여서 콘솔창에 출력을 시킵니다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8480858" y="1284199"/>
            <a:ext cx="1820753" cy="368766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 defTabSz="914400">
              <a:buNone/>
              <a:defRPr/>
            </a:pPr>
            <a:r>
              <a:rPr lang="ko-KR" altLang="en-US" sz="20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/>
                <a:ea typeface="Noto Sans CJK KR Bold"/>
              </a:rPr>
              <a:t>자료형 정의</a:t>
            </a:r>
            <a:endParaRPr lang="ko-KR" altLang="en-US" sz="2000" b="1" spc="-100">
              <a:solidFill>
                <a:srgbClr val="0070c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118" name="Oval 270"/>
          <p:cNvSpPr/>
          <p:nvPr/>
        </p:nvSpPr>
        <p:spPr>
          <a:xfrm flipH="1">
            <a:off x="7839747" y="1248527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7927182" y="1305223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2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/>
          <a:p>
            <a:pPr lvl="0">
              <a:defRPr/>
            </a:pPr>
            <a:r>
              <a:rPr/>
              <a:t>StudentManager 내용 작성</a:t>
            </a:r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79039" y="1002941"/>
            <a:ext cx="6909558" cy="56340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public static void main(String[] args){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  StudentManager s = new StudentManager();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while (true)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StudentManager.showMenu();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int num = sc.nextInt();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switch (num) {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case 1: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	s.inputData();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	break;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case 2: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	s.viewData();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	System.exit(0); // 종료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default: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	System.out.println("입력오류");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	sc.close();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	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 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	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}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  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4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	  </a:t>
            </a:r>
            <a:endParaRPr xmlns:mc="http://schemas.openxmlformats.org/markup-compatibility/2006" xmlns:hp="http://schemas.haansoft.com/office/presentation/8.0" sz="1400" b="1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6" name="가로 글상자 115"/>
          <p:cNvSpPr txBox="1"/>
          <p:nvPr/>
        </p:nvSpPr>
        <p:spPr>
          <a:xfrm>
            <a:off x="7207740" y="1838122"/>
            <a:ext cx="4701378" cy="1303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main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에 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inputData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와 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viewData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를 나타내 자료를 정의 하여 출력해냅니다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switch~case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문을 이용하여서 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1,2,3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번을 입력할 수 있도록 하여서 성적 입력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전체 출력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 종료를 할 수 있도록 합니다</a:t>
            </a:r>
            <a:r>
              <a:rPr xmlns:mc="http://schemas.openxmlformats.org/markup-compatibility/2006" xmlns:hp="http://schemas.haansoft.com/office/presentation/8.0" lang="en-US" altLang="ko-KR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D2Coding"/>
                <a:ea typeface="D2Coding"/>
              </a:rPr>
              <a:t>.</a:t>
            </a:r>
            <a:endParaRPr xmlns:mc="http://schemas.openxmlformats.org/markup-compatibility/2006" xmlns:hp="http://schemas.haansoft.com/office/presentation/8.0" lang="en-US" altLang="ko-KR" sz="1600" i="0" strike="noStrike" mc:Ignorable="hp" hp:hslEmbossed="0">
              <a:solidFill>
                <a:srgbClr val="000000">
                  <a:alpha val="100000"/>
                </a:srgbClr>
              </a:solidFill>
              <a:latin typeface="D2Coding"/>
              <a:ea typeface="D2Coding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8480858" y="1284199"/>
            <a:ext cx="1820753" cy="368766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 defTabSz="914400">
              <a:buNone/>
              <a:defRPr/>
            </a:pPr>
            <a:r>
              <a:rPr lang="ko-KR" altLang="en-US" sz="2000" b="1" spc="-100">
                <a:ln w="9525"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/>
                <a:ea typeface="Noto Sans CJK KR Bold"/>
              </a:rPr>
              <a:t>자료형 정의</a:t>
            </a:r>
            <a:endParaRPr lang="ko-KR" altLang="en-US" sz="2000" b="1" spc="-100">
              <a:solidFill>
                <a:srgbClr val="0070c0"/>
              </a:solidFill>
              <a:latin typeface="Noto Sans CJK KR Bold"/>
              <a:ea typeface="Noto Sans CJK KR Bold"/>
            </a:endParaRPr>
          </a:p>
        </p:txBody>
      </p:sp>
      <p:sp>
        <p:nvSpPr>
          <p:cNvPr id="118" name="Oval 270"/>
          <p:cNvSpPr/>
          <p:nvPr/>
        </p:nvSpPr>
        <p:spPr>
          <a:xfrm flipH="1">
            <a:off x="7839747" y="1248527"/>
            <a:ext cx="440111" cy="4401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2"/>
          <a:srcRect l="25420" t="19240" r="25420" b="27830"/>
          <a:stretch>
            <a:fillRect/>
          </a:stretch>
        </p:blipFill>
        <p:spPr>
          <a:xfrm>
            <a:off x="7927182" y="1305223"/>
            <a:ext cx="284087" cy="312070"/>
          </a:xfrm>
          <a:prstGeom prst="rect">
            <a:avLst/>
          </a:prstGeom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49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727</ep:Words>
  <ep:PresentationFormat>화면 슬라이드 쇼(4:3)</ep:PresentationFormat>
  <ep:Paragraphs>242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이름,  학과, 학번, 학점 정보를 가진 Student 클래스 작성</vt:lpstr>
      <vt:lpstr>StudentManager 만들기 및 요구사항</vt:lpstr>
      <vt:lpstr>학생 입력하기</vt:lpstr>
      <vt:lpstr>Student Class 내용 작성</vt:lpstr>
      <vt:lpstr>StudentManager 내용 작성</vt:lpstr>
      <vt:lpstr>StudentManager 내용 작성</vt:lpstr>
      <vt:lpstr>StudentManager 내용 작성</vt:lpstr>
      <vt:lpstr>CapitalTest만들기 및 요구사항</vt:lpstr>
      <vt:lpstr>CapitalTest만들기 및 요구사항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2023-06-02T06:54:46.021</dcterms:created>
  <dc:creator>admin</dc:creator>
  <cp:lastModifiedBy>admin</cp:lastModifiedBy>
  <dcterms:modified xsi:type="dcterms:W3CDTF">2023-10-04T07:05:29.739</dcterms:modified>
  <cp:revision>16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