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sldIdLst>
    <p:sldId id="437" r:id="rId2"/>
    <p:sldId id="446" r:id="rId3"/>
    <p:sldId id="529" r:id="rId4"/>
    <p:sldId id="530" r:id="rId5"/>
    <p:sldId id="531" r:id="rId6"/>
    <p:sldId id="483" r:id="rId7"/>
    <p:sldId id="534" r:id="rId8"/>
    <p:sldId id="533" r:id="rId9"/>
    <p:sldId id="484" r:id="rId10"/>
    <p:sldId id="535" r:id="rId11"/>
    <p:sldId id="551" r:id="rId12"/>
    <p:sldId id="536" r:id="rId13"/>
    <p:sldId id="593" r:id="rId14"/>
    <p:sldId id="553" r:id="rId15"/>
    <p:sldId id="538" r:id="rId16"/>
    <p:sldId id="539" r:id="rId17"/>
    <p:sldId id="540" r:id="rId18"/>
    <p:sldId id="541" r:id="rId19"/>
    <p:sldId id="554" r:id="rId20"/>
    <p:sldId id="542" r:id="rId21"/>
    <p:sldId id="555" r:id="rId22"/>
    <p:sldId id="556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485" r:id="rId32"/>
    <p:sldId id="576" r:id="rId33"/>
    <p:sldId id="578" r:id="rId34"/>
    <p:sldId id="557" r:id="rId35"/>
    <p:sldId id="594" r:id="rId36"/>
    <p:sldId id="558" r:id="rId37"/>
    <p:sldId id="595" r:id="rId38"/>
    <p:sldId id="581" r:id="rId39"/>
    <p:sldId id="582" r:id="rId40"/>
    <p:sldId id="559" r:id="rId41"/>
    <p:sldId id="583" r:id="rId42"/>
    <p:sldId id="560" r:id="rId43"/>
    <p:sldId id="584" r:id="rId44"/>
    <p:sldId id="585" r:id="rId45"/>
    <p:sldId id="561" r:id="rId46"/>
    <p:sldId id="586" r:id="rId47"/>
    <p:sldId id="562" r:id="rId48"/>
    <p:sldId id="587" r:id="rId49"/>
    <p:sldId id="563" r:id="rId50"/>
    <p:sldId id="588" r:id="rId51"/>
    <p:sldId id="564" r:id="rId52"/>
    <p:sldId id="565" r:id="rId53"/>
    <p:sldId id="566" r:id="rId54"/>
    <p:sldId id="567" r:id="rId55"/>
    <p:sldId id="589" r:id="rId56"/>
    <p:sldId id="568" r:id="rId57"/>
    <p:sldId id="569" r:id="rId58"/>
    <p:sldId id="571" r:id="rId59"/>
    <p:sldId id="572" r:id="rId60"/>
    <p:sldId id="573" r:id="rId61"/>
    <p:sldId id="574" r:id="rId62"/>
    <p:sldId id="575" r:id="rId63"/>
    <p:sldId id="590" r:id="rId64"/>
    <p:sldId id="591" r:id="rId65"/>
    <p:sldId id="592" r:id="rId66"/>
    <p:sldId id="504" r:id="rId67"/>
    <p:sldId id="577" r:id="rId68"/>
    <p:sldId id="523" r:id="rId69"/>
    <p:sldId id="522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9A6"/>
    <a:srgbClr val="EFBBB9"/>
    <a:srgbClr val="E46E68"/>
    <a:srgbClr val="FF9FA1"/>
    <a:srgbClr val="FF8588"/>
    <a:srgbClr val="FF7C80"/>
    <a:srgbClr val="FF9966"/>
    <a:srgbClr val="FF9933"/>
    <a:srgbClr val="FF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16" d="100"/>
          <a:sy n="11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7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11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4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5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9726" y="1538790"/>
            <a:ext cx="563564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8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설계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설계 단계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요구 사항 분석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개념적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논리적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물리적 설계와 구현</a:t>
            </a:r>
          </a:p>
        </p:txBody>
      </p:sp>
    </p:spTree>
    <p:extLst>
      <p:ext uri="{BB962C8B-B14F-4D97-AF65-F5344CB8AC3E}">
        <p14:creationId xmlns:p14="http://schemas.microsoft.com/office/powerpoint/2010/main" val="64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개념적 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작업 과정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1) </a:t>
            </a:r>
            <a:r>
              <a:rPr lang="ko-KR" altLang="en-US" dirty="0" smtClean="0"/>
              <a:t>개체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개체의 주요 속성과 키 속성 선별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2)</a:t>
            </a:r>
            <a:r>
              <a:rPr lang="en-US" altLang="ko-KR" dirty="0" smtClean="0">
                <a:solidFill>
                  <a:srgbClr val="FF00FF"/>
                </a:solidFill>
              </a:rPr>
              <a:t>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관계 결정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3)</a:t>
            </a:r>
            <a:r>
              <a:rPr lang="en-US" altLang="ko-KR" dirty="0" smtClean="0"/>
              <a:t> 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4104075"/>
            <a:ext cx="6705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저장할 만한 가치가 있는 중요 데이터를 가진 사람이나 사물 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병원 데이터베이스 개발에 필요한 개체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 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수술실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장비 등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업무와 관련이 깊은 의미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명사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업무와 관련이 적은 일반적이고 광범위한 의미의 명사는 제외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명사가 여러 개일 경우는 대표 명사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명사를 개체와 속성으로 분류하라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0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6525" y="4599130"/>
            <a:ext cx="8640961" cy="1800200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한빛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마트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일반적이고 광범위한 의미의 명사이므로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직업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등급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적립금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은 회원의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키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4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Clr>
                <a:srgbClr val="CC6633"/>
              </a:buCl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>
                <a:solidFill>
                  <a:prstClr val="black"/>
                </a:solidFill>
              </a:rPr>
              <a:t>개체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비밀번호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이름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나이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직업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등급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적립금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키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225030"/>
            <a:ext cx="8591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추출 결과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주문수량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  <a:p>
            <a:pPr lvl="3">
              <a:lnSpc>
                <a:spcPct val="160000"/>
              </a:lnSpc>
            </a:pPr>
            <a:r>
              <a:rPr lang="ko-KR" altLang="en-US" dirty="0" smtClean="0"/>
              <a:t>회원이 상품을 주문을 해야 생기는 중요한 정보이기 때문에 회원이나 상품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속성으로 보기는 어렵고 이후 추출할 특정 관계의 속성일 가능성이 높음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348880"/>
            <a:ext cx="8734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38632"/>
            <a:ext cx="7650850" cy="48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128837"/>
            <a:ext cx="5991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39090"/>
            <a:ext cx="4648200" cy="2162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2213865"/>
            <a:ext cx="7092280" cy="19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782692"/>
            <a:ext cx="4451342" cy="2081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728880"/>
            <a:ext cx="4320480" cy="2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간의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개체 간의 연관성을 의미 있게 표현한 </a:t>
            </a:r>
            <a:r>
              <a:rPr lang="ko-KR" altLang="en-US" b="1" dirty="0" smtClean="0">
                <a:solidFill>
                  <a:srgbClr val="FF0000"/>
                </a:solidFill>
              </a:rPr>
              <a:t>동사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동사가 여러 개일 경우는 대표 동사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관계에 대해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카디널리티와</a:t>
            </a:r>
            <a:r>
              <a:rPr lang="ko-KR" altLang="en-US" dirty="0" smtClean="0"/>
              <a:t> 참여 특성을 결정하라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참여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필수적 참여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참여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1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설계의 중요성과 목표를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설계 </a:t>
            </a:r>
            <a:r>
              <a:rPr lang="en-US" altLang="ko-KR" dirty="0"/>
              <a:t>5</a:t>
            </a:r>
            <a:r>
              <a:rPr lang="ko-KR" altLang="en-US" dirty="0"/>
              <a:t>단계를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 사항 분석</a:t>
            </a:r>
            <a:r>
              <a:rPr lang="en-US" altLang="ko-KR" dirty="0"/>
              <a:t>, </a:t>
            </a:r>
            <a:r>
              <a:rPr lang="ko-KR" altLang="en-US" dirty="0"/>
              <a:t>개념적 설계</a:t>
            </a:r>
            <a:r>
              <a:rPr lang="en-US" altLang="ko-KR" dirty="0"/>
              <a:t>, </a:t>
            </a:r>
            <a:r>
              <a:rPr lang="ko-KR" altLang="en-US" dirty="0"/>
              <a:t>논리적 설계의 과정을 실제 예를 통해 연습해본다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998730"/>
            <a:ext cx="7272300" cy="42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6525" y="4644135"/>
            <a:ext cx="8640961" cy="1800200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부여된다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식별한</a:t>
            </a:r>
            <a:r>
              <a:rPr lang="ko-KR" altLang="en-US" sz="1600" dirty="0">
                <a:solidFill>
                  <a:schemeClr val="tx1"/>
                </a:solidFill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" y="2258870"/>
            <a:ext cx="8639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/>
              <a:t>회원</a:t>
            </a:r>
            <a:r>
              <a:rPr lang="en-US" altLang="ko-KR" dirty="0"/>
              <a:t>”</a:t>
            </a:r>
            <a:r>
              <a:rPr lang="ko-KR" altLang="en-US" dirty="0"/>
              <a:t> 개체와 </a:t>
            </a:r>
            <a:r>
              <a:rPr lang="en-US" altLang="ko-KR" dirty="0"/>
              <a:t>“</a:t>
            </a:r>
            <a:r>
              <a:rPr lang="ko-KR" altLang="en-US" dirty="0"/>
              <a:t>상품</a:t>
            </a:r>
            <a:r>
              <a:rPr lang="en-US" altLang="ko-KR" dirty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/>
              <a:t>주문번호</a:t>
            </a:r>
            <a:r>
              <a:rPr lang="en-US" altLang="ko-KR" dirty="0"/>
              <a:t>, </a:t>
            </a:r>
            <a:r>
              <a:rPr lang="ko-KR" altLang="en-US" dirty="0"/>
              <a:t>주문수량</a:t>
            </a:r>
            <a:r>
              <a:rPr lang="en-US" altLang="ko-KR" dirty="0"/>
              <a:t>, </a:t>
            </a:r>
            <a:r>
              <a:rPr lang="ko-KR" altLang="en-US" dirty="0" err="1"/>
              <a:t>배송지</a:t>
            </a:r>
            <a:r>
              <a:rPr lang="en-US" altLang="ko-KR" dirty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</a:t>
            </a:r>
            <a:r>
              <a:rPr lang="ko-KR" altLang="en-US" dirty="0"/>
              <a:t>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필수적으로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 smtClean="0"/>
              <a:t>공급일자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공급량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258968"/>
            <a:ext cx="8648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필수적으로 참여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" y="2258870"/>
            <a:ext cx="8639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98099"/>
            <a:ext cx="7605845" cy="4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52974"/>
            <a:ext cx="7686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03875"/>
            <a:ext cx="7971068" cy="40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213865"/>
            <a:ext cx="7842958" cy="25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337463"/>
            <a:ext cx="8065005" cy="42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3) E-R </a:t>
            </a:r>
            <a:r>
              <a:rPr lang="ko-KR" altLang="en-US" dirty="0" smtClean="0"/>
              <a:t>다이어그램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8-4]</a:t>
            </a:r>
            <a:r>
              <a:rPr lang="ko-KR" altLang="en-US" dirty="0" smtClean="0"/>
              <a:t>의 요구 사항 명세서를 개념적 스키마로 작성한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1988839"/>
            <a:ext cx="5220580" cy="4793433"/>
            <a:chOff x="611560" y="1988839"/>
            <a:chExt cx="5220580" cy="479343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4125"/>
            <a:stretch/>
          </p:blipFill>
          <p:spPr>
            <a:xfrm>
              <a:off x="611560" y="1988839"/>
              <a:ext cx="5220580" cy="47544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918" y="6410608"/>
              <a:ext cx="3915435" cy="37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 단계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사용자의 다양한 요구 사항을 고려하여 데이터베이스를 생성하는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 데이터베이스의 대표적인 설계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</a:t>
            </a:r>
            <a:r>
              <a:rPr lang="ko-KR" altLang="en-US" dirty="0"/>
              <a:t>규칙을 이용한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정규화를 </a:t>
            </a:r>
            <a:r>
              <a:rPr lang="ko-KR" altLang="en-US" dirty="0"/>
              <a:t>이용한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4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83496"/>
            <a:ext cx="6505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</a:t>
            </a:r>
            <a:r>
              <a:rPr lang="ko-KR" altLang="en-US" dirty="0" smtClean="0"/>
              <a:t>적합</a:t>
            </a:r>
            <a:r>
              <a:rPr lang="ko-KR" altLang="en-US" dirty="0"/>
              <a:t>한</a:t>
            </a:r>
            <a:r>
              <a:rPr lang="ko-KR" altLang="en-US" dirty="0" smtClean="0"/>
              <a:t> 논리적 </a:t>
            </a:r>
            <a:r>
              <a:rPr lang="ko-KR" altLang="en-US" dirty="0"/>
              <a:t>스키마 설계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스키마를 논리적 데이터 </a:t>
            </a:r>
            <a:r>
              <a:rPr lang="ko-KR" altLang="en-US" dirty="0"/>
              <a:t>모델을 이용해 </a:t>
            </a:r>
            <a:r>
              <a:rPr lang="ko-KR" altLang="en-US" dirty="0" smtClean="0"/>
              <a:t>논리적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논</a:t>
            </a:r>
            <a:r>
              <a:rPr lang="ko-KR" altLang="en-US" dirty="0">
                <a:sym typeface="Wingdings"/>
              </a:rPr>
              <a:t>리</a:t>
            </a:r>
            <a:r>
              <a:rPr lang="ko-KR" altLang="en-US" dirty="0" smtClean="0"/>
              <a:t>적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모델링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모델을 </a:t>
            </a:r>
            <a:r>
              <a:rPr lang="ko-KR" altLang="en-US" dirty="0"/>
              <a:t>많이 이</a:t>
            </a:r>
            <a:r>
              <a:rPr lang="ko-KR" altLang="en-US" dirty="0" smtClean="0"/>
              <a:t>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스키마</a:t>
            </a:r>
            <a:r>
              <a:rPr lang="en-US" altLang="ko-KR" dirty="0"/>
              <a:t> :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주요 작업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설계 단계의 결과물인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 후 속성의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 허용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 등을 세부적으로 결정하고 결과를 문서화시킴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02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논리적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변환하는 규칙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1</a:t>
            </a:r>
            <a:r>
              <a:rPr lang="en-US" altLang="ko-KR" dirty="0" smtClean="0"/>
              <a:t> : </a:t>
            </a:r>
            <a:r>
              <a:rPr lang="ko-KR" altLang="en-US" dirty="0"/>
              <a:t>모든 개체는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2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/>
              <a:t>관계는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4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5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다중 </a:t>
            </a:r>
            <a:r>
              <a:rPr lang="ko-KR" altLang="en-US" dirty="0"/>
              <a:t>값 속성은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</a:t>
            </a:r>
            <a:r>
              <a:rPr lang="ko-KR" altLang="en-US" dirty="0"/>
              <a:t>변환한다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변환 규칙을 순서대로 적용하되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해당되지 않는 규칙은 제외함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다이어그램의 각 개체를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이름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 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키 속성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속성이 복합 속성인 경우에는 복합 속성을 구성하고 있는 단순 속성만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" y="1484810"/>
            <a:ext cx="7145378" cy="49820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46975" y="6039290"/>
            <a:ext cx="4140460" cy="58506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u="sng" dirty="0" smtClean="0">
                <a:solidFill>
                  <a:schemeClr val="tx1"/>
                </a:solidFill>
              </a:rPr>
              <a:t>상품번호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상품명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재고량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단가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73805"/>
            <a:ext cx="8189960" cy="4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err="1" smtClean="0">
                <a:solidFill>
                  <a:srgbClr val="FF0000"/>
                </a:solidFill>
              </a:rPr>
              <a:t>다대다</a:t>
            </a:r>
            <a:r>
              <a:rPr lang="ko-KR" altLang="en-US" dirty="0" smtClean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</a:t>
            </a:r>
            <a:r>
              <a:rPr lang="ko-KR" altLang="en-US" dirty="0"/>
              <a:t>하나의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의 </a:t>
            </a:r>
            <a:r>
              <a:rPr lang="ko-KR" altLang="en-US" dirty="0"/>
              <a:t>이름 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개체를 규칙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변환한 후 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외래키들을</a:t>
            </a:r>
            <a:r>
              <a:rPr lang="ko-KR" altLang="en-US" dirty="0" smtClean="0"/>
              <a:t>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98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 err="1">
                <a:solidFill>
                  <a:srgbClr val="FF0000"/>
                </a:solidFill>
              </a:rPr>
              <a:t>다대다</a:t>
            </a:r>
            <a:r>
              <a:rPr lang="ko-KR" altLang="en-US" dirty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변환한다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76" y="1538790"/>
            <a:ext cx="7515835" cy="48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일대다 관계는 </a:t>
            </a:r>
            <a:r>
              <a:rPr lang="ko-KR" altLang="en-US" dirty="0" err="1" smtClean="0"/>
              <a:t>외래키로만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37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 관계에서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규칙을 이용한 설계의 과정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17104" y="2573905"/>
            <a:ext cx="3375375" cy="1530170"/>
          </a:xfrm>
          <a:prstGeom prst="wedgeRoundRectCallout">
            <a:avLst>
              <a:gd name="adj1" fmla="val -64102"/>
              <a:gd name="adj2" fmla="val 3916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설계 과정 중에 오류를 발견하여 변경이 필요하면 이전 단계로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되돌아가 설계 내용을 변경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770059"/>
            <a:ext cx="3401443" cy="49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>
                <a:solidFill>
                  <a:srgbClr val="FF0000"/>
                </a:solidFill>
              </a:rPr>
              <a:t>3-1) </a:t>
            </a:r>
            <a:r>
              <a:rPr lang="ko-KR" altLang="en-US" b="1" dirty="0">
                <a:solidFill>
                  <a:srgbClr val="FF0000"/>
                </a:solidFill>
              </a:rPr>
              <a:t>일반적인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외래키로</a:t>
            </a:r>
            <a:r>
              <a:rPr lang="ko-KR" altLang="en-US" b="1" dirty="0">
                <a:solidFill>
                  <a:srgbClr val="FF0000"/>
                </a:solidFill>
              </a:rPr>
              <a:t> 표현한다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78850"/>
            <a:ext cx="7992380" cy="40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기본키를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일대다</a:t>
            </a:r>
            <a:r>
              <a:rPr lang="en-US" altLang="ko-KR" dirty="0"/>
              <a:t>(1:n)</a:t>
            </a:r>
            <a:r>
              <a:rPr lang="ko-KR" altLang="en-US" dirty="0"/>
              <a:t> 관계에서 </a:t>
            </a:r>
            <a:r>
              <a:rPr lang="en-US" altLang="ko-KR" dirty="0"/>
              <a:t>1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 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ko-KR" altLang="en-US" dirty="0"/>
              <a:t>포함하여 </a:t>
            </a:r>
            <a:r>
              <a:rPr lang="ko-KR" altLang="en-US" dirty="0" err="1"/>
              <a:t>기본키를</a:t>
            </a:r>
            <a:r>
              <a:rPr lang="ko-KR" altLang="en-US" dirty="0"/>
              <a:t> 지정함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ko-KR" altLang="en-US" dirty="0"/>
              <a:t>약한 개체는 </a:t>
            </a:r>
            <a:r>
              <a:rPr lang="ko-KR" altLang="en-US" dirty="0" smtClean="0"/>
              <a:t>강한 </a:t>
            </a:r>
            <a:r>
              <a:rPr lang="ko-KR" altLang="en-US" dirty="0"/>
              <a:t>개체에 따라 존재 여부가 결정되므로 </a:t>
            </a:r>
            <a:r>
              <a:rPr lang="ko-KR" altLang="en-US" dirty="0" smtClean="0"/>
              <a:t>강한 </a:t>
            </a:r>
            <a:r>
              <a:rPr lang="ko-KR" altLang="en-US" dirty="0"/>
              <a:t>개체의 </a:t>
            </a:r>
            <a:r>
              <a:rPr lang="ko-KR" altLang="en-US" dirty="0" err="1"/>
              <a:t>기본키를</a:t>
            </a:r>
            <a:r>
              <a:rPr lang="ko-KR" altLang="en-US" dirty="0"/>
              <a:t> 이용해 식별해야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3-2) </a:t>
            </a:r>
            <a:r>
              <a:rPr lang="ko-KR" altLang="en-US" b="1" dirty="0" smtClean="0">
                <a:solidFill>
                  <a:srgbClr val="FF0000"/>
                </a:solidFill>
              </a:rPr>
              <a:t>약한 </a:t>
            </a:r>
            <a:r>
              <a:rPr lang="ko-KR" altLang="en-US" b="1" dirty="0">
                <a:solidFill>
                  <a:srgbClr val="FF0000"/>
                </a:solidFill>
              </a:rPr>
              <a:t>개체가 참여하는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외래키를</a:t>
            </a:r>
            <a:r>
              <a:rPr lang="ko-KR" altLang="en-US" b="1" dirty="0">
                <a:solidFill>
                  <a:srgbClr val="FF0000"/>
                </a:solidFill>
              </a:rPr>
              <a:t> 포함해서 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 err="1">
                <a:solidFill>
                  <a:srgbClr val="FF0000"/>
                </a:solidFill>
              </a:rPr>
              <a:t>기본키를</a:t>
            </a:r>
            <a:r>
              <a:rPr lang="ko-KR" altLang="en-US" b="1" dirty="0">
                <a:solidFill>
                  <a:srgbClr val="FF0000"/>
                </a:solidFill>
              </a:rPr>
              <a:t> 지정한다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55207"/>
            <a:ext cx="7745208" cy="44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75026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외래키로만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4-1</a:t>
            </a:r>
            <a:r>
              <a:rPr lang="en-US" altLang="ko-KR" dirty="0"/>
              <a:t>) </a:t>
            </a:r>
            <a:r>
              <a:rPr lang="ko-KR" altLang="en-US" dirty="0"/>
              <a:t>일반적인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4-2</a:t>
            </a:r>
            <a:r>
              <a:rPr lang="en-US" altLang="ko-KR" dirty="0"/>
              <a:t>) </a:t>
            </a:r>
            <a:r>
              <a:rPr lang="ko-KR" altLang="en-US" dirty="0" smtClean="0"/>
              <a:t>일대일 관계에 필수적으로 참여하는 개체의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구칙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4-3) </a:t>
            </a:r>
            <a:r>
              <a:rPr lang="ko-KR" altLang="en-US" dirty="0" smtClean="0"/>
              <a:t>모든 개체가 일대일 관계에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4-1) </a:t>
            </a:r>
            <a:r>
              <a:rPr lang="ko-KR" altLang="en-US" dirty="0" smtClean="0"/>
              <a:t>일반적인 일대일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릴레이션들이</a:t>
            </a:r>
            <a:r>
              <a:rPr lang="ko-KR" altLang="en-US" dirty="0" smtClean="0"/>
              <a:t> 서로의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주고받아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ko-KR" altLang="en-US" dirty="0" smtClean="0"/>
              <a:t>모든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불필요한 데이터 중복이 발생할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9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4-1)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일대일 관계는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서로 주고받는다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" y="2033846"/>
            <a:ext cx="7760711" cy="46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4-2) </a:t>
            </a:r>
            <a:r>
              <a:rPr lang="ko-KR" altLang="en-US" dirty="0" smtClean="0"/>
              <a:t>필수적으로 참여하는 개체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필수적으로 참여하는 개체 </a:t>
            </a:r>
            <a:r>
              <a:rPr lang="ko-KR" altLang="en-US" dirty="0" err="1" smtClean="0"/>
              <a:t>릴레이션에만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속성들은 관계에 필수적으로 참여하는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4-2) </a:t>
            </a:r>
            <a:r>
              <a:rPr lang="ko-KR" altLang="en-US" b="1" dirty="0" smtClean="0">
                <a:solidFill>
                  <a:srgbClr val="FF0000"/>
                </a:solidFill>
              </a:rPr>
              <a:t>필수적으로 참여하는 개체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88840"/>
            <a:ext cx="8257039" cy="46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4-3) </a:t>
            </a:r>
            <a:r>
              <a:rPr lang="ko-KR" altLang="en-US" dirty="0" smtClean="0"/>
              <a:t>모든 개체가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합쳐서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/>
              <a:t>관계의 </a:t>
            </a:r>
            <a:r>
              <a:rPr lang="ko-KR" altLang="en-US" dirty="0" smtClean="0"/>
              <a:t>이름을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smtClean="0"/>
              <a:t>이름으로 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관계에 참여하는 두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속성들을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모두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두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 키 속성을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7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4-3) </a:t>
            </a:r>
            <a:r>
              <a:rPr lang="ko-KR" altLang="en-US" b="1" dirty="0" smtClean="0">
                <a:solidFill>
                  <a:srgbClr val="FF0000"/>
                </a:solidFill>
              </a:rPr>
              <a:t>모든 개체가 필수적으로 참여하면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1" dirty="0" smtClean="0">
                <a:solidFill>
                  <a:srgbClr val="FF0000"/>
                </a:solidFill>
              </a:rPr>
              <a:t> 하나로 합친다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5" y="2123855"/>
            <a:ext cx="8487435" cy="42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/>
              <a:t>릴레이션</a:t>
            </a:r>
            <a:r>
              <a:rPr lang="ko-KR" altLang="en-US" dirty="0"/>
              <a:t> 변환 규칙을 이용한 설계의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>
            <a:off x="1376645" y="1718809"/>
            <a:ext cx="450050" cy="265529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432" y="2861790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단계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0" y="1600200"/>
            <a:ext cx="6686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2460" y="1140544"/>
            <a:ext cx="895504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 smtClean="0"/>
              <a:t>다이어그램의 다중 값 속성은 독립적인 </a:t>
            </a:r>
            <a:r>
              <a:rPr lang="ko-KR" altLang="en-US" dirty="0" err="1"/>
              <a:t>릴레이션으로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다중 값 속성과 함께 그 속성을 가지고 있던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가져와 새로운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다중 값 속성과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조합하여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97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29854"/>
            <a:ext cx="7829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1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16605" y="4464115"/>
            <a:ext cx="7560839" cy="76508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속성에 다중 값을 저장할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43835"/>
            <a:ext cx="6962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9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5056228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위반하지는 않지만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사원번호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사원명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직위 속성의 값이 불필요하게 중복 저장되는 문제가 발생함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08820"/>
            <a:ext cx="5362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36585" y="5184195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규칙 </a:t>
            </a:r>
            <a:r>
              <a:rPr lang="en-US" altLang="ko-KR" sz="1600" dirty="0" smtClean="0">
                <a:solidFill>
                  <a:schemeClr val="tx1"/>
                </a:solidFill>
              </a:rPr>
              <a:t>5)</a:t>
            </a:r>
            <a:r>
              <a:rPr lang="ko-KR" altLang="en-US" sz="1600" dirty="0" smtClean="0">
                <a:solidFill>
                  <a:schemeClr val="tx1"/>
                </a:solidFill>
              </a:rPr>
              <a:t>에 따라 다중 값 속성을 독립적인 릴레이션으로 변환하면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불필요한 중복을 제거하면서도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만족시킬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18810"/>
            <a:ext cx="6477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5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관계를 독립적인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속성이 많은 관계는 유형에 상관없이 </a:t>
            </a:r>
            <a:r>
              <a:rPr lang="ko-KR" altLang="en-US" dirty="0" err="1"/>
              <a:t>릴레이션으로의</a:t>
            </a:r>
            <a:r>
              <a:rPr lang="ko-KR" altLang="en-US" dirty="0"/>
              <a:t> 변환을 고려할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617330"/>
            <a:ext cx="6891239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개체가 자기 자신과 관계를 맺는 순환 관계도 기본 규칙을 그대로 적용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83997"/>
            <a:ext cx="7862688" cy="46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 변환 규칙을 이용한 논리적 설계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30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8-26]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1) 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579304" y="2160240"/>
            <a:ext cx="5043146" cy="4599130"/>
            <a:chOff x="3356865" y="2073563"/>
            <a:chExt cx="5043146" cy="45991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865" y="2073563"/>
              <a:ext cx="5043146" cy="459913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6350671"/>
              <a:ext cx="4095455" cy="322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064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1)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888940"/>
            <a:ext cx="8591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7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2)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66313" y="2055067"/>
            <a:ext cx="5501142" cy="4704303"/>
            <a:chOff x="3166313" y="1988840"/>
            <a:chExt cx="5501142" cy="47043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313" y="1988840"/>
              <a:ext cx="5501142" cy="470430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935" y="6360459"/>
              <a:ext cx="4094570" cy="332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 </a:t>
            </a:r>
            <a:r>
              <a:rPr lang="ko-KR" altLang="en-US" dirty="0"/>
              <a:t>사항 분석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사용자의 요구 사항을 수집하고 분석하여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개발할 데이터베이스의 용도를 파악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업무에 필요한 데이터가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데이터에 어떤 처리가 필요한지 등을 고려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명세서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실제로 사용할 주요 사용자의 범위를 결정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사용자가 조직에서 수행하는 업무를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면담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설문 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관련 문서 분석 등의 방법을 이용해 요구 사항 수집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요구 사항에 대한 분석 결과를 요구 사항 명세서로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9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2)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708920"/>
            <a:ext cx="7964935" cy="3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47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3)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76845" y="1943835"/>
            <a:ext cx="5544707" cy="4680520"/>
            <a:chOff x="3176845" y="1937064"/>
            <a:chExt cx="5544707" cy="46805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2378" b="4602"/>
            <a:stretch/>
          </p:blipFill>
          <p:spPr>
            <a:xfrm>
              <a:off x="3176845" y="1937064"/>
              <a:ext cx="5544707" cy="4680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945" y="6309752"/>
              <a:ext cx="4005445" cy="28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6" y="2708920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308208" y="10887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4)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일대일 관계가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3740150" lvl="8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endParaRPr lang="en-US" altLang="ko-KR" sz="5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FF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5) 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다중 값 속성이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71500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변환한 최종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5" y="2393885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95372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논리적 설계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-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 작성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err="1"/>
              <a:t>릴레이션</a:t>
            </a:r>
            <a:r>
              <a:rPr lang="ko-KR" altLang="en-US" sz="2000" dirty="0"/>
              <a:t> 스키마 변환 후 속성의 데이터 </a:t>
            </a:r>
            <a:r>
              <a:rPr lang="ko-KR" altLang="en-US" sz="2000" dirty="0" smtClean="0"/>
              <a:t>타입과 길이</a:t>
            </a:r>
            <a:r>
              <a:rPr lang="en-US" altLang="ko-KR" sz="2000" dirty="0"/>
              <a:t>, </a:t>
            </a:r>
            <a:r>
              <a:rPr lang="ko-KR" altLang="en-US" sz="2000" dirty="0"/>
              <a:t>널 값 허용 여부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기본값</a:t>
            </a:r>
            <a:r>
              <a:rPr lang="en-US" altLang="ko-KR" sz="2000" dirty="0"/>
              <a:t>, </a:t>
            </a:r>
            <a:r>
              <a:rPr lang="ko-KR" altLang="en-US" sz="2000" dirty="0"/>
              <a:t>제약조건 등을 세부적으로 결정하고 </a:t>
            </a:r>
            <a:r>
              <a:rPr lang="ko-KR" altLang="en-US" sz="2000" dirty="0" smtClean="0"/>
              <a:t>문서화시킴 </a:t>
            </a:r>
            <a:endParaRPr lang="en-US" altLang="ko-KR" sz="2000" dirty="0" smtClean="0"/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테이블 명세서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스키마에 대한 설계 정보를 기술한 문서</a:t>
            </a:r>
            <a:endParaRPr lang="en-US" altLang="ko-KR" sz="20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7" y="2954155"/>
            <a:ext cx="8194428" cy="3690451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81991" y="6341732"/>
            <a:ext cx="3960439" cy="450050"/>
          </a:xfrm>
          <a:prstGeom prst="wedgeRoundRectCallout">
            <a:avLst>
              <a:gd name="adj1" fmla="val -20419"/>
              <a:gd name="adj2" fmla="val -9281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MS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서버를 </a:t>
            </a:r>
            <a:r>
              <a:rPr lang="en-US" altLang="ko-KR" sz="1600" dirty="0" smtClean="0">
                <a:solidFill>
                  <a:schemeClr val="tx1"/>
                </a:solidFill>
              </a:rPr>
              <a:t>DBMS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사용하는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922130" cy="48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 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하드웨어나 운영체제의 특성을 고려하여 필요한 </a:t>
            </a:r>
            <a:r>
              <a:rPr lang="ko-KR" altLang="en-US" dirty="0"/>
              <a:t>인덱스 구조나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 </a:t>
            </a:r>
            <a:r>
              <a:rPr lang="ko-KR" altLang="en-US" dirty="0"/>
              <a:t>구조 </a:t>
            </a:r>
            <a:r>
              <a:rPr lang="ko-KR" altLang="en-US" dirty="0" smtClean="0"/>
              <a:t>등에 대한 물리적인 </a:t>
            </a:r>
            <a:r>
              <a:rPr lang="ko-KR" altLang="en-US" dirty="0"/>
              <a:t>구조를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dirty="0" smtClean="0"/>
          </a:p>
          <a:p>
            <a:r>
              <a:rPr lang="ko-KR" altLang="en-US" dirty="0" smtClean="0"/>
              <a:t>설계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로 작성한 명령문을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실행하여 데이터베이스를 실제로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184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명세서에 따라 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SQL 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문을 작성한 예 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83795"/>
            <a:ext cx="681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6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988840"/>
            <a:ext cx="7992380" cy="31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요구 사항 </a:t>
            </a:r>
            <a:r>
              <a:rPr lang="ko-KR" altLang="en-US" dirty="0"/>
              <a:t>분석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요구 사항 분석 예 </a:t>
            </a:r>
            <a:r>
              <a:rPr lang="en-US" altLang="ko-KR" dirty="0" smtClean="0"/>
              <a:t>– [</a:t>
            </a:r>
            <a:r>
              <a:rPr lang="ko-KR" altLang="en-US" dirty="0" err="1" smtClean="0"/>
              <a:t>한빛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/>
              <a:t>인터넷으로 회원들에게 상품을 판매하는 </a:t>
            </a:r>
            <a:r>
              <a:rPr lang="ko-KR" altLang="en-US" dirty="0" err="1"/>
              <a:t>한빛</a:t>
            </a:r>
            <a:r>
              <a:rPr lang="ko-KR" altLang="en-US" dirty="0"/>
              <a:t> </a:t>
            </a:r>
            <a:r>
              <a:rPr lang="ko-KR" altLang="en-US" dirty="0" err="1" smtClean="0"/>
              <a:t>마트의</a:t>
            </a:r>
            <a:r>
              <a:rPr lang="ko-KR" altLang="en-US" dirty="0" smtClean="0"/>
              <a:t> 데이터베이스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957107"/>
            <a:ext cx="7664245" cy="4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smtClean="0"/>
              <a:t>요구 사항 </a:t>
            </a:r>
            <a:r>
              <a:rPr lang="ko-KR" altLang="en-US" dirty="0"/>
              <a:t>분석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0" y="1307308"/>
            <a:ext cx="6496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개념적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독립적인 개념적 </a:t>
            </a:r>
            <a:r>
              <a:rPr lang="ko-KR" altLang="en-US" dirty="0" smtClean="0"/>
              <a:t>스키</a:t>
            </a:r>
            <a:r>
              <a:rPr lang="ko-KR" altLang="en-US" dirty="0"/>
              <a:t>마</a:t>
            </a:r>
            <a:r>
              <a:rPr lang="ko-KR" altLang="en-US" dirty="0" smtClean="0"/>
              <a:t> </a:t>
            </a:r>
            <a:r>
              <a:rPr lang="ko-KR" altLang="en-US" dirty="0"/>
              <a:t>설계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결과물을 개념적 데이터 모델을 이용해 개념적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smtClean="0"/>
              <a:t>개념적 모델링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모델을 많이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스키마</a:t>
            </a:r>
            <a:r>
              <a:rPr lang="en-US" altLang="ko-KR" dirty="0"/>
              <a:t> </a:t>
            </a:r>
            <a:r>
              <a:rPr lang="en-US" altLang="ko-KR" dirty="0" smtClean="0"/>
              <a:t>: E-R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결과를 기반으로 중요한 개체를 추출하고 개체 간의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결정하여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2389</Words>
  <Application>Microsoft Office PowerPoint</Application>
  <PresentationFormat>화면 슬라이드 쇼(4:3)</PresentationFormat>
  <Paragraphs>363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유닉스</vt:lpstr>
      <vt:lpstr>PowerPoint 프레젠테이션</vt:lpstr>
      <vt:lpstr>학습목표</vt:lpstr>
      <vt:lpstr>01 데이터베이스 설계 단계</vt:lpstr>
      <vt:lpstr>01 데이터베이스 설계 단계</vt:lpstr>
      <vt:lpstr>01 데이터베이스 설계 단계</vt:lpstr>
      <vt:lpstr>02 요구 사항 분석</vt:lpstr>
      <vt:lpstr>02 요구 사항 분석</vt:lpstr>
      <vt:lpstr>02 요구 사항 분석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05 물리적 설계와 구현</vt:lpstr>
      <vt:lpstr>05 물리적 설계와 구현</vt:lpstr>
      <vt:lpstr>05 물리적 설계와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admin</cp:lastModifiedBy>
  <cp:revision>296</cp:revision>
  <dcterms:created xsi:type="dcterms:W3CDTF">2012-07-23T02:34:37Z</dcterms:created>
  <dcterms:modified xsi:type="dcterms:W3CDTF">2020-10-29T08:39:33Z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