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6" r:id="rId3"/>
    <p:sldId id="383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32" r:id="rId13"/>
    <p:sldId id="405" r:id="rId14"/>
    <p:sldId id="434" r:id="rId15"/>
    <p:sldId id="433" r:id="rId16"/>
    <p:sldId id="406" r:id="rId17"/>
    <p:sldId id="435" r:id="rId18"/>
    <p:sldId id="436" r:id="rId19"/>
    <p:sldId id="407" r:id="rId20"/>
    <p:sldId id="437" r:id="rId21"/>
    <p:sldId id="408" r:id="rId22"/>
    <p:sldId id="409" r:id="rId23"/>
    <p:sldId id="410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7" r:id="rId32"/>
    <p:sldId id="446" r:id="rId33"/>
    <p:sldId id="445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8" r:id="rId44"/>
    <p:sldId id="457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 varScale="1">
        <p:scale>
          <a:sx n="82" d="100"/>
          <a:sy n="82" d="100"/>
        </p:scale>
        <p:origin x="-84" y="-66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1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179512" y="5157192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04</a:t>
            </a:r>
            <a:r>
              <a:rPr lang="en-US" altLang="ko-KR" sz="4000" dirty="0"/>
              <a:t>. OSI </a:t>
            </a:r>
            <a:r>
              <a:rPr lang="ko-KR" altLang="en-US" sz="4000" dirty="0"/>
              <a:t>참조 모델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995488"/>
            <a:ext cx="42005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송신측</a:t>
            </a:r>
            <a:r>
              <a:rPr lang="ko-KR" altLang="en-US" b="0" dirty="0" smtClean="0"/>
              <a:t> </a:t>
            </a:r>
            <a:r>
              <a:rPr lang="ko-KR" altLang="en-US" b="0" dirty="0"/>
              <a:t>시스템에서 수신 측 시스템으로 데이터를 전송하는 도중에 많은 중간 </a:t>
            </a:r>
            <a:r>
              <a:rPr lang="ko-KR" altLang="en-US" b="0" dirty="0" err="1"/>
              <a:t>노드를</a:t>
            </a:r>
            <a:r>
              <a:rPr lang="ko-KR" altLang="en-US" b="0" dirty="0"/>
              <a:t> 거친다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실제 네트워크 프로토콜은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</a:t>
            </a:r>
            <a:r>
              <a:rPr lang="en-US" altLang="ko-KR" b="0" dirty="0"/>
              <a:t>7</a:t>
            </a:r>
            <a:r>
              <a:rPr lang="ko-KR" altLang="en-US" b="0" dirty="0"/>
              <a:t>계층을 모두 사용하지 않고</a:t>
            </a:r>
            <a:r>
              <a:rPr lang="en-US" altLang="ko-KR" b="0" dirty="0"/>
              <a:t>, </a:t>
            </a:r>
            <a:r>
              <a:rPr lang="ko-KR" altLang="en-US" b="0" dirty="0"/>
              <a:t>처음 </a:t>
            </a:r>
            <a:r>
              <a:rPr lang="ko-KR" altLang="en-US" b="0" dirty="0" smtClean="0"/>
              <a:t>세 계층</a:t>
            </a:r>
            <a:r>
              <a:rPr lang="en-US" altLang="ko-KR" b="0" dirty="0"/>
              <a:t>(</a:t>
            </a:r>
            <a:r>
              <a:rPr lang="ko-KR" altLang="en-US" b="0" dirty="0"/>
              <a:t>물리 계층</a:t>
            </a:r>
            <a:r>
              <a:rPr lang="en-US" altLang="ko-KR" b="0" dirty="0"/>
              <a:t>, </a:t>
            </a:r>
            <a:r>
              <a:rPr lang="ko-KR" altLang="en-US" b="0" dirty="0"/>
              <a:t>데이터 링크 계층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</a:t>
            </a:r>
            <a:r>
              <a:rPr lang="en-US" altLang="ko-KR" b="0" dirty="0"/>
              <a:t>)</a:t>
            </a:r>
            <a:r>
              <a:rPr lang="ko-KR" altLang="en-US" b="0" dirty="0"/>
              <a:t>만 </a:t>
            </a:r>
            <a:r>
              <a:rPr lang="ko-KR" altLang="en-US" b="0" dirty="0" smtClean="0"/>
              <a:t>사용한다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414463"/>
            <a:ext cx="59245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네트워크 접속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계층 </a:t>
            </a:r>
            <a:r>
              <a:rPr lang="en-US" altLang="ko-KR" b="0" dirty="0"/>
              <a:t>7</a:t>
            </a:r>
            <a:r>
              <a:rPr lang="ko-KR" altLang="en-US" b="0" dirty="0"/>
              <a:t>개는 서로 독립적이므로 어느 한 계층의 변경이 다른 </a:t>
            </a:r>
            <a:r>
              <a:rPr lang="ko-KR" altLang="en-US" b="0" dirty="0" smtClean="0"/>
              <a:t>계층에는 </a:t>
            </a:r>
            <a:r>
              <a:rPr lang="ko-KR" altLang="en-US" b="0" dirty="0"/>
              <a:t>영향을 미치지 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기능에 </a:t>
            </a:r>
            <a:r>
              <a:rPr lang="ko-KR" altLang="en-US" b="0" dirty="0"/>
              <a:t>필요한 몇 개의 계층만 표준화하면 정상적으로 </a:t>
            </a:r>
            <a:r>
              <a:rPr lang="ko-KR" altLang="en-US" b="0" dirty="0" smtClean="0"/>
              <a:t>통신할 </a:t>
            </a:r>
            <a:r>
              <a:rPr lang="ko-KR" altLang="en-US" b="0" dirty="0"/>
              <a:t>수 있다</a:t>
            </a:r>
            <a:r>
              <a:rPr lang="en-US" altLang="ko-KR" b="0" dirty="0" smtClean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2781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모델의 </a:t>
            </a:r>
            <a:r>
              <a:rPr lang="en-US" altLang="ko-KR" dirty="0"/>
              <a:t>7</a:t>
            </a:r>
            <a:r>
              <a:rPr lang="ko-KR" altLang="en-US" dirty="0"/>
              <a:t>계층을 </a:t>
            </a:r>
            <a:r>
              <a:rPr lang="en-US" altLang="ko-KR" dirty="0"/>
              <a:t>4</a:t>
            </a:r>
            <a:r>
              <a:rPr lang="ko-KR" altLang="en-US" dirty="0"/>
              <a:t>계층으로 </a:t>
            </a:r>
            <a:r>
              <a:rPr lang="ko-KR" altLang="en-US" dirty="0" smtClean="0"/>
              <a:t>단순화 한 것을 </a:t>
            </a:r>
            <a:r>
              <a:rPr lang="en-US" altLang="ko-KR" dirty="0"/>
              <a:t>TCP/IP </a:t>
            </a:r>
            <a:r>
              <a:rPr lang="ko-KR" altLang="en-US" dirty="0"/>
              <a:t>모델이라고 하며 현재는 대부분 </a:t>
            </a:r>
            <a:r>
              <a:rPr lang="en-US" altLang="ko-KR" dirty="0"/>
              <a:t>TCP/IP </a:t>
            </a:r>
            <a:r>
              <a:rPr lang="ko-KR" altLang="en-US" dirty="0"/>
              <a:t>모델을 </a:t>
            </a:r>
            <a:r>
              <a:rPr lang="ko-KR" altLang="en-US" dirty="0" smtClean="0"/>
              <a:t>사용하고 </a:t>
            </a:r>
            <a:r>
              <a:rPr lang="ko-KR" altLang="en-US" dirty="0"/>
              <a:t>있다</a:t>
            </a:r>
            <a:r>
              <a:rPr lang="en-US" altLang="ko-KR" dirty="0"/>
              <a:t>. TCP/IP </a:t>
            </a:r>
            <a:r>
              <a:rPr lang="ko-KR" altLang="en-US" dirty="0"/>
              <a:t>모델의 </a:t>
            </a:r>
            <a:r>
              <a:rPr lang="en-US" altLang="ko-KR" dirty="0"/>
              <a:t>4</a:t>
            </a:r>
            <a:r>
              <a:rPr lang="ko-KR" altLang="en-US" dirty="0"/>
              <a:t>계층은 네트워크 접속 계층</a:t>
            </a:r>
            <a:r>
              <a:rPr lang="en-US" altLang="ko-KR" dirty="0"/>
              <a:t>, </a:t>
            </a:r>
            <a:r>
              <a:rPr lang="ko-KR" altLang="en-US" dirty="0"/>
              <a:t>네트워크 계층</a:t>
            </a:r>
            <a:r>
              <a:rPr lang="en-US" altLang="ko-KR" dirty="0"/>
              <a:t>, </a:t>
            </a:r>
            <a:r>
              <a:rPr lang="ko-KR" altLang="en-US" dirty="0"/>
              <a:t>전송 계층</a:t>
            </a:r>
            <a:r>
              <a:rPr lang="en-US" altLang="ko-KR" dirty="0"/>
              <a:t>, </a:t>
            </a:r>
            <a:r>
              <a:rPr lang="ko-KR" altLang="en-US" dirty="0"/>
              <a:t>응용 </a:t>
            </a:r>
            <a:r>
              <a:rPr lang="ko-KR" altLang="en-US" dirty="0" smtClean="0"/>
              <a:t>계층으로</a:t>
            </a:r>
            <a:r>
              <a:rPr lang="en-US" altLang="ko-KR" dirty="0"/>
              <a:t>, OSI </a:t>
            </a:r>
            <a:r>
              <a:rPr lang="ko-KR" altLang="en-US" dirty="0"/>
              <a:t>참조 모델의 물리 계층과 데이터 링크 계층이 합쳐져 네트워크 접속 계층이 </a:t>
            </a:r>
            <a:r>
              <a:rPr lang="ko-KR" altLang="en-US" dirty="0" smtClean="0"/>
              <a:t>되고 세션 </a:t>
            </a:r>
            <a:r>
              <a:rPr lang="ko-KR" altLang="en-US" dirty="0"/>
              <a:t>계층</a:t>
            </a:r>
            <a:r>
              <a:rPr lang="en-US" altLang="ko-KR" dirty="0"/>
              <a:t>, </a:t>
            </a:r>
            <a:r>
              <a:rPr lang="ko-KR" altLang="en-US" dirty="0"/>
              <a:t>표현 계층</a:t>
            </a:r>
            <a:r>
              <a:rPr lang="en-US" altLang="ko-KR" dirty="0"/>
              <a:t>, </a:t>
            </a:r>
            <a:r>
              <a:rPr lang="ko-KR" altLang="en-US" dirty="0"/>
              <a:t>응용 계층이 합쳐져 응용 계층이 된다</a:t>
            </a:r>
            <a:r>
              <a:rPr lang="en-US" altLang="ko-KR" dirty="0"/>
              <a:t>. </a:t>
            </a:r>
            <a:r>
              <a:rPr lang="ko-KR" altLang="en-US" dirty="0"/>
              <a:t>또한 각 계층에는 다양한 </a:t>
            </a:r>
            <a:r>
              <a:rPr lang="ko-KR" altLang="en-US" dirty="0" smtClean="0"/>
              <a:t>프로토콜이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7625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1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4-9]</a:t>
            </a:r>
            <a:r>
              <a:rPr lang="ko-KR" altLang="en-US" dirty="0"/>
              <a:t>는 이더넷을 사용한 네트워크 접속 계층의 예로</a:t>
            </a:r>
            <a:r>
              <a:rPr lang="en-US" altLang="ko-KR" dirty="0"/>
              <a:t>, </a:t>
            </a:r>
            <a:r>
              <a:rPr lang="ko-KR" altLang="en-US" dirty="0"/>
              <a:t>컴퓨터에 연결된 </a:t>
            </a:r>
            <a:r>
              <a:rPr lang="en-US" altLang="ko-KR" dirty="0"/>
              <a:t>LAN </a:t>
            </a:r>
            <a:r>
              <a:rPr lang="ko-KR" altLang="en-US" dirty="0" smtClean="0"/>
              <a:t>카드를 </a:t>
            </a:r>
            <a:r>
              <a:rPr lang="ko-KR" altLang="en-US" dirty="0"/>
              <a:t>통해 프레임이 허브</a:t>
            </a:r>
            <a:r>
              <a:rPr lang="en-US" altLang="ko-KR" dirty="0"/>
              <a:t>, </a:t>
            </a:r>
            <a:r>
              <a:rPr lang="ko-KR" altLang="en-US" dirty="0"/>
              <a:t>라우터 등 물리적인 연결 중간에 전송되는 과정을 보여준다</a:t>
            </a:r>
            <a:r>
              <a:rPr lang="en-US" altLang="ko-KR" dirty="0"/>
              <a:t>. </a:t>
            </a:r>
            <a:r>
              <a:rPr lang="ko-KR" altLang="en-US" dirty="0"/>
              <a:t>또한 물리적 링크 구성과 흐름 제어</a:t>
            </a:r>
            <a:r>
              <a:rPr lang="en-US" altLang="ko-KR" dirty="0"/>
              <a:t>, </a:t>
            </a:r>
            <a:r>
              <a:rPr lang="ko-KR" altLang="en-US" dirty="0"/>
              <a:t>오류 제어 등을 담당하며</a:t>
            </a:r>
            <a:r>
              <a:rPr lang="en-US" altLang="ko-KR" dirty="0"/>
              <a:t>, OSI </a:t>
            </a:r>
            <a:r>
              <a:rPr lang="ko-KR" altLang="en-US" dirty="0"/>
              <a:t>참조 모델의 물리 계층과 데이터 링크 계층이 이에 해당한다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92" y="3068960"/>
            <a:ext cx="6677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7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물리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물리 계층</a:t>
            </a:r>
            <a:r>
              <a:rPr lang="en-US" altLang="ko-KR" b="0" dirty="0"/>
              <a:t>(Physical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시스템 간에 데이터를 전송하려고 링크를 활성화하고 </a:t>
            </a:r>
            <a:r>
              <a:rPr lang="ko-KR" altLang="en-US" b="0" dirty="0" smtClean="0"/>
              <a:t>관리하는 </a:t>
            </a:r>
            <a:r>
              <a:rPr lang="ko-KR" altLang="en-US" b="0" dirty="0"/>
              <a:t>전기적</a:t>
            </a:r>
            <a:r>
              <a:rPr lang="en-US" altLang="ko-KR" b="0" dirty="0"/>
              <a:t>·</a:t>
            </a:r>
            <a:r>
              <a:rPr lang="ko-KR" altLang="en-US" b="0" dirty="0"/>
              <a:t>기계적</a:t>
            </a:r>
            <a:r>
              <a:rPr lang="en-US" altLang="ko-KR" b="0" dirty="0"/>
              <a:t>·</a:t>
            </a:r>
            <a:r>
              <a:rPr lang="ko-KR" altLang="en-US" b="0" dirty="0"/>
              <a:t>절차적</a:t>
            </a:r>
            <a:r>
              <a:rPr lang="en-US" altLang="ko-KR" b="0" dirty="0"/>
              <a:t>·</a:t>
            </a:r>
            <a:r>
              <a:rPr lang="ko-KR" altLang="en-US" b="0" dirty="0"/>
              <a:t>기능적 특성 등을 정의한다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ko-KR" altLang="en-US" b="0" dirty="0"/>
              <a:t>물리 계층은 허브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라우터</a:t>
            </a:r>
            <a:r>
              <a:rPr lang="en-US" altLang="ko-KR" b="0" dirty="0"/>
              <a:t>, </a:t>
            </a:r>
            <a:r>
              <a:rPr lang="ko-KR" altLang="en-US" b="0" dirty="0"/>
              <a:t>네트워크 카드</a:t>
            </a:r>
            <a:r>
              <a:rPr lang="en-US" altLang="ko-KR" b="0" dirty="0"/>
              <a:t>, </a:t>
            </a:r>
            <a:r>
              <a:rPr lang="ko-KR" altLang="en-US" b="0" dirty="0"/>
              <a:t>케이블 등 전송매체를 통해 비트</a:t>
            </a:r>
            <a:r>
              <a:rPr lang="en-US" altLang="ko-KR" b="0" dirty="0"/>
              <a:t>(bit)</a:t>
            </a:r>
            <a:r>
              <a:rPr lang="ko-KR" altLang="en-US" b="0" dirty="0"/>
              <a:t>를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r>
              <a:rPr lang="ko-KR" altLang="en-US" dirty="0" smtClean="0"/>
              <a:t>물리계층의 특성</a:t>
            </a:r>
            <a:endParaRPr lang="en-US" altLang="ko-KR" b="0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물리 계층은 최하위 계층인 첫 번째 계층으로</a:t>
            </a:r>
            <a:r>
              <a:rPr lang="en-US" altLang="ko-KR" dirty="0"/>
              <a:t>, </a:t>
            </a:r>
            <a:r>
              <a:rPr lang="ko-KR" altLang="en-US" dirty="0"/>
              <a:t>상위 계층에서 </a:t>
            </a:r>
            <a:r>
              <a:rPr lang="ko-KR" altLang="en-US" dirty="0" smtClean="0"/>
              <a:t>전송된 </a:t>
            </a:r>
            <a:r>
              <a:rPr lang="ko-KR" altLang="en-US" dirty="0"/>
              <a:t>데이터를 물리매체를 통해 다른 시스템에 전기적 신호로 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LAN 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 smtClean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허브</a:t>
            </a:r>
            <a:r>
              <a:rPr lang="en-US" altLang="ko-KR" dirty="0"/>
              <a:t>, </a:t>
            </a:r>
            <a:r>
              <a:rPr lang="ko-KR" altLang="en-US" dirty="0" err="1"/>
              <a:t>라우터</a:t>
            </a:r>
            <a:r>
              <a:rPr lang="ko-KR" altLang="en-US" dirty="0"/>
              <a:t> 등 물리적인 것과 데이터 전송에 사용하는 전압 등 기본적인 것이 </a:t>
            </a:r>
            <a:r>
              <a:rPr lang="ko-KR" altLang="en-US" dirty="0" smtClean="0"/>
              <a:t>물리계층에 </a:t>
            </a:r>
            <a:r>
              <a:rPr lang="ko-KR" altLang="en-US" dirty="0"/>
              <a:t>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3733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7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9056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58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945"/>
            <a:ext cx="57340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72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물리 계층의 데이터 단위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측의 물리 계층은 데이터 링크 계층에서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로 구성된 </a:t>
            </a:r>
            <a:r>
              <a:rPr lang="ko-KR" altLang="en-US" b="0" dirty="0" smtClean="0"/>
              <a:t>비트열의 </a:t>
            </a:r>
            <a:r>
              <a:rPr lang="ko-KR" altLang="en-US" b="0" dirty="0"/>
              <a:t>데이터</a:t>
            </a:r>
            <a:r>
              <a:rPr lang="en-US" altLang="ko-KR" b="0" dirty="0"/>
              <a:t>(</a:t>
            </a:r>
            <a:r>
              <a:rPr lang="ko-KR" altLang="en-US" b="0" dirty="0"/>
              <a:t>프레임</a:t>
            </a:r>
            <a:r>
              <a:rPr lang="en-US" altLang="ko-KR" b="0" dirty="0"/>
              <a:t>)</a:t>
            </a:r>
            <a:r>
              <a:rPr lang="ko-KR" altLang="en-US" b="0" dirty="0"/>
              <a:t>를 받아 전기적 신호로 변환한 후 전송매체를 통하여 수신 측에 보낸다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 smtClean="0"/>
              <a:t>수신 </a:t>
            </a:r>
            <a:r>
              <a:rPr lang="ko-KR" altLang="en-US" b="0" dirty="0"/>
              <a:t>측의 물리 계층은 송신 측에서 받은 전기 신호를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로 구성된 </a:t>
            </a:r>
            <a:r>
              <a:rPr lang="ko-KR" altLang="en-US" b="0" dirty="0" err="1"/>
              <a:t>비트열로</a:t>
            </a:r>
            <a:r>
              <a:rPr lang="ko-KR" altLang="en-US" b="0" dirty="0"/>
              <a:t> </a:t>
            </a:r>
            <a:r>
              <a:rPr lang="ko-KR" altLang="en-US" b="0" dirty="0" smtClean="0"/>
              <a:t>복원하여 </a:t>
            </a:r>
            <a:r>
              <a:rPr lang="ko-KR" altLang="en-US" b="0" dirty="0"/>
              <a:t>수신 측의 데이터 링크 계층에 </a:t>
            </a:r>
            <a:r>
              <a:rPr lang="ko-KR" altLang="en-US" b="0" dirty="0" smtClean="0"/>
              <a:t>전송한다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8388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OSI </a:t>
            </a:r>
            <a:r>
              <a:rPr lang="ko-KR" altLang="en-US" dirty="0"/>
              <a:t>참조 모델의 개요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OSI </a:t>
            </a:r>
            <a:r>
              <a:rPr lang="ko-KR" altLang="en-US" dirty="0"/>
              <a:t>참조 모델의 데이터 전송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접속 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물리 </a:t>
            </a:r>
            <a:r>
              <a:rPr lang="ko-KR" altLang="en-US" dirty="0"/>
              <a:t>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링크 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스위치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 </a:t>
            </a:r>
            <a:r>
              <a:rPr lang="en-US" altLang="ko-KR" dirty="0"/>
              <a:t>Ethernet II </a:t>
            </a:r>
            <a:r>
              <a:rPr lang="ko-KR" altLang="en-US" dirty="0"/>
              <a:t>덤프 분석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물리 계층의 네트워크 접속 </a:t>
            </a:r>
            <a:r>
              <a:rPr lang="ko-KR" altLang="en-US" dirty="0" smtClean="0"/>
              <a:t>장치</a:t>
            </a:r>
            <a:endParaRPr lang="en-US" altLang="ko-KR" dirty="0"/>
          </a:p>
          <a:p>
            <a:pPr lvl="2"/>
            <a:r>
              <a:rPr lang="ko-KR" altLang="en-US" b="0" dirty="0" smtClean="0"/>
              <a:t>리피터는 </a:t>
            </a:r>
            <a:r>
              <a:rPr lang="ko-KR" altLang="en-US" b="0" dirty="0"/>
              <a:t>신호의 세기가 약해지면 전기 신호 를 복원하고 증폭한다</a:t>
            </a:r>
            <a:r>
              <a:rPr lang="en-US" altLang="ko-KR" b="0" dirty="0"/>
              <a:t>. </a:t>
            </a:r>
            <a:r>
              <a:rPr lang="ko-KR" altLang="en-US" b="0" dirty="0"/>
              <a:t>또한 멀리 떨어져 있는 상대방과 통신할 수 있도록 파형을 정상으로 만드는 기능을 한다</a:t>
            </a:r>
            <a:r>
              <a:rPr lang="en-US" altLang="ko-KR" b="0" dirty="0"/>
              <a:t>. </a:t>
            </a:r>
            <a:r>
              <a:rPr lang="ko-KR" altLang="en-US" b="0" dirty="0"/>
              <a:t>하지만 최근에는 다른 네트워크 접속 장치가 리피터의 기능을 지원하기 때문에 리피터를 쓸 필요가 없어졌다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ko-KR" altLang="en-US" b="0" dirty="0"/>
          </a:p>
          <a:p>
            <a:pPr lvl="2"/>
            <a:r>
              <a:rPr lang="ko-KR" altLang="en-US" b="0" dirty="0"/>
              <a:t>허브는 리피터 허브라고도 부르며</a:t>
            </a:r>
            <a:r>
              <a:rPr lang="en-US" altLang="ko-KR" b="0" dirty="0"/>
              <a:t>, </a:t>
            </a:r>
            <a:r>
              <a:rPr lang="ko-KR" altLang="en-US" b="0" dirty="0"/>
              <a:t>실제로 통신하는 통로인 포트가 여러 개이다</a:t>
            </a:r>
            <a:r>
              <a:rPr lang="en-US" altLang="ko-KR" b="0" dirty="0"/>
              <a:t>. </a:t>
            </a:r>
            <a:r>
              <a:rPr lang="ko-KR" altLang="en-US" b="0" dirty="0"/>
              <a:t>리피터는 일대일 통신만 가능하지만 허 브는 포트가 여러 개이므로 여러 컴퓨터와도 통신할 수 있는 접속 장치이다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6" y="4126818"/>
            <a:ext cx="4392488" cy="273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1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링크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링크 계층</a:t>
            </a:r>
            <a:r>
              <a:rPr lang="en-US" altLang="ko-KR" dirty="0"/>
              <a:t>(Data Link Layer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b="0" dirty="0" smtClean="0"/>
              <a:t>물리적 </a:t>
            </a:r>
            <a:r>
              <a:rPr lang="ko-KR" altLang="en-US" b="0" dirty="0"/>
              <a:t>링크를 이용하여 신뢰성 있는 데이터를 </a:t>
            </a:r>
            <a:r>
              <a:rPr lang="ko-KR" altLang="en-US" b="0" dirty="0" smtClean="0"/>
              <a:t>전송하는 </a:t>
            </a:r>
            <a:r>
              <a:rPr lang="ko-KR" altLang="en-US" b="0" dirty="0"/>
              <a:t>계층으로</a:t>
            </a:r>
            <a:r>
              <a:rPr lang="en-US" altLang="ko-KR" b="0" dirty="0"/>
              <a:t>, </a:t>
            </a:r>
            <a:r>
              <a:rPr lang="ko-KR" altLang="en-US" b="0" dirty="0"/>
              <a:t>네트워크를 통해 데이터를 전송할 때 </a:t>
            </a:r>
            <a:r>
              <a:rPr lang="ko-KR" altLang="en-US" b="0" dirty="0" err="1"/>
              <a:t>전송로</a:t>
            </a:r>
            <a:r>
              <a:rPr lang="ko-KR" altLang="en-US" b="0" dirty="0"/>
              <a:t> 역할을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 링크 계층에서는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프레임이라는 논리적 단위로 구성하는데</a:t>
            </a:r>
            <a:r>
              <a:rPr lang="en-US" altLang="ko-KR" b="0" dirty="0"/>
              <a:t>, </a:t>
            </a:r>
            <a:r>
              <a:rPr lang="ko-KR" altLang="en-US" b="0" dirty="0"/>
              <a:t>전송하려는 데이터에 </a:t>
            </a:r>
            <a:r>
              <a:rPr lang="ko-KR" altLang="en-US" b="0" dirty="0" smtClean="0"/>
              <a:t>인접하는 </a:t>
            </a:r>
            <a:r>
              <a:rPr lang="ko-KR" altLang="en-US" b="0" dirty="0" err="1"/>
              <a:t>노드</a:t>
            </a:r>
            <a:r>
              <a:rPr lang="en-US" altLang="ko-KR" b="0" dirty="0"/>
              <a:t>(</a:t>
            </a:r>
            <a:r>
              <a:rPr lang="ko-KR" altLang="en-US" b="0" dirty="0"/>
              <a:t>시스템</a:t>
            </a:r>
            <a:r>
              <a:rPr lang="en-US" altLang="ko-KR" b="0" dirty="0"/>
              <a:t>)</a:t>
            </a:r>
            <a:r>
              <a:rPr lang="ko-KR" altLang="en-US" b="0" dirty="0"/>
              <a:t>의 주소가 더해진다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 </a:t>
            </a:r>
            <a:r>
              <a:rPr lang="ko-KR" altLang="en-US" b="0" dirty="0"/>
              <a:t>주소는 최종 수신지의 주소가 아니라 </a:t>
            </a:r>
            <a:r>
              <a:rPr lang="ko-KR" altLang="en-US" b="0" dirty="0" smtClean="0"/>
              <a:t>전송되는 </a:t>
            </a:r>
            <a:r>
              <a:rPr lang="ko-KR" altLang="en-US" b="0" dirty="0"/>
              <a:t>다음 노드의 주소가 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r>
              <a:rPr lang="ko-KR" altLang="en-US" dirty="0" smtClean="0"/>
              <a:t>데이터 링크 계층의 특성</a:t>
            </a:r>
            <a:endParaRPr lang="en-US" altLang="ko-KR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데이터 링크 계층은 하위 계층인 두 번째 계층으로</a:t>
            </a:r>
            <a:r>
              <a:rPr lang="en-US" altLang="ko-KR" dirty="0"/>
              <a:t>, </a:t>
            </a:r>
            <a:r>
              <a:rPr lang="ko-KR" altLang="en-US" dirty="0"/>
              <a:t>물리 </a:t>
            </a:r>
            <a:r>
              <a:rPr lang="ko-KR" altLang="en-US" dirty="0" smtClean="0"/>
              <a:t>계층의 바로 </a:t>
            </a:r>
            <a:r>
              <a:rPr lang="ko-KR" altLang="en-US" dirty="0"/>
              <a:t>위에 위치한다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간에 오류 없이 데이터를 전송하려고 네트워크 계층에서 </a:t>
            </a:r>
            <a:r>
              <a:rPr lang="ko-KR" altLang="en-US" dirty="0" smtClean="0"/>
              <a:t>받은 </a:t>
            </a:r>
            <a:r>
              <a:rPr lang="ko-KR" altLang="en-US" dirty="0"/>
              <a:t>데이터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(</a:t>
            </a:r>
            <a:r>
              <a:rPr lang="ko-KR" altLang="en-US" dirty="0" err="1"/>
              <a:t>패킷</a:t>
            </a:r>
            <a:r>
              <a:rPr lang="en-US" altLang="ko-KR" dirty="0"/>
              <a:t>)</a:t>
            </a:r>
            <a:r>
              <a:rPr lang="ko-KR" altLang="en-US" dirty="0"/>
              <a:t>를 프레임으로 구성하여 물리 계층으로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2" y="5013176"/>
            <a:ext cx="42005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9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데이터 링크 계층의 데이터 단위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다음 </a:t>
            </a:r>
            <a:r>
              <a:rPr lang="ko-KR" altLang="en-US" b="0" dirty="0"/>
              <a:t>그림은 데이터 링크 계층의 데이터 단위를 보여준다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85" y="2348880"/>
            <a:ext cx="60388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0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 링크 계층의 기능은 다음과 같다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1" dirty="0"/>
              <a:t>주소 </a:t>
            </a:r>
            <a:r>
              <a:rPr lang="ko-KR" altLang="en-US" b="1" dirty="0" smtClean="0"/>
              <a:t>지정 </a:t>
            </a:r>
            <a:r>
              <a:rPr lang="en-US" altLang="ko-KR" dirty="0" smtClean="0"/>
              <a:t>: </a:t>
            </a:r>
            <a:r>
              <a:rPr lang="ko-KR" altLang="en-US" dirty="0"/>
              <a:t>이 계층에서 추가된 시작과 끝부분에는 가장 최근에 데이터가 지나온 노드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다음에 접근할 노드의 물리 주소가 포함된다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순서 제어 </a:t>
            </a:r>
            <a:r>
              <a:rPr lang="en-US" altLang="ko-KR" dirty="0" smtClean="0"/>
              <a:t>: </a:t>
            </a:r>
            <a:r>
              <a:rPr lang="ko-KR" altLang="en-US" dirty="0"/>
              <a:t>데이터를 순차적으로 전송하기 위해 프레임 번호 부여 기능을 수행한다</a:t>
            </a:r>
            <a:r>
              <a:rPr lang="en-US" altLang="ko-KR" dirty="0"/>
              <a:t>. </a:t>
            </a:r>
            <a:r>
              <a:rPr lang="ko-KR" altLang="en-US" dirty="0"/>
              <a:t>수신 노드에서 식별 번호를 추가하여 프레임의 순서를 제어한다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흐름 제어 </a:t>
            </a:r>
            <a:r>
              <a:rPr lang="en-US" altLang="ko-KR" dirty="0" smtClean="0"/>
              <a:t>: </a:t>
            </a:r>
            <a:r>
              <a:rPr lang="ko-KR" altLang="en-US" dirty="0"/>
              <a:t>한 번에 전송할 수 있는 데이터양을 조절하고</a:t>
            </a:r>
            <a:r>
              <a:rPr lang="en-US" altLang="ko-KR" dirty="0"/>
              <a:t>, </a:t>
            </a:r>
            <a:r>
              <a:rPr lang="ko-KR" altLang="en-US" dirty="0"/>
              <a:t>연속으로 프레임을 전송할 때 수신 여부를 확인하는 기능을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오류 처리 </a:t>
            </a:r>
            <a:r>
              <a:rPr lang="en-US" altLang="ko-KR" dirty="0" smtClean="0"/>
              <a:t>: </a:t>
            </a:r>
            <a:r>
              <a:rPr lang="ko-KR" altLang="en-US" dirty="0"/>
              <a:t>오류 검출과 정정 기능을 수행하고</a:t>
            </a:r>
            <a:r>
              <a:rPr lang="en-US" altLang="ko-KR" dirty="0"/>
              <a:t>, </a:t>
            </a:r>
            <a:r>
              <a:rPr lang="ko-KR" altLang="en-US" dirty="0"/>
              <a:t>오류가 발생한 프레임의 재전송을 </a:t>
            </a:r>
            <a:r>
              <a:rPr lang="ko-KR" altLang="en-US" dirty="0" smtClean="0"/>
              <a:t>요구할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프레임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데이터를 전송할 때 처리가 쉽도록 프레임 단위로 전송한다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동기화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헤더에는 수신 측에 프레임이 도착했음을 알리는 비트가 있고</a:t>
            </a:r>
            <a:r>
              <a:rPr lang="en-US" altLang="ko-KR" dirty="0"/>
              <a:t>, </a:t>
            </a:r>
            <a:r>
              <a:rPr lang="ko-KR" altLang="en-US" dirty="0"/>
              <a:t>트레일러에는 </a:t>
            </a:r>
            <a:r>
              <a:rPr lang="ko-KR" altLang="en-US" dirty="0" smtClean="0"/>
              <a:t>프레임의 </a:t>
            </a:r>
            <a:r>
              <a:rPr lang="ko-KR" altLang="en-US" dirty="0"/>
              <a:t>끝을 나타내는 비트와 오류를 제어하는 비트 등이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데이터 </a:t>
            </a:r>
            <a:r>
              <a:rPr lang="ko-KR" altLang="en-US" b="1" dirty="0"/>
              <a:t>링크 </a:t>
            </a:r>
            <a:r>
              <a:rPr lang="ko-KR" altLang="en-US" b="1" dirty="0" smtClean="0"/>
              <a:t>설정 </a:t>
            </a:r>
            <a:r>
              <a:rPr lang="en-US" altLang="ko-KR" dirty="0" smtClean="0"/>
              <a:t>: </a:t>
            </a:r>
            <a:r>
              <a:rPr lang="ko-KR" altLang="en-US" dirty="0"/>
              <a:t>전송할 데이터의 앞에는 헤더를</a:t>
            </a:r>
            <a:r>
              <a:rPr lang="en-US" altLang="ko-KR" dirty="0"/>
              <a:t>, </a:t>
            </a:r>
            <a:r>
              <a:rPr lang="ko-KR" altLang="en-US" dirty="0"/>
              <a:t>뒤에는 트레일러를 추가하여 물리 </a:t>
            </a:r>
            <a:r>
              <a:rPr lang="ko-KR" altLang="en-US" dirty="0" smtClean="0"/>
              <a:t>계층으로 </a:t>
            </a:r>
            <a:r>
              <a:rPr lang="ko-KR" altLang="en-US" dirty="0"/>
              <a:t>전달하는데</a:t>
            </a:r>
            <a:r>
              <a:rPr lang="en-US" altLang="ko-KR" dirty="0"/>
              <a:t>, </a:t>
            </a:r>
            <a:r>
              <a:rPr lang="ko-KR" altLang="en-US" dirty="0"/>
              <a:t>헤더와 트레일러에는 송신 측 주소와 수신 측 주소 등의 정보가 </a:t>
            </a:r>
            <a:r>
              <a:rPr lang="ko-KR" altLang="en-US" dirty="0" smtClean="0"/>
              <a:t>포함된다</a:t>
            </a:r>
            <a:r>
              <a:rPr lang="en-US" altLang="ko-KR" dirty="0"/>
              <a:t>. </a:t>
            </a:r>
            <a:r>
              <a:rPr lang="ko-KR" altLang="en-US" dirty="0"/>
              <a:t>수신 측의 데이터 링크 계층은 헤더와 트레일러를 삭제한 후 수신 측의 </a:t>
            </a:r>
            <a:r>
              <a:rPr lang="ko-KR" altLang="en-US" dirty="0" smtClean="0"/>
              <a:t>네트워크 계층으로 </a:t>
            </a:r>
            <a:r>
              <a:rPr lang="ko-KR" altLang="en-US" dirty="0"/>
              <a:t>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데이터 링크 계층의 규칙</a:t>
            </a:r>
            <a:endParaRPr lang="en-US" altLang="ko-KR" dirty="0" smtClean="0"/>
          </a:p>
          <a:p>
            <a:pPr lvl="1"/>
            <a:r>
              <a:rPr lang="ko-KR" altLang="en-US" sz="1600" b="0" dirty="0"/>
              <a:t>데이터 링크 </a:t>
            </a:r>
            <a:r>
              <a:rPr lang="ko-KR" altLang="en-US" sz="1600" b="0" dirty="0" smtClean="0"/>
              <a:t>계층은 네트워크 </a:t>
            </a:r>
            <a:r>
              <a:rPr lang="ko-KR" altLang="en-US" sz="1600" b="0" dirty="0"/>
              <a:t>접속 장치 간에 신호를 주고받는 규칙을 정하는 계층이다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가장 일반적으로 </a:t>
            </a:r>
            <a:r>
              <a:rPr lang="ko-KR" altLang="en-US" sz="1600" b="0" dirty="0" smtClean="0"/>
              <a:t>사용되는 </a:t>
            </a:r>
            <a:r>
              <a:rPr lang="ko-KR" altLang="en-US" sz="1600" b="0" dirty="0"/>
              <a:t>규칙은 이더넷으로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이더넷은 허브와 같은 네트워크 접속 장치에 연결된 컴퓨터와 </a:t>
            </a:r>
            <a:r>
              <a:rPr lang="ko-KR" altLang="en-US" sz="1600" b="0" dirty="0" smtClean="0"/>
              <a:t>데이터를 </a:t>
            </a:r>
            <a:r>
              <a:rPr lang="ko-KR" altLang="en-US" sz="1600" b="0" dirty="0"/>
              <a:t>전송받을 때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pPr lvl="2"/>
            <a:endParaRPr lang="en-US" altLang="ko-KR" sz="1400" b="0" dirty="0" smtClean="0"/>
          </a:p>
          <a:p>
            <a:pPr lvl="2"/>
            <a:r>
              <a:rPr lang="ko-KR" altLang="en-US" b="0" dirty="0" smtClean="0"/>
              <a:t>이더넷 헤더</a:t>
            </a:r>
            <a:endParaRPr lang="en-US" altLang="ko-KR" b="0" dirty="0" smtClean="0"/>
          </a:p>
          <a:p>
            <a:pPr lvl="3"/>
            <a:r>
              <a:rPr lang="ko-KR" altLang="en-US" sz="1200" dirty="0"/>
              <a:t>이더넷 헤더는 수신지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(6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), </a:t>
            </a:r>
            <a:r>
              <a:rPr lang="ko-KR" altLang="en-US" sz="1200" dirty="0"/>
              <a:t>송신지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(6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), </a:t>
            </a:r>
            <a:r>
              <a:rPr lang="ko-KR" altLang="en-US" sz="1200" dirty="0"/>
              <a:t>유형</a:t>
            </a:r>
            <a:r>
              <a:rPr lang="en-US" altLang="ko-KR" sz="1200" dirty="0"/>
              <a:t>(2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</a:t>
            </a:r>
            <a:r>
              <a:rPr lang="ko-KR" altLang="en-US" sz="1200" dirty="0" smtClean="0"/>
              <a:t>의 총 </a:t>
            </a:r>
            <a:r>
              <a:rPr lang="en-US" altLang="ko-KR" sz="1200" dirty="0"/>
              <a:t>14</a:t>
            </a:r>
            <a:r>
              <a:rPr lang="ko-KR" altLang="en-US" sz="1200" dirty="0"/>
              <a:t>바이트로 구성되어 있다</a:t>
            </a:r>
            <a:r>
              <a:rPr lang="en-US" altLang="ko-KR" sz="1200" dirty="0" smtClean="0"/>
              <a:t>.</a:t>
            </a:r>
          </a:p>
          <a:p>
            <a:pPr lvl="3"/>
            <a:endParaRPr lang="en-US" altLang="ko-KR" sz="1200" b="0" dirty="0"/>
          </a:p>
          <a:p>
            <a:pPr lvl="3"/>
            <a:endParaRPr lang="en-US" altLang="ko-KR" sz="1200" dirty="0" smtClean="0"/>
          </a:p>
          <a:p>
            <a:pPr lvl="3"/>
            <a:endParaRPr lang="en-US" altLang="ko-KR" sz="1200" b="0" dirty="0"/>
          </a:p>
          <a:p>
            <a:pPr lvl="3"/>
            <a:endParaRPr lang="en-US" altLang="ko-KR" sz="1200" dirty="0" smtClean="0"/>
          </a:p>
          <a:p>
            <a:pPr lvl="3"/>
            <a:r>
              <a:rPr lang="ko-KR" altLang="en-US" sz="1200" dirty="0"/>
              <a:t>이더넷 헤더 외에 데이터 뒤에 추가하는 트레일러는 </a:t>
            </a:r>
            <a:r>
              <a:rPr lang="en-US" altLang="ko-KR" sz="1200" dirty="0" smtClean="0"/>
              <a:t>FCS[Frame </a:t>
            </a:r>
            <a:r>
              <a:rPr lang="en-US" altLang="ko-KR" sz="1200" dirty="0"/>
              <a:t>Check </a:t>
            </a:r>
            <a:r>
              <a:rPr lang="en-US" altLang="ko-KR" sz="1200" dirty="0" smtClean="0"/>
              <a:t>Sequence]</a:t>
            </a:r>
            <a:r>
              <a:rPr lang="ko-KR" altLang="en-US" sz="1200" dirty="0" smtClean="0"/>
              <a:t>라고 </a:t>
            </a:r>
            <a:r>
              <a:rPr lang="ko-KR" altLang="en-US" sz="1200" dirty="0"/>
              <a:t>하며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이는 </a:t>
            </a:r>
            <a:r>
              <a:rPr lang="ko-KR" altLang="en-US" sz="1200" dirty="0"/>
              <a:t>데이터 송신 도중에 오류가 발생하는지 확인하는 용도로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이더넷 </a:t>
            </a:r>
            <a:r>
              <a:rPr lang="ko-KR" altLang="en-US" sz="1200" dirty="0" smtClean="0"/>
              <a:t>헤더와 </a:t>
            </a:r>
            <a:r>
              <a:rPr lang="ko-KR" altLang="en-US" sz="1200" dirty="0"/>
              <a:t>트레일러가 추가된 데이터를 프레임이라고 한다</a:t>
            </a:r>
            <a:r>
              <a:rPr lang="en-US" altLang="ko-KR" sz="1200" dirty="0"/>
              <a:t>.</a:t>
            </a:r>
            <a:endParaRPr lang="ko-KR" altLang="en-US" sz="1200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41" y="3561953"/>
            <a:ext cx="3171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10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67312"/>
            <a:ext cx="8208912" cy="3230040"/>
          </a:xfrm>
        </p:spPr>
        <p:txBody>
          <a:bodyPr/>
          <a:lstStyle/>
          <a:p>
            <a:pPr lvl="2"/>
            <a:r>
              <a:rPr lang="ko-KR" altLang="en-US" dirty="0"/>
              <a:t>이더넷 데이터 전송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3"/>
            <a:r>
              <a:rPr lang="ko-KR" altLang="en-US" dirty="0"/>
              <a:t>허브를 사용하는 </a:t>
            </a:r>
            <a:r>
              <a:rPr lang="en-US" altLang="ko-KR" dirty="0"/>
              <a:t>LAN </a:t>
            </a:r>
            <a:r>
              <a:rPr lang="ko-KR" altLang="en-US" dirty="0"/>
              <a:t>환경에서는 특정 컴퓨터 한 대에 데이터를 전송하려고 해도 나머지 컴퓨터에 전기 신호가 전달된다</a:t>
            </a:r>
            <a:r>
              <a:rPr lang="en-US" altLang="ko-KR" dirty="0"/>
              <a:t>. </a:t>
            </a:r>
            <a:r>
              <a:rPr lang="ko-KR" altLang="en-US" dirty="0"/>
              <a:t>그래서 이런 경우 데이터의 내용을 못 보게 하는 규칙이 정해져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5"/>
            <a:ext cx="3019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3"/>
            <a:ext cx="3960440" cy="24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71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데이터가 </a:t>
            </a:r>
            <a:r>
              <a:rPr lang="ko-KR" altLang="en-US" b="0" dirty="0"/>
              <a:t>동시에 케이블을 지나갈 때 충돌이 발생하지 않도록 데이터를 전송하는 시점을 늦춘다</a:t>
            </a:r>
            <a:r>
              <a:rPr lang="en-US" altLang="ko-KR" b="0" dirty="0"/>
              <a:t>. </a:t>
            </a:r>
            <a:r>
              <a:rPr lang="ko-KR" altLang="en-US" b="0" dirty="0"/>
              <a:t>이더넷에서 데이터의 충돌을 막기 위한 규칙</a:t>
            </a:r>
            <a:r>
              <a:rPr lang="en-US" altLang="ko-KR" b="0" dirty="0"/>
              <a:t>(</a:t>
            </a:r>
            <a:r>
              <a:rPr lang="ko-KR" altLang="en-US" b="0" dirty="0"/>
              <a:t>시점을 늦추는 방법</a:t>
            </a:r>
            <a:r>
              <a:rPr lang="en-US" altLang="ko-KR" b="0" dirty="0"/>
              <a:t>)</a:t>
            </a:r>
            <a:r>
              <a:rPr lang="ko-KR" altLang="en-US" b="0" dirty="0"/>
              <a:t>으로는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방식을 사용하고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CSMA/CD</a:t>
            </a:r>
            <a:r>
              <a:rPr lang="ko-KR" altLang="en-US" b="0" dirty="0"/>
              <a:t>에서 </a:t>
            </a:r>
            <a:r>
              <a:rPr lang="en-US" altLang="ko-KR" b="0" dirty="0"/>
              <a:t>CS</a:t>
            </a:r>
            <a:r>
              <a:rPr lang="ko-KR" altLang="en-US" b="0" dirty="0"/>
              <a:t>는 데이터를 전송하려는 컴퓨터가 케이블에 데이터 </a:t>
            </a:r>
            <a:r>
              <a:rPr lang="ko-KR" altLang="en-US" b="0" dirty="0" smtClean="0"/>
              <a:t>신호  가 </a:t>
            </a:r>
            <a:r>
              <a:rPr lang="ko-KR" altLang="en-US" b="0" dirty="0"/>
              <a:t>흐르고 있는지 확인하는 규칙이고</a:t>
            </a:r>
            <a:r>
              <a:rPr lang="en-US" altLang="ko-KR" b="0" dirty="0"/>
              <a:t>, MA</a:t>
            </a:r>
            <a:r>
              <a:rPr lang="ko-KR" altLang="en-US" b="0" dirty="0"/>
              <a:t>는 케이블에 데이터 신호가 흐르고 있지 않으면 데이터를 전송해도 된다는 규칙이며</a:t>
            </a:r>
            <a:r>
              <a:rPr lang="en-US" altLang="ko-KR" b="0" dirty="0"/>
              <a:t>, CD</a:t>
            </a:r>
            <a:r>
              <a:rPr lang="ko-KR" altLang="en-US" b="0" dirty="0"/>
              <a:t>는 충돌이 발생하는지 확인하는 규칙이다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53530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97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/>
              <a:t>데이터 링크 계층의 데이터 전송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b="0" dirty="0"/>
              <a:t>허브에 연결된 컴퓨터 또는 </a:t>
            </a:r>
            <a:r>
              <a:rPr lang="ko-KR" altLang="en-US" b="0" dirty="0" smtClean="0"/>
              <a:t>노트북의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다음 그림과 같을 때 컴퓨터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데이터를 전송하는 </a:t>
            </a:r>
            <a:r>
              <a:rPr lang="ko-KR" altLang="en-US" b="0" dirty="0" smtClean="0"/>
              <a:t>경우를 생각해보자</a:t>
            </a:r>
            <a:r>
              <a:rPr lang="en-US" altLang="ko-KR" b="0" dirty="0"/>
              <a:t>. </a:t>
            </a:r>
            <a:r>
              <a:rPr lang="ko-KR" altLang="en-US" b="0" dirty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은 이더넷 헤더에 데이터 수신지인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(</a:t>
            </a:r>
            <a:r>
              <a:rPr lang="en-US" altLang="ko-KR" b="0" dirty="0" smtClean="0"/>
              <a:t>18-31-BF-14-34-76</a:t>
            </a:r>
            <a:r>
              <a:rPr lang="en-US" altLang="ko-KR" b="0" dirty="0"/>
              <a:t>)</a:t>
            </a:r>
            <a:r>
              <a:rPr lang="ko-KR" altLang="en-US" b="0" dirty="0"/>
              <a:t>와 컴퓨터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(18-31-BF-18-32-74)</a:t>
            </a:r>
            <a:r>
              <a:rPr lang="ko-KR" altLang="en-US" b="0" dirty="0"/>
              <a:t>를 추가하여 데이터를 </a:t>
            </a:r>
            <a:r>
              <a:rPr lang="ko-KR" altLang="en-US" b="0" dirty="0" smtClean="0"/>
              <a:t>전송한다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3422898"/>
            <a:ext cx="47910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08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 링크 계층에서 데이터에 이더넷 헤더와 트레일러를 추가하여 프레임을 생성하고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물리 </a:t>
            </a:r>
            <a:r>
              <a:rPr lang="ko-KR" altLang="en-US" b="0" dirty="0"/>
              <a:t>계층에서 이 프레임 비트열을 전기 신호로 변환하여 네트워크를 통해 </a:t>
            </a:r>
            <a:r>
              <a:rPr lang="ko-KR" altLang="en-US" b="0" dirty="0" smtClean="0"/>
              <a:t>전송한다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5529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24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이 보낸 데이터를 허브의 </a:t>
            </a:r>
            <a:r>
              <a:rPr lang="en-US" altLang="ko-KR" b="0" dirty="0"/>
              <a:t>1</a:t>
            </a:r>
            <a:r>
              <a:rPr lang="ko-KR" altLang="en-US" b="0" dirty="0"/>
              <a:t>번 포트로 수신하고 </a:t>
            </a:r>
            <a:r>
              <a:rPr lang="en-US" altLang="ko-KR" b="0" dirty="0"/>
              <a:t>2~5</a:t>
            </a:r>
            <a:r>
              <a:rPr lang="ko-KR" altLang="en-US" b="0" dirty="0"/>
              <a:t>번 포트로 전송한다</a:t>
            </a:r>
            <a:r>
              <a:rPr lang="en-US" altLang="ko-KR" b="0" dirty="0"/>
              <a:t>. </a:t>
            </a:r>
            <a:r>
              <a:rPr lang="ko-KR" altLang="en-US" b="0" dirty="0"/>
              <a:t>데이터가 노트북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까지 전송되지만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</a:t>
            </a:r>
            <a:r>
              <a:rPr lang="ko-KR" altLang="en-US" b="0" dirty="0"/>
              <a:t>는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다르므로 데이터를 파기하고 컴퓨터 </a:t>
            </a:r>
            <a:r>
              <a:rPr lang="en-US" altLang="ko-KR" b="0" dirty="0"/>
              <a:t>3</a:t>
            </a:r>
            <a:r>
              <a:rPr lang="ko-KR" altLang="en-US" b="0" dirty="0"/>
              <a:t>은 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같으므로 데이터를 수신한다</a:t>
            </a:r>
            <a:r>
              <a:rPr lang="en-US" altLang="ko-KR" b="0" dirty="0"/>
              <a:t>.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의 물리 계층에서는 전기 신호로 전송된 데이터를 비트열로 변환하고 데이터 링크 계층에서는 이더넷 헤더와 트레일러를 제거한 후 데이터를 수신한다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68216"/>
            <a:ext cx="45815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OSI </a:t>
            </a:r>
            <a:r>
              <a:rPr lang="ko-KR" altLang="en-US" sz="1600" dirty="0"/>
              <a:t>참조 모델의 기본 개념을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접속 계층을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와이어샤크를 </a:t>
            </a:r>
            <a:r>
              <a:rPr lang="ko-KR" altLang="en-US" sz="1600" dirty="0"/>
              <a:t>통해 패킷을 분석한다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과 노트북 </a:t>
            </a:r>
            <a:r>
              <a:rPr lang="en-US" altLang="ko-KR" b="0" dirty="0"/>
              <a:t>1</a:t>
            </a:r>
            <a:r>
              <a:rPr lang="ko-KR" altLang="en-US" b="0" dirty="0"/>
              <a:t>이 동시에 컴퓨터 </a:t>
            </a:r>
            <a:r>
              <a:rPr lang="en-US" altLang="ko-KR" b="0" dirty="0"/>
              <a:t>3</a:t>
            </a:r>
            <a:r>
              <a:rPr lang="ko-KR" altLang="en-US" b="0" dirty="0"/>
              <a:t>에 데이터를 전송할 때 충돌이 감지되면 노트북 </a:t>
            </a:r>
            <a:r>
              <a:rPr lang="en-US" altLang="ko-KR" b="0" dirty="0"/>
              <a:t>1</a:t>
            </a:r>
            <a:r>
              <a:rPr lang="ko-KR" altLang="en-US" b="0" dirty="0"/>
              <a:t>은 잠시 대기한 후 데이터를 다시 전송하는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방식을 사용한다</a:t>
            </a:r>
            <a:r>
              <a:rPr lang="en-US" altLang="ko-KR" b="0" dirty="0"/>
              <a:t>. </a:t>
            </a:r>
            <a:r>
              <a:rPr lang="ko-KR" altLang="en-US" b="0" dirty="0"/>
              <a:t>이때 </a:t>
            </a:r>
            <a:r>
              <a:rPr lang="en-US" altLang="ko-KR" b="0" dirty="0"/>
              <a:t>CSMA/CD </a:t>
            </a:r>
            <a:r>
              <a:rPr lang="ko-KR" altLang="en-US" b="0" dirty="0"/>
              <a:t>규칙에 따라 데이터 충돌이 발생하지 않는다</a:t>
            </a:r>
            <a:r>
              <a:rPr lang="en-US" altLang="ko-KR" b="0" dirty="0"/>
              <a:t>. </a:t>
            </a:r>
          </a:p>
          <a:p>
            <a:pPr lvl="1"/>
            <a:r>
              <a:rPr lang="en-US" altLang="ko-KR" b="0" dirty="0"/>
              <a:t>LAN</a:t>
            </a:r>
            <a:r>
              <a:rPr lang="ko-KR" altLang="en-US" b="0" dirty="0"/>
              <a:t>의 표준이 개발될 당시에는 프로토콜이 서로 맞지 않아도 다른 회사끼리 사용이 가능했는데</a:t>
            </a:r>
            <a:r>
              <a:rPr lang="en-US" altLang="ko-KR" b="0" dirty="0"/>
              <a:t>, </a:t>
            </a:r>
            <a:r>
              <a:rPr lang="ko-KR" altLang="en-US" b="0" dirty="0"/>
              <a:t>이는 데이터 링크 계층을 매체 접근 제어</a:t>
            </a:r>
            <a:r>
              <a:rPr lang="en-US" altLang="ko-KR" b="0" dirty="0"/>
              <a:t>Media Access Control, MAC</a:t>
            </a:r>
            <a:r>
              <a:rPr lang="ko-KR" altLang="en-US" b="0" dirty="0"/>
              <a:t>와 논리 링크 </a:t>
            </a:r>
            <a:r>
              <a:rPr lang="ko-KR" altLang="en-US" b="0" dirty="0" smtClean="0"/>
              <a:t>제어</a:t>
            </a:r>
            <a:r>
              <a:rPr lang="en-US" altLang="ko-KR" b="0" dirty="0" smtClean="0"/>
              <a:t>[Logical Link Control], </a:t>
            </a:r>
            <a:r>
              <a:rPr lang="en-US" altLang="ko-KR" b="0" dirty="0"/>
              <a:t>LLC</a:t>
            </a:r>
            <a:r>
              <a:rPr lang="ko-KR" altLang="en-US" b="0" dirty="0"/>
              <a:t>라는 하위 계층으로 나누어 정의했기 때문이다</a:t>
            </a:r>
            <a:r>
              <a:rPr lang="en-US" altLang="ko-KR" b="0" dirty="0"/>
              <a:t>. MAC </a:t>
            </a:r>
            <a:r>
              <a:rPr lang="ko-KR" altLang="en-US" b="0" dirty="0"/>
              <a:t>계층은 동일 채널을 </a:t>
            </a:r>
            <a:r>
              <a:rPr lang="ko-KR" altLang="en-US" b="0" dirty="0" smtClean="0"/>
              <a:t>공유하는 </a:t>
            </a:r>
            <a:r>
              <a:rPr lang="ko-KR" altLang="en-US" b="0" dirty="0"/>
              <a:t>통신 방법을 제어하는 역할을 하고</a:t>
            </a:r>
            <a:r>
              <a:rPr lang="en-US" altLang="ko-KR" b="0" dirty="0"/>
              <a:t>, LLC </a:t>
            </a:r>
            <a:r>
              <a:rPr lang="ko-KR" altLang="en-US" b="0" dirty="0"/>
              <a:t>계층은 데이터를 전송하기 위해 각 장비를 </a:t>
            </a:r>
            <a:r>
              <a:rPr lang="ko-KR" altLang="en-US" b="0" dirty="0" smtClean="0"/>
              <a:t>연결</a:t>
            </a:r>
            <a:r>
              <a:rPr lang="en-US" altLang="ko-KR" b="0" dirty="0"/>
              <a:t>·</a:t>
            </a:r>
            <a:r>
              <a:rPr lang="ko-KR" altLang="en-US" b="0" dirty="0"/>
              <a:t>유지하는 역할을 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80867"/>
            <a:ext cx="6819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76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스위치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충돌 도메인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링크 계층의 네트워크 접속 장치인 스위치를 사용하면 허브와 달리 데이터 충돌이 발생하지 않는다</a:t>
            </a:r>
            <a:r>
              <a:rPr lang="en-US" altLang="ko-KR" b="0" dirty="0"/>
              <a:t>. </a:t>
            </a:r>
            <a:r>
              <a:rPr lang="ko-KR" altLang="en-US" b="0" dirty="0"/>
              <a:t>겉모습이 허브와 비슷하지만 기능은 완전히 다르다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스위치는 데이터를 동시에 송수신할 수 있는 전이중 통신 방식으로</a:t>
            </a:r>
            <a:r>
              <a:rPr lang="en-US" altLang="ko-KR" b="0" dirty="0"/>
              <a:t>, </a:t>
            </a:r>
            <a:r>
              <a:rPr lang="ko-KR" altLang="en-US" b="0" dirty="0"/>
              <a:t>충돌이 발생하지 않고 충돌 도메인의 범위도 좁다</a:t>
            </a:r>
            <a:r>
              <a:rPr lang="en-US" altLang="ko-KR" b="0" dirty="0"/>
              <a:t>. </a:t>
            </a:r>
            <a:r>
              <a:rPr lang="ko-KR" altLang="en-US" b="0" dirty="0"/>
              <a:t>네트워크를 지연시키지 않기 위해서라도 충돌 도메인의 범위를 좁히는 것은 매우 중요하다</a:t>
            </a:r>
            <a:r>
              <a:rPr lang="en-US" altLang="ko-KR" b="0" dirty="0"/>
              <a:t>. </a:t>
            </a:r>
            <a:r>
              <a:rPr lang="ko-KR" altLang="en-US" b="0" dirty="0"/>
              <a:t>허브를 사용하면 충돌로 인해 네트워크 지연이 발생하기 때문에 최근에는 스위치를 사용한다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1527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50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주소 학습 기능</a:t>
            </a:r>
            <a:endParaRPr lang="en-US" altLang="ko-KR" dirty="0"/>
          </a:p>
          <a:p>
            <a:pPr lvl="1"/>
            <a:r>
              <a:rPr lang="ko-KR" altLang="en-US" b="0" dirty="0" smtClean="0"/>
              <a:t>스위치의 </a:t>
            </a:r>
            <a:r>
              <a:rPr lang="ko-KR" altLang="en-US" b="0" dirty="0"/>
              <a:t>전원을 켠 상태에서는 </a:t>
            </a:r>
            <a:r>
              <a:rPr lang="en-US" altLang="ko-KR" b="0" dirty="0"/>
              <a:t>MAC </a:t>
            </a:r>
            <a:r>
              <a:rPr lang="ko-KR" altLang="en-US" b="0" dirty="0"/>
              <a:t>주 소 테이블에 아무것도 등록되어 있지 않지만</a:t>
            </a:r>
            <a:r>
              <a:rPr lang="en-US" altLang="ko-KR" b="0" dirty="0"/>
              <a:t>, </a:t>
            </a:r>
            <a:r>
              <a:rPr lang="ko-KR" altLang="en-US" b="0" dirty="0"/>
              <a:t>컴퓨터에서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추가된 프레임 이 전송되면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테이블을 확인하여 송신지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있지 않으면 </a:t>
            </a:r>
            <a:r>
              <a:rPr lang="en-US" altLang="ko-KR" b="0" dirty="0"/>
              <a:t>MAC </a:t>
            </a:r>
            <a:r>
              <a:rPr lang="ko-KR" altLang="en-US" b="0" dirty="0"/>
              <a:t>주소를 포트와 함께 등록한다</a:t>
            </a:r>
            <a:r>
              <a:rPr lang="en-US" altLang="ko-KR" b="0" dirty="0"/>
              <a:t>. </a:t>
            </a:r>
            <a:r>
              <a:rPr lang="ko-KR" altLang="en-US" b="0" dirty="0"/>
              <a:t>이는 더미 허브에는 없는 기능으로 </a:t>
            </a:r>
            <a:r>
              <a:rPr lang="en-US" altLang="ko-KR" dirty="0"/>
              <a:t>MAC </a:t>
            </a:r>
            <a:r>
              <a:rPr lang="ko-KR" altLang="en-US" dirty="0"/>
              <a:t>주소 학습 기능</a:t>
            </a:r>
            <a:r>
              <a:rPr lang="ko-KR" altLang="en-US" b="0" dirty="0"/>
              <a:t>이라 고 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876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11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b="0" dirty="0" smtClean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데이터를 전송한 시점에는 컴퓨터 </a:t>
            </a:r>
            <a:r>
              <a:rPr lang="en-US" altLang="ko-KR" b="0" dirty="0"/>
              <a:t>3</a:t>
            </a:r>
            <a:r>
              <a:rPr lang="ko-KR" altLang="en-US" b="0" dirty="0"/>
              <a:t>의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등록되어 있지 않기 때문에 송신 포트인 </a:t>
            </a:r>
            <a:r>
              <a:rPr lang="en-US" altLang="ko-KR" dirty="0"/>
              <a:t>1 </a:t>
            </a:r>
            <a:r>
              <a:rPr lang="ko-KR" altLang="en-US" b="0" dirty="0"/>
              <a:t>번 포트 이외의 </a:t>
            </a:r>
            <a:r>
              <a:rPr lang="en-US" altLang="ko-KR" dirty="0"/>
              <a:t>2 </a:t>
            </a:r>
            <a:r>
              <a:rPr lang="en-US" altLang="ko-KR" b="0" dirty="0"/>
              <a:t>~ </a:t>
            </a:r>
            <a:r>
              <a:rPr lang="en-US" altLang="ko-KR" dirty="0"/>
              <a:t>5 </a:t>
            </a:r>
            <a:r>
              <a:rPr lang="ko-KR" altLang="en-US" b="0" dirty="0"/>
              <a:t>번 포트에 </a:t>
            </a:r>
            <a:r>
              <a:rPr lang="ko-KR" altLang="en-US" b="0" dirty="0" smtClean="0"/>
              <a:t>프레임이 </a:t>
            </a:r>
            <a:r>
              <a:rPr lang="ko-KR" altLang="en-US" b="0" dirty="0"/>
              <a:t>전송되는데</a:t>
            </a:r>
            <a:r>
              <a:rPr lang="en-US" altLang="ko-KR" b="0" dirty="0"/>
              <a:t>, </a:t>
            </a:r>
            <a:r>
              <a:rPr lang="ko-KR" altLang="en-US" b="0" dirty="0"/>
              <a:t>이러한 프레임 전송을 플러딩</a:t>
            </a:r>
            <a:r>
              <a:rPr lang="en-US" altLang="ko-KR" b="0" dirty="0"/>
              <a:t>flooding</a:t>
            </a:r>
            <a:r>
              <a:rPr lang="ko-KR" altLang="en-US" b="0" dirty="0"/>
              <a:t>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그림에서는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있지 않아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2,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데이터가 전송된다</a:t>
            </a:r>
            <a:r>
              <a:rPr lang="en-US" altLang="ko-KR" b="0" dirty="0"/>
              <a:t>. </a:t>
            </a:r>
            <a:r>
              <a:rPr lang="ko-KR" altLang="en-US" b="0" dirty="0"/>
              <a:t>스위치의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있다면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</a:t>
            </a:r>
            <a:r>
              <a:rPr lang="ko-KR" altLang="en-US" b="0" dirty="0"/>
              <a:t>로는 데이터가 전송되지 않고 컴퓨터 </a:t>
            </a:r>
            <a:r>
              <a:rPr lang="en-US" altLang="ko-KR" b="0" dirty="0"/>
              <a:t>3</a:t>
            </a:r>
            <a:r>
              <a:rPr lang="ko-KR" altLang="en-US" b="0" dirty="0"/>
              <a:t>에만 데이터가 전송될 것이다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2" y="3573016"/>
            <a:ext cx="67722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02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b="0" dirty="0" smtClean="0"/>
              <a:t>앞의 </a:t>
            </a:r>
            <a:r>
              <a:rPr lang="ko-KR" altLang="en-US" b="0" dirty="0"/>
              <a:t>예에서 컴퓨터 </a:t>
            </a:r>
            <a:r>
              <a:rPr lang="en-US" altLang="ko-KR" b="0" dirty="0"/>
              <a:t>1</a:t>
            </a:r>
            <a:r>
              <a:rPr lang="ko-KR" altLang="en-US" b="0" dirty="0"/>
              <a:t>이 노트북 </a:t>
            </a:r>
            <a:r>
              <a:rPr lang="en-US" altLang="ko-KR" b="0" dirty="0"/>
              <a:t>1</a:t>
            </a:r>
            <a:r>
              <a:rPr lang="ko-KR" altLang="en-US" b="0" dirty="0"/>
              <a:t>에 데이터를 전송하는 경우를 생각해보자</a:t>
            </a:r>
            <a:r>
              <a:rPr lang="en-US" altLang="ko-KR" b="0" dirty="0"/>
              <a:t>. MAC </a:t>
            </a:r>
            <a:r>
              <a:rPr lang="ko-KR" altLang="en-US" b="0" dirty="0"/>
              <a:t>주소 테이블에 노트북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아직 등록되어 있지 않기 때문에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주소를 알 수 없어 플러딩이 발생한다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데이터가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2,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에 전송된다</a:t>
            </a:r>
            <a:r>
              <a:rPr lang="en-US" altLang="ko-KR" b="0" dirty="0"/>
              <a:t>. </a:t>
            </a:r>
            <a:r>
              <a:rPr lang="ko-KR" altLang="en-US" b="0" dirty="0"/>
              <a:t>노트북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등록되어 있어야만 불필요한 데이터를 네트워크에 전송하지 않는다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6770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0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Ethernet II </a:t>
            </a:r>
            <a:r>
              <a:rPr lang="ko-KR" altLang="en-US" dirty="0" smtClean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Ethernet II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페이지를 보고 있을 때 지나가는 패킷을 캡처하여 어떤 헤더와 필드가 포함되어 있는지 </a:t>
            </a:r>
            <a:r>
              <a:rPr lang="ko-KR" altLang="en-US" dirty="0" smtClean="0"/>
              <a:t>확인할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와이어샤크를 실행하고 자주 이용하는 웹 페이지에 접속한다</a:t>
            </a:r>
            <a:r>
              <a:rPr lang="en-US" altLang="ko-KR" dirty="0"/>
              <a:t>. </a:t>
            </a:r>
            <a:r>
              <a:rPr lang="ko-KR" altLang="en-US" dirty="0"/>
              <a:t>필자는 </a:t>
            </a:r>
            <a:r>
              <a:rPr lang="ko-KR" altLang="en-US" dirty="0" smtClean="0"/>
              <a:t>네트워크개론 </a:t>
            </a:r>
            <a:r>
              <a:rPr lang="ko-KR" altLang="en-US" dirty="0"/>
              <a:t>사이트에 접속했다</a:t>
            </a:r>
            <a:r>
              <a:rPr lang="en-US" altLang="ko-KR" dirty="0"/>
              <a:t>. </a:t>
            </a:r>
            <a:r>
              <a:rPr lang="ko-KR" altLang="en-US" dirty="0"/>
              <a:t>패킷 중에서 </a:t>
            </a:r>
            <a:r>
              <a:rPr lang="en-US" altLang="ko-KR" dirty="0"/>
              <a:t>Info </a:t>
            </a:r>
            <a:r>
              <a:rPr lang="ko-KR" altLang="en-US" dirty="0"/>
              <a:t>열에 </a:t>
            </a:r>
            <a:r>
              <a:rPr lang="en-US" altLang="ko-KR" dirty="0"/>
              <a:t>GET / HTTP/1.1</a:t>
            </a:r>
            <a:r>
              <a:rPr lang="ko-KR" altLang="en-US" dirty="0"/>
              <a:t>로 표시되어 있는 </a:t>
            </a:r>
            <a:r>
              <a:rPr lang="ko-KR" altLang="en-US" dirty="0" smtClean="0"/>
              <a:t>패킷을 분석해보자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헤더 확인</a:t>
            </a:r>
            <a:endParaRPr lang="en-US" altLang="ko-KR" dirty="0" smtClean="0"/>
          </a:p>
          <a:p>
            <a:pPr lvl="2"/>
            <a:r>
              <a:rPr lang="ko-KR" altLang="en-US" dirty="0"/>
              <a:t>패킷의 데이터 영역을 살펴보면 네트워크를 지나는 패킷은 </a:t>
            </a:r>
            <a:r>
              <a:rPr lang="en-US" altLang="ko-KR" dirty="0"/>
              <a:t>16</a:t>
            </a:r>
            <a:r>
              <a:rPr lang="ko-KR" altLang="en-US" dirty="0"/>
              <a:t>진수로 표시된다</a:t>
            </a:r>
            <a:r>
              <a:rPr lang="en-US" altLang="ko-KR" dirty="0"/>
              <a:t>. </a:t>
            </a:r>
            <a:r>
              <a:rPr lang="ko-KR" altLang="en-US" dirty="0"/>
              <a:t>실제로는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로 된 데이터가 전기 신호나 무선 전파 등으로 변환되어 전송된다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정보를 </a:t>
            </a:r>
            <a:r>
              <a:rPr lang="ko-KR" altLang="en-US" dirty="0" smtClean="0"/>
              <a:t>나타내는 </a:t>
            </a:r>
            <a:r>
              <a:rPr lang="en-US" altLang="ko-KR" dirty="0" smtClean="0"/>
              <a:t>2</a:t>
            </a:r>
            <a:r>
              <a:rPr lang="ko-KR" altLang="en-US" dirty="0"/>
              <a:t>진수를 와이어샤크에서는 </a:t>
            </a:r>
            <a:r>
              <a:rPr lang="en-US" altLang="ko-KR" dirty="0"/>
              <a:t>16</a:t>
            </a:r>
            <a:r>
              <a:rPr lang="ko-KR" altLang="en-US" dirty="0"/>
              <a:t>진수로 나타낸다</a:t>
            </a:r>
            <a:r>
              <a:rPr lang="en-US" altLang="ko-KR" dirty="0"/>
              <a:t>. 16</a:t>
            </a:r>
            <a:r>
              <a:rPr lang="ko-KR" altLang="en-US" dirty="0"/>
              <a:t>진수 문자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1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9875"/>
            <a:ext cx="6705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76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553619"/>
            <a:ext cx="8352928" cy="3043734"/>
          </a:xfrm>
        </p:spPr>
        <p:txBody>
          <a:bodyPr/>
          <a:lstStyle/>
          <a:p>
            <a:pPr lvl="2"/>
            <a:r>
              <a:rPr lang="ko-KR" altLang="en-US" dirty="0"/>
              <a:t>패킷 데이터 영역을 살펴보자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데이터 영역에서는 패킷의 위치를 나타내는 주소</a:t>
            </a:r>
            <a:r>
              <a:rPr lang="en-US" altLang="ko-KR" dirty="0"/>
              <a:t>(</a:t>
            </a:r>
            <a:r>
              <a:rPr lang="ko-KR" altLang="en-US" dirty="0"/>
              <a:t>번지</a:t>
            </a:r>
            <a:r>
              <a:rPr lang="en-US" altLang="ko-KR" dirty="0"/>
              <a:t>) </a:t>
            </a:r>
            <a:r>
              <a:rPr lang="ko-KR" altLang="en-US" dirty="0"/>
              <a:t>뒤에 </a:t>
            </a:r>
            <a:r>
              <a:rPr lang="en-US" altLang="ko-KR" dirty="0"/>
              <a:t>1</a:t>
            </a:r>
            <a:r>
              <a:rPr lang="ko-KR" altLang="en-US" dirty="0"/>
              <a:t>바이트마다 공백을 두고 </a:t>
            </a:r>
            <a:r>
              <a:rPr lang="en-US" altLang="ko-KR" dirty="0"/>
              <a:t>1</a:t>
            </a:r>
            <a:r>
              <a:rPr lang="ko-KR" altLang="en-US" dirty="0"/>
              <a:t>행에 </a:t>
            </a:r>
            <a:r>
              <a:rPr lang="en-US" altLang="ko-KR" dirty="0"/>
              <a:t>16</a:t>
            </a:r>
            <a:r>
              <a:rPr lang="ko-KR" altLang="en-US" dirty="0"/>
              <a:t>바이트가 표시된다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데이터 영역의 맨 오른쪽에는 </a:t>
            </a:r>
            <a:r>
              <a:rPr lang="en-US" altLang="ko-KR" dirty="0"/>
              <a:t>ASCII </a:t>
            </a:r>
            <a:r>
              <a:rPr lang="ko-KR" altLang="en-US" dirty="0"/>
              <a:t>문자 코드에 따라 </a:t>
            </a:r>
            <a:r>
              <a:rPr lang="en-US" altLang="ko-KR" dirty="0"/>
              <a:t>1</a:t>
            </a:r>
            <a:r>
              <a:rPr lang="ko-KR" altLang="en-US" dirty="0"/>
              <a:t>바이트 데이터가 한 문자로 표시된다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ASCII </a:t>
            </a:r>
            <a:r>
              <a:rPr lang="ko-KR" altLang="en-US" dirty="0"/>
              <a:t>문자 코드에는 </a:t>
            </a:r>
            <a:r>
              <a:rPr lang="en-US" altLang="ko-KR" dirty="0"/>
              <a:t>GET / HTTP/1.1 </a:t>
            </a:r>
            <a:r>
              <a:rPr lang="ko-KR" altLang="en-US" dirty="0"/>
              <a:t>키워드가 포함되어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그 </a:t>
            </a:r>
            <a:r>
              <a:rPr lang="ko-KR" altLang="en-US" dirty="0"/>
              <a:t>밖에도 </a:t>
            </a:r>
            <a:r>
              <a:rPr lang="en-US" altLang="ko-KR" dirty="0"/>
              <a:t>Accept:, User-Agent </a:t>
            </a:r>
            <a:r>
              <a:rPr lang="ko-KR" altLang="en-US" dirty="0"/>
              <a:t>등의 문자를 확인할 수 있는데</a:t>
            </a:r>
            <a:r>
              <a:rPr lang="en-US" altLang="ko-KR" dirty="0"/>
              <a:t>, </a:t>
            </a:r>
            <a:r>
              <a:rPr lang="ko-KR" altLang="en-US" dirty="0"/>
              <a:t>이는 웹 브라우저가 홈페이지를 보여주기 위해 보내는 요청 메시지 중 일부이다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ASCII </a:t>
            </a:r>
            <a:r>
              <a:rPr lang="ko-KR" altLang="en-US" dirty="0"/>
              <a:t>표시에는 문자 코드에 없는 문자나 컴퓨터 제어 문자 등이 제대로 표시되지 않기도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상세 영역을 확인해보면 프로토콜 트리 형태로 </a:t>
            </a:r>
            <a:r>
              <a:rPr lang="en-US" altLang="ko-KR" dirty="0"/>
              <a:t>Frame, Ethernet II </a:t>
            </a:r>
            <a:r>
              <a:rPr lang="ko-KR" altLang="en-US" dirty="0"/>
              <a:t>등이 나열되어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762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72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2636912"/>
            <a:ext cx="8208912" cy="3960440"/>
          </a:xfrm>
        </p:spPr>
        <p:txBody>
          <a:bodyPr/>
          <a:lstStyle/>
          <a:p>
            <a:pPr lvl="2"/>
            <a:r>
              <a:rPr lang="ko-KR" altLang="en-US" b="0" dirty="0"/>
              <a:t>이러한 정보를 헤더라고 하며 하나의 패킷에 복수의 헤더가 포함되어 있다</a:t>
            </a:r>
            <a:r>
              <a:rPr lang="en-US" altLang="ko-KR" b="0" dirty="0"/>
              <a:t>. </a:t>
            </a:r>
            <a:r>
              <a:rPr lang="ko-KR" altLang="en-US" b="0" dirty="0"/>
              <a:t>와이어샤크는 인터넷이나 </a:t>
            </a:r>
            <a:r>
              <a:rPr lang="en-US" altLang="ko-KR" b="0" dirty="0"/>
              <a:t>LAN </a:t>
            </a:r>
            <a:r>
              <a:rPr lang="ko-KR" altLang="en-US" b="0" dirty="0"/>
              <a:t>프로토콜을 기반으로 패킷의 덤프</a:t>
            </a:r>
            <a:r>
              <a:rPr lang="en-US" altLang="ko-KR" b="0" dirty="0"/>
              <a:t>(</a:t>
            </a:r>
            <a:r>
              <a:rPr lang="ko-KR" altLang="en-US" b="0" dirty="0"/>
              <a:t>패킷 데이터 영역</a:t>
            </a:r>
            <a:r>
              <a:rPr lang="en-US" altLang="ko-KR" b="0" dirty="0"/>
              <a:t>)</a:t>
            </a:r>
            <a:r>
              <a:rPr lang="ko-KR" altLang="en-US" b="0" dirty="0"/>
              <a:t>로부터 해당 패킷의 의미를 분석하여 패킷 상세 영역을 통해 보여준다</a:t>
            </a:r>
            <a:r>
              <a:rPr lang="en-US" altLang="ko-KR" b="0" dirty="0"/>
              <a:t>. </a:t>
            </a:r>
            <a:r>
              <a:rPr lang="ko-KR" altLang="en-US" b="0" dirty="0"/>
              <a:t>패킷 상세 영역에는 패킷 데이터 영역의 내용을 바탕으로 해당 패킷의 의미를 분석한 내용이 나타난다</a:t>
            </a:r>
            <a:r>
              <a:rPr lang="en-US" altLang="ko-KR" b="0" dirty="0"/>
              <a:t>. </a:t>
            </a:r>
            <a:r>
              <a:rPr lang="ko-KR" altLang="en-US" b="0" dirty="0"/>
              <a:t>패킷의 형식에 대한 규칙이나 규격은 프로토콜마다 각각 정의되어 있는데</a:t>
            </a:r>
            <a:r>
              <a:rPr lang="en-US" altLang="ko-KR" b="0" dirty="0"/>
              <a:t>, </a:t>
            </a:r>
            <a:r>
              <a:rPr lang="ko-KR" altLang="en-US" b="0" dirty="0"/>
              <a:t>예를 들어 </a:t>
            </a:r>
            <a:r>
              <a:rPr lang="en-US" altLang="ko-KR" b="0" dirty="0"/>
              <a:t>LAN </a:t>
            </a:r>
            <a:r>
              <a:rPr lang="ko-KR" altLang="en-US" b="0" dirty="0"/>
              <a:t>표준에 대해서는 </a:t>
            </a:r>
            <a:r>
              <a:rPr lang="en-US" altLang="ko-KR" b="0" dirty="0"/>
              <a:t>IEEE</a:t>
            </a:r>
            <a:r>
              <a:rPr lang="ko-KR" altLang="en-US" b="0" dirty="0"/>
              <a:t>가 사양을 규정했다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43434"/>
            <a:ext cx="66675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1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Ethernet </a:t>
            </a:r>
            <a:r>
              <a:rPr lang="en-US" altLang="ko-KR" dirty="0"/>
              <a:t>II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pPr lvl="2"/>
            <a:r>
              <a:rPr lang="ko-KR" altLang="en-US" b="0" dirty="0"/>
              <a:t>패킷 상세 영역을 확인하면서 간단히 덤프 분석을 해보자</a:t>
            </a:r>
            <a:r>
              <a:rPr lang="en-US" altLang="ko-KR" b="0" dirty="0"/>
              <a:t>. </a:t>
            </a:r>
            <a:r>
              <a:rPr lang="ko-KR" altLang="en-US" b="0" dirty="0"/>
              <a:t>패킷에 포함된 헤더를 확인하기 위해 </a:t>
            </a:r>
            <a:r>
              <a:rPr lang="en-US" altLang="ko-KR" b="0" dirty="0"/>
              <a:t>Frame </a:t>
            </a:r>
            <a:r>
              <a:rPr lang="ko-KR" altLang="en-US" b="0" dirty="0"/>
              <a:t>부분을 펼치면 패킷 전체에 대한 설명이 나타난다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708920"/>
            <a:ext cx="6162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290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Interface </a:t>
            </a:r>
            <a:r>
              <a:rPr lang="en-US" altLang="ko-KR" dirty="0"/>
              <a:t>id: </a:t>
            </a:r>
            <a:r>
              <a:rPr lang="ko-KR" altLang="en-US" dirty="0"/>
              <a:t>패킷을 캡처한 인터페이스 번호이다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Encapsulation </a:t>
            </a:r>
            <a:r>
              <a:rPr lang="en-US" altLang="ko-KR" dirty="0"/>
              <a:t>type: </a:t>
            </a:r>
            <a:r>
              <a:rPr lang="ko-KR" altLang="en-US" dirty="0"/>
              <a:t>패킷의 캡슐화 종류이다</a:t>
            </a:r>
            <a:r>
              <a:rPr lang="en-US" altLang="ko-KR" dirty="0"/>
              <a:t>. Ethernet (1)</a:t>
            </a:r>
            <a:r>
              <a:rPr lang="ko-KR" altLang="en-US" dirty="0"/>
              <a:t>은 </a:t>
            </a:r>
            <a:r>
              <a:rPr lang="en-US" altLang="ko-KR" dirty="0"/>
              <a:t>Ethernet II </a:t>
            </a:r>
            <a:r>
              <a:rPr lang="ko-KR" altLang="en-US" dirty="0"/>
              <a:t>패킷으로 </a:t>
            </a:r>
            <a:r>
              <a:rPr lang="ko-KR" altLang="en-US" dirty="0" smtClean="0"/>
              <a:t>캡슐화되어 </a:t>
            </a:r>
            <a:r>
              <a:rPr lang="ko-KR" altLang="en-US" dirty="0"/>
              <a:t>있음을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Arrival </a:t>
            </a:r>
            <a:r>
              <a:rPr lang="en-US" altLang="ko-KR" dirty="0"/>
              <a:t>Time: </a:t>
            </a:r>
            <a:r>
              <a:rPr lang="ko-KR" altLang="en-US" dirty="0"/>
              <a:t>패킷을 캡처한 시간이다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Epoch </a:t>
            </a:r>
            <a:r>
              <a:rPr lang="en-US" altLang="ko-KR" dirty="0"/>
              <a:t>Time: </a:t>
            </a:r>
            <a:r>
              <a:rPr lang="ko-KR" altLang="en-US" dirty="0"/>
              <a:t>유닉스 시각 형식의 시리얼 값이다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Time </a:t>
            </a:r>
            <a:r>
              <a:rPr lang="en-US" altLang="ko-KR" dirty="0"/>
              <a:t>since reference or first frame: </a:t>
            </a:r>
            <a:r>
              <a:rPr lang="ko-KR" altLang="en-US" dirty="0"/>
              <a:t>최초 패킷을 캡처한 시점부터 현재 선택되어 </a:t>
            </a:r>
            <a:r>
              <a:rPr lang="ko-KR" altLang="en-US" dirty="0" smtClean="0"/>
              <a:t>있는 </a:t>
            </a:r>
            <a:r>
              <a:rPr lang="ko-KR" altLang="en-US" dirty="0"/>
              <a:t>패킷을 캡처한 시점까지의 경과 시간을 초로 나타낸 것이다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Frame </a:t>
            </a:r>
            <a:r>
              <a:rPr lang="en-US" altLang="ko-KR" dirty="0"/>
              <a:t>Number: </a:t>
            </a:r>
            <a:r>
              <a:rPr lang="ko-KR" altLang="en-US" dirty="0"/>
              <a:t>처음 캡처한 패킷의 번호를 </a:t>
            </a:r>
            <a:r>
              <a:rPr lang="en-US" altLang="ko-KR" dirty="0"/>
              <a:t>1</a:t>
            </a:r>
            <a:r>
              <a:rPr lang="ko-KR" altLang="en-US" dirty="0"/>
              <a:t>로 하여 그 뒤에 캡처한 패킷의 번호가 </a:t>
            </a:r>
            <a:r>
              <a:rPr lang="ko-KR" altLang="en-US" dirty="0" smtClean="0"/>
              <a:t>연번으로 </a:t>
            </a:r>
            <a:r>
              <a:rPr lang="ko-KR" altLang="en-US" dirty="0"/>
              <a:t>나타난다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Frame </a:t>
            </a:r>
            <a:r>
              <a:rPr lang="en-US" altLang="ko-KR" dirty="0"/>
              <a:t>Length: </a:t>
            </a:r>
            <a:r>
              <a:rPr lang="ko-KR" altLang="en-US" dirty="0"/>
              <a:t>패킷의 크기이다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Capture </a:t>
            </a:r>
            <a:r>
              <a:rPr lang="en-US" altLang="ko-KR" dirty="0"/>
              <a:t>Length: </a:t>
            </a:r>
            <a:r>
              <a:rPr lang="ko-KR" altLang="en-US" dirty="0"/>
              <a:t>캡처했을 때의 프레임 크기로 단위는 바이트이다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 smtClean="0"/>
              <a:t>Frame Length</a:t>
            </a:r>
            <a:r>
              <a:rPr lang="ko-KR" altLang="en-US" dirty="0"/>
              <a:t>와 동일한 값이다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Protocols </a:t>
            </a:r>
            <a:r>
              <a:rPr lang="en-US" altLang="ko-KR" dirty="0"/>
              <a:t>in frame: </a:t>
            </a:r>
            <a:r>
              <a:rPr lang="ko-KR" altLang="en-US" dirty="0"/>
              <a:t>패킷에 포함되어 있는 헤더이다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Coloring </a:t>
            </a:r>
            <a:r>
              <a:rPr lang="en-US" altLang="ko-KR" dirty="0"/>
              <a:t>Rule Name: </a:t>
            </a:r>
            <a:r>
              <a:rPr lang="ko-KR" altLang="en-US" dirty="0"/>
              <a:t>와이어샤크가 컬러링에 사용한 규칙 이름이다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Coloring </a:t>
            </a:r>
            <a:r>
              <a:rPr lang="en-US" altLang="ko-KR" dirty="0"/>
              <a:t>Rule String: </a:t>
            </a:r>
            <a:r>
              <a:rPr lang="ko-KR" altLang="en-US" dirty="0"/>
              <a:t>와이어샤크가 컬러링에 사용한 규칙의 표시 필터이다</a:t>
            </a:r>
          </a:p>
        </p:txBody>
      </p:sp>
    </p:spTree>
    <p:extLst>
      <p:ext uri="{BB962C8B-B14F-4D97-AF65-F5344CB8AC3E}">
        <p14:creationId xmlns:p14="http://schemas.microsoft.com/office/powerpoint/2010/main" val="7447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OSI </a:t>
            </a:r>
            <a:r>
              <a:rPr lang="ko-KR" altLang="en-US" dirty="0"/>
              <a:t>참조 모델의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통신 기술의 도입과 통신 기능의 확장을 쉽게 하려고 프로토콜을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몇 </a:t>
            </a:r>
            <a:r>
              <a:rPr lang="ko-KR" altLang="en-US" b="0" dirty="0"/>
              <a:t>개의 계층으로 </a:t>
            </a:r>
            <a:r>
              <a:rPr lang="ko-KR" altLang="en-US" b="0" dirty="0" smtClean="0"/>
              <a:t>나누는 </a:t>
            </a:r>
            <a:r>
              <a:rPr lang="ko-KR" altLang="en-US" b="0" dirty="0"/>
              <a:t>것을 ‘계층화’라 하고</a:t>
            </a:r>
            <a:r>
              <a:rPr lang="en-US" altLang="ko-KR" b="0" dirty="0"/>
              <a:t>, </a:t>
            </a:r>
            <a:r>
              <a:rPr lang="ko-KR" altLang="en-US" b="0" dirty="0"/>
              <a:t>통신 기능을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7</a:t>
            </a:r>
            <a:r>
              <a:rPr lang="ko-KR" altLang="en-US" b="0" dirty="0"/>
              <a:t>계층으로 분류하여 각 계층마다 프로토콜을 </a:t>
            </a:r>
            <a:r>
              <a:rPr lang="ko-KR" altLang="en-US" b="0" dirty="0" smtClean="0"/>
              <a:t>규정한 </a:t>
            </a:r>
            <a:r>
              <a:rPr lang="ko-KR" altLang="en-US" b="0" dirty="0"/>
              <a:t>규격을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‘</a:t>
            </a:r>
            <a:r>
              <a:rPr lang="en-US" altLang="ko-KR" b="0" dirty="0"/>
              <a:t>OSI(Open System Interconnection)’ </a:t>
            </a:r>
            <a:r>
              <a:rPr lang="ko-KR" altLang="en-US" b="0" dirty="0"/>
              <a:t>모델이라고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5" y="2480674"/>
            <a:ext cx="68103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6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Ethernet II </a:t>
            </a:r>
            <a:r>
              <a:rPr lang="ko-KR" altLang="en-US" dirty="0"/>
              <a:t>부분의 </a:t>
            </a:r>
            <a:r>
              <a:rPr lang="en-US" altLang="ko-KR" dirty="0"/>
              <a:t>› </a:t>
            </a:r>
            <a:r>
              <a:rPr lang="ko-KR" altLang="en-US" dirty="0"/>
              <a:t>기호를 클릭하면 </a:t>
            </a:r>
            <a:r>
              <a:rPr lang="en-US" altLang="ko-KR" dirty="0"/>
              <a:t>Ethernet II</a:t>
            </a:r>
            <a:r>
              <a:rPr lang="ko-KR" altLang="en-US" dirty="0"/>
              <a:t>에 관한 설명이 나타난다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/>
              <a:t>Destination: </a:t>
            </a:r>
            <a:r>
              <a:rPr lang="ko-KR" altLang="en-US" dirty="0"/>
              <a:t>수신지 </a:t>
            </a:r>
            <a:r>
              <a:rPr lang="en-US" altLang="ko-KR" dirty="0"/>
              <a:t>NIC(LAN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가 표시된다</a:t>
            </a:r>
            <a:r>
              <a:rPr lang="en-US" altLang="ko-KR" dirty="0"/>
              <a:t>. LAN </a:t>
            </a:r>
            <a:r>
              <a:rPr lang="ko-KR" altLang="en-US" dirty="0"/>
              <a:t>카드를 지정하기 위해 </a:t>
            </a:r>
            <a:r>
              <a:rPr lang="en-US" altLang="ko-KR" dirty="0"/>
              <a:t>LAN </a:t>
            </a:r>
            <a:r>
              <a:rPr lang="ko-KR" altLang="en-US" dirty="0"/>
              <a:t>카드마다 미리 부여되어 있는 </a:t>
            </a:r>
            <a:r>
              <a:rPr lang="en-US" altLang="ko-KR" dirty="0"/>
              <a:t>MAC </a:t>
            </a:r>
            <a:r>
              <a:rPr lang="ko-KR" altLang="en-US" dirty="0"/>
              <a:t>주소를 사용한다</a:t>
            </a:r>
            <a:r>
              <a:rPr lang="en-US" altLang="ko-KR" dirty="0"/>
              <a:t>. MAC </a:t>
            </a:r>
            <a:r>
              <a:rPr lang="ko-KR" altLang="en-US" dirty="0"/>
              <a:t>주소의 크기는 </a:t>
            </a:r>
            <a:r>
              <a:rPr lang="en-US" altLang="ko-KR" dirty="0"/>
              <a:t>6</a:t>
            </a:r>
            <a:r>
              <a:rPr lang="ko-KR" altLang="en-US" dirty="0"/>
              <a:t>바이트로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r>
              <a:rPr lang="en-US" altLang="ko-KR" dirty="0"/>
              <a:t>3</a:t>
            </a:r>
            <a:r>
              <a:rPr lang="ko-KR" altLang="en-US" dirty="0"/>
              <a:t>바이트는 </a:t>
            </a:r>
            <a:r>
              <a:rPr lang="en-US" altLang="ko-KR" dirty="0"/>
              <a:t>LAN </a:t>
            </a:r>
            <a:r>
              <a:rPr lang="ko-KR" altLang="en-US" dirty="0"/>
              <a:t>카드를 만든 벤더명을 나타내는 번호이고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3</a:t>
            </a:r>
            <a:r>
              <a:rPr lang="ko-KR" altLang="en-US" dirty="0"/>
              <a:t>바이트는 기기를 식별할 수 있는 유일한 번호이다</a:t>
            </a:r>
            <a:r>
              <a:rPr lang="en-US" altLang="ko-KR" dirty="0"/>
              <a:t>. </a:t>
            </a:r>
            <a:r>
              <a:rPr lang="ko-KR" altLang="en-US" dirty="0"/>
              <a:t>앞의 </a:t>
            </a:r>
            <a:r>
              <a:rPr lang="en-US" altLang="ko-KR" dirty="0"/>
              <a:t>3</a:t>
            </a:r>
            <a:r>
              <a:rPr lang="ko-KR" altLang="en-US" dirty="0"/>
              <a:t>바이트로부터 벤더명을 변환할 수 있는 경우에는 제조사의 이름이 표시된다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Source</a:t>
            </a:r>
            <a:r>
              <a:rPr lang="en-US" altLang="ko-KR" dirty="0"/>
              <a:t>: </a:t>
            </a:r>
            <a:r>
              <a:rPr lang="ko-KR" altLang="en-US" dirty="0"/>
              <a:t>송신지 </a:t>
            </a:r>
            <a:r>
              <a:rPr lang="en-US" altLang="ko-KR" dirty="0"/>
              <a:t>LAN </a:t>
            </a:r>
            <a:r>
              <a:rPr lang="ko-KR" altLang="en-US" dirty="0"/>
              <a:t>카드가 </a:t>
            </a:r>
            <a:r>
              <a:rPr lang="en-US" altLang="ko-KR" dirty="0"/>
              <a:t>MAC </a:t>
            </a:r>
            <a:r>
              <a:rPr lang="ko-KR" altLang="en-US" dirty="0"/>
              <a:t>주소로 표시되어 있다</a:t>
            </a:r>
            <a:r>
              <a:rPr lang="en-US" altLang="ko-KR" dirty="0"/>
              <a:t>. 8</a:t>
            </a:r>
            <a:r>
              <a:rPr lang="ko-KR" altLang="en-US" dirty="0"/>
              <a:t>비트 위치에</a:t>
            </a:r>
            <a:r>
              <a:rPr lang="en-US" altLang="ko-KR" dirty="0"/>
              <a:t>(.... ...0) IG bit</a:t>
            </a:r>
            <a:r>
              <a:rPr lang="ko-KR" altLang="en-US" dirty="0"/>
              <a:t>로 표시되어 있는 부분으로 멀티캐스트 통신인지 유니캐스트 통신인지 식별할 수 있으며</a:t>
            </a:r>
            <a:r>
              <a:rPr lang="en-US" altLang="ko-KR" dirty="0"/>
              <a:t>, 0</a:t>
            </a:r>
            <a:r>
              <a:rPr lang="ko-KR" altLang="en-US" dirty="0"/>
              <a:t>은 유니캐스트 통신을 나타낸다</a:t>
            </a:r>
            <a:r>
              <a:rPr lang="en-US" altLang="ko-KR" dirty="0"/>
              <a:t>. 7</a:t>
            </a:r>
            <a:r>
              <a:rPr lang="ko-KR" altLang="en-US" dirty="0"/>
              <a:t>비트 위치</a:t>
            </a:r>
            <a:r>
              <a:rPr lang="en-US" altLang="ko-KR" dirty="0"/>
              <a:t>(.... ..0.)</a:t>
            </a:r>
            <a:r>
              <a:rPr lang="ko-KR" altLang="en-US" dirty="0"/>
              <a:t>에 </a:t>
            </a:r>
            <a:r>
              <a:rPr lang="en-US" altLang="ko-KR" dirty="0"/>
              <a:t>LG bit</a:t>
            </a:r>
            <a:r>
              <a:rPr lang="ko-KR" altLang="en-US" dirty="0"/>
              <a:t>라고 되어 있는데</a:t>
            </a:r>
            <a:r>
              <a:rPr lang="en-US" altLang="ko-KR" dirty="0"/>
              <a:t>, </a:t>
            </a:r>
            <a:r>
              <a:rPr lang="ko-KR" altLang="en-US" dirty="0"/>
              <a:t>이 부분을 통해 원래 부여된 주소와 다른 로컬 관리 주소인지 확인할 수 있다</a:t>
            </a:r>
            <a:r>
              <a:rPr lang="en-US" altLang="ko-KR" dirty="0"/>
              <a:t>. 0 </a:t>
            </a:r>
            <a:r>
              <a:rPr lang="ko-KR" altLang="en-US" dirty="0"/>
              <a:t>그리고 </a:t>
            </a:r>
            <a:r>
              <a:rPr lang="en-US" altLang="ko-KR" dirty="0"/>
              <a:t>factory default</a:t>
            </a:r>
            <a:r>
              <a:rPr lang="ko-KR" altLang="en-US" dirty="0"/>
              <a:t>는 </a:t>
            </a:r>
            <a:r>
              <a:rPr lang="en-US" altLang="ko-KR" dirty="0"/>
              <a:t>LAN </a:t>
            </a:r>
            <a:r>
              <a:rPr lang="ko-KR" altLang="en-US" dirty="0"/>
              <a:t>카드의 </a:t>
            </a:r>
            <a:r>
              <a:rPr lang="en-US" altLang="ko-KR" dirty="0"/>
              <a:t>MAC </a:t>
            </a:r>
            <a:r>
              <a:rPr lang="ko-KR" altLang="en-US" dirty="0"/>
              <a:t>주소가 공장 출하 시의 주소</a:t>
            </a:r>
            <a:r>
              <a:rPr lang="en-US" altLang="ko-KR" dirty="0"/>
              <a:t>(</a:t>
            </a:r>
            <a:r>
              <a:rPr lang="ko-KR" altLang="en-US" dirty="0"/>
              <a:t>원래 부여된 주소</a:t>
            </a:r>
            <a:r>
              <a:rPr lang="en-US" altLang="ko-KR" dirty="0"/>
              <a:t>)</a:t>
            </a:r>
            <a:r>
              <a:rPr lang="ko-KR" altLang="en-US" dirty="0"/>
              <a:t>를 사용하고 있음을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Type</a:t>
            </a:r>
            <a:r>
              <a:rPr lang="en-US" altLang="ko-KR" dirty="0"/>
              <a:t>: </a:t>
            </a:r>
            <a:r>
              <a:rPr lang="ko-KR" altLang="en-US" dirty="0"/>
              <a:t>이더 타입으로 </a:t>
            </a:r>
            <a:r>
              <a:rPr lang="en-US" altLang="ko-KR" dirty="0"/>
              <a:t>Ethernet II </a:t>
            </a:r>
            <a:r>
              <a:rPr lang="ko-KR" altLang="en-US" dirty="0"/>
              <a:t>뒤에 이어지는 헤더 형식을 지정한다</a:t>
            </a:r>
            <a:r>
              <a:rPr lang="en-US" altLang="ko-KR" dirty="0"/>
              <a:t>. IPv4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헤더가 다음에 이어진다는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548805"/>
            <a:ext cx="6296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74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다음 </a:t>
            </a:r>
            <a:r>
              <a:rPr lang="ko-KR" altLang="en-US" b="0" dirty="0"/>
              <a:t>표에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헤더의 내용을 정리했다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>
              <a:buFont typeface="+mj-lt"/>
              <a:buAutoNum type="arabicPeriod" startAt="3"/>
            </a:pPr>
            <a:r>
              <a:rPr lang="en-US" altLang="ko-KR" dirty="0"/>
              <a:t>Ethernet II </a:t>
            </a:r>
            <a:r>
              <a:rPr lang="ko-KR" altLang="en-US" dirty="0"/>
              <a:t>덤프 분석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b="0" dirty="0"/>
              <a:t>네트워크를 지나가는 패킷을 캡처하여 통신 내용을 파악하는 것을 덤프 분석이라고 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6388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221088"/>
            <a:ext cx="6762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66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홈페이지에 </a:t>
            </a:r>
            <a:r>
              <a:rPr lang="ko-KR" altLang="en-US" b="0" dirty="0"/>
              <a:t>접속할 때의 네트워크 흐름을 추적하면서 패킷에 포함된 프로토콜 내부에 대 해 덤프 분석을 해보자</a:t>
            </a:r>
            <a:r>
              <a:rPr lang="en-US" altLang="ko-KR" b="0" dirty="0"/>
              <a:t>. </a:t>
            </a:r>
            <a:r>
              <a:rPr lang="ko-KR" altLang="en-US" b="0" dirty="0"/>
              <a:t>웹 브라우저를 통해 원하는 웹 사이트에 접속한다</a:t>
            </a:r>
            <a:r>
              <a:rPr lang="en-US" altLang="ko-KR" b="0" dirty="0"/>
              <a:t>. </a:t>
            </a:r>
            <a:r>
              <a:rPr lang="ko-KR" altLang="en-US" b="0" dirty="0"/>
              <a:t>필자는 </a:t>
            </a:r>
            <a:r>
              <a:rPr lang="en-US" altLang="ko-KR" b="0" dirty="0"/>
              <a:t>http:// kwmooc.kw.ac.kr/ko</a:t>
            </a:r>
            <a:r>
              <a:rPr lang="ko-KR" altLang="en-US" b="0" dirty="0"/>
              <a:t>에 접속했다</a:t>
            </a:r>
            <a:r>
              <a:rPr lang="en-US" altLang="ko-KR" b="0" dirty="0"/>
              <a:t>. </a:t>
            </a:r>
            <a:r>
              <a:rPr lang="ko-KR" altLang="en-US" b="0" dirty="0"/>
              <a:t>패킷 리스트 영역에서 프레임을 하나 선택한 후 패킷 상세 영역에 있는 </a:t>
            </a:r>
            <a:r>
              <a:rPr lang="en-US" altLang="ko-KR" b="0" dirty="0"/>
              <a:t>Ethernet II</a:t>
            </a:r>
            <a:r>
              <a:rPr lang="ko-KR" altLang="en-US" b="0" dirty="0"/>
              <a:t>를 클릭한다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276225" lvl="1" indent="-285750"/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276225" lvl="1" indent="-285750"/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457200" lvl="2" indent="-285750"/>
            <a:r>
              <a:rPr lang="en-US" altLang="ko-KR" b="0" dirty="0"/>
              <a:t>Destination </a:t>
            </a:r>
            <a:r>
              <a:rPr lang="ko-KR" altLang="en-US" b="0" dirty="0"/>
              <a:t>필드를 클릭하여 진하게 표시되면 패킷 데이터 영역을 확인해본다</a:t>
            </a:r>
            <a:r>
              <a:rPr lang="en-US" altLang="ko-KR" b="0" dirty="0"/>
              <a:t>. </a:t>
            </a:r>
            <a:r>
              <a:rPr lang="ko-KR" altLang="en-US" b="0" dirty="0"/>
              <a:t>패킷 데이터 영역의 </a:t>
            </a:r>
            <a:r>
              <a:rPr lang="en-US" altLang="ko-KR" b="0" dirty="0"/>
              <a:t>00 23 aa 88 cd 49 </a:t>
            </a:r>
            <a:r>
              <a:rPr lang="ko-KR" altLang="en-US" b="0" dirty="0"/>
              <a:t>부분이 선택된 상태로 되어 있는데</a:t>
            </a:r>
            <a:r>
              <a:rPr lang="en-US" altLang="ko-KR" b="0" dirty="0"/>
              <a:t>, </a:t>
            </a:r>
            <a:r>
              <a:rPr lang="ko-KR" altLang="en-US" b="0" dirty="0"/>
              <a:t>이를 통해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6</a:t>
            </a:r>
            <a:r>
              <a:rPr lang="ko-KR" altLang="en-US" b="0" dirty="0"/>
              <a:t>바이트임을 확인할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70" y="2276872"/>
            <a:ext cx="6562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89240"/>
            <a:ext cx="4838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0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패킷 상세 영역의 </a:t>
            </a:r>
            <a:r>
              <a:rPr lang="en-US" altLang="ko-KR" b="0" dirty="0"/>
              <a:t>Source </a:t>
            </a:r>
            <a:r>
              <a:rPr lang="ko-KR" altLang="en-US" b="0" dirty="0"/>
              <a:t>필드를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이 필드에는 송신지를 나타내는 </a:t>
            </a:r>
            <a:r>
              <a:rPr lang="en-US" altLang="ko-KR" b="0" dirty="0"/>
              <a:t>MAC </a:t>
            </a:r>
            <a:r>
              <a:rPr lang="ko-KR" altLang="en-US" b="0" dirty="0"/>
              <a:t>주소가 지정되어 있다</a:t>
            </a:r>
            <a:r>
              <a:rPr lang="en-US" altLang="ko-KR" b="0" dirty="0"/>
              <a:t>. </a:t>
            </a:r>
            <a:r>
              <a:rPr lang="ko-KR" altLang="en-US" b="0" dirty="0"/>
              <a:t>앞의 </a:t>
            </a:r>
            <a:r>
              <a:rPr lang="en-US" altLang="ko-KR" b="0" dirty="0"/>
              <a:t>3</a:t>
            </a:r>
            <a:r>
              <a:rPr lang="ko-KR" altLang="en-US" b="0" dirty="0"/>
              <a:t>바이트는 </a:t>
            </a:r>
            <a:r>
              <a:rPr lang="en-US" altLang="ko-KR" b="0" dirty="0"/>
              <a:t>LAN </a:t>
            </a:r>
            <a:r>
              <a:rPr lang="ko-KR" altLang="en-US" b="0" dirty="0"/>
              <a:t>카드의 제조사명</a:t>
            </a:r>
            <a:r>
              <a:rPr lang="en-US" altLang="ko-KR" b="0" dirty="0"/>
              <a:t>(AsustekC)</a:t>
            </a:r>
            <a:r>
              <a:rPr lang="ko-KR" altLang="en-US" b="0" dirty="0"/>
              <a:t>이고 뒤의 </a:t>
            </a:r>
            <a:r>
              <a:rPr lang="en-US" altLang="ko-KR" b="0" dirty="0"/>
              <a:t>3</a:t>
            </a:r>
            <a:r>
              <a:rPr lang="ko-KR" altLang="en-US" b="0" dirty="0"/>
              <a:t>바이트는 </a:t>
            </a:r>
            <a:r>
              <a:rPr lang="en-US" altLang="ko-KR" b="0" dirty="0"/>
              <a:t>LAN </a:t>
            </a:r>
            <a:r>
              <a:rPr lang="ko-KR" altLang="en-US" b="0" dirty="0"/>
              <a:t>카드별로 부여된 고유한 제조 번호</a:t>
            </a:r>
            <a:r>
              <a:rPr lang="en-US" altLang="ko-KR" b="0" dirty="0"/>
              <a:t>(28:31:75)</a:t>
            </a:r>
            <a:r>
              <a:rPr lang="ko-KR" altLang="en-US" b="0" dirty="0"/>
              <a:t>이며</a:t>
            </a:r>
            <a:r>
              <a:rPr lang="en-US" altLang="ko-KR" b="0" dirty="0"/>
              <a:t>, </a:t>
            </a:r>
            <a:r>
              <a:rPr lang="ko-KR" altLang="en-US" b="0" dirty="0"/>
              <a:t>이 둘이 합쳐진 형태</a:t>
            </a:r>
            <a:r>
              <a:rPr lang="en-US" altLang="ko-KR" b="0" dirty="0"/>
              <a:t>(AsustekC_28:31:75)</a:t>
            </a:r>
            <a:r>
              <a:rPr lang="ko-KR" altLang="en-US" b="0" dirty="0"/>
              <a:t>로 표시된다</a:t>
            </a:r>
            <a:r>
              <a:rPr lang="en-US" altLang="ko-KR" b="0" dirty="0"/>
              <a:t>. </a:t>
            </a:r>
            <a:r>
              <a:rPr lang="ko-KR" altLang="en-US" b="0" dirty="0"/>
              <a:t>그 뒤의 괄호 속 내용은 </a:t>
            </a:r>
            <a:r>
              <a:rPr lang="en-US" altLang="ko-KR" b="0" dirty="0"/>
              <a:t>16</a:t>
            </a:r>
            <a:r>
              <a:rPr lang="ko-KR" altLang="en-US" b="0" dirty="0"/>
              <a:t>진수 </a:t>
            </a:r>
            <a:r>
              <a:rPr lang="en-US" altLang="ko-KR" b="0" dirty="0"/>
              <a:t>6</a:t>
            </a:r>
            <a:r>
              <a:rPr lang="ko-KR" altLang="en-US" b="0" dirty="0"/>
              <a:t>바이트로 나타낸 실제 </a:t>
            </a:r>
            <a:r>
              <a:rPr lang="en-US" altLang="ko-KR" b="0" dirty="0"/>
              <a:t>MAC </a:t>
            </a:r>
            <a:r>
              <a:rPr lang="ko-KR" altLang="en-US" b="0" dirty="0"/>
              <a:t>주소이다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endParaRPr lang="en-US" altLang="ko-KR" b="0" dirty="0" smtClean="0"/>
          </a:p>
          <a:p>
            <a:pPr lvl="2"/>
            <a:endParaRPr lang="en-US" altLang="ko-KR" b="0" dirty="0"/>
          </a:p>
          <a:p>
            <a:pPr lvl="2"/>
            <a:r>
              <a:rPr lang="en-US" altLang="ko-KR" b="0" dirty="0"/>
              <a:t>MAC </a:t>
            </a:r>
            <a:r>
              <a:rPr lang="ko-KR" altLang="en-US" b="0" dirty="0"/>
              <a:t>주소에는 </a:t>
            </a:r>
            <a:r>
              <a:rPr lang="en-US" altLang="ko-KR" b="0" dirty="0"/>
              <a:t>OUI</a:t>
            </a:r>
            <a:r>
              <a:rPr lang="ko-KR" altLang="en-US" b="0" dirty="0"/>
              <a:t>나 제조사별 </a:t>
            </a:r>
            <a:r>
              <a:rPr lang="en-US" altLang="ko-KR" b="0" dirty="0"/>
              <a:t>ID </a:t>
            </a:r>
            <a:r>
              <a:rPr lang="ko-KR" altLang="en-US" b="0" dirty="0"/>
              <a:t>외에 특별한 의미를 가진 비트가 포함되어 있다</a:t>
            </a:r>
            <a:r>
              <a:rPr lang="en-US" altLang="ko-KR" b="0" dirty="0"/>
              <a:t>. Ethernet II </a:t>
            </a:r>
            <a:r>
              <a:rPr lang="ko-KR" altLang="en-US" b="0" dirty="0"/>
              <a:t>헤더의 </a:t>
            </a:r>
            <a:r>
              <a:rPr lang="en-US" altLang="ko-KR" b="0" dirty="0"/>
              <a:t>Destination </a:t>
            </a:r>
            <a:r>
              <a:rPr lang="ko-KR" altLang="en-US" b="0" dirty="0"/>
              <a:t>필드와 </a:t>
            </a:r>
            <a:r>
              <a:rPr lang="en-US" altLang="ko-KR" b="0" dirty="0"/>
              <a:t>Source </a:t>
            </a:r>
            <a:r>
              <a:rPr lang="ko-KR" altLang="en-US" b="0" dirty="0"/>
              <a:t>필드를 펼쳐보자</a:t>
            </a:r>
            <a:r>
              <a:rPr lang="en-US" altLang="ko-KR" b="0" dirty="0"/>
              <a:t>. MAC </a:t>
            </a:r>
            <a:r>
              <a:rPr lang="ko-KR" altLang="en-US" b="0" dirty="0"/>
              <a:t>주소의 여덟 번째 비트는 유니캐스트나 멀티캐스트를 나타내는 데 사용된다</a:t>
            </a:r>
            <a:r>
              <a:rPr lang="en-US" altLang="ko-KR" b="0" dirty="0"/>
              <a:t>. </a:t>
            </a:r>
            <a:r>
              <a:rPr lang="ko-KR" altLang="en-US" b="0" dirty="0"/>
              <a:t>여덟 번째 비트가 </a:t>
            </a:r>
            <a:r>
              <a:rPr lang="en-US" altLang="ko-KR" b="0" dirty="0"/>
              <a:t>1</a:t>
            </a:r>
            <a:r>
              <a:rPr lang="ko-KR" altLang="en-US" b="0" dirty="0"/>
              <a:t>이면 멀티캐스트 또는 브로드캐스트 통신 방식을 의미하고</a:t>
            </a:r>
            <a:r>
              <a:rPr lang="en-US" altLang="ko-KR" b="0" dirty="0"/>
              <a:t>, 0</a:t>
            </a:r>
            <a:r>
              <a:rPr lang="ko-KR" altLang="en-US" b="0" dirty="0"/>
              <a:t>이면 일반적으로 유니캐스트 통신을 의미한다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01" y="2492896"/>
            <a:ext cx="6553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26" y="5085184"/>
            <a:ext cx="67341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1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패킷 </a:t>
            </a:r>
            <a:r>
              <a:rPr lang="ko-KR" altLang="en-US" b="0" dirty="0"/>
              <a:t>상세 영역의 </a:t>
            </a:r>
            <a:r>
              <a:rPr lang="en-US" altLang="ko-KR" b="0" dirty="0"/>
              <a:t>Type </a:t>
            </a:r>
            <a:r>
              <a:rPr lang="ko-KR" altLang="en-US" b="0" dirty="0"/>
              <a:t>필드를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여기서 필드는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 다음에 이어질 캡 슐화 형식을 </a:t>
            </a:r>
            <a:r>
              <a:rPr lang="en-US" altLang="ko-KR" b="0" dirty="0"/>
              <a:t>2</a:t>
            </a:r>
            <a:r>
              <a:rPr lang="ko-KR" altLang="en-US" b="0" dirty="0"/>
              <a:t>바이트로 지정하는 부분으로 이더 타입 필드라고도 한다</a:t>
            </a:r>
            <a:r>
              <a:rPr lang="en-US" altLang="ko-KR" b="0" dirty="0"/>
              <a:t>. </a:t>
            </a:r>
            <a:r>
              <a:rPr lang="ko-KR" altLang="en-US" b="0" dirty="0"/>
              <a:t>주요 이더 타입 값과 캡슐화된 프로토콜의 대응 관계는 다음 표와 같다</a:t>
            </a:r>
            <a:r>
              <a:rPr lang="en-US" altLang="ko-KR" b="0" dirty="0"/>
              <a:t>. </a:t>
            </a:r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r>
              <a:rPr lang="ko-KR" altLang="en-US" b="0" dirty="0" smtClean="0"/>
              <a:t>필자의 </a:t>
            </a:r>
            <a:r>
              <a:rPr lang="ko-KR" altLang="en-US" b="0" dirty="0"/>
              <a:t>경우 이더 타입 값이 </a:t>
            </a:r>
            <a:r>
              <a:rPr lang="en-US" altLang="ko-KR" b="0" dirty="0"/>
              <a:t>0x0800</a:t>
            </a:r>
            <a:r>
              <a:rPr lang="ko-KR" altLang="en-US" b="0" dirty="0"/>
              <a:t>이고 </a:t>
            </a:r>
            <a:r>
              <a:rPr lang="en-US" altLang="ko-KR" b="0" dirty="0"/>
              <a:t>IPv4</a:t>
            </a:r>
            <a:r>
              <a:rPr lang="ko-KR" altLang="en-US" b="0" dirty="0"/>
              <a:t>가 지정되어 있다</a:t>
            </a:r>
            <a:r>
              <a:rPr lang="en-US" altLang="ko-KR" b="0" dirty="0"/>
              <a:t>. </a:t>
            </a:r>
            <a:r>
              <a:rPr lang="ko-KR" altLang="en-US" b="0" dirty="0"/>
              <a:t>이더 타입 값을 </a:t>
            </a:r>
            <a:r>
              <a:rPr lang="ko-KR" altLang="en-US" b="0" dirty="0" smtClean="0"/>
              <a:t>변경함으로써 </a:t>
            </a:r>
            <a:r>
              <a:rPr lang="en-US" altLang="ko-KR" b="0" dirty="0"/>
              <a:t>Ethernet II</a:t>
            </a:r>
            <a:r>
              <a:rPr lang="ko-KR" altLang="en-US" b="0" dirty="0"/>
              <a:t>는 다양한 패킷을 캡슐화할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이더 타입 필드의 값과 의미는 </a:t>
            </a:r>
            <a:r>
              <a:rPr lang="ko-KR" altLang="en-US" b="0" dirty="0" smtClean="0"/>
              <a:t>인터넷에서 </a:t>
            </a:r>
            <a:r>
              <a:rPr lang="ko-KR" altLang="en-US" b="0" dirty="0"/>
              <a:t>사용하는 다양한 주소나 이름의 표준화를 수행하는 기관인 </a:t>
            </a:r>
            <a:r>
              <a:rPr lang="en-US" altLang="ko-KR" b="0" dirty="0" smtClean="0"/>
              <a:t>IANA</a:t>
            </a:r>
            <a:r>
              <a:rPr lang="ko-KR" altLang="en-US" b="0" dirty="0" smtClean="0"/>
              <a:t>가 </a:t>
            </a:r>
            <a:r>
              <a:rPr lang="ko-KR" altLang="en-US" b="0" dirty="0"/>
              <a:t>결정한다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01" y="2132856"/>
            <a:ext cx="33623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57" y="5589239"/>
            <a:ext cx="2466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18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OSI </a:t>
            </a:r>
            <a:r>
              <a:rPr lang="ko-KR" altLang="en-US" dirty="0"/>
              <a:t>참조 모델의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1978</a:t>
            </a:r>
            <a:r>
              <a:rPr lang="ko-KR" altLang="en-US" dirty="0"/>
              <a:t>년 국제표준화기구는 서로 다른 컴퓨터가 네트워크 구조에 상관없이</a:t>
            </a:r>
            <a:r>
              <a:rPr lang="en-US" altLang="ko-KR" dirty="0"/>
              <a:t>(</a:t>
            </a:r>
            <a:r>
              <a:rPr lang="ko-KR" altLang="en-US" dirty="0"/>
              <a:t>개방형</a:t>
            </a:r>
            <a:r>
              <a:rPr lang="en-US" altLang="ko-KR" dirty="0"/>
              <a:t>) </a:t>
            </a:r>
            <a:r>
              <a:rPr lang="ko-KR" altLang="en-US" dirty="0"/>
              <a:t>통신할 수 있도록 국제 표준인 </a:t>
            </a:r>
            <a:r>
              <a:rPr lang="en-US" altLang="ko-KR" dirty="0" smtClean="0"/>
              <a:t>OSI(</a:t>
            </a:r>
            <a:r>
              <a:rPr lang="ko-KR" altLang="en-US" dirty="0"/>
              <a:t>개방형 시스템 상호 연결</a:t>
            </a:r>
            <a:r>
              <a:rPr lang="en-US" altLang="ko-KR" dirty="0"/>
              <a:t>) </a:t>
            </a:r>
            <a:r>
              <a:rPr lang="ko-KR" altLang="en-US" dirty="0"/>
              <a:t>참조 모델을 </a:t>
            </a:r>
            <a:r>
              <a:rPr lang="ko-KR" altLang="en-US" dirty="0" smtClean="0"/>
              <a:t>만들었다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r>
              <a:rPr lang="ko-KR" altLang="en-US" dirty="0"/>
              <a:t>기본적인 하드웨어나 소프트웨어의 논리적인 변경 없이 시스템 간의 통신을 개방하는 것이다</a:t>
            </a:r>
            <a:r>
              <a:rPr lang="en-US" altLang="ko-KR" dirty="0"/>
              <a:t>. OSI </a:t>
            </a:r>
            <a:r>
              <a:rPr lang="ko-KR" altLang="en-US" dirty="0"/>
              <a:t>참조 모델은 프로토콜이 아니라 유연하면서 안전하고 상호 연동이 가능한 네트워크 구조를 설계하고 이해하는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27" y="3212976"/>
            <a:ext cx="66770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OSI </a:t>
            </a:r>
            <a:r>
              <a:rPr lang="ko-KR" altLang="en-US" dirty="0" smtClean="0"/>
              <a:t>참조 모델의 데이터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/>
            <a:r>
              <a:rPr lang="en-US" altLang="ko-KR" b="0" dirty="0"/>
              <a:t>OSI </a:t>
            </a:r>
            <a:r>
              <a:rPr lang="ko-KR" altLang="en-US" b="0" dirty="0"/>
              <a:t>참조 모델은 각각 특정 기능을 수행하는 서로 다른 계층 </a:t>
            </a:r>
            <a:r>
              <a:rPr lang="en-US" altLang="ko-KR" b="0" dirty="0" smtClean="0"/>
              <a:t>7</a:t>
            </a:r>
            <a:r>
              <a:rPr lang="ko-KR" altLang="en-US" b="0" dirty="0" smtClean="0"/>
              <a:t>개를 말한다</a:t>
            </a:r>
            <a:r>
              <a:rPr lang="en-US" altLang="ko-KR" b="0" dirty="0"/>
              <a:t>.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물리 계층</a:t>
            </a:r>
            <a:r>
              <a:rPr lang="en-US" altLang="ko-KR" b="0" dirty="0" smtClean="0"/>
              <a:t>(1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데이터 링크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(2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네트워크 계층</a:t>
            </a:r>
            <a:r>
              <a:rPr lang="en-US" altLang="ko-KR" b="0" dirty="0" smtClean="0"/>
              <a:t>(3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전송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(4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세션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(5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표현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(6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응용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(7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구성된다</a:t>
            </a:r>
            <a:r>
              <a:rPr lang="en-US" altLang="ko-KR" b="0" dirty="0"/>
              <a:t>.</a:t>
            </a:r>
          </a:p>
          <a:p>
            <a:pPr lvl="3"/>
            <a:r>
              <a:rPr lang="ko-KR" altLang="en-US" b="0" dirty="0"/>
              <a:t>각 계층은 헤더와 데이터 </a:t>
            </a:r>
            <a:r>
              <a:rPr lang="ko-KR" altLang="en-US" b="0" dirty="0" smtClean="0"/>
              <a:t>단위</a:t>
            </a:r>
            <a:r>
              <a:rPr lang="en-US" altLang="ko-KR" b="0" dirty="0" smtClean="0"/>
              <a:t>(Data Unit </a:t>
            </a:r>
            <a:r>
              <a:rPr lang="ko-KR" altLang="en-US" b="0" dirty="0" smtClean="0"/>
              <a:t>또는 </a:t>
            </a:r>
            <a:r>
              <a:rPr lang="en-US" altLang="ko-KR" b="0" dirty="0" smtClean="0"/>
              <a:t>Protocol Data Unit)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정의되는데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헤더에는 </a:t>
            </a:r>
            <a:r>
              <a:rPr lang="ko-KR" altLang="en-US" b="0" dirty="0"/>
              <a:t>각 계층의 기능과 관련된 정보가 포함된다</a:t>
            </a:r>
            <a:r>
              <a:rPr lang="en-US" altLang="ko-KR" b="0" dirty="0"/>
              <a:t>. </a:t>
            </a:r>
            <a:r>
              <a:rPr lang="ko-KR" altLang="en-US" b="0" dirty="0"/>
              <a:t>송신 측이 헤더를 생성하여 추가하면 </a:t>
            </a:r>
            <a:r>
              <a:rPr lang="ko-KR" altLang="en-US" b="0" dirty="0" smtClean="0"/>
              <a:t>수신 </a:t>
            </a:r>
            <a:r>
              <a:rPr lang="ko-KR" altLang="en-US" b="0" dirty="0"/>
              <a:t>측에서 해당 계층이 이 헤더를 사용한다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 smtClean="0"/>
              <a:t>상위 계층이나 하위 계층 사이에 주고받는 것을 ‘서비스 데이터 단위</a:t>
            </a:r>
            <a:r>
              <a:rPr lang="en-US" altLang="ko-KR" dirty="0" smtClean="0"/>
              <a:t>(SDU)’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같은 계층 사이에서 주고받는 것을 ‘프로토콜 데이터 단위</a:t>
            </a:r>
            <a:r>
              <a:rPr lang="en-US" altLang="ko-KR" dirty="0" smtClean="0"/>
              <a:t>(PDU)’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이 데이터 단위는 송신 측이나 수신 측의 다음 계층에 데이터 정보를 전송할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보통 데이터 단위를 </a:t>
            </a:r>
            <a:r>
              <a:rPr lang="ko-KR" altLang="en-US" b="0" dirty="0" err="1"/>
              <a:t>패킷이라고</a:t>
            </a:r>
            <a:r>
              <a:rPr lang="ko-KR" altLang="en-US" b="0" dirty="0"/>
              <a:t> 하는데</a:t>
            </a:r>
            <a:r>
              <a:rPr lang="en-US" altLang="ko-KR" b="0" dirty="0"/>
              <a:t>, OSI </a:t>
            </a:r>
            <a:r>
              <a:rPr lang="ko-KR" altLang="en-US" b="0" dirty="0"/>
              <a:t>참조 모델 데이터 링크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</a:t>
            </a:r>
            <a:r>
              <a:rPr lang="ko-KR" altLang="en-US" b="0" dirty="0" smtClean="0"/>
              <a:t>프레임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</a:t>
            </a:r>
            <a:r>
              <a:rPr lang="ko-KR" altLang="en-US" b="0" dirty="0" err="1"/>
              <a:t>패킷</a:t>
            </a:r>
            <a:r>
              <a:rPr lang="en-US" altLang="ko-KR" b="0" dirty="0"/>
              <a:t>, </a:t>
            </a:r>
            <a:r>
              <a:rPr lang="ko-KR" altLang="en-US" b="0" dirty="0"/>
              <a:t>전송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세그먼트로 라벨을 붙인다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14" y="2780928"/>
            <a:ext cx="53911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OSI </a:t>
            </a:r>
            <a:r>
              <a:rPr lang="ko-KR" altLang="en-US" b="0" dirty="0"/>
              <a:t>참조 모델에서 데이터는 응용 계층에서 하위 계층으로 순차적으로 전송되는데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물리계층과 </a:t>
            </a:r>
            <a:r>
              <a:rPr lang="ko-KR" altLang="en-US" b="0" dirty="0"/>
              <a:t>응용 계층을 제외한 나머지 계층에서는 데이터의 시작부분과 끝부분에 헤더나 </a:t>
            </a:r>
            <a:r>
              <a:rPr lang="ko-KR" altLang="en-US" b="0" dirty="0" smtClean="0"/>
              <a:t>트레일러 </a:t>
            </a:r>
            <a:r>
              <a:rPr lang="ko-KR" altLang="en-US" b="0" dirty="0"/>
              <a:t>형태로 정보를 추가한다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시작 부분에 </a:t>
            </a:r>
            <a:r>
              <a:rPr lang="ko-KR" altLang="en-US" b="0" dirty="0"/>
              <a:t>추가되는 헤더는 데이터 링크 계층</a:t>
            </a:r>
            <a:r>
              <a:rPr lang="en-US" altLang="ko-KR" b="0" dirty="0"/>
              <a:t>(2</a:t>
            </a:r>
            <a:r>
              <a:rPr lang="ko-KR" altLang="en-US" b="0" dirty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계층</a:t>
            </a:r>
            <a:r>
              <a:rPr lang="en-US" altLang="ko-KR" b="0" dirty="0"/>
              <a:t>(3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전송 계층</a:t>
            </a:r>
            <a:r>
              <a:rPr lang="en-US" altLang="ko-KR" b="0" dirty="0"/>
              <a:t>(4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세션 계층</a:t>
            </a:r>
            <a:r>
              <a:rPr lang="en-US" altLang="ko-KR" b="0" dirty="0"/>
              <a:t>(5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표현 계층</a:t>
            </a:r>
            <a:r>
              <a:rPr lang="en-US" altLang="ko-KR" b="0" dirty="0"/>
              <a:t>(6</a:t>
            </a:r>
            <a:r>
              <a:rPr lang="ko-KR" altLang="en-US" b="0" dirty="0"/>
              <a:t>계층</a:t>
            </a:r>
            <a:r>
              <a:rPr lang="en-US" altLang="ko-KR" b="0" dirty="0"/>
              <a:t>)</a:t>
            </a:r>
            <a:r>
              <a:rPr lang="ko-KR" altLang="en-US" b="0" dirty="0"/>
              <a:t>의 </a:t>
            </a:r>
            <a:r>
              <a:rPr lang="ko-KR" altLang="en-US" b="0" dirty="0" smtClean="0"/>
              <a:t>데이터에 추가되고</a:t>
            </a:r>
            <a:r>
              <a:rPr lang="en-US" altLang="ko-KR" b="0" dirty="0"/>
              <a:t>, </a:t>
            </a:r>
            <a:r>
              <a:rPr lang="ko-KR" altLang="en-US" b="0" dirty="0"/>
              <a:t>끝부분에 추가되는 트레일러는 데이터 링크 계층</a:t>
            </a:r>
            <a:r>
              <a:rPr lang="en-US" altLang="ko-KR" b="0" dirty="0"/>
              <a:t>(2</a:t>
            </a:r>
            <a:r>
              <a:rPr lang="ko-KR" altLang="en-US" b="0" dirty="0"/>
              <a:t>계층</a:t>
            </a:r>
            <a:r>
              <a:rPr lang="en-US" altLang="ko-KR" b="0" dirty="0"/>
              <a:t>)</a:t>
            </a:r>
            <a:r>
              <a:rPr lang="ko-KR" altLang="en-US" b="0" dirty="0"/>
              <a:t>에만 추가된다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27051"/>
            <a:ext cx="42957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5216</TotalTime>
  <Words>2958</Words>
  <Application>Microsoft Office PowerPoint</Application>
  <PresentationFormat>화면 슬라이드 쇼(4:3)</PresentationFormat>
  <Paragraphs>200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Chapter 04. OSI 참조 모델</vt:lpstr>
      <vt:lpstr>PowerPoint 프레젠테이션</vt:lpstr>
      <vt:lpstr>PowerPoint 프레젠테이션</vt:lpstr>
      <vt:lpstr>01. OSI 참조 모델의 개요</vt:lpstr>
      <vt:lpstr>01. OSI 참조 모델의 개요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03. 네트워크 접속 계층</vt:lpstr>
      <vt:lpstr>03. 네트워크 접속 계층</vt:lpstr>
      <vt:lpstr>03. 네트워크 접속 계층</vt:lpstr>
      <vt:lpstr>04. 물리 계층</vt:lpstr>
      <vt:lpstr>04. 물리 계층</vt:lpstr>
      <vt:lpstr>04. 물리 계층</vt:lpstr>
      <vt:lpstr>04. 물리 계층</vt:lpstr>
      <vt:lpstr>04. 물리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06. 스위치</vt:lpstr>
      <vt:lpstr>06. 스위치</vt:lpstr>
      <vt:lpstr>06. 스위치</vt:lpstr>
      <vt:lpstr>06. 스위치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admin</cp:lastModifiedBy>
  <cp:revision>620</cp:revision>
  <dcterms:created xsi:type="dcterms:W3CDTF">2012-07-11T10:23:22Z</dcterms:created>
  <dcterms:modified xsi:type="dcterms:W3CDTF">2020-10-27T08:01:51Z</dcterms:modified>
</cp:coreProperties>
</file>