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2" r:id="rId6"/>
    <p:sldId id="259" r:id="rId7"/>
    <p:sldId id="271" r:id="rId8"/>
    <p:sldId id="277" r:id="rId9"/>
    <p:sldId id="270" r:id="rId10"/>
    <p:sldId id="273" r:id="rId11"/>
    <p:sldId id="274" r:id="rId12"/>
    <p:sldId id="269" r:id="rId13"/>
    <p:sldId id="282" r:id="rId14"/>
    <p:sldId id="283" r:id="rId15"/>
    <p:sldId id="284" r:id="rId16"/>
    <p:sldId id="285" r:id="rId17"/>
    <p:sldId id="286" r:id="rId18"/>
    <p:sldId id="287" r:id="rId19"/>
    <p:sldId id="28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4511D-6781-4C7B-966A-74E9DE2FAA36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1654-A9D3-4A14-BB6A-23609A58C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6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5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2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9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A5F0-8396-48FB-B3B5-2033B844436D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67ED-FF54-4C5F-8D64-AF8403718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6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</a:t>
            </a:r>
            <a:r>
              <a:rPr lang="en-US" altLang="ko-KR" dirty="0"/>
              <a:t>Linux </a:t>
            </a:r>
            <a:r>
              <a:rPr lang="ko-KR" altLang="en-US" dirty="0"/>
              <a:t>개요 및 설치</a:t>
            </a:r>
          </a:p>
        </p:txBody>
      </p:sp>
    </p:spTree>
    <p:extLst>
      <p:ext uri="{BB962C8B-B14F-4D97-AF65-F5344CB8AC3E}">
        <p14:creationId xmlns:p14="http://schemas.microsoft.com/office/powerpoint/2010/main" val="142489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639832"/>
            <a:ext cx="8642350" cy="516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>
                <a:latin typeface="+mj-lt"/>
              </a:rPr>
              <a:t>가상머신과 가상머신 프로그램의 개념</a:t>
            </a:r>
            <a:r>
              <a:rPr lang="en-US" altLang="ko-KR" sz="2200" b="1">
                <a:latin typeface="+mj-lt"/>
              </a:rPr>
              <a:t>(1)</a:t>
            </a:r>
          </a:p>
          <a:p>
            <a:pPr marL="0" indent="0">
              <a:buNone/>
            </a:pPr>
            <a:endParaRPr lang="en-US" altLang="ko-KR" sz="2600" dirty="0"/>
          </a:p>
          <a:p>
            <a:pPr>
              <a:defRPr/>
            </a:pPr>
            <a:r>
              <a:rPr lang="ko-KR" altLang="en-US" sz="1800"/>
              <a:t>컴퓨터에 설치된 운영체제</a:t>
            </a:r>
            <a:r>
              <a:rPr lang="en-US" altLang="ko-KR" sz="1800"/>
              <a:t>(</a:t>
            </a:r>
            <a:r>
              <a:rPr lang="ko-KR" altLang="en-US" sz="1800"/>
              <a:t>호스트</a:t>
            </a:r>
            <a:r>
              <a:rPr lang="en-US" altLang="ko-KR" sz="1800"/>
              <a:t>OS)</a:t>
            </a:r>
            <a:r>
              <a:rPr lang="ko-KR" altLang="en-US" sz="1800"/>
              <a:t>안에 가상의 컴퓨터를 만들고</a:t>
            </a:r>
            <a:r>
              <a:rPr lang="en-US" altLang="ko-KR" sz="1800"/>
              <a:t>, </a:t>
            </a:r>
            <a:r>
              <a:rPr lang="ko-KR" altLang="en-US" sz="1800"/>
              <a:t>그 안에 또 다른 운영체제</a:t>
            </a:r>
            <a:r>
              <a:rPr lang="en-US" altLang="ko-KR" sz="1800"/>
              <a:t>(</a:t>
            </a:r>
            <a:r>
              <a:rPr lang="ko-KR" altLang="en-US" sz="1800"/>
              <a:t>게스트</a:t>
            </a:r>
            <a:r>
              <a:rPr lang="en-US" altLang="ko-KR" sz="1800"/>
              <a:t>OS)</a:t>
            </a:r>
            <a:r>
              <a:rPr lang="ko-KR" altLang="en-US" sz="1800"/>
              <a:t>를 설치</a:t>
            </a:r>
            <a:r>
              <a:rPr lang="en-US" altLang="ko-KR" sz="1800"/>
              <a:t>/</a:t>
            </a:r>
            <a:r>
              <a:rPr lang="ko-KR" altLang="en-US" sz="1800"/>
              <a:t>운영할 수 있도록 제작된 프로그램</a:t>
            </a:r>
            <a:endParaRPr lang="en-US" altLang="ko-KR" sz="1800"/>
          </a:p>
          <a:p>
            <a:pPr>
              <a:defRPr/>
            </a:pPr>
            <a:endParaRPr lang="en-US" altLang="ko-KR" sz="1800"/>
          </a:p>
          <a:p>
            <a:pPr>
              <a:defRPr/>
            </a:pPr>
            <a:r>
              <a:rPr lang="en-US" altLang="ko-KR" sz="1800"/>
              <a:t>PC</a:t>
            </a:r>
            <a:r>
              <a:rPr lang="ko-KR" altLang="en-US" sz="1800"/>
              <a:t>에 이미 설치되어 있는</a:t>
            </a:r>
            <a:r>
              <a:rPr lang="en-US" altLang="ko-KR" sz="1800"/>
              <a:t>Windows</a:t>
            </a:r>
            <a:r>
              <a:rPr lang="ko-KR" altLang="en-US" sz="1800"/>
              <a:t>를 호스트 운영체제</a:t>
            </a:r>
            <a:r>
              <a:rPr lang="en-US" altLang="ko-KR" sz="1800"/>
              <a:t>(Host Operating System, </a:t>
            </a:r>
            <a:r>
              <a:rPr lang="ko-KR" altLang="en-US" sz="1800" b="1"/>
              <a:t>호스트</a:t>
            </a:r>
            <a:r>
              <a:rPr lang="en-US" altLang="ko-KR" sz="1800" b="1"/>
              <a:t>OS</a:t>
            </a:r>
            <a:r>
              <a:rPr lang="en-US" altLang="ko-KR" sz="1800"/>
              <a:t>)</a:t>
            </a:r>
            <a:r>
              <a:rPr lang="ko-KR" altLang="en-US" sz="1800"/>
              <a:t>라고 부르고</a:t>
            </a:r>
            <a:r>
              <a:rPr lang="en-US" altLang="ko-KR" sz="1800"/>
              <a:t>, </a:t>
            </a:r>
            <a:r>
              <a:rPr lang="ko-KR" altLang="en-US" sz="1800"/>
              <a:t>가상머신에 설치할 그 외의 운영체제를 게스트 운영체제</a:t>
            </a:r>
            <a:r>
              <a:rPr lang="en-US" altLang="ko-KR" sz="1800"/>
              <a:t>(Guest Operating System, </a:t>
            </a:r>
            <a:r>
              <a:rPr lang="ko-KR" altLang="en-US" sz="1800" b="1"/>
              <a:t>게스트</a:t>
            </a:r>
            <a:r>
              <a:rPr lang="en-US" altLang="ko-KR" sz="1800" b="1"/>
              <a:t>OS</a:t>
            </a:r>
            <a:r>
              <a:rPr lang="en-US" altLang="ko-KR" sz="1800"/>
              <a:t>)</a:t>
            </a:r>
            <a:r>
              <a:rPr lang="ko-KR" altLang="en-US" sz="1800"/>
              <a:t>라고 부름</a:t>
            </a:r>
            <a:endParaRPr lang="en-US" altLang="ko-KR" sz="1800"/>
          </a:p>
          <a:p>
            <a:pPr>
              <a:defRPr/>
            </a:pPr>
            <a:endParaRPr lang="en-US" altLang="ko-KR" sz="1800"/>
          </a:p>
          <a:p>
            <a:pPr>
              <a:defRPr/>
            </a:pPr>
            <a:r>
              <a:rPr lang="ko-KR" altLang="en-US" sz="1800"/>
              <a:t>멀티부팅</a:t>
            </a:r>
            <a:r>
              <a:rPr lang="en-US" altLang="ko-KR" sz="1800"/>
              <a:t>(Multi-Booting)</a:t>
            </a:r>
            <a:r>
              <a:rPr lang="ko-KR" altLang="en-US" sz="1800"/>
              <a:t>과는 개념이 다름</a:t>
            </a:r>
            <a:endParaRPr lang="en-US" altLang="ko-KR" sz="180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200" dirty="0">
              <a:effectLst/>
            </a:endParaRP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ko-KR" altLang="ko-KR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872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639832"/>
            <a:ext cx="8642350" cy="516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>
                <a:latin typeface="+mj-lt"/>
              </a:rPr>
              <a:t>가상머신과 가상머신 프로그램의 개념</a:t>
            </a:r>
            <a:r>
              <a:rPr lang="en-US" altLang="ko-KR" sz="2200" b="1">
                <a:latin typeface="+mj-lt"/>
              </a:rPr>
              <a:t>(2)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200" dirty="0">
              <a:effectLst/>
            </a:endParaRP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ko-KR" altLang="ko-KR" sz="2200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136904" cy="510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57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639832"/>
            <a:ext cx="8642350" cy="516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FF0000"/>
                </a:solidFill>
              </a:rPr>
              <a:t>(</a:t>
            </a:r>
            <a:r>
              <a:rPr lang="ko-KR" altLang="en-US" sz="2200" b="1" dirty="0">
                <a:solidFill>
                  <a:srgbClr val="FF0000"/>
                </a:solidFill>
              </a:rPr>
              <a:t>실습</a:t>
            </a:r>
            <a:r>
              <a:rPr lang="en-US" altLang="ko-KR" sz="2200" b="1" dirty="0">
                <a:solidFill>
                  <a:srgbClr val="FF0000"/>
                </a:solidFill>
              </a:rPr>
              <a:t>) </a:t>
            </a:r>
            <a:r>
              <a:rPr lang="ko-KR" altLang="en-US" sz="2200" b="1" dirty="0" err="1"/>
              <a:t>리눅스</a:t>
            </a:r>
            <a:r>
              <a:rPr lang="ko-KR" altLang="en-US" sz="2200" b="1" dirty="0"/>
              <a:t> 설치</a:t>
            </a:r>
            <a:endParaRPr lang="en-US" altLang="ko-KR" sz="2200" b="1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1800" dirty="0"/>
              <a:t>CentOS 7.0</a:t>
            </a:r>
            <a:r>
              <a:rPr lang="ko-KR" altLang="ko-KR" sz="1800" dirty="0"/>
              <a:t> 다운로드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 err="1"/>
              <a:t>vmware</a:t>
            </a:r>
            <a:r>
              <a:rPr lang="en-US" altLang="ko-KR" sz="1800" dirty="0"/>
              <a:t> player </a:t>
            </a:r>
            <a:r>
              <a:rPr lang="ko-KR" altLang="ko-KR" sz="1800" dirty="0"/>
              <a:t>다운로드</a:t>
            </a:r>
            <a:r>
              <a:rPr lang="en-US" altLang="ko-KR" sz="1800" dirty="0"/>
              <a:t> </a:t>
            </a:r>
            <a:r>
              <a:rPr lang="ko-KR" altLang="en-US" sz="1800" dirty="0"/>
              <a:t>및 설치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Vmware</a:t>
            </a:r>
            <a:r>
              <a:rPr lang="ko-KR" altLang="en-US" sz="1800" dirty="0"/>
              <a:t>에 </a:t>
            </a:r>
            <a:r>
              <a:rPr lang="en-US" altLang="ko-KR" sz="1800" dirty="0"/>
              <a:t>CentOS 7.0 </a:t>
            </a:r>
            <a:r>
              <a:rPr lang="ko-KR" altLang="en-US" sz="1800" dirty="0"/>
              <a:t>설치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VMWare tool installation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yum –y update</a:t>
            </a:r>
          </a:p>
          <a:p>
            <a:pPr marL="0" indent="0">
              <a:buNone/>
            </a:pPr>
            <a:endParaRPr lang="ko-KR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200" dirty="0">
              <a:effectLst/>
            </a:endParaRP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ko-KR" altLang="ko-KR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617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639832"/>
            <a:ext cx="8642350" cy="574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err="1"/>
              <a:t>vmware</a:t>
            </a:r>
            <a:r>
              <a:rPr lang="en-US" altLang="ko-KR" sz="2200" b="1" dirty="0"/>
              <a:t> tools installation</a:t>
            </a:r>
          </a:p>
          <a:p>
            <a:pPr>
              <a:buAutoNum type="arabicParenR"/>
            </a:pPr>
            <a:r>
              <a:rPr lang="ko-KR" altLang="en-US" sz="1600" dirty="0"/>
              <a:t>현재 </a:t>
            </a:r>
            <a:r>
              <a:rPr lang="en-US" altLang="ko-KR" sz="1600" dirty="0"/>
              <a:t>CentOS CD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마우스 우측버튼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꺼내기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buAutoNum type="arabicParenR"/>
            </a:pPr>
            <a:r>
              <a:rPr lang="en-US" altLang="ko-KR" sz="1600" dirty="0"/>
              <a:t>Install </a:t>
            </a:r>
            <a:r>
              <a:rPr lang="en-US" altLang="ko-KR" sz="1600" dirty="0">
                <a:effectLst/>
              </a:rPr>
              <a:t>VMWare Tools </a:t>
            </a:r>
            <a:r>
              <a:rPr lang="ko-KR" altLang="en-US" sz="1600" dirty="0">
                <a:effectLst/>
              </a:rPr>
              <a:t>실행</a:t>
            </a:r>
            <a:r>
              <a:rPr lang="en-US" altLang="ko-KR" sz="1600" dirty="0">
                <a:effectLst/>
              </a:rPr>
              <a:t> </a:t>
            </a:r>
          </a:p>
          <a:p>
            <a:pPr marL="0" indent="0">
              <a:buNone/>
            </a:pPr>
            <a:endParaRPr lang="en-US" altLang="ko-KR" sz="1600" dirty="0">
              <a:effectLst/>
            </a:endParaRPr>
          </a:p>
          <a:p>
            <a:pPr marL="0" indent="0">
              <a:buNone/>
            </a:pPr>
            <a:r>
              <a:rPr lang="en-US" altLang="ko-KR" sz="1600" dirty="0"/>
              <a:t>3) </a:t>
            </a:r>
            <a:r>
              <a:rPr lang="ko-KR" altLang="en-US" sz="1600" dirty="0"/>
              <a:t>윈도우 창을 이용해서 옮기거나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( </a:t>
            </a:r>
            <a:r>
              <a:rPr lang="en-US" altLang="ko-KR" sz="1600" dirty="0" err="1"/>
              <a:t>cdrom</a:t>
            </a:r>
            <a:r>
              <a:rPr lang="en-US" altLang="ko-KR" sz="1600" dirty="0"/>
              <a:t>  </a:t>
            </a:r>
            <a:r>
              <a:rPr lang="en-US" altLang="ko-KR" sz="1600" dirty="0">
                <a:sym typeface="Wingdings" panose="05000000000000000000" pitchFamily="2" charset="2"/>
              </a:rPr>
              <a:t>  root </a:t>
            </a:r>
            <a:r>
              <a:rPr lang="ko-KR" altLang="en-US" sz="1600" dirty="0" err="1">
                <a:sym typeface="Wingdings" panose="05000000000000000000" pitchFamily="2" charset="2"/>
              </a:rPr>
              <a:t>디렉토리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cp</a:t>
            </a:r>
            <a:r>
              <a:rPr lang="en-US" altLang="ko-KR" sz="1600" dirty="0"/>
              <a:t> /run/media/root/VMware Tools/VMwareTools-10.3.2-9925305.tar.gz /root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4) /root </a:t>
            </a:r>
            <a:r>
              <a:rPr lang="ko-KR" altLang="en-US" sz="1600" dirty="0" err="1"/>
              <a:t>디렉토리에서</a:t>
            </a:r>
            <a:r>
              <a:rPr lang="ko-KR" altLang="en-US" sz="1600" dirty="0"/>
              <a:t> </a:t>
            </a:r>
            <a:r>
              <a:rPr lang="en-US" altLang="ko-KR" sz="1600" dirty="0"/>
              <a:t>tar </a:t>
            </a:r>
            <a:r>
              <a:rPr lang="en-US" altLang="ko-KR" sz="1600" dirty="0" err="1"/>
              <a:t>xvfz</a:t>
            </a:r>
            <a:r>
              <a:rPr lang="en-US" altLang="ko-KR" sz="1600" dirty="0"/>
              <a:t> VMwareTools-10.3.2-9925305.tar.gz</a:t>
            </a:r>
          </a:p>
          <a:p>
            <a:pPr marL="0" indent="0">
              <a:buNone/>
            </a:pPr>
            <a:r>
              <a:rPr lang="en-US" altLang="ko-KR" sz="1600" dirty="0"/>
              <a:t>   cd </a:t>
            </a:r>
            <a:r>
              <a:rPr lang="en-US" altLang="ko-KR" sz="1600" dirty="0" err="1"/>
              <a:t>vmware</a:t>
            </a:r>
            <a:r>
              <a:rPr lang="en-US" altLang="ko-KR" sz="1600" dirty="0"/>
              <a:t>-tools-</a:t>
            </a:r>
            <a:r>
              <a:rPr lang="en-US" altLang="ko-KR" sz="1600" dirty="0" err="1"/>
              <a:t>distrib</a:t>
            </a:r>
            <a:r>
              <a:rPr lang="en-US" altLang="ko-KR" sz="1600" dirty="0"/>
              <a:t>/</a:t>
            </a:r>
          </a:p>
          <a:p>
            <a:pPr marL="0" indent="0">
              <a:buNone/>
            </a:pPr>
            <a:r>
              <a:rPr lang="en-US" altLang="ko-KR" sz="1600" dirty="0"/>
              <a:t>   ./vmware-install.pl </a:t>
            </a:r>
            <a:r>
              <a:rPr lang="ko-KR" altLang="en-US" sz="1600" dirty="0"/>
              <a:t>실행 후 </a:t>
            </a:r>
            <a:r>
              <a:rPr lang="en-US" altLang="ko-KR" sz="1600" dirty="0"/>
              <a:t>default </a:t>
            </a:r>
            <a:r>
              <a:rPr lang="ko-KR" altLang="en-US" sz="1600" dirty="0"/>
              <a:t>설치</a:t>
            </a:r>
            <a:endParaRPr lang="en-US" altLang="ko-KR" sz="1600" dirty="0">
              <a:effectLst/>
            </a:endParaRPr>
          </a:p>
          <a:p>
            <a:pPr marL="0" indent="0">
              <a:buNone/>
            </a:pPr>
            <a:endParaRPr lang="ko-KR" altLang="ko-KR" sz="1600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802583"/>
            <a:ext cx="2520280" cy="1403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636912"/>
            <a:ext cx="229920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1484784"/>
            <a:ext cx="44291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Power On</a:t>
            </a:r>
            <a:endParaRPr lang="ko-KR" altLang="en-US" sz="1600" b="1"/>
          </a:p>
        </p:txBody>
      </p:sp>
      <p:sp>
        <p:nvSpPr>
          <p:cNvPr id="7" name="직사각형 6"/>
          <p:cNvSpPr/>
          <p:nvPr/>
        </p:nvSpPr>
        <p:spPr>
          <a:xfrm>
            <a:off x="545746" y="2060848"/>
            <a:ext cx="44291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BIOS</a:t>
            </a:r>
            <a:r>
              <a:rPr lang="ko-KR" altLang="en-US" sz="1600" b="1"/>
              <a:t>에 지정된 부트드라이브로 부팅시작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5746" y="2636912"/>
            <a:ext cx="44291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부트 드라이브의 첫번째 섹터인 읽음</a:t>
            </a:r>
            <a:r>
              <a:rPr lang="en-US" altLang="ko-KR" sz="1600" b="1">
                <a:solidFill>
                  <a:schemeClr val="bg1"/>
                </a:solidFill>
              </a:rPr>
              <a:t>(MBR)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746" y="3198120"/>
            <a:ext cx="44291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부트로더</a:t>
            </a:r>
            <a:r>
              <a:rPr lang="en-US" altLang="ko-KR" sz="1600" b="1">
                <a:solidFill>
                  <a:schemeClr val="bg1"/>
                </a:solidFill>
              </a:rPr>
              <a:t>(GRUB) </a:t>
            </a:r>
            <a:r>
              <a:rPr lang="ko-KR" altLang="en-US" sz="1600" b="1">
                <a:solidFill>
                  <a:schemeClr val="bg1"/>
                </a:solidFill>
              </a:rPr>
              <a:t>작동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5746" y="3768399"/>
            <a:ext cx="44291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커널이미지</a:t>
            </a:r>
            <a:r>
              <a:rPr lang="en-US" altLang="ko-KR" sz="1600" b="1" dirty="0"/>
              <a:t>(/boot/vmlinuz-3.17.X) </a:t>
            </a:r>
            <a:r>
              <a:rPr lang="ko-KR" altLang="en-US" sz="1600" b="1" dirty="0"/>
              <a:t>로딩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5746" y="4331485"/>
            <a:ext cx="44291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루트파일시스템</a:t>
            </a:r>
            <a:r>
              <a:rPr lang="en-US" altLang="ko-KR" sz="1600" b="1"/>
              <a:t>(/) </a:t>
            </a:r>
            <a:r>
              <a:rPr lang="ko-KR" altLang="en-US" sz="1600" b="1"/>
              <a:t>마운트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5746" y="4901590"/>
            <a:ext cx="44291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init</a:t>
            </a:r>
            <a:r>
              <a:rPr lang="en-US" altLang="ko-KR" sz="1600" b="1" dirty="0"/>
              <a:t> (</a:t>
            </a:r>
            <a:r>
              <a:rPr lang="en-US" altLang="ko-KR" sz="1600" b="1" dirty="0" err="1"/>
              <a:t>systemd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프로그램 작동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5491506"/>
            <a:ext cx="44291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login:  </a:t>
            </a:r>
            <a:r>
              <a:rPr lang="ko-KR" altLang="en-US" sz="1600" b="1"/>
              <a:t>프롬프트 또는 </a:t>
            </a:r>
            <a:r>
              <a:rPr lang="en-US" altLang="ko-KR" sz="1600" b="1"/>
              <a:t>x</a:t>
            </a:r>
            <a:r>
              <a:rPr lang="ko-KR" altLang="en-US" sz="1600" b="1"/>
              <a:t>윈도우 로긴화면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850" y="476672"/>
            <a:ext cx="8281614" cy="576064"/>
          </a:xfrm>
        </p:spPr>
        <p:txBody>
          <a:bodyPr>
            <a:normAutofit/>
          </a:bodyPr>
          <a:lstStyle/>
          <a:p>
            <a:pPr marL="0" indent="0" defTabSz="285750">
              <a:lnSpc>
                <a:spcPct val="145000"/>
              </a:lnSpc>
              <a:buNone/>
            </a:pPr>
            <a:r>
              <a:rPr lang="ko-KR" altLang="en-US" sz="2200" b="1"/>
              <a:t>시스템 부팅 과정</a:t>
            </a:r>
            <a:endParaRPr lang="en-US" altLang="ko-KR" sz="2200" b="1"/>
          </a:p>
        </p:txBody>
      </p:sp>
      <p:sp>
        <p:nvSpPr>
          <p:cNvPr id="14" name="TextBox 13"/>
          <p:cNvSpPr txBox="1"/>
          <p:nvPr/>
        </p:nvSpPr>
        <p:spPr>
          <a:xfrm>
            <a:off x="5584960" y="2564904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하드웨어 시스템 체크</a:t>
            </a:r>
          </a:p>
          <a:p>
            <a:r>
              <a:rPr lang="en-US" altLang="ko-KR" sz="1400"/>
              <a:t>/var/log/dmesg </a:t>
            </a:r>
            <a:r>
              <a:rPr lang="ko-KR" altLang="en-US" sz="1400"/>
              <a:t>파일에 저장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2120" y="4633972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“</a:t>
            </a:r>
            <a:r>
              <a:rPr lang="en-US" altLang="ko-KR" sz="1400"/>
              <a:t>/</a:t>
            </a:r>
            <a:r>
              <a:rPr lang="ko-KR" altLang="en-US" sz="1400"/>
              <a:t>”를 </a:t>
            </a:r>
            <a:r>
              <a:rPr lang="en-US" altLang="ko-KR" sz="1400"/>
              <a:t>read-only</a:t>
            </a:r>
            <a:r>
              <a:rPr lang="ko-KR" altLang="en-US" sz="1400"/>
              <a:t>로 마운트</a:t>
            </a:r>
          </a:p>
          <a:p>
            <a:r>
              <a:rPr lang="ko-KR" altLang="en-US" sz="1400"/>
              <a:t>마운트 실패시 커널패닉</a:t>
            </a:r>
            <a:r>
              <a:rPr lang="en-US" altLang="ko-KR" sz="1400"/>
              <a:t>(panic)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5716611" y="5357256"/>
            <a:ext cx="31758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초기화 프로세스</a:t>
            </a:r>
            <a:r>
              <a:rPr lang="en-US" altLang="ko-KR" sz="1400"/>
              <a:t>(pid 1)</a:t>
            </a:r>
          </a:p>
          <a:p>
            <a:r>
              <a:rPr lang="ko-KR" altLang="en-US" sz="1400"/>
              <a:t>모든 프로세스의 부모프로세스</a:t>
            </a:r>
          </a:p>
          <a:p>
            <a:r>
              <a:rPr lang="en-US" altLang="ko-KR" sz="1400"/>
              <a:t>/etc/inittab </a:t>
            </a:r>
            <a:r>
              <a:rPr lang="ko-KR" altLang="en-US" sz="1400"/>
              <a:t>읽어들임</a:t>
            </a:r>
            <a:r>
              <a:rPr lang="en-US" altLang="ko-KR" sz="1400"/>
              <a:t> /</a:t>
            </a:r>
            <a:r>
              <a:rPr lang="ko-KR" altLang="en-US" sz="1400"/>
              <a:t>프로세스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8849" y="3968445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Swapper </a:t>
            </a:r>
            <a:r>
              <a:rPr lang="ko-KR" altLang="en-US" sz="1400"/>
              <a:t>프로세스 구동 </a:t>
            </a:r>
            <a:r>
              <a:rPr lang="en-US" altLang="ko-KR" sz="1400"/>
              <a:t>(pid 0)</a:t>
            </a:r>
          </a:p>
          <a:p>
            <a:r>
              <a:rPr lang="en-US" altLang="ko-KR" sz="1400"/>
              <a:t>: </a:t>
            </a:r>
            <a:r>
              <a:rPr lang="ko-KR" altLang="en-US" sz="1400"/>
              <a:t>메모리</a:t>
            </a:r>
            <a:r>
              <a:rPr lang="en-US" altLang="ko-KR" sz="1400"/>
              <a:t>/</a:t>
            </a:r>
            <a:r>
              <a:rPr lang="ko-KR" altLang="en-US" sz="1400"/>
              <a:t>디스크</a:t>
            </a:r>
          </a:p>
        </p:txBody>
      </p:sp>
      <p:cxnSp>
        <p:nvCxnSpPr>
          <p:cNvPr id="19" name="꺾인 연결선 18"/>
          <p:cNvCxnSpPr>
            <a:stCxn id="10" idx="3"/>
            <a:endCxn id="14" idx="1"/>
          </p:cNvCxnSpPr>
          <p:nvPr/>
        </p:nvCxnSpPr>
        <p:spPr>
          <a:xfrm flipV="1">
            <a:off x="4974902" y="2826514"/>
            <a:ext cx="610058" cy="11204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3"/>
            <a:endCxn id="15" idx="1"/>
          </p:cNvCxnSpPr>
          <p:nvPr/>
        </p:nvCxnSpPr>
        <p:spPr>
          <a:xfrm>
            <a:off x="4974902" y="4510080"/>
            <a:ext cx="677218" cy="385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3"/>
          </p:cNvCxnSpPr>
          <p:nvPr/>
        </p:nvCxnSpPr>
        <p:spPr>
          <a:xfrm>
            <a:off x="4974902" y="5080185"/>
            <a:ext cx="882982" cy="6342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아래쪽 화살표 35"/>
          <p:cNvSpPr/>
          <p:nvPr/>
        </p:nvSpPr>
        <p:spPr>
          <a:xfrm>
            <a:off x="2658638" y="1844824"/>
            <a:ext cx="214314" cy="14287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37" name="아래쪽 화살표 36"/>
          <p:cNvSpPr/>
          <p:nvPr/>
        </p:nvSpPr>
        <p:spPr>
          <a:xfrm>
            <a:off x="2672926" y="2424878"/>
            <a:ext cx="214314" cy="14287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38" name="아래쪽 화살표 37"/>
          <p:cNvSpPr/>
          <p:nvPr/>
        </p:nvSpPr>
        <p:spPr>
          <a:xfrm>
            <a:off x="2672926" y="2981039"/>
            <a:ext cx="214314" cy="14287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39" name="아래쪽 화살표 38"/>
          <p:cNvSpPr/>
          <p:nvPr/>
        </p:nvSpPr>
        <p:spPr>
          <a:xfrm>
            <a:off x="2672926" y="3573016"/>
            <a:ext cx="214314" cy="14287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40" name="아래쪽 화살표 39"/>
          <p:cNvSpPr/>
          <p:nvPr/>
        </p:nvSpPr>
        <p:spPr>
          <a:xfrm>
            <a:off x="2672926" y="4149080"/>
            <a:ext cx="214314" cy="14287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41" name="아래쪽 화살표 40"/>
          <p:cNvSpPr/>
          <p:nvPr/>
        </p:nvSpPr>
        <p:spPr>
          <a:xfrm>
            <a:off x="2672926" y="4681712"/>
            <a:ext cx="214314" cy="14287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42" name="아래쪽 화살표 41"/>
          <p:cNvSpPr/>
          <p:nvPr/>
        </p:nvSpPr>
        <p:spPr>
          <a:xfrm>
            <a:off x="2672926" y="5286352"/>
            <a:ext cx="214314" cy="14287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46" name="직선 화살표 연결선 45"/>
          <p:cNvCxnSpPr>
            <a:stCxn id="17" idx="1"/>
            <a:endCxn id="40" idx="3"/>
          </p:cNvCxnSpPr>
          <p:nvPr/>
        </p:nvCxnSpPr>
        <p:spPr>
          <a:xfrm flipH="1" flipV="1">
            <a:off x="2887240" y="4220518"/>
            <a:ext cx="2831609" cy="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83698" y="1833811"/>
            <a:ext cx="154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CD-ROM/HDD</a:t>
            </a:r>
            <a:r>
              <a:rPr lang="ko-KR" altLang="en-US" sz="1400"/>
              <a:t>등</a:t>
            </a:r>
          </a:p>
        </p:txBody>
      </p:sp>
      <p:cxnSp>
        <p:nvCxnSpPr>
          <p:cNvPr id="43" name="꺾인 연결선 42"/>
          <p:cNvCxnSpPr>
            <a:stCxn id="7" idx="3"/>
            <a:endCxn id="35" idx="1"/>
          </p:cNvCxnSpPr>
          <p:nvPr/>
        </p:nvCxnSpPr>
        <p:spPr>
          <a:xfrm flipV="1">
            <a:off x="4974902" y="1987700"/>
            <a:ext cx="708796" cy="2517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548680"/>
            <a:ext cx="8136904" cy="597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시작 과 종료</a:t>
            </a:r>
            <a:endParaRPr lang="en-US" altLang="ko-KR" sz="2200" b="1" dirty="0"/>
          </a:p>
          <a:p>
            <a:pPr marL="0" indent="0">
              <a:buNone/>
              <a:defRPr/>
            </a:pPr>
            <a:endParaRPr lang="en-US" altLang="ko-KR" sz="900" dirty="0"/>
          </a:p>
          <a:p>
            <a:pPr>
              <a:defRPr/>
            </a:pPr>
            <a:r>
              <a:rPr lang="ko-KR" altLang="en-US" sz="1600" dirty="0"/>
              <a:t>종료하는 방법</a:t>
            </a:r>
            <a:endParaRPr lang="en-US" altLang="ko-KR" sz="1600" dirty="0"/>
          </a:p>
          <a:p>
            <a:pPr marL="0" indent="0">
              <a:buNone/>
              <a:defRPr/>
            </a:pPr>
            <a:r>
              <a:rPr lang="en-US" altLang="ko-KR" sz="1600" dirty="0"/>
              <a:t>   </a:t>
            </a:r>
            <a:r>
              <a:rPr lang="ko-KR" altLang="en-US" sz="1600" dirty="0"/>
              <a:t>① 바탕 화면의 </a:t>
            </a:r>
            <a:r>
              <a:rPr lang="en-US" altLang="ko-KR" sz="1600" dirty="0"/>
              <a:t>[</a:t>
            </a:r>
            <a:r>
              <a:rPr lang="ko-KR" altLang="en-US" sz="1600" dirty="0"/>
              <a:t>시스템</a:t>
            </a:r>
            <a:r>
              <a:rPr lang="en-US" altLang="ko-KR" sz="1600" dirty="0"/>
              <a:t>] → [</a:t>
            </a:r>
            <a:r>
              <a:rPr lang="ko-KR" altLang="en-US" sz="1600" dirty="0"/>
              <a:t>끄기</a:t>
            </a:r>
            <a:r>
              <a:rPr lang="en-US" altLang="ko-KR" sz="1600" dirty="0"/>
              <a:t>] → &lt;</a:t>
            </a:r>
            <a:r>
              <a:rPr lang="ko-KR" altLang="en-US" sz="1600" dirty="0"/>
              <a:t>끄기</a:t>
            </a:r>
            <a:r>
              <a:rPr lang="en-US" altLang="ko-KR" sz="16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  </a:t>
            </a:r>
            <a:r>
              <a:rPr lang="ko-KR" altLang="en-US" sz="1600" dirty="0"/>
              <a:t>② 터미널</a:t>
            </a:r>
            <a:r>
              <a:rPr lang="en-US" altLang="ko-KR" sz="1600" dirty="0"/>
              <a:t>/</a:t>
            </a:r>
            <a:r>
              <a:rPr lang="ko-KR" altLang="en-US" sz="1600" dirty="0"/>
              <a:t>콘솔에서 시스템 종료 명령 입력 </a:t>
            </a:r>
            <a:r>
              <a:rPr lang="en-US" altLang="ko-KR" sz="1600" dirty="0"/>
              <a:t>   “shutdown -h now” 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      - 10</a:t>
            </a:r>
            <a:r>
              <a:rPr lang="ko-KR" altLang="en-US" sz="1600" dirty="0"/>
              <a:t>분 후에 종료 </a:t>
            </a:r>
            <a:r>
              <a:rPr lang="en-US" altLang="ko-KR" sz="1600" dirty="0"/>
              <a:t>#shutdown –h +10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     </a:t>
            </a:r>
            <a:r>
              <a:rPr lang="ko-KR" altLang="en-US" sz="1600" dirty="0"/>
              <a:t>“</a:t>
            </a:r>
            <a:r>
              <a:rPr lang="en-US" altLang="ko-KR" sz="1600" dirty="0"/>
              <a:t>halt -p” </a:t>
            </a:r>
            <a:r>
              <a:rPr lang="ko-KR" altLang="en-US" sz="1600" dirty="0"/>
              <a:t> </a:t>
            </a:r>
            <a:r>
              <a:rPr lang="en-US" altLang="ko-KR" sz="1600" dirty="0"/>
              <a:t>,</a:t>
            </a:r>
            <a:r>
              <a:rPr lang="ko-KR" altLang="en-US" sz="1600" dirty="0"/>
              <a:t> “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0” (</a:t>
            </a:r>
            <a:r>
              <a:rPr lang="ko-KR" altLang="en-US" sz="1600" dirty="0"/>
              <a:t>시스템 이상 및 위급상황에서만 사용권장</a:t>
            </a:r>
            <a:r>
              <a:rPr lang="en-US" altLang="ko-KR" sz="1600" dirty="0"/>
              <a:t>)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</a:t>
            </a:r>
          </a:p>
          <a:p>
            <a:pPr marL="457200" lvl="1" indent="0">
              <a:buNone/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1600" dirty="0"/>
              <a:t>시스템 </a:t>
            </a:r>
            <a:r>
              <a:rPr lang="ko-KR" altLang="en-US" sz="1600" dirty="0" err="1"/>
              <a:t>재부팅</a:t>
            </a:r>
            <a:endParaRPr lang="en-US" altLang="ko-KR" sz="1600" dirty="0"/>
          </a:p>
          <a:p>
            <a:pPr marL="0" indent="0">
              <a:buNone/>
              <a:defRPr/>
            </a:pPr>
            <a:r>
              <a:rPr lang="en-US" altLang="ko-KR" sz="1600" dirty="0"/>
              <a:t>    </a:t>
            </a:r>
            <a:r>
              <a:rPr lang="ko-KR" altLang="en-US" sz="1600" dirty="0"/>
              <a:t>① 바탕 화면의 </a:t>
            </a:r>
            <a:r>
              <a:rPr lang="en-US" altLang="ko-KR" sz="1600" dirty="0"/>
              <a:t>[</a:t>
            </a:r>
            <a:r>
              <a:rPr lang="ko-KR" altLang="en-US" sz="1600" dirty="0"/>
              <a:t>시스템</a:t>
            </a:r>
            <a:r>
              <a:rPr lang="en-US" altLang="ko-KR" sz="1600" dirty="0"/>
              <a:t>] → [</a:t>
            </a:r>
            <a:r>
              <a:rPr lang="ko-KR" altLang="en-US" sz="1600" dirty="0"/>
              <a:t>끄기</a:t>
            </a:r>
            <a:r>
              <a:rPr lang="en-US" altLang="ko-KR" sz="1600" dirty="0"/>
              <a:t>] → &lt;</a:t>
            </a:r>
            <a:r>
              <a:rPr lang="ko-KR" altLang="en-US" sz="1600" dirty="0"/>
              <a:t>다시 시작</a:t>
            </a:r>
            <a:r>
              <a:rPr lang="en-US" altLang="ko-KR" sz="16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   </a:t>
            </a:r>
            <a:r>
              <a:rPr lang="ko-KR" altLang="en-US" sz="1600" dirty="0"/>
              <a:t>② 터미널</a:t>
            </a:r>
            <a:r>
              <a:rPr lang="en-US" altLang="ko-KR" sz="1600" dirty="0"/>
              <a:t>/</a:t>
            </a:r>
            <a:r>
              <a:rPr lang="ko-KR" altLang="en-US" sz="1600" dirty="0"/>
              <a:t>콘솔에서 시스템 </a:t>
            </a:r>
            <a:r>
              <a:rPr lang="ko-KR" altLang="en-US" sz="1600" dirty="0" err="1"/>
              <a:t>재부팅</a:t>
            </a:r>
            <a:r>
              <a:rPr lang="ko-KR" altLang="en-US" sz="1600" dirty="0"/>
              <a:t> 명령 입력 </a:t>
            </a:r>
            <a:r>
              <a:rPr lang="en-US" altLang="ko-KR" sz="1600" dirty="0"/>
              <a:t>  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       “shutdown -r now” , “ reboot” , “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6”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      -  </a:t>
            </a:r>
            <a:r>
              <a:rPr lang="ko-KR" altLang="en-US" sz="1600" dirty="0"/>
              <a:t>오후 </a:t>
            </a:r>
            <a:r>
              <a:rPr lang="en-US" altLang="ko-KR" sz="1600" dirty="0"/>
              <a:t>10</a:t>
            </a:r>
            <a:r>
              <a:rPr lang="ko-KR" altLang="en-US" sz="1600" dirty="0"/>
              <a:t>시에 </a:t>
            </a:r>
            <a:r>
              <a:rPr lang="ko-KR" altLang="en-US" sz="1600" dirty="0" err="1"/>
              <a:t>재부팅</a:t>
            </a:r>
            <a:r>
              <a:rPr lang="ko-KR" altLang="en-US" sz="1600" dirty="0"/>
              <a:t> </a:t>
            </a:r>
            <a:r>
              <a:rPr lang="en-US" altLang="ko-KR" sz="1600" dirty="0"/>
              <a:t>#shutdown –r 22:00</a:t>
            </a:r>
          </a:p>
          <a:p>
            <a:pPr lvl="1"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1600" dirty="0"/>
              <a:t>로그아웃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ko-KR" altLang="en-US" sz="1600" dirty="0"/>
              <a:t>① 바탕 화면의 </a:t>
            </a:r>
            <a:r>
              <a:rPr lang="en-US" altLang="ko-KR" sz="1600" dirty="0"/>
              <a:t>[</a:t>
            </a:r>
            <a:r>
              <a:rPr lang="ko-KR" altLang="en-US" sz="1600" dirty="0"/>
              <a:t>시스템</a:t>
            </a:r>
            <a:r>
              <a:rPr lang="en-US" altLang="ko-KR" sz="1600" dirty="0"/>
              <a:t>] → [</a:t>
            </a:r>
            <a:r>
              <a:rPr lang="ko-KR" altLang="en-US" sz="1600" dirty="0"/>
              <a:t>사용자이름 로그아웃</a:t>
            </a:r>
            <a:r>
              <a:rPr lang="en-US" altLang="ko-KR" sz="1600" dirty="0"/>
              <a:t>]</a:t>
            </a:r>
          </a:p>
          <a:p>
            <a:pPr lvl="1">
              <a:buNone/>
              <a:defRPr/>
            </a:pPr>
            <a:r>
              <a:rPr lang="ko-KR" altLang="en-US" sz="1600" dirty="0"/>
              <a:t>② 터미널</a:t>
            </a:r>
            <a:r>
              <a:rPr lang="en-US" altLang="ko-KR" sz="1600" dirty="0"/>
              <a:t>/</a:t>
            </a:r>
            <a:r>
              <a:rPr lang="ko-KR" altLang="en-US" sz="1600" dirty="0"/>
              <a:t>콘솔에서 시스템 종료 명령 입력</a:t>
            </a:r>
            <a:r>
              <a:rPr lang="en-US" altLang="ko-KR" sz="1600" dirty="0"/>
              <a:t>   “logout” </a:t>
            </a:r>
            <a:r>
              <a:rPr lang="ko-KR" altLang="en-US" sz="1600" dirty="0"/>
              <a:t>또는 </a:t>
            </a:r>
            <a:r>
              <a:rPr lang="en-US" altLang="ko-KR" sz="1600" dirty="0"/>
              <a:t>“exit”</a:t>
            </a:r>
          </a:p>
          <a:p>
            <a:pPr lvl="1">
              <a:buNone/>
              <a:defRPr/>
            </a:pP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227640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548680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자동 완성</a:t>
            </a:r>
            <a:endParaRPr lang="en-US" altLang="ko-KR" sz="2200" b="1" dirty="0"/>
          </a:p>
          <a:p>
            <a:pPr marL="0" indent="0">
              <a:buNone/>
              <a:defRPr/>
            </a:pPr>
            <a:endParaRPr lang="en-US" altLang="ko-KR" sz="900" dirty="0"/>
          </a:p>
          <a:p>
            <a:pPr>
              <a:defRPr/>
            </a:pPr>
            <a:r>
              <a:rPr lang="ko-KR" altLang="en-US" sz="1600" dirty="0"/>
              <a:t>종료자동 완성이란 파일명의 일부만 입력한 후에 </a:t>
            </a:r>
            <a:r>
              <a:rPr lang="en-US" altLang="ko-KR" sz="1600" dirty="0"/>
              <a:t>Tab</a:t>
            </a:r>
            <a:r>
              <a:rPr lang="ko-KR" altLang="en-US" sz="1600" dirty="0"/>
              <a:t>키를 눌러 나머지 파일명을 자동으로 완성하는 기능을 말함</a:t>
            </a:r>
            <a:r>
              <a:rPr lang="en-US" altLang="ko-KR" sz="1600" dirty="0"/>
              <a:t>.</a:t>
            </a:r>
          </a:p>
          <a:p>
            <a:pPr>
              <a:defRPr/>
            </a:pPr>
            <a:endParaRPr lang="en-US" altLang="ko-KR" sz="1600" dirty="0"/>
          </a:p>
          <a:p>
            <a:pPr lvl="1">
              <a:buNone/>
              <a:defRPr/>
            </a:pPr>
            <a:r>
              <a:rPr lang="ko-KR" altLang="en-US" sz="1600" dirty="0"/>
              <a:t>예</a:t>
            </a:r>
            <a:r>
              <a:rPr lang="en-US" altLang="ko-KR" sz="1600" dirty="0"/>
              <a:t>) cd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/networking/devices </a:t>
            </a:r>
            <a:r>
              <a:rPr lang="ko-KR" altLang="en-US" sz="1600" dirty="0"/>
              <a:t>를 입력하려면</a:t>
            </a:r>
            <a:endParaRPr lang="en-US" altLang="ko-KR" sz="1600" dirty="0"/>
          </a:p>
          <a:p>
            <a:pPr lvl="1">
              <a:buFont typeface="Georgia" pitchFamily="18" charset="0"/>
              <a:buNone/>
              <a:defRPr/>
            </a:pPr>
            <a:r>
              <a:rPr lang="en-US" altLang="ko-KR" sz="1600" dirty="0"/>
              <a:t>    cd /et[Tab</a:t>
            </a:r>
            <a:r>
              <a:rPr lang="ko-KR" altLang="en-US" sz="1600" dirty="0"/>
              <a:t>키</a:t>
            </a:r>
            <a:r>
              <a:rPr lang="en-US" altLang="ko-KR" sz="1600" dirty="0"/>
              <a:t>]</a:t>
            </a:r>
            <a:r>
              <a:rPr lang="en-US" altLang="ko-KR" sz="1600" dirty="0" err="1"/>
              <a:t>sysco</a:t>
            </a:r>
            <a:r>
              <a:rPr lang="en-US" altLang="ko-KR" sz="1600" dirty="0"/>
              <a:t>[Tab</a:t>
            </a:r>
            <a:r>
              <a:rPr lang="ko-KR" altLang="en-US" sz="1600" dirty="0"/>
              <a:t>키</a:t>
            </a:r>
            <a:r>
              <a:rPr lang="en-US" altLang="ko-KR" sz="1600" dirty="0"/>
              <a:t>]</a:t>
            </a:r>
            <a:r>
              <a:rPr lang="en-US" altLang="ko-KR" sz="1600" dirty="0" err="1"/>
              <a:t>networki</a:t>
            </a:r>
            <a:r>
              <a:rPr lang="en-US" altLang="ko-KR" sz="1600" dirty="0"/>
              <a:t>[Tab</a:t>
            </a:r>
            <a:r>
              <a:rPr lang="ko-KR" altLang="en-US" sz="1600" dirty="0"/>
              <a:t>키</a:t>
            </a:r>
            <a:r>
              <a:rPr lang="en-US" altLang="ko-KR" sz="1600" dirty="0"/>
              <a:t>]de[Tab</a:t>
            </a:r>
            <a:r>
              <a:rPr lang="ko-KR" altLang="en-US" sz="1600" dirty="0"/>
              <a:t>키</a:t>
            </a:r>
            <a:r>
              <a:rPr lang="en-US" altLang="ko-KR" sz="1600" dirty="0"/>
              <a:t>]</a:t>
            </a:r>
          </a:p>
          <a:p>
            <a:pPr lvl="1">
              <a:buFont typeface="Georgia" pitchFamily="18" charset="0"/>
              <a:buNone/>
              <a:defRPr/>
            </a:pPr>
            <a:endParaRPr lang="en-US" altLang="ko-KR" sz="1600" dirty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자동 완성기능은 빠른 입력효과도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 파일명이나 디렉터리가 틀리지 않고 정확하게 입력되는 효과도 있으므로 자주 활용된다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2200" b="1" dirty="0" err="1"/>
              <a:t>도스키</a:t>
            </a:r>
            <a:endParaRPr lang="en-US" altLang="ko-KR" sz="2200" b="1" dirty="0"/>
          </a:p>
          <a:p>
            <a:pPr marL="0" indent="0">
              <a:buNone/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1600" dirty="0"/>
              <a:t>도스 키란 이전에 입력한 명령어를 상</a:t>
            </a:r>
            <a:r>
              <a:rPr lang="en-US" altLang="ko-KR" sz="1600" dirty="0"/>
              <a:t>/</a:t>
            </a:r>
            <a:r>
              <a:rPr lang="ko-KR" altLang="en-US" sz="1600" dirty="0"/>
              <a:t>하</a:t>
            </a:r>
            <a:r>
              <a:rPr lang="en-US" altLang="ko-KR" sz="1600" dirty="0"/>
              <a:t> </a:t>
            </a:r>
            <a:r>
              <a:rPr lang="ko-KR" altLang="en-US" sz="1600" dirty="0"/>
              <a:t>화살표 키를 이용해서 다시 나타내는 기능을 말함</a:t>
            </a:r>
            <a:r>
              <a:rPr lang="en-US" altLang="ko-KR" sz="1600" dirty="0"/>
              <a:t>.</a:t>
            </a:r>
          </a:p>
          <a:p>
            <a:pPr marL="0" indent="0">
              <a:buNone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5969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568952" cy="597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 err="1"/>
              <a:t>런레벨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runlevel</a:t>
            </a:r>
            <a:r>
              <a:rPr lang="en-US" altLang="ko-KR" sz="2200" b="1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r>
              <a:rPr lang="ko-KR" altLang="en-US" sz="1800" dirty="0"/>
              <a:t>시스템을 운영하는 </a:t>
            </a:r>
            <a:r>
              <a:rPr lang="en-US" altLang="ko-KR" sz="1800" dirty="0"/>
              <a:t>7</a:t>
            </a:r>
            <a:r>
              <a:rPr lang="ko-KR" altLang="en-US" sz="1800" dirty="0"/>
              <a:t>개의 방법</a:t>
            </a:r>
          </a:p>
          <a:p>
            <a:r>
              <a:rPr lang="en-US" altLang="ko-KR" sz="1800" dirty="0"/>
              <a:t>Windows</a:t>
            </a:r>
            <a:r>
              <a:rPr lang="ko-KR" altLang="en-US" sz="1800" dirty="0"/>
              <a:t>계열의 표준모드</a:t>
            </a:r>
            <a:r>
              <a:rPr lang="en-US" altLang="ko-KR" sz="1800" dirty="0"/>
              <a:t>,</a:t>
            </a:r>
            <a:r>
              <a:rPr lang="ko-KR" altLang="en-US" sz="1800" dirty="0"/>
              <a:t>안전모드</a:t>
            </a:r>
            <a:r>
              <a:rPr lang="en-US" altLang="ko-KR" sz="1800" dirty="0"/>
              <a:t>,</a:t>
            </a:r>
            <a:r>
              <a:rPr lang="ko-KR" altLang="en-US" sz="1800" dirty="0"/>
              <a:t>도스프롬프트모드 등과 </a:t>
            </a:r>
            <a:r>
              <a:rPr lang="ko-KR" altLang="en-US" sz="1800" dirty="0" err="1"/>
              <a:t>비슷</a:t>
            </a:r>
            <a:endParaRPr lang="ko-KR" altLang="en-US" sz="1800" dirty="0"/>
          </a:p>
          <a:p>
            <a:r>
              <a:rPr lang="ko-KR" altLang="en-US" sz="1800" dirty="0" err="1"/>
              <a:t>리눅스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부팅시</a:t>
            </a:r>
            <a:r>
              <a:rPr lang="ko-KR" altLang="en-US" sz="1800" dirty="0"/>
              <a:t> 결정</a:t>
            </a:r>
          </a:p>
          <a:p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rc.d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rc</a:t>
            </a:r>
            <a:r>
              <a:rPr lang="ko-KR" altLang="en-US" sz="1800" dirty="0"/>
              <a:t>파일 </a:t>
            </a:r>
            <a:r>
              <a:rPr lang="en-US" altLang="ko-KR" sz="1800" dirty="0"/>
              <a:t>&gt;/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rc</a:t>
            </a:r>
            <a:r>
              <a:rPr lang="en-US" altLang="ko-KR" sz="1800" dirty="0"/>
              <a:t>?.d/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파일 실행</a:t>
            </a:r>
            <a:endParaRPr lang="en-US" altLang="ko-KR" sz="1800" dirty="0"/>
          </a:p>
          <a:p>
            <a:r>
              <a:rPr lang="ko-KR" altLang="en-US" sz="1800" dirty="0"/>
              <a:t>종류</a:t>
            </a:r>
          </a:p>
          <a:p>
            <a:pPr marL="457200" lvl="1" indent="0">
              <a:buNone/>
            </a:pPr>
            <a:r>
              <a:rPr lang="en-US" altLang="ko-KR" sz="1800" dirty="0"/>
              <a:t>0 : </a:t>
            </a:r>
            <a:r>
              <a:rPr lang="ko-KR" altLang="en-US" sz="1800" dirty="0"/>
              <a:t>시스템 종료 </a:t>
            </a:r>
            <a:r>
              <a:rPr lang="en-US" altLang="ko-KR" sz="1800" dirty="0"/>
              <a:t>(# halt = #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0)</a:t>
            </a:r>
          </a:p>
          <a:p>
            <a:pPr marL="457200" lvl="1" indent="0">
              <a:buNone/>
            </a:pPr>
            <a:r>
              <a:rPr lang="en-US" altLang="ko-KR" sz="1800" dirty="0"/>
              <a:t>1 : </a:t>
            </a:r>
            <a:r>
              <a:rPr lang="ko-KR" altLang="en-US" sz="1800" dirty="0" err="1"/>
              <a:t>싱글모드</a:t>
            </a:r>
            <a:r>
              <a:rPr lang="en-US" altLang="ko-KR" sz="1800" dirty="0"/>
              <a:t>, root</a:t>
            </a:r>
            <a:r>
              <a:rPr lang="ko-KR" altLang="en-US" sz="1800" dirty="0"/>
              <a:t>사용자의 패스워드 </a:t>
            </a:r>
            <a:r>
              <a:rPr lang="ko-KR" altLang="en-US" sz="1800" dirty="0" err="1"/>
              <a:t>분실시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2 : </a:t>
            </a:r>
            <a:r>
              <a:rPr lang="ko-KR" altLang="en-US" sz="1800" dirty="0" err="1"/>
              <a:t>네트웍기능</a:t>
            </a:r>
            <a:r>
              <a:rPr lang="ko-KR" altLang="en-US" sz="1800" dirty="0"/>
              <a:t> 없는 다중사용자 모드</a:t>
            </a:r>
            <a:r>
              <a:rPr lang="en-US" altLang="ko-KR" sz="1800" dirty="0"/>
              <a:t>(</a:t>
            </a:r>
            <a:r>
              <a:rPr lang="ko-KR" altLang="en-US" sz="1800" dirty="0"/>
              <a:t>잘 사용하지 않음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marL="457200" lvl="1" indent="0">
              <a:buNone/>
            </a:pPr>
            <a:r>
              <a:rPr lang="en-US" altLang="ko-KR" sz="1800" dirty="0"/>
              <a:t>3 : </a:t>
            </a:r>
            <a:r>
              <a:rPr lang="ko-KR" altLang="en-US" sz="1800" dirty="0"/>
              <a:t>일반적 형태</a:t>
            </a:r>
            <a:r>
              <a:rPr lang="en-US" altLang="ko-KR" sz="1800" dirty="0"/>
              <a:t>(</a:t>
            </a:r>
            <a:r>
              <a:rPr lang="ko-KR" altLang="en-US" sz="1800" dirty="0"/>
              <a:t>텍스트 모드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네트웍기능이</a:t>
            </a:r>
            <a:r>
              <a:rPr lang="ko-KR" altLang="en-US" sz="1800" dirty="0"/>
              <a:t> 포함된 다중사용자 모드</a:t>
            </a:r>
          </a:p>
          <a:p>
            <a:pPr marL="457200" lvl="1" indent="0">
              <a:buNone/>
            </a:pPr>
            <a:r>
              <a:rPr lang="en-US" altLang="ko-KR" sz="1800" dirty="0"/>
              <a:t>4 : </a:t>
            </a:r>
            <a:r>
              <a:rPr lang="ko-KR" altLang="en-US" sz="1800" dirty="0"/>
              <a:t>예비 레벨</a:t>
            </a:r>
          </a:p>
          <a:p>
            <a:pPr marL="457200" lvl="1" indent="0">
              <a:buNone/>
            </a:pPr>
            <a:r>
              <a:rPr lang="en-US" altLang="ko-KR" sz="1800" dirty="0"/>
              <a:t>5 : </a:t>
            </a:r>
            <a:r>
              <a:rPr lang="ko-KR" altLang="en-US" sz="1800" dirty="0"/>
              <a:t>일반적 형태 </a:t>
            </a:r>
            <a:r>
              <a:rPr lang="en-US" altLang="ko-KR" sz="1800" dirty="0"/>
              <a:t>(</a:t>
            </a:r>
            <a:r>
              <a:rPr lang="ko-KR" altLang="en-US" sz="1800" dirty="0"/>
              <a:t>그래픽 모드</a:t>
            </a:r>
            <a:r>
              <a:rPr lang="en-US" altLang="ko-KR" sz="1800" dirty="0"/>
              <a:t>), X</a:t>
            </a:r>
            <a:r>
              <a:rPr lang="ko-KR" altLang="en-US" sz="1800" dirty="0"/>
              <a:t>윈도우 모드의 다중 사용자 모드</a:t>
            </a:r>
            <a:r>
              <a:rPr lang="en-US" altLang="ko-KR" sz="1800" dirty="0"/>
              <a:t> </a:t>
            </a:r>
          </a:p>
          <a:p>
            <a:pPr marL="457200" lvl="1" indent="0">
              <a:buNone/>
            </a:pPr>
            <a:r>
              <a:rPr lang="en-US" altLang="ko-KR" sz="1800" dirty="0"/>
              <a:t>6 : </a:t>
            </a:r>
            <a:r>
              <a:rPr lang="ko-KR" altLang="en-US" sz="1800" dirty="0" err="1"/>
              <a:t>재부팅</a:t>
            </a:r>
            <a:r>
              <a:rPr lang="ko-KR" altLang="en-US" sz="1800" dirty="0"/>
              <a:t> 모드 </a:t>
            </a:r>
            <a:r>
              <a:rPr lang="en-US" altLang="ko-KR" sz="1800" dirty="0"/>
              <a:t>(# reboot = #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6)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현재 </a:t>
            </a:r>
            <a:r>
              <a:rPr lang="ko-KR" altLang="en-US" sz="1800" dirty="0" err="1"/>
              <a:t>런레벨</a:t>
            </a:r>
            <a:r>
              <a:rPr lang="ko-KR" altLang="en-US" sz="1800" dirty="0"/>
              <a:t> 확인  </a:t>
            </a:r>
            <a:r>
              <a:rPr lang="en-US" altLang="ko-KR" sz="1800" dirty="0"/>
              <a:t>#</a:t>
            </a:r>
            <a:r>
              <a:rPr lang="en-US" altLang="ko-KR" sz="1800" dirty="0" err="1"/>
              <a:t>runlevel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773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20688"/>
            <a:ext cx="8568952" cy="597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2200" b="1" dirty="0" err="1"/>
              <a:t>리눅스</a:t>
            </a:r>
            <a:r>
              <a:rPr lang="ko-KR" altLang="en-US" sz="2200" b="1" dirty="0"/>
              <a:t> 파일의 특징</a:t>
            </a:r>
            <a:endParaRPr lang="en-US" altLang="ko-KR" sz="2200" b="1" dirty="0"/>
          </a:p>
          <a:p>
            <a:endParaRPr lang="ko-KR" altLang="en-US" sz="2000" dirty="0"/>
          </a:p>
          <a:p>
            <a:r>
              <a:rPr lang="ko-KR" altLang="en-US" sz="1800" dirty="0"/>
              <a:t>트리 형태로 구성 된 단일 </a:t>
            </a:r>
            <a:r>
              <a:rPr lang="ko-KR" altLang="en-US" sz="1800" dirty="0" err="1"/>
              <a:t>디렉토리구조로</a:t>
            </a:r>
            <a:r>
              <a:rPr lang="ko-KR" altLang="en-US" sz="1800" dirty="0"/>
              <a:t> 구성</a:t>
            </a:r>
            <a:endParaRPr lang="en-US" altLang="ko-KR" sz="1800" dirty="0"/>
          </a:p>
          <a:p>
            <a:r>
              <a:rPr lang="ko-KR" altLang="en-US" sz="1800" dirty="0"/>
              <a:t>최상위 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/>
              <a:t>: /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구분자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디렉토리명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디렉토리명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2200" b="1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32848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773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2160240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  <a:br>
              <a:rPr lang="en-US" altLang="ko-KR" dirty="0"/>
            </a:b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19" y="260648"/>
            <a:ext cx="864096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운영 체제 개념</a:t>
            </a:r>
            <a:endParaRPr lang="en-US" b="1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OS(Operation System)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Hardware를</a:t>
            </a:r>
            <a:r>
              <a:rPr lang="en-US" sz="2200" dirty="0"/>
              <a:t> </a:t>
            </a:r>
            <a:r>
              <a:rPr lang="en-US" sz="2200" dirty="0" err="1"/>
              <a:t>제어하는</a:t>
            </a:r>
            <a:r>
              <a:rPr lang="en-US" sz="2200" dirty="0"/>
              <a:t> Software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사용자와 컴퓨터 시스템 사이에 위치하며 컴퓨터 시스템의 </a:t>
            </a:r>
            <a:endParaRPr lang="en-US" altLang="ko-KR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200" dirty="0"/>
              <a:t>   </a:t>
            </a:r>
            <a:r>
              <a:rPr lang="ko-KR" altLang="en-US" sz="2200" dirty="0"/>
              <a:t>전반적인 동작을 제어하고 조정한다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lvl="1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컴퓨터 시스템의 자원들을 효율적으로 관리하여 시스템의 성능을 최적화 한다</a:t>
            </a:r>
            <a:r>
              <a:rPr lang="en-US" altLang="ko-KR" sz="2200" dirty="0"/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사용자와 하드웨어 사이의 매개체 역할을 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5" name="Picture 2" descr="그림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6527" y="3429000"/>
            <a:ext cx="4530945" cy="18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10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0825" y="44624"/>
            <a:ext cx="8642350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ko-KR" altLang="en-US" sz="2000" b="1" dirty="0" err="1"/>
              <a:t>리눅스란</a:t>
            </a:r>
            <a:r>
              <a:rPr lang="en-US" altLang="ko-KR" sz="2000" b="1" dirty="0"/>
              <a:t>?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1600" dirty="0"/>
              <a:t>1) </a:t>
            </a:r>
            <a:r>
              <a:rPr lang="ko-KR" altLang="ko-KR" sz="1600" dirty="0"/>
              <a:t>유닉스 운영체제의 공개 버전</a:t>
            </a:r>
            <a:endParaRPr lang="en-US" altLang="ko-KR" sz="1600" dirty="0"/>
          </a:p>
          <a:p>
            <a:pPr marL="0" indent="0" latinLnBrk="0">
              <a:buNone/>
            </a:pPr>
            <a:r>
              <a:rPr lang="en-US" altLang="ko-KR" sz="1600" dirty="0"/>
              <a:t>2) </a:t>
            </a:r>
            <a:r>
              <a:rPr lang="ko-KR" altLang="en-US" sz="1600" dirty="0" err="1"/>
              <a:t>리눅스의</a:t>
            </a:r>
            <a:r>
              <a:rPr lang="ko-KR" altLang="en-US" sz="1600" dirty="0"/>
              <a:t> 사용범위</a:t>
            </a:r>
          </a:p>
          <a:p>
            <a:pPr lvl="1"/>
            <a:r>
              <a:rPr lang="ko-KR" altLang="en-US" sz="1600" dirty="0"/>
              <a:t>개인용 </a:t>
            </a:r>
            <a:r>
              <a:rPr lang="ko-KR" altLang="en-US" sz="1600" dirty="0" err="1"/>
              <a:t>데스크탑</a:t>
            </a:r>
            <a:endParaRPr lang="ko-KR" altLang="en-US" sz="1600" dirty="0"/>
          </a:p>
          <a:p>
            <a:pPr lvl="1"/>
            <a:r>
              <a:rPr lang="ko-KR" altLang="en-US" sz="1600" dirty="0"/>
              <a:t>워크스테이션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 개발자용 환경</a:t>
            </a:r>
          </a:p>
          <a:p>
            <a:pPr lvl="1"/>
            <a:r>
              <a:rPr lang="ko-KR" altLang="en-US" sz="1600" dirty="0"/>
              <a:t>서버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웹서버</a:t>
            </a:r>
            <a:r>
              <a:rPr lang="en-US" altLang="ko-KR" sz="1600" dirty="0"/>
              <a:t>, DB</a:t>
            </a:r>
            <a:r>
              <a:rPr lang="ko-KR" altLang="en-US" sz="1600" dirty="0"/>
              <a:t>서버</a:t>
            </a:r>
            <a:r>
              <a:rPr lang="en-US" altLang="ko-KR" sz="1600" dirty="0"/>
              <a:t>, </a:t>
            </a:r>
            <a:r>
              <a:rPr lang="ko-KR" altLang="en-US" sz="1600" dirty="0"/>
              <a:t>메일서버</a:t>
            </a:r>
            <a:r>
              <a:rPr lang="en-US" altLang="ko-KR" sz="1600" dirty="0"/>
              <a:t>, DNS</a:t>
            </a:r>
            <a:r>
              <a:rPr lang="ko-KR" altLang="en-US" sz="1600" dirty="0"/>
              <a:t>서버</a:t>
            </a:r>
            <a:r>
              <a:rPr lang="en-US" altLang="ko-KR" sz="1600" b="1" dirty="0"/>
              <a:t>…</a:t>
            </a:r>
          </a:p>
          <a:p>
            <a:pPr lvl="1"/>
            <a:r>
              <a:rPr lang="ko-KR" altLang="en-US" sz="1600" dirty="0" err="1"/>
              <a:t>임베디드</a:t>
            </a:r>
            <a:r>
              <a:rPr lang="ko-KR" altLang="en-US" sz="1600" dirty="0"/>
              <a:t> 시스템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스마트폰</a:t>
            </a:r>
            <a:r>
              <a:rPr lang="en-US" altLang="ko-KR" sz="1600" dirty="0"/>
              <a:t>,</a:t>
            </a:r>
            <a:r>
              <a:rPr lang="ko-KR" altLang="en-US" sz="1600" dirty="0"/>
              <a:t>네트워크 장비</a:t>
            </a:r>
            <a:r>
              <a:rPr lang="en-US" altLang="ko-KR" sz="1600" dirty="0"/>
              <a:t>,TV</a:t>
            </a:r>
            <a:r>
              <a:rPr lang="en-US" altLang="ko-KR" sz="1600" b="1" dirty="0"/>
              <a:t>…</a:t>
            </a:r>
          </a:p>
          <a:p>
            <a:pPr lvl="1"/>
            <a:r>
              <a:rPr lang="ko-KR" altLang="en-US" sz="1600" dirty="0" err="1"/>
              <a:t>클러스트링</a:t>
            </a:r>
            <a:r>
              <a:rPr lang="ko-KR" altLang="en-US" sz="1600" dirty="0"/>
              <a:t> 환경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 </a:t>
            </a:r>
            <a:r>
              <a:rPr lang="ko-KR" altLang="en-US" sz="1600" dirty="0"/>
              <a:t>여러 컴퓨터가 </a:t>
            </a:r>
            <a:r>
              <a:rPr lang="en-US" altLang="ko-KR" sz="1600" dirty="0"/>
              <a:t>1</a:t>
            </a:r>
            <a:r>
              <a:rPr lang="ko-KR" altLang="en-US" sz="1600" dirty="0"/>
              <a:t>대처럼 작동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3) </a:t>
            </a:r>
            <a:r>
              <a:rPr lang="ko-KR" altLang="en-US" sz="1600" dirty="0" err="1"/>
              <a:t>리눅스의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배포판</a:t>
            </a:r>
            <a:endParaRPr lang="ko-KR" altLang="en-US" sz="1600" dirty="0"/>
          </a:p>
          <a:p>
            <a:pPr lvl="1"/>
            <a:r>
              <a:rPr lang="ko-KR" altLang="en-US" sz="1600" dirty="0"/>
              <a:t>여러 회사나 단체에서 </a:t>
            </a:r>
            <a:r>
              <a:rPr lang="ko-KR" altLang="en-US" sz="1600" dirty="0" err="1"/>
              <a:t>리눅스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커널에</a:t>
            </a:r>
            <a:r>
              <a:rPr lang="ko-KR" altLang="en-US" sz="1600" dirty="0"/>
              <a:t> 다양한 응용 프로그램을 추가하여 쉽게 설치할 수 있도록 만들어 </a:t>
            </a:r>
            <a:r>
              <a:rPr lang="ko-KR" altLang="en-US" sz="1600" dirty="0" err="1"/>
              <a:t>놓은것</a:t>
            </a:r>
            <a:r>
              <a:rPr lang="ko-KR" altLang="en-US" sz="1600" dirty="0"/>
              <a:t> </a:t>
            </a:r>
          </a:p>
          <a:p>
            <a:pPr lvl="1"/>
            <a:r>
              <a:rPr lang="ko-KR" altLang="en-US" sz="1600" dirty="0"/>
              <a:t>그래픽 기반의 환경 제공</a:t>
            </a:r>
          </a:p>
          <a:p>
            <a:pPr lvl="1"/>
            <a:r>
              <a:rPr lang="ko-KR" altLang="en-US" sz="1600" dirty="0"/>
              <a:t>하드웨어 자동 검색 기능</a:t>
            </a:r>
          </a:p>
          <a:p>
            <a:pPr lvl="1"/>
            <a:r>
              <a:rPr lang="ko-KR" altLang="en-US" sz="1600" dirty="0"/>
              <a:t>필요한 주요 프로그램 제공</a:t>
            </a:r>
          </a:p>
          <a:p>
            <a:pPr lvl="1"/>
            <a:r>
              <a:rPr lang="ko-KR" altLang="en-US" sz="1600" dirty="0"/>
              <a:t>대표적인 </a:t>
            </a:r>
            <a:r>
              <a:rPr lang="ko-KR" altLang="en-US" sz="1600" dirty="0" err="1"/>
              <a:t>배포본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RedHatm</a:t>
            </a:r>
            <a:r>
              <a:rPr lang="en-US" altLang="ko-KR" sz="1600" dirty="0"/>
              <a:t> Fedora,  </a:t>
            </a:r>
          </a:p>
          <a:p>
            <a:pPr lvl="1">
              <a:buNone/>
            </a:pPr>
            <a:r>
              <a:rPr lang="en-US" altLang="ko-KR" sz="1600" dirty="0"/>
              <a:t>                     </a:t>
            </a:r>
            <a:r>
              <a:rPr lang="ko-KR" altLang="en-US" sz="1600" dirty="0" err="1"/>
              <a:t>우분투</a:t>
            </a:r>
            <a:r>
              <a:rPr lang="en-US" altLang="ko-KR" sz="1600" dirty="0"/>
              <a:t>, CentOS, </a:t>
            </a:r>
            <a:r>
              <a:rPr lang="en-US" altLang="ko-KR" sz="1600" dirty="0" err="1"/>
              <a:t>Suse</a:t>
            </a:r>
            <a:r>
              <a:rPr lang="ko-KR" altLang="en-US" sz="1600" dirty="0"/>
              <a:t>등</a:t>
            </a:r>
            <a:endParaRPr 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4509120"/>
            <a:ext cx="2892549" cy="13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5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260648"/>
            <a:ext cx="8642350" cy="5328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GNU </a:t>
            </a:r>
            <a:r>
              <a:rPr lang="ko-KR" altLang="en-US" sz="2200" b="1" dirty="0"/>
              <a:t>프로젝트</a:t>
            </a:r>
            <a:endParaRPr lang="en-US" altLang="ko-KR" sz="2200" b="1" dirty="0"/>
          </a:p>
          <a:p>
            <a:pPr marL="0" indent="0">
              <a:buNone/>
            </a:pPr>
            <a:endParaRPr lang="en-US" altLang="ko-KR" sz="2600" dirty="0"/>
          </a:p>
          <a:p>
            <a:pPr>
              <a:defRPr/>
            </a:pPr>
            <a:r>
              <a:rPr lang="en-US" altLang="ko-KR" sz="1700" dirty="0"/>
              <a:t>1983</a:t>
            </a:r>
            <a:r>
              <a:rPr lang="ko-KR" altLang="en-US" sz="1700" dirty="0"/>
              <a:t>년에 </a:t>
            </a:r>
            <a:r>
              <a:rPr lang="en-US" altLang="ko-KR" sz="1700" dirty="0"/>
              <a:t>Richard Stallman</a:t>
            </a:r>
            <a:r>
              <a:rPr lang="ko-KR" altLang="en-US" sz="1700" dirty="0"/>
              <a:t>에 의해서 </a:t>
            </a:r>
            <a:r>
              <a:rPr lang="en-US" altLang="ko-KR" sz="1700" dirty="0"/>
              <a:t>GNU(</a:t>
            </a:r>
            <a:r>
              <a:rPr lang="en-US" altLang="ko-KR" sz="1700" b="1" dirty="0"/>
              <a:t>G</a:t>
            </a:r>
            <a:r>
              <a:rPr lang="en-US" altLang="ko-KR" sz="1700" dirty="0"/>
              <a:t>NU IS </a:t>
            </a:r>
            <a:r>
              <a:rPr lang="en-US" altLang="ko-KR" sz="1700" b="1" dirty="0"/>
              <a:t>N</a:t>
            </a:r>
            <a:r>
              <a:rPr lang="en-US" altLang="ko-KR" sz="1700" dirty="0"/>
              <a:t>OT </a:t>
            </a:r>
            <a:r>
              <a:rPr lang="en-US" altLang="ko-KR" sz="1700" b="1" dirty="0"/>
              <a:t>U</a:t>
            </a:r>
            <a:r>
              <a:rPr lang="en-US" altLang="ko-KR" sz="1700" dirty="0"/>
              <a:t>NIX) </a:t>
            </a:r>
            <a:r>
              <a:rPr lang="ko-KR" altLang="en-US" sz="1700" dirty="0"/>
              <a:t>프로젝트가 시작</a:t>
            </a:r>
            <a:endParaRPr lang="en-US" altLang="ko-KR" sz="1700" dirty="0"/>
          </a:p>
          <a:p>
            <a:pPr>
              <a:defRPr/>
            </a:pPr>
            <a:endParaRPr lang="en-US" altLang="ko-KR" sz="1700" dirty="0"/>
          </a:p>
          <a:p>
            <a:pPr>
              <a:defRPr/>
            </a:pPr>
            <a:r>
              <a:rPr lang="ko-KR" altLang="en-US" sz="1700" dirty="0"/>
              <a:t>소프트웨어 상업화에 반대하고 소스코드를 공유</a:t>
            </a:r>
            <a:r>
              <a:rPr lang="en-US" altLang="ko-KR" sz="1700" dirty="0"/>
              <a:t>, </a:t>
            </a:r>
            <a:r>
              <a:rPr lang="ko-KR" altLang="en-US" sz="1700" dirty="0"/>
              <a:t>자유로운 사용과 배포를 주장</a:t>
            </a:r>
            <a:endParaRPr lang="en-US" altLang="ko-KR" sz="1700" dirty="0"/>
          </a:p>
          <a:p>
            <a:pPr>
              <a:defRPr/>
            </a:pPr>
            <a:endParaRPr lang="en-US" altLang="ko-KR" sz="1700" dirty="0"/>
          </a:p>
          <a:p>
            <a:pPr>
              <a:defRPr/>
            </a:pPr>
            <a:r>
              <a:rPr lang="ko-KR" altLang="en-US" sz="1700" dirty="0">
                <a:solidFill>
                  <a:srgbClr val="FF0000"/>
                </a:solidFill>
              </a:rPr>
              <a:t>목표는‘모두가 공유할 수 있는 소프트웨어’</a:t>
            </a:r>
            <a:r>
              <a:rPr lang="ko-KR" altLang="en-US" sz="1700" dirty="0" err="1">
                <a:solidFill>
                  <a:srgbClr val="FF0000"/>
                </a:solidFill>
              </a:rPr>
              <a:t>를</a:t>
            </a:r>
            <a:r>
              <a:rPr lang="ko-KR" altLang="en-US" sz="1700" dirty="0">
                <a:solidFill>
                  <a:srgbClr val="FF0000"/>
                </a:solidFill>
              </a:rPr>
              <a:t> 만드는 것</a:t>
            </a:r>
            <a:endParaRPr lang="en-US" altLang="ko-KR" sz="17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700" dirty="0"/>
          </a:p>
          <a:p>
            <a:pPr>
              <a:defRPr/>
            </a:pPr>
            <a:r>
              <a:rPr lang="ko-KR" altLang="en-US" sz="1700" dirty="0" err="1"/>
              <a:t>리차드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스톨만은</a:t>
            </a:r>
            <a:r>
              <a:rPr lang="ko-KR" altLang="en-US" sz="1700" dirty="0"/>
              <a:t> </a:t>
            </a:r>
            <a:r>
              <a:rPr lang="en-US" altLang="ko-KR" sz="1700" dirty="0"/>
              <a:t>1985</a:t>
            </a:r>
            <a:r>
              <a:rPr lang="ko-KR" altLang="en-US" sz="1700" dirty="0"/>
              <a:t>년에 자유 소프트웨어 재단</a:t>
            </a:r>
            <a:r>
              <a:rPr lang="en-US" altLang="ko-KR" sz="1700" dirty="0"/>
              <a:t>(FSF, Free Software Foundation)</a:t>
            </a:r>
            <a:r>
              <a:rPr lang="ko-KR" altLang="en-US" sz="1700" dirty="0"/>
              <a:t>을 설립</a:t>
            </a:r>
            <a:endParaRPr lang="en-US" altLang="ko-KR" sz="1700" dirty="0"/>
          </a:p>
          <a:p>
            <a:pPr>
              <a:defRPr/>
            </a:pPr>
            <a:endParaRPr lang="en-US" altLang="ko-KR" sz="1700" dirty="0"/>
          </a:p>
          <a:p>
            <a:pPr>
              <a:defRPr/>
            </a:pPr>
            <a:r>
              <a:rPr lang="ko-KR" altLang="en-US" sz="1700" dirty="0"/>
              <a:t>목표는 </a:t>
            </a:r>
            <a:r>
              <a:rPr lang="en-US" altLang="ko-KR" sz="1700" dirty="0"/>
              <a:t>GNU </a:t>
            </a:r>
            <a:r>
              <a:rPr lang="ko-KR" altLang="en-US" sz="1700" dirty="0"/>
              <a:t>프로젝트에서 제작한 소프트웨어를 지원함으로써 컴퓨터 프로그램의 복제</a:t>
            </a:r>
            <a:r>
              <a:rPr lang="en-US" altLang="ko-KR" sz="1700" dirty="0"/>
              <a:t>, </a:t>
            </a:r>
            <a:r>
              <a:rPr lang="ko-KR" altLang="en-US" sz="1700" dirty="0"/>
              <a:t>변경</a:t>
            </a:r>
            <a:r>
              <a:rPr lang="en-US" altLang="ko-KR" sz="1700" dirty="0"/>
              <a:t>, </a:t>
            </a:r>
            <a:r>
              <a:rPr lang="ko-KR" altLang="en-US" sz="1700" dirty="0"/>
              <a:t>소스 코드의 사용에 대한 제한을 철폐하는 것</a:t>
            </a:r>
            <a:endParaRPr lang="en-US" altLang="ko-KR" sz="1700" dirty="0"/>
          </a:p>
          <a:p>
            <a:pPr>
              <a:defRPr/>
            </a:pPr>
            <a:endParaRPr lang="en-US" altLang="ko-KR" sz="1700" dirty="0"/>
          </a:p>
          <a:p>
            <a:pPr>
              <a:defRPr/>
            </a:pPr>
            <a:r>
              <a:rPr lang="en-US" altLang="ko-KR" sz="1700" dirty="0">
                <a:solidFill>
                  <a:srgbClr val="FF0000"/>
                </a:solidFill>
              </a:rPr>
              <a:t>GPL(General Public License)</a:t>
            </a:r>
            <a:r>
              <a:rPr lang="ko-KR" altLang="en-US" sz="1700" dirty="0">
                <a:solidFill>
                  <a:srgbClr val="FF0000"/>
                </a:solidFill>
              </a:rPr>
              <a:t>을 따름</a:t>
            </a:r>
            <a:r>
              <a:rPr lang="en-US" altLang="ko-KR" sz="1700" dirty="0">
                <a:solidFill>
                  <a:srgbClr val="FF0000"/>
                </a:solidFill>
              </a:rPr>
              <a:t>. </a:t>
            </a:r>
            <a:r>
              <a:rPr lang="ko-KR" altLang="en-US" sz="1700" dirty="0">
                <a:solidFill>
                  <a:srgbClr val="FF0000"/>
                </a:solidFill>
              </a:rPr>
              <a:t>이 라이선스는 자유 소프트웨어</a:t>
            </a:r>
            <a:r>
              <a:rPr lang="en-US" altLang="ko-KR" sz="1700" dirty="0">
                <a:solidFill>
                  <a:srgbClr val="FF0000"/>
                </a:solidFill>
              </a:rPr>
              <a:t>(Free Software)</a:t>
            </a:r>
            <a:r>
              <a:rPr lang="ko-KR" altLang="en-US" sz="1700" dirty="0">
                <a:solidFill>
                  <a:srgbClr val="FF0000"/>
                </a:solidFill>
              </a:rPr>
              <a:t>의 수정과 공유의 자유를 보장함</a:t>
            </a:r>
            <a:endParaRPr lang="en-US" altLang="ko-KR" sz="17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700" dirty="0"/>
          </a:p>
          <a:p>
            <a:pPr>
              <a:defRPr/>
            </a:pPr>
            <a:r>
              <a:rPr lang="ko-KR" altLang="en-US" sz="1700" dirty="0" err="1"/>
              <a:t>프리웨어</a:t>
            </a:r>
            <a:r>
              <a:rPr lang="en-US" altLang="ko-KR" sz="1700" dirty="0"/>
              <a:t>(Freeware, </a:t>
            </a:r>
            <a:r>
              <a:rPr lang="ko-KR" altLang="en-US" sz="1700" dirty="0"/>
              <a:t>무료 소프트웨어</a:t>
            </a:r>
            <a:r>
              <a:rPr lang="en-US" altLang="ko-KR" sz="1700" dirty="0"/>
              <a:t>)</a:t>
            </a:r>
            <a:r>
              <a:rPr lang="ko-KR" altLang="en-US" sz="1700" dirty="0"/>
              <a:t>라는 개념을 뛰어넘어서 진정한 자유</a:t>
            </a:r>
            <a:r>
              <a:rPr lang="en-US" altLang="ko-KR" sz="1700" dirty="0"/>
              <a:t>(Freedom)</a:t>
            </a:r>
            <a:r>
              <a:rPr lang="ko-KR" altLang="en-US" sz="1700" dirty="0"/>
              <a:t>에 대한 개념</a:t>
            </a:r>
            <a:endParaRPr lang="en-US" altLang="ko-KR" sz="1700" dirty="0"/>
          </a:p>
          <a:p>
            <a:pPr>
              <a:defRPr/>
            </a:pPr>
            <a:endParaRPr lang="en-US" altLang="ko-KR" sz="1700" dirty="0"/>
          </a:p>
          <a:p>
            <a:pPr>
              <a:defRPr/>
            </a:pPr>
            <a:r>
              <a:rPr lang="ko-KR" altLang="en-US" sz="1700" dirty="0"/>
              <a:t>자유 소프트웨어는 심지어 무료로 얻은 소프트웨어를 유상으로 판매할 자유도 보장</a:t>
            </a:r>
          </a:p>
        </p:txBody>
      </p:sp>
    </p:spTree>
    <p:extLst>
      <p:ext uri="{BB962C8B-B14F-4D97-AF65-F5344CB8AC3E}">
        <p14:creationId xmlns:p14="http://schemas.microsoft.com/office/powerpoint/2010/main" val="389470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7" y="188640"/>
            <a:ext cx="8569647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/>
              <a:t>리눅스 역사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600" dirty="0"/>
          </a:p>
          <a:p>
            <a:pPr latinLnBrk="0">
              <a:lnSpc>
                <a:spcPct val="110000"/>
              </a:lnSpc>
              <a:buAutoNum type="arabicParenR"/>
            </a:pPr>
            <a:r>
              <a:rPr lang="ko-KR" altLang="en-US" sz="1600" dirty="0"/>
              <a:t>리눅스는 </a:t>
            </a:r>
            <a:r>
              <a:rPr lang="en-US" altLang="ko-KR" sz="1600" dirty="0"/>
              <a:t>1991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리누스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리눅스 커널을 작성하여 발표</a:t>
            </a:r>
            <a:endParaRPr lang="en-US" altLang="ko-KR" sz="1600" dirty="0"/>
          </a:p>
          <a:p>
            <a:pPr marL="0" indent="0" latinLnBrk="0">
              <a:lnSpc>
                <a:spcPct val="11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/>
              <a:t>커널은 하드웨어를 제어하고 응용 프로그램과의 상호작용을 제공하는 운영체제의 핵심</a:t>
            </a:r>
            <a:endParaRPr lang="en-US" altLang="ko-KR" sz="1600" dirty="0"/>
          </a:p>
          <a:p>
            <a:pPr marL="0" indent="0" latinLnBrk="0">
              <a:lnSpc>
                <a:spcPct val="11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/>
              <a:t>개발자인 </a:t>
            </a:r>
            <a:r>
              <a:rPr lang="en-US" altLang="ko-KR" sz="1600" dirty="0"/>
              <a:t>Linus</a:t>
            </a:r>
            <a:r>
              <a:rPr lang="ko-KR" altLang="en-US" sz="1600" dirty="0"/>
              <a:t>와 </a:t>
            </a:r>
            <a:r>
              <a:rPr lang="en-US" altLang="ko-KR" sz="1600" dirty="0"/>
              <a:t>UNIX</a:t>
            </a:r>
            <a:r>
              <a:rPr lang="ko-KR" altLang="en-US" sz="1600" dirty="0"/>
              <a:t>의 이름을 따서 </a:t>
            </a:r>
            <a:r>
              <a:rPr lang="en-US" altLang="ko-KR" sz="1600" dirty="0"/>
              <a:t>Linux</a:t>
            </a:r>
            <a:r>
              <a:rPr lang="ko-KR" altLang="en-US" sz="1600" dirty="0"/>
              <a:t>라고 명명</a:t>
            </a:r>
            <a:endParaRPr lang="en-US" altLang="ko-KR" sz="1600" dirty="0"/>
          </a:p>
          <a:p>
            <a:pPr marL="0" indent="0" latinLnBrk="0">
              <a:lnSpc>
                <a:spcPct val="110000"/>
              </a:lnSpc>
              <a:buNone/>
            </a:pPr>
            <a:endParaRPr lang="en-US" altLang="ko-KR" sz="1600" dirty="0"/>
          </a:p>
          <a:p>
            <a:pPr marL="0" indent="0" latinLnBrk="0">
              <a:lnSpc>
                <a:spcPct val="110000"/>
              </a:lnSpc>
              <a:buNone/>
            </a:pPr>
            <a:r>
              <a:rPr lang="en-US" altLang="ko-KR" sz="1600" dirty="0"/>
              <a:t> 2) </a:t>
            </a:r>
            <a:r>
              <a:rPr lang="ko-KR" altLang="en-US" sz="1600" dirty="0" err="1"/>
              <a:t>리처드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스톨만의</a:t>
            </a:r>
            <a:r>
              <a:rPr lang="ko-KR" altLang="en-US" sz="1600" dirty="0"/>
              <a:t> </a:t>
            </a:r>
            <a:r>
              <a:rPr lang="en-US" altLang="ko-KR" sz="1600" dirty="0"/>
              <a:t>GNU </a:t>
            </a:r>
            <a:r>
              <a:rPr lang="ko-KR" altLang="en-US" sz="1600" dirty="0"/>
              <a:t>프로젝트가 </a:t>
            </a:r>
            <a:r>
              <a:rPr lang="ko-KR" altLang="en-US" sz="1600" dirty="0" err="1"/>
              <a:t>리눅스와</a:t>
            </a:r>
            <a:r>
              <a:rPr lang="ko-KR" altLang="en-US" sz="1600" dirty="0"/>
              <a:t> 결합하면서 전세계의 많은 개발자들이 </a:t>
            </a:r>
            <a:endParaRPr lang="en-US" altLang="ko-KR" sz="1600" dirty="0"/>
          </a:p>
          <a:p>
            <a:pPr marL="0" indent="0" latinLnBrk="0">
              <a:lnSpc>
                <a:spcPct val="11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 err="1"/>
              <a:t>리눅스의</a:t>
            </a:r>
            <a:r>
              <a:rPr lang="ko-KR" altLang="en-US" sz="1600" dirty="0"/>
              <a:t> 기능을 마음대로 추가하고 인터넷에 배포하는 형식으로 업그레이드가 </a:t>
            </a:r>
            <a:r>
              <a:rPr lang="ko-KR" altLang="en-US" sz="1600" dirty="0" err="1"/>
              <a:t>행여져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 latinLnBrk="0">
              <a:lnSpc>
                <a:spcPct val="11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급속한 성장을 함</a:t>
            </a:r>
            <a:r>
              <a:rPr lang="en-US" altLang="ko-KR" sz="1600" dirty="0"/>
              <a:t>.</a:t>
            </a:r>
          </a:p>
          <a:p>
            <a:pPr marL="0" indent="0" latinLnBrk="0">
              <a:lnSpc>
                <a:spcPct val="110000"/>
              </a:lnSpc>
              <a:buNone/>
            </a:pPr>
            <a:endParaRPr lang="ko-KR" altLang="ko-KR" sz="1600" dirty="0"/>
          </a:p>
          <a:p>
            <a:pPr marL="0" indent="0">
              <a:buNone/>
              <a:defRPr/>
            </a:pPr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리눅스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무료 유닉스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RedHat</a:t>
            </a:r>
            <a:r>
              <a:rPr lang="ko-KR" altLang="en-US" sz="1600" dirty="0"/>
              <a:t>은 </a:t>
            </a:r>
            <a:r>
              <a:rPr lang="en-US" altLang="ko-KR" sz="1600" dirty="0"/>
              <a:t>9.0 </a:t>
            </a:r>
            <a:r>
              <a:rPr lang="ko-KR" altLang="en-US" sz="1600" dirty="0"/>
              <a:t>이후로 상용화</a:t>
            </a:r>
            <a:r>
              <a:rPr lang="en-US" altLang="ko-KR" sz="1600" dirty="0"/>
              <a:t>)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   - 1991</a:t>
            </a:r>
            <a:r>
              <a:rPr lang="ko-KR" altLang="en-US" sz="1600" dirty="0"/>
              <a:t>년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리누스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토발즈</a:t>
            </a:r>
            <a:r>
              <a:rPr lang="en-US" altLang="ko-KR" sz="1600" dirty="0"/>
              <a:t>’</a:t>
            </a:r>
            <a:r>
              <a:rPr lang="ko-KR" altLang="en-US" sz="1600" dirty="0"/>
              <a:t>가 버전 </a:t>
            </a:r>
            <a:r>
              <a:rPr lang="en-US" altLang="ko-KR" sz="1600" dirty="0"/>
              <a:t>0.01</a:t>
            </a:r>
            <a:r>
              <a:rPr lang="ko-KR" altLang="en-US" sz="1600" dirty="0"/>
              <a:t>을 최초로 작성</a:t>
            </a:r>
            <a:endParaRPr lang="en-US" altLang="ko-KR" sz="1600" dirty="0"/>
          </a:p>
          <a:p>
            <a:pPr marL="0" indent="0">
              <a:buNone/>
              <a:defRPr/>
            </a:pPr>
            <a:r>
              <a:rPr lang="en-US" altLang="ko-KR" sz="1600" dirty="0"/>
              <a:t>   - 1992</a:t>
            </a:r>
            <a:r>
              <a:rPr lang="ko-KR" altLang="en-US" sz="1600" dirty="0"/>
              <a:t>년 </a:t>
            </a:r>
            <a:r>
              <a:rPr lang="en-US" altLang="ko-KR" sz="1600" dirty="0"/>
              <a:t>0.02 </a:t>
            </a:r>
            <a:r>
              <a:rPr lang="ko-KR" altLang="en-US" sz="1600" dirty="0"/>
              <a:t>버전을 공개하면서 시작됨</a:t>
            </a:r>
            <a:endParaRPr lang="en-US" altLang="ko-KR" sz="1600" dirty="0"/>
          </a:p>
          <a:p>
            <a:pPr marL="0" indent="0">
              <a:buNone/>
              <a:defRPr/>
            </a:pPr>
            <a:r>
              <a:rPr lang="ko-KR" altLang="en-US" sz="1600" dirty="0"/>
              <a:t>  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리누스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토발즈는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커널</a:t>
            </a:r>
            <a:r>
              <a:rPr lang="en-US" altLang="ko-KR" sz="1600" dirty="0"/>
              <a:t>(Kernel)</a:t>
            </a:r>
            <a:r>
              <a:rPr lang="ko-KR" altLang="en-US" sz="1600" dirty="0"/>
              <a:t>만 개발함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4897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180" y="188640"/>
            <a:ext cx="8497639" cy="6048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8000" b="1" dirty="0" err="1"/>
              <a:t>리눅스의</a:t>
            </a:r>
            <a:r>
              <a:rPr lang="ko-KR" altLang="en-US" sz="8000" b="1" dirty="0"/>
              <a:t> 특징</a:t>
            </a:r>
            <a:endParaRPr lang="en-US" altLang="ko-KR" sz="8000" dirty="0"/>
          </a:p>
          <a:p>
            <a:pPr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6400" dirty="0"/>
              <a:t>1) </a:t>
            </a:r>
            <a:r>
              <a:rPr lang="ko-KR" altLang="en-US" sz="6400" dirty="0"/>
              <a:t>다중 사용자와 다중 작업을 지원</a:t>
            </a:r>
            <a:endParaRPr lang="en-US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6400" dirty="0"/>
              <a:t>2) </a:t>
            </a:r>
            <a:r>
              <a:rPr lang="ko-KR" altLang="en-US" sz="6400" dirty="0"/>
              <a:t>뛰어난 이식성을 제공</a:t>
            </a:r>
            <a:endParaRPr lang="en-US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6400" dirty="0"/>
              <a:t>3) </a:t>
            </a:r>
            <a:r>
              <a:rPr lang="ko-KR" altLang="en-US" sz="6400" dirty="0" err="1"/>
              <a:t>모듈화되어</a:t>
            </a:r>
            <a:r>
              <a:rPr lang="ko-KR" altLang="en-US" sz="6400" dirty="0"/>
              <a:t> 있어 업그레이드 또는 업데이트가 용이함</a:t>
            </a:r>
            <a:endParaRPr lang="en-US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6400" dirty="0"/>
              <a:t>4) </a:t>
            </a:r>
            <a:r>
              <a:rPr lang="ko-KR" altLang="ko-KR" sz="6400" dirty="0"/>
              <a:t>소스 코드를 완전</a:t>
            </a:r>
            <a:r>
              <a:rPr lang="en-US" altLang="ko-KR" sz="6400" dirty="0"/>
              <a:t> </a:t>
            </a:r>
            <a:r>
              <a:rPr lang="ko-KR" altLang="ko-KR" sz="6400" dirty="0"/>
              <a:t>무료로</a:t>
            </a:r>
            <a:r>
              <a:rPr lang="en-US" altLang="ko-KR" sz="6400" dirty="0"/>
              <a:t> </a:t>
            </a:r>
            <a:r>
              <a:rPr lang="ko-KR" altLang="ko-KR" sz="6400" dirty="0"/>
              <a:t>공개</a:t>
            </a:r>
            <a:r>
              <a:rPr lang="en-US" altLang="ko-KR" sz="6400" dirty="0"/>
              <a:t> </a:t>
            </a:r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6400" dirty="0"/>
              <a:t>     (</a:t>
            </a:r>
            <a:r>
              <a:rPr lang="en-US" altLang="ko-KR" sz="6400" u="sng" dirty="0">
                <a:hlinkClick r:id="rId2"/>
              </a:rPr>
              <a:t>www.kernel.org</a:t>
            </a:r>
            <a:r>
              <a:rPr lang="en-US" altLang="ko-KR" sz="6400" dirty="0"/>
              <a:t>)</a:t>
            </a:r>
          </a:p>
          <a:p>
            <a:pPr latinLnBrk="0">
              <a:lnSpc>
                <a:spcPct val="120000"/>
              </a:lnSpc>
            </a:pPr>
            <a:endParaRPr lang="en-US" altLang="ko-KR" sz="6400" dirty="0"/>
          </a:p>
          <a:p>
            <a:pPr latinLnBrk="0">
              <a:lnSpc>
                <a:spcPct val="120000"/>
              </a:lnSpc>
            </a:pPr>
            <a:endParaRPr lang="en-US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6400" dirty="0"/>
          </a:p>
          <a:p>
            <a:pPr latinLnBrk="0">
              <a:lnSpc>
                <a:spcPct val="120000"/>
              </a:lnSpc>
            </a:pPr>
            <a:endParaRPr lang="en-US" altLang="ko-KR" sz="6400" dirty="0"/>
          </a:p>
          <a:p>
            <a:pPr latinLnBrk="0">
              <a:lnSpc>
                <a:spcPct val="120000"/>
              </a:lnSpc>
            </a:pPr>
            <a:endParaRPr lang="en-US" altLang="ko-KR" sz="6400" dirty="0"/>
          </a:p>
          <a:p>
            <a:pPr latinLnBrk="0">
              <a:lnSpc>
                <a:spcPct val="120000"/>
              </a:lnSpc>
            </a:pPr>
            <a:endParaRPr lang="ko-KR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6400" dirty="0"/>
              <a:t>  - </a:t>
            </a:r>
            <a:r>
              <a:rPr lang="ko-KR" altLang="ko-KR" sz="6400" dirty="0"/>
              <a:t>단일 운영체제의 독점이 아닌 다수를 위한 공개라는 원칙하에 지속적인 업그레이드가 </a:t>
            </a:r>
            <a:r>
              <a:rPr lang="en-US" altLang="ko-KR" sz="6400" dirty="0"/>
              <a:t>    </a:t>
            </a:r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6400" dirty="0"/>
              <a:t>    </a:t>
            </a:r>
            <a:r>
              <a:rPr lang="ko-KR" altLang="ko-KR" sz="6400" dirty="0"/>
              <a:t>이루어</a:t>
            </a:r>
            <a:r>
              <a:rPr lang="ko-KR" altLang="en-US" sz="6400" dirty="0"/>
              <a:t>짐</a:t>
            </a:r>
            <a:endParaRPr lang="en-US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6400" dirty="0"/>
              <a:t>  - </a:t>
            </a:r>
            <a:r>
              <a:rPr lang="ko-KR" altLang="ko-KR" sz="6400" dirty="0"/>
              <a:t>파일구성이나 시스템기능의 일부는 유닉스를 기반으로 하면서</a:t>
            </a:r>
            <a:r>
              <a:rPr lang="en-US" altLang="ko-KR" sz="6400" dirty="0"/>
              <a:t>, </a:t>
            </a:r>
            <a:r>
              <a:rPr lang="ko-KR" altLang="ko-KR" sz="6400" dirty="0"/>
              <a:t>핵심 커널 부분은 </a:t>
            </a:r>
            <a:endParaRPr lang="en-US" altLang="ko-KR" sz="64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6400" dirty="0"/>
              <a:t>    </a:t>
            </a:r>
            <a:r>
              <a:rPr lang="ko-KR" altLang="ko-KR" sz="6400" dirty="0"/>
              <a:t>유닉스와 다르게 작성</a:t>
            </a:r>
            <a:r>
              <a:rPr lang="en-US" altLang="ko-KR" sz="6400" dirty="0"/>
              <a:t> </a:t>
            </a:r>
            <a:r>
              <a:rPr lang="ko-KR" altLang="en-US" sz="6400" dirty="0"/>
              <a:t>되었음</a:t>
            </a:r>
            <a:r>
              <a:rPr lang="en-US" altLang="ko-KR" sz="6400" dirty="0"/>
              <a:t>.</a:t>
            </a:r>
            <a:endParaRPr lang="ko-KR" altLang="ko-KR" sz="4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1772817"/>
            <a:ext cx="3672408" cy="27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1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1530" y="188640"/>
            <a:ext cx="846094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2000" b="1" dirty="0"/>
              <a:t>리눅스 시스템의 구조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dirty="0"/>
              <a:t>• </a:t>
            </a:r>
            <a:r>
              <a:rPr lang="ko-KR" altLang="en-US" sz="1600" dirty="0" err="1"/>
              <a:t>커널</a:t>
            </a:r>
            <a:r>
              <a:rPr lang="en-US" altLang="ko-KR" sz="1600" dirty="0"/>
              <a:t>(kernel)</a:t>
            </a:r>
            <a:r>
              <a:rPr lang="ko-KR" altLang="en-US" sz="1600" dirty="0"/>
              <a:t>과 </a:t>
            </a:r>
            <a:r>
              <a:rPr lang="en-US" altLang="ko-KR" sz="1600" dirty="0"/>
              <a:t>Shell </a:t>
            </a:r>
            <a:r>
              <a:rPr lang="ko-KR" altLang="en-US" sz="1600" dirty="0"/>
              <a:t>그리고 여러가지  시스템 프로그램</a:t>
            </a:r>
            <a:r>
              <a:rPr lang="en-US" altLang="ko-KR" sz="1600" dirty="0"/>
              <a:t>,</a:t>
            </a:r>
            <a:r>
              <a:rPr lang="ko-KR" altLang="en-US" sz="1600" dirty="0"/>
              <a:t>응용프로그램으로   구성 되어 있다</a:t>
            </a:r>
            <a:r>
              <a:rPr lang="en-US" altLang="ko-KR" sz="1600" dirty="0"/>
              <a:t>.</a:t>
            </a:r>
          </a:p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dirty="0"/>
              <a:t> </a:t>
            </a:r>
            <a:r>
              <a:rPr lang="en-US" altLang="ko-KR" sz="1600" dirty="0"/>
              <a:t>• </a:t>
            </a:r>
            <a:r>
              <a:rPr lang="ko-KR" altLang="en-US" sz="1600" dirty="0"/>
              <a:t>특히 커널은 운영체제의 심장부로 물리적은 자원과 추상적인 자원을 관리하는 자원관리자의 역할을 한다</a:t>
            </a:r>
            <a:r>
              <a:rPr lang="en-US" altLang="ko-KR" sz="1600" dirty="0"/>
              <a:t>. (</a:t>
            </a:r>
            <a:r>
              <a:rPr lang="ko-KR" altLang="en-US" sz="1600" dirty="0"/>
              <a:t>하드웨어와 소프트웨어를 연결 역할</a:t>
            </a:r>
            <a:r>
              <a:rPr lang="en-US" altLang="ko-KR" sz="1600" dirty="0"/>
              <a:t>)</a:t>
            </a:r>
          </a:p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 err="1"/>
              <a:t>커널형식</a:t>
            </a:r>
            <a:r>
              <a:rPr lang="ko-KR" altLang="en-US" sz="1800" dirty="0"/>
              <a:t> </a:t>
            </a:r>
            <a:r>
              <a:rPr lang="en-US" altLang="ko-KR" sz="1800" dirty="0"/>
              <a:t>Linux – x.y.z.tar.gz </a:t>
            </a:r>
            <a:r>
              <a:rPr lang="ko-KR" altLang="en-US" sz="1800" dirty="0"/>
              <a:t>형식</a:t>
            </a:r>
            <a:endParaRPr lang="en-US" altLang="ko-KR" sz="1800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dirty="0"/>
              <a:t>  x :major version    y : minor version(</a:t>
            </a:r>
            <a:r>
              <a:rPr lang="ko-KR" altLang="en-US" sz="1600" dirty="0"/>
              <a:t>홀수</a:t>
            </a:r>
            <a:r>
              <a:rPr lang="en-US" altLang="ko-KR" sz="1600" dirty="0"/>
              <a:t>-</a:t>
            </a:r>
            <a:r>
              <a:rPr lang="ko-KR" altLang="en-US" sz="1600" dirty="0"/>
              <a:t>베타</a:t>
            </a:r>
            <a:r>
              <a:rPr lang="en-US" altLang="ko-KR" sz="1600" dirty="0"/>
              <a:t>,</a:t>
            </a:r>
            <a:r>
              <a:rPr lang="ko-KR" altLang="en-US" sz="1600" dirty="0"/>
              <a:t>짝수</a:t>
            </a:r>
            <a:r>
              <a:rPr lang="en-US" altLang="ko-KR" sz="1600" dirty="0"/>
              <a:t>-</a:t>
            </a:r>
            <a:r>
              <a:rPr lang="ko-KR" altLang="en-US" sz="1600" dirty="0"/>
              <a:t>안정</a:t>
            </a:r>
            <a:r>
              <a:rPr lang="en-US" altLang="ko-KR" sz="1600" dirty="0"/>
              <a:t>)</a:t>
            </a:r>
            <a:r>
              <a:rPr lang="ko-KR" altLang="en-US" sz="1600" dirty="0"/>
              <a:t>    </a:t>
            </a:r>
            <a:r>
              <a:rPr lang="en-US" altLang="ko-KR" sz="1600" dirty="0"/>
              <a:t>z : patch version</a:t>
            </a:r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2400" dirty="0"/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2400" dirty="0"/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2400" dirty="0"/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24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56525"/>
            <a:ext cx="578643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17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14059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8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0825" y="639832"/>
            <a:ext cx="8642350" cy="581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/>
              <a:t>CentOS</a:t>
            </a:r>
          </a:p>
          <a:p>
            <a:pPr marL="0" indent="0">
              <a:buNone/>
            </a:pPr>
            <a:endParaRPr lang="en-US" altLang="ko-KR" sz="2600" dirty="0"/>
          </a:p>
          <a:p>
            <a:pPr>
              <a:lnSpc>
                <a:spcPct val="110000"/>
              </a:lnSpc>
            </a:pPr>
            <a:r>
              <a:rPr lang="en-US" altLang="ko-KR" sz="1700" dirty="0" err="1"/>
              <a:t>RedHat</a:t>
            </a:r>
            <a:endParaRPr lang="en-US" altLang="ko-KR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/>
              <a:t>  - </a:t>
            </a:r>
            <a:r>
              <a:rPr lang="ko-KR" altLang="en-US" sz="1700" dirty="0"/>
              <a:t>가장 유명한 </a:t>
            </a:r>
            <a:r>
              <a:rPr lang="ko-KR" altLang="en-US" sz="1700" dirty="0" err="1"/>
              <a:t>배포판</a:t>
            </a:r>
            <a:r>
              <a:rPr lang="ko-KR" altLang="en-US" sz="1700" dirty="0"/>
              <a:t> 중의 하나인 </a:t>
            </a:r>
            <a:r>
              <a:rPr lang="ko-KR" altLang="en-US" sz="1700" dirty="0" err="1"/>
              <a:t>레드햇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리눅스는</a:t>
            </a:r>
            <a:r>
              <a:rPr lang="ko-KR" altLang="en-US" sz="1700" dirty="0"/>
              <a:t>  </a:t>
            </a:r>
            <a:r>
              <a:rPr lang="en-US" altLang="ko-KR" sz="1700" dirty="0"/>
              <a:t>9.0</a:t>
            </a:r>
            <a:r>
              <a:rPr lang="ko-KR" altLang="en-US" sz="1700" dirty="0"/>
              <a:t>을</a:t>
            </a:r>
            <a:r>
              <a:rPr lang="en-US" altLang="ko-KR" sz="1700" dirty="0"/>
              <a:t> </a:t>
            </a:r>
            <a:r>
              <a:rPr lang="ko-KR" altLang="en-US" sz="1700" dirty="0"/>
              <a:t>마지막으로 </a:t>
            </a:r>
            <a:endParaRPr lang="en-US" altLang="ko-KR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/>
              <a:t>      </a:t>
            </a:r>
            <a:r>
              <a:rPr lang="ko-KR" altLang="en-US" sz="1700" dirty="0"/>
              <a:t>무료버전을 배포하지 않음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/>
              <a:t>  - </a:t>
            </a:r>
            <a:r>
              <a:rPr lang="ko-KR" altLang="en-US" sz="1700" dirty="0"/>
              <a:t>현재 </a:t>
            </a:r>
            <a:r>
              <a:rPr lang="ko-KR" altLang="en-US" sz="1700" dirty="0" err="1"/>
              <a:t>레드햇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리눅스란</a:t>
            </a:r>
            <a:r>
              <a:rPr lang="ko-KR" altLang="en-US" sz="1700" dirty="0"/>
              <a:t> 상용으로 판매되는 </a:t>
            </a:r>
            <a:r>
              <a:rPr lang="ko-KR" altLang="en-US" sz="1700" dirty="0" err="1"/>
              <a:t>레드햇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엔터</a:t>
            </a:r>
            <a:r>
              <a:rPr lang="ko-KR" altLang="en-US" sz="1700" dirty="0"/>
              <a:t> </a:t>
            </a:r>
            <a:r>
              <a:rPr lang="ko-KR" altLang="en-US" sz="1700" dirty="0" err="1"/>
              <a:t>프라이즈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/>
              <a:t>      </a:t>
            </a:r>
            <a:r>
              <a:rPr lang="ko-KR" altLang="en-US" sz="1700" dirty="0" err="1"/>
              <a:t>리눅스를</a:t>
            </a:r>
            <a:r>
              <a:rPr lang="ko-KR" altLang="en-US" sz="1700" dirty="0"/>
              <a:t> 의미</a:t>
            </a:r>
            <a:endParaRPr lang="en-US" altLang="ko-KR" sz="17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700" dirty="0"/>
          </a:p>
          <a:p>
            <a:pPr>
              <a:lnSpc>
                <a:spcPct val="110000"/>
              </a:lnSpc>
            </a:pPr>
            <a:r>
              <a:rPr lang="ko-KR" altLang="ko-KR" sz="1700" dirty="0">
                <a:effectLst/>
              </a:rPr>
              <a:t>CentOS (</a:t>
            </a:r>
            <a:r>
              <a:rPr lang="ko-KR" altLang="ko-KR" sz="1700" b="1" dirty="0">
                <a:effectLst/>
              </a:rPr>
              <a:t>C</a:t>
            </a:r>
            <a:r>
              <a:rPr lang="ko-KR" altLang="ko-KR" sz="1700" dirty="0">
                <a:effectLst/>
              </a:rPr>
              <a:t>ommunity </a:t>
            </a:r>
            <a:r>
              <a:rPr lang="ko-KR" altLang="ko-KR" sz="1700" b="1" dirty="0">
                <a:effectLst/>
              </a:rPr>
              <a:t>ent</a:t>
            </a:r>
            <a:r>
              <a:rPr lang="ko-KR" altLang="ko-KR" sz="1700" dirty="0">
                <a:effectLst/>
              </a:rPr>
              <a:t>erprise </a:t>
            </a:r>
            <a:r>
              <a:rPr lang="ko-KR" altLang="ko-KR" sz="1700" b="1" dirty="0">
                <a:effectLst/>
              </a:rPr>
              <a:t>O</a:t>
            </a:r>
            <a:r>
              <a:rPr lang="ko-KR" altLang="ko-KR" sz="1700" dirty="0">
                <a:effectLst/>
              </a:rPr>
              <a:t>perating </a:t>
            </a:r>
            <a:r>
              <a:rPr lang="ko-KR" altLang="ko-KR" sz="1700" b="1" dirty="0">
                <a:effectLst/>
              </a:rPr>
              <a:t>S</a:t>
            </a:r>
            <a:r>
              <a:rPr lang="ko-KR" altLang="ko-KR" sz="1700" dirty="0">
                <a:effectLst/>
              </a:rPr>
              <a:t>ystem</a:t>
            </a:r>
            <a:r>
              <a:rPr lang="en-US" altLang="ko-KR" sz="1700" dirty="0">
                <a:effectLst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/>
              <a:t>  - </a:t>
            </a:r>
            <a:r>
              <a:rPr lang="ko-KR" altLang="ko-KR" sz="1700" dirty="0" err="1">
                <a:effectLst/>
              </a:rPr>
              <a:t>레드햇에</a:t>
            </a:r>
            <a:r>
              <a:rPr lang="ko-KR" altLang="ko-KR" sz="1700" dirty="0">
                <a:effectLst/>
              </a:rPr>
              <a:t> 기반하여 커뮤니티를 중심으로 만들어지는 운영체제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effectLst/>
              </a:rPr>
              <a:t>  - </a:t>
            </a:r>
            <a:r>
              <a:rPr lang="ko-KR" altLang="ko-KR" sz="1700" dirty="0">
                <a:effectLst/>
              </a:rPr>
              <a:t>사실상 RHEL(RedHat Enterprise Operating System)의 </a:t>
            </a:r>
            <a:r>
              <a:rPr lang="en-US" altLang="ko-KR" sz="1700" dirty="0">
                <a:effectLst/>
              </a:rPr>
              <a:t>open</a:t>
            </a:r>
            <a:r>
              <a:rPr lang="ko-KR" altLang="en-US" sz="1700" dirty="0">
                <a:effectLst/>
              </a:rPr>
              <a:t>버전으로</a:t>
            </a:r>
            <a:endParaRPr lang="en-US" altLang="ko-KR" sz="1700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/>
              <a:t>    </a:t>
            </a:r>
            <a:r>
              <a:rPr lang="ko-KR" altLang="en-US" sz="1700" dirty="0">
                <a:effectLst/>
              </a:rPr>
              <a:t> </a:t>
            </a:r>
            <a:r>
              <a:rPr lang="ko-KR" altLang="ko-KR" sz="1700" dirty="0">
                <a:effectLst/>
              </a:rPr>
              <a:t>공개된 소스(GPL)</a:t>
            </a:r>
            <a:r>
              <a:rPr lang="en-US" altLang="ko-KR" sz="1700" dirty="0">
                <a:effectLst/>
              </a:rPr>
              <a:t> </a:t>
            </a:r>
            <a:r>
              <a:rPr lang="ko-KR" altLang="ko-KR" sz="1700" dirty="0">
                <a:effectLst/>
              </a:rPr>
              <a:t>를 상표만 바꾸어서 </a:t>
            </a:r>
            <a:r>
              <a:rPr lang="ko-KR" altLang="ko-KR" sz="1700" dirty="0" err="1">
                <a:effectLst/>
              </a:rPr>
              <a:t>빌드하여</a:t>
            </a:r>
            <a:r>
              <a:rPr lang="ko-KR" altLang="ko-KR" sz="1700" dirty="0">
                <a:effectLst/>
              </a:rPr>
              <a:t> 만들어 졌다.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effectLst/>
              </a:rPr>
              <a:t>  - </a:t>
            </a:r>
            <a:r>
              <a:rPr lang="ko-KR" altLang="ko-KR" sz="1700" dirty="0">
                <a:effectLst/>
              </a:rPr>
              <a:t>패키지의 구조가 RHEL과 대부분 같으며, 그 때문에 RHEL의 </a:t>
            </a:r>
            <a:r>
              <a:rPr lang="ko-KR" altLang="ko-KR" sz="1700" dirty="0" err="1">
                <a:effectLst/>
              </a:rPr>
              <a:t>패키</a:t>
            </a:r>
            <a:endParaRPr lang="en-US" altLang="ko-KR" sz="1700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/>
              <a:t>    </a:t>
            </a:r>
            <a:r>
              <a:rPr lang="ko-KR" altLang="ko-KR" sz="1700" dirty="0">
                <a:effectLst/>
              </a:rPr>
              <a:t>지 변경이 그대로 반영된다.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effectLst/>
              </a:rPr>
              <a:t>  - </a:t>
            </a:r>
            <a:r>
              <a:rPr lang="ko-KR" altLang="ko-KR" sz="1700" dirty="0" err="1">
                <a:effectLst/>
              </a:rPr>
              <a:t>웹서비스</a:t>
            </a:r>
            <a:r>
              <a:rPr lang="ko-KR" altLang="ko-KR" sz="1700" dirty="0">
                <a:effectLst/>
              </a:rPr>
              <a:t> 회사(포털, </a:t>
            </a:r>
            <a:r>
              <a:rPr lang="ko-KR" altLang="ko-KR" sz="1700" dirty="0" err="1">
                <a:effectLst/>
              </a:rPr>
              <a:t>웹호스팅</a:t>
            </a:r>
            <a:r>
              <a:rPr lang="ko-KR" altLang="ko-KR" sz="1700" dirty="0">
                <a:effectLst/>
              </a:rPr>
              <a:t>)에서 RHEL의 대안으로 많이 쓰인</a:t>
            </a:r>
            <a:endParaRPr lang="en-US" altLang="ko-KR" sz="1700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/>
              <a:t>    </a:t>
            </a:r>
            <a:r>
              <a:rPr lang="ko-KR" altLang="ko-KR" sz="1700" dirty="0">
                <a:effectLst/>
              </a:rPr>
              <a:t>다.</a:t>
            </a:r>
            <a:endParaRPr lang="en-US" altLang="ko-KR" sz="1700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effectLst/>
              </a:rPr>
              <a:t>  - </a:t>
            </a:r>
            <a:r>
              <a:rPr lang="ko-KR" altLang="en-US" sz="1700" dirty="0">
                <a:effectLst/>
              </a:rPr>
              <a:t>패키지 관리는 </a:t>
            </a:r>
            <a:r>
              <a:rPr lang="en-US" altLang="ko-KR" sz="1700" dirty="0"/>
              <a:t>RHEL</a:t>
            </a:r>
            <a:r>
              <a:rPr lang="ko-KR" altLang="en-US" sz="1700" dirty="0"/>
              <a:t>을 기반으로 만들어 졌기 때문에 </a:t>
            </a:r>
            <a:r>
              <a:rPr lang="en-US" altLang="ko-KR" sz="1700" dirty="0"/>
              <a:t>yum</a:t>
            </a:r>
            <a:r>
              <a:rPr lang="ko-KR" altLang="en-US" sz="1700" dirty="0"/>
              <a:t>을 사용한다</a:t>
            </a:r>
            <a:r>
              <a:rPr lang="en-US" altLang="ko-KR" sz="2400" dirty="0"/>
              <a:t>.</a:t>
            </a:r>
            <a:endParaRPr lang="en-US" altLang="ko-KR" sz="2400" dirty="0">
              <a:effectLst/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200" dirty="0">
              <a:effectLst/>
            </a:endParaRP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ko-KR" altLang="ko-KR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862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1303</Words>
  <Application>Microsoft Office PowerPoint</Application>
  <PresentationFormat>화면 슬라이드 쇼(4:3)</PresentationFormat>
  <Paragraphs>220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Georgia</vt:lpstr>
      <vt:lpstr>Wingdings</vt:lpstr>
      <vt:lpstr>Office 테마</vt:lpstr>
      <vt:lpstr>운영체제 Linux 개요 및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개요</dc:title>
  <dc:creator>difi</dc:creator>
  <cp:lastModifiedBy>DK</cp:lastModifiedBy>
  <cp:revision>58</cp:revision>
  <dcterms:created xsi:type="dcterms:W3CDTF">2014-09-22T12:31:56Z</dcterms:created>
  <dcterms:modified xsi:type="dcterms:W3CDTF">2021-01-08T03:49:33Z</dcterms:modified>
</cp:coreProperties>
</file>