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465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34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0E870D5-6AE5-4D88-A111-0D93641ABFF5}" type="datetime1">
              <a:rPr lang="ko-KR" altLang="en-US"/>
              <a:pPr lvl="0">
                <a:defRPr/>
              </a:pPr>
              <a:t>2022-02-11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1AE24632-3EF5-488E-AD08-8A90EF6A8E2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4D8E7-822C-4A77-BFDF-FF6A64D58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C88974-A054-4E23-B48D-48EE35144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B267B5-8EA1-4FA7-ACDA-E1014FA0C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6043-16AE-41D5-BBB9-0D676C601F2E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4F85F-3D2D-4322-B970-0ADD1805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D73FA7-3542-4307-A58F-7F705501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C91-0F03-4B82-A88F-5A45AD503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096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A6EAD-7593-4403-AF15-C42C7A97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012724-2042-417E-9935-CBB4604F7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A0D20-F41D-4DC6-894A-F13F24469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6043-16AE-41D5-BBB9-0D676C601F2E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0A9AA5-5470-41DF-AE0B-D1267EB88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020980-3148-43BD-A22E-7E9251B8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C91-0F03-4B82-A88F-5A45AD503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64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F76358-F4FB-45FD-B623-2A9D8DFFD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1ECC07-E7B7-42AD-A451-2E60C3679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94B781-091D-4105-98D4-5951C63DE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6043-16AE-41D5-BBB9-0D676C601F2E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269FA-5959-481D-9C39-1C60FE52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21CCB-7A1B-46ED-804F-EF72C5AAB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C91-0F03-4B82-A88F-5A45AD503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91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49227-E137-4C76-BF13-429363AC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E94409-84D6-4ACD-9BB6-7D6598D3C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98FAE7-CC28-440B-BF4C-A87E72C24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6043-16AE-41D5-BBB9-0D676C601F2E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0F3620-FA8C-4A99-8328-BD7673237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4691B-EFA8-4242-9C89-C3EB45D85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C91-0F03-4B82-A88F-5A45AD503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09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0CB45-0118-4B41-A781-360F22517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78ADF1-F21B-4980-ACCD-BD4164D7F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79A3C-1842-4007-8D31-4ADDED24C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6043-16AE-41D5-BBB9-0D676C601F2E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DAB030-31F1-4819-A21D-8D33A6F03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095848-27CF-4A36-9F94-A88145B5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C91-0F03-4B82-A88F-5A45AD503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65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00305-A32C-4604-8538-B4AE20EB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79795-9C55-4BD1-90F4-B58D7DF41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8E933A-6091-401A-A63F-3C51DC3C8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F382D7-2B9F-44F3-A35F-9A005302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6043-16AE-41D5-BBB9-0D676C601F2E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99317D-BE9F-48D7-9C46-680B73E38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939643-607A-41EA-B9E2-106DDE34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C91-0F03-4B82-A88F-5A45AD503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06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D680C-F691-4410-A589-6EB3E2FD0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9FD57-61CC-49E8-B63C-3A7B1B1D0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9B4CE9-546F-4532-9C0D-B037417C3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606BCC-6883-4176-B7C2-E6C9AFBB7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7A3D93-482D-40F2-8E80-2E7C85843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839393-D83A-4AC2-8AB6-B096E5001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6043-16AE-41D5-BBB9-0D676C601F2E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15353F-2F96-4737-AB4B-50185D1C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6243C0-E86B-4F40-932C-97B1C615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C91-0F03-4B82-A88F-5A45AD503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15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9CC2D-5444-49E6-A881-5A56BD8E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D3D6D2-6DA8-4FED-8869-3721A668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6043-16AE-41D5-BBB9-0D676C601F2E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698DA6-6238-4C79-B732-CB99B183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AAF3BB-0490-46F5-8700-9220A46B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C91-0F03-4B82-A88F-5A45AD503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35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E8F5CF-F8D7-4FAE-A6D4-CB6AFB3A8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6043-16AE-41D5-BBB9-0D676C601F2E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C9C9F9-5BDF-485A-B340-A211A2B6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F38F1F-81F7-493D-B12C-35FA97A0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C91-0F03-4B82-A88F-5A45AD503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22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9F7DB-F3FC-4BF5-8DF4-60D9B23DC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94D626-7948-4875-8CB8-44C7D9ED7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19E429-A767-40B0-B199-5B95EC208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CA8EEC-51DB-49BD-A6B7-DB5012CE3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6043-16AE-41D5-BBB9-0D676C601F2E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EC7A31-43B4-4D41-81AA-64EE4FA3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38DF39-FA94-4561-A7B0-BFCCE7D3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C91-0F03-4B82-A88F-5A45AD503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77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E31AE-21EF-453C-BE88-5F6E932D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937641-9E83-49B1-A742-735BEC394C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97645A-5147-48B7-9E39-AEBC190ED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160610-331D-4F92-8FC7-E878FC260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6043-16AE-41D5-BBB9-0D676C601F2E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06A6CD-1F9E-4D44-B45B-2D245B5B7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52F452-203C-46E3-8C1C-5DCB6CDD7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C91-0F03-4B82-A88F-5A45AD503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84513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E5B02D-1E92-451B-98FC-01D718BBB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D1507F-FF98-49C9-B20B-1E8376B78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D0A160-CA8D-47B0-8F5C-2DE09F296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66043-16AE-41D5-BBB9-0D676C601F2E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A47138-8656-4A1A-AFAF-4909C8FC4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9ABC98-2D4C-47E4-BB23-A8A999FE2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B7C91-0F03-4B82-A88F-5A45AD503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14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관련 명령어</a:t>
            </a:r>
            <a:endParaRPr lang="en-US" altLang="ko-KR" sz="4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922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</a:t>
            </a: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정의 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하드디스크에 저장된 실행코드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메모리에 로딩되어 활성화된 것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◆ 프로세스 번호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(PID)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각각의 프로세스에 할당된 번호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프로세스는 유일한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PID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가짐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포어그라운드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프로세스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(Foreground Process) 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실행하면 화면에 나타나서 사용자와 상호작용을 하는 프로세스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대부분의 응용프로그램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포어그라운드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프로세스가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끝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나기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전에는 다른 명령을 수행할 수 없음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포어그라운드로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실행 중인 프로세스를 강제 중지하려면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[Ctrl]+[c]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포어그라운드로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실행 중에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[Ctrl]+z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하면 백그라운드로 전환되며 멈춤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또는 지연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상태가 됨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110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(2)</a:t>
            </a: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백그라운드 프로세스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(Background Process)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실행은 되었지만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화면에는 나타나지 않는 프로세스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백신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데몬 등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부모 프로세스와 자식 프로세스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프로세스는 부모 프로세스를 가지고 있음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부모 프로세스를 종료하면 자식 프로세스도 자동으로 종료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프로세스 관련 명령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ps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옵션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현재 프로세스의 상태를 확인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사용자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ps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–l 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터미널에서 동작되고 있는 프로세스에 관한 정보 출력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ps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ef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사용자의 프로세스에 관한 정보 출력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ps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ef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|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grep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프로세스에 대한 정보 출력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프로세스가 동작하는지 확인 시 사용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ps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–aux 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 전체 상태 확인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7274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(3)</a:t>
            </a: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프로세스 관련 명령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(2)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kill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프로세스를 시그널을 보내는 명령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주로 종료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	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프로세스에게 시그널을 보내도록 커널에게 요청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시그널은 프로세스를 관리하는 방법이며 프로세스 간 통신 수단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종류의 시그널이 존재하며 기본 시그널은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TERM(15: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정상종료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ex) kill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-9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 번호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pstree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패키지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설치해야함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부모 프로세스와 자식 프로세스의 관계를 트리 형태로 보여줌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top 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실행 중인 프로세스의 모니터링과 관리를 위한 대화식 도구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실행 중인 개별 프로세스의 실시간 정보를 주기적으로 보여줌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ps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명령의 동적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대화식 버전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4129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 </a:t>
            </a:r>
            <a:r>
              <a:rPr lang="en-US" altLang="ko-KR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ps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-l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현재 터미널에서 동작되고 있는 프로세스에 관한 정보 출력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06A66F-EBF7-4DB1-A9BF-36F89AC4F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5275" y="1177907"/>
            <a:ext cx="6761447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8C3F703-BCDE-447E-B928-8D4A46B9D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898" y="2270785"/>
            <a:ext cx="76962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17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 </a:t>
            </a:r>
            <a:r>
              <a:rPr lang="en-US" altLang="ko-KR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ps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</a:t>
            </a:r>
            <a:r>
              <a:rPr lang="en-US" altLang="ko-KR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ef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모든 사용자의 프로세스에 관한 정보 출력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TTY ? 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    :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터미널과 연결되지 않은 프로세스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| grep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99944E-9B81-4656-B26C-88DF00DA648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5998" y="947720"/>
            <a:ext cx="4876944" cy="2062006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E00A800-9E73-400A-92D1-AB9BA63F0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4291" y="3009726"/>
            <a:ext cx="6383414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96609CD-7E51-4A1C-87DC-3AD70347D15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75566" y="1978723"/>
            <a:ext cx="24574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52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 </a:t>
            </a:r>
            <a:r>
              <a:rPr lang="en-US" altLang="ko-KR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ps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–aux (1)</a:t>
            </a: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전체 프로세스 상태 확인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USER  :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프로세스를 시작한 사용자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VSZ(Virtual Set Size)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프로세스에 할당된 메모리 크기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Kb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RSS(Resident Set Size)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메모리에서 실행중인 프로그램의 크기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 사용되는 메모리 크기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96843C-EF2D-46BD-A31E-EA18C5E4E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026" y="967845"/>
            <a:ext cx="8037945" cy="415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042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 </a:t>
            </a:r>
            <a:r>
              <a:rPr lang="en-US" altLang="ko-KR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ps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–aux (2)</a:t>
            </a: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전체 프로세스 상태 확인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TTY  :  ?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tty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실행되지 않은 것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즉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초기 부팅 시 실행된 것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STAT  :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 상태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START,  TIME  :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프로세스가 시작된 시간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사용시간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96843C-EF2D-46BD-A31E-EA18C5E4E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027" y="1075910"/>
            <a:ext cx="8037945" cy="415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17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KILL</a:t>
            </a: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시그널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프로세스에 전달되는 소프트웨어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인터럽드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시그널을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발생하는 이벤트 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오류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IO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요청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타임아웃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키보드 및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kill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시그널 기본 동작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D38B2CF-3AB5-4897-AE27-629960B98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0820" y="2648498"/>
            <a:ext cx="5950358" cy="3947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3029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 (1)</a:t>
            </a: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현재 실행 중인 프로세스의 모니터링과 관리를 위한 동적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대화식 도구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PID 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USER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프로세스를 실행시킨 사용자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PRI  :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 우선순위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NI : NICE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      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마이너스가 우선순위 높음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VIRT 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가상 메모리 사용량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RES 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현제 페이지가 상주하고 있는 크기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SHR 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분할된 페이지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프로세스에 의해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  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사용된 메모리를 나눈 메모리의 총합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S 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프로세스의 상태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%CPU : CPU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사용률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%MEM 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 사용률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TIME+ 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프로세스가 시작된 이후 경과 시간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COMMNAD 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실행된 명령어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C20E30-FBD2-43B3-B0FA-F8393D2A9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358" y="1095908"/>
            <a:ext cx="6357364" cy="411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3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 (2)</a:t>
            </a: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AF35A8-A2CD-4F6E-9D7F-38499DED6F0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45056" y="668246"/>
            <a:ext cx="7101885" cy="593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86502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ko-KR" altLang="en-US" b="1">
                <a:latin typeface="나눔바른고딕"/>
                <a:ea typeface="나눔바른고딕"/>
              </a:rPr>
              <a:t>서비스와 소켓</a:t>
            </a:r>
            <a:endParaRPr lang="ko-KR" altLang="en-US" b="1">
              <a:latin typeface="나눔바른고딕"/>
              <a:ea typeface="나눔바른고딕"/>
            </a:endParaRPr>
          </a:p>
          <a:p>
            <a:pPr marL="0" indent="0">
              <a:buNone/>
              <a:defRPr/>
            </a:pPr>
            <a:r>
              <a:rPr lang="ko-KR" altLang="en-US" sz="2000">
                <a:latin typeface="나눔바른고딕"/>
                <a:ea typeface="나눔바른고딕"/>
              </a:rPr>
              <a:t>     ◆</a:t>
            </a:r>
            <a:r>
              <a:rPr lang="en-US" altLang="ko-KR" sz="2000">
                <a:latin typeface="나눔바른고딕"/>
                <a:ea typeface="나눔바른고딕"/>
              </a:rPr>
              <a:t> </a:t>
            </a:r>
            <a:r>
              <a:rPr lang="ko-KR" altLang="en-US" sz="2000">
                <a:latin typeface="나눔바른고딕"/>
                <a:ea typeface="나눔바른고딕"/>
              </a:rPr>
              <a:t>서비스 </a:t>
            </a:r>
            <a:r>
              <a:rPr lang="en-US" altLang="ko-KR" sz="2000">
                <a:latin typeface="나눔바른고딕"/>
                <a:ea typeface="나눔바른고딕"/>
              </a:rPr>
              <a:t>(= </a:t>
            </a:r>
            <a:r>
              <a:rPr lang="ko-KR" altLang="en-US" sz="2000">
                <a:latin typeface="나눔바른고딕"/>
                <a:ea typeface="나눔바른고딕"/>
              </a:rPr>
              <a:t>데몬 </a:t>
            </a:r>
            <a:r>
              <a:rPr lang="en-US" altLang="ko-KR" sz="2000">
                <a:latin typeface="나눔바른고딕"/>
                <a:ea typeface="나눔바른고딕"/>
              </a:rPr>
              <a:t>= </a:t>
            </a:r>
            <a:r>
              <a:rPr lang="ko-KR" altLang="en-US" sz="2000">
                <a:latin typeface="나눔바른고딕"/>
                <a:ea typeface="나눔바른고딕"/>
              </a:rPr>
              <a:t>서버 프로세스</a:t>
            </a:r>
            <a:r>
              <a:rPr lang="en-US" altLang="ko-KR" sz="2000">
                <a:latin typeface="나눔바른고딕"/>
                <a:ea typeface="나눔바른고딕"/>
              </a:rPr>
              <a:t>)</a:t>
            </a:r>
            <a:endParaRPr lang="en-US" altLang="ko-KR" sz="2000">
              <a:latin typeface="나눔바른고딕"/>
              <a:ea typeface="나눔바른고딕"/>
            </a:endParaRPr>
          </a:p>
          <a:p>
            <a:pPr marL="0" indent="0">
              <a:buNone/>
              <a:defRPr/>
            </a:pPr>
            <a:r>
              <a:rPr lang="en-US" altLang="ko-KR" sz="2000">
                <a:latin typeface="나눔바른고딕"/>
                <a:ea typeface="나눔바른고딕"/>
              </a:rPr>
              <a:t>	- </a:t>
            </a:r>
            <a:r>
              <a:rPr lang="ko-KR" altLang="en-US" sz="2000">
                <a:latin typeface="나눔바른고딕"/>
                <a:ea typeface="나눔바른고딕"/>
              </a:rPr>
              <a:t>백그라운드로 실행되는 프로세스로써 서비스 매니저 프로그램인 </a:t>
            </a:r>
            <a:r>
              <a:rPr lang="en-US" altLang="ko-KR" sz="2000">
                <a:latin typeface="나눔바른고딕"/>
                <a:ea typeface="나눔바른고딕"/>
              </a:rPr>
              <a:t>system </a:t>
            </a:r>
            <a:r>
              <a:rPr lang="ko-KR" altLang="en-US" sz="2000">
                <a:latin typeface="나눔바른고딕"/>
                <a:ea typeface="나눔바른고딕"/>
              </a:rPr>
              <a:t>프로그램이 운영함</a:t>
            </a:r>
            <a:endParaRPr lang="ko-KR" altLang="en-US" sz="2000">
              <a:latin typeface="나눔바른고딕"/>
              <a:ea typeface="나눔바른고딕"/>
            </a:endParaRPr>
          </a:p>
          <a:p>
            <a:pPr marL="0" indent="0">
              <a:buNone/>
              <a:defRPr/>
            </a:pPr>
            <a:r>
              <a:rPr lang="en-US" altLang="ko-KR" sz="2000">
                <a:latin typeface="나눔바른고딕"/>
                <a:ea typeface="나눔바른고딕"/>
              </a:rPr>
              <a:t>	- </a:t>
            </a:r>
            <a:r>
              <a:rPr lang="ko-KR" altLang="en-US" sz="2000">
                <a:latin typeface="나눔바른고딕"/>
                <a:ea typeface="나눔바른고딕"/>
              </a:rPr>
              <a:t>각각 독자적인 하나의 동작을 제공함</a:t>
            </a:r>
            <a:endParaRPr lang="ko-KR" altLang="en-US" sz="2000">
              <a:latin typeface="나눔바른고딕"/>
              <a:ea typeface="나눔바른고딕"/>
            </a:endParaRPr>
          </a:p>
          <a:p>
            <a:pPr marL="0" indent="0">
              <a:buNone/>
              <a:defRPr/>
            </a:pPr>
            <a:r>
              <a:rPr lang="en-US" altLang="ko-KR" sz="2000">
                <a:latin typeface="나눔바른고딕"/>
                <a:ea typeface="나눔바른고딕"/>
              </a:rPr>
              <a:t>	- </a:t>
            </a:r>
            <a:r>
              <a:rPr lang="ko-KR" altLang="en-US" sz="2000">
                <a:latin typeface="나눔바른고딕"/>
                <a:ea typeface="나눔바른고딕"/>
              </a:rPr>
              <a:t>서비스 실행 스크립트 파일 </a:t>
            </a:r>
            <a:r>
              <a:rPr lang="en-US" altLang="ko-KR" sz="2000">
                <a:latin typeface="나눔바른고딕"/>
                <a:ea typeface="나눔바른고딕"/>
              </a:rPr>
              <a:t>: /usr/lib/systemd/system	 *.service</a:t>
            </a:r>
            <a:endParaRPr lang="en-US" altLang="ko-KR" sz="2000">
              <a:latin typeface="나눔바른고딕"/>
              <a:ea typeface="나눔바른고딕"/>
            </a:endParaRPr>
          </a:p>
          <a:p>
            <a:pPr marL="0" indent="0">
              <a:buNone/>
              <a:defRPr/>
            </a:pPr>
            <a:endParaRPr lang="en-US" altLang="ko-KR" sz="2000">
              <a:latin typeface="나눔바른고딕"/>
              <a:ea typeface="나눔바른고딕"/>
            </a:endParaRPr>
          </a:p>
          <a:p>
            <a:pPr marL="0" indent="0">
              <a:buNone/>
              <a:defRPr/>
            </a:pPr>
            <a:r>
              <a:rPr lang="ko-KR" altLang="en-US" sz="2000">
                <a:latin typeface="나눔바른고딕"/>
                <a:ea typeface="나눔바른고딕"/>
              </a:rPr>
              <a:t>     ◆</a:t>
            </a:r>
            <a:r>
              <a:rPr lang="en-US" altLang="ko-KR" sz="2000">
                <a:latin typeface="나눔바른고딕"/>
                <a:ea typeface="나눔바른고딕"/>
              </a:rPr>
              <a:t>  </a:t>
            </a:r>
            <a:r>
              <a:rPr lang="ko-KR" altLang="en-US" sz="2000">
                <a:latin typeface="나눔바른고딕"/>
                <a:ea typeface="나눔바른고딕"/>
              </a:rPr>
              <a:t>소켓</a:t>
            </a:r>
            <a:endParaRPr lang="ko-KR" altLang="en-US" sz="2000">
              <a:latin typeface="나눔바른고딕"/>
              <a:ea typeface="나눔바른고딕"/>
            </a:endParaRPr>
          </a:p>
          <a:p>
            <a:pPr marL="0" indent="0">
              <a:buNone/>
              <a:defRPr/>
            </a:pPr>
            <a:r>
              <a:rPr lang="en-US" altLang="ko-KR" sz="2000">
                <a:latin typeface="나눔바른고딕"/>
                <a:ea typeface="나눔바른고딕"/>
              </a:rPr>
              <a:t>	- </a:t>
            </a:r>
            <a:r>
              <a:rPr lang="ko-KR" altLang="en-US" sz="2000">
                <a:latin typeface="나눔바른고딕"/>
                <a:ea typeface="나눔바른고딕"/>
              </a:rPr>
              <a:t>네트워크에서 서비스 요청이 있을 경우에만 실행되는 서비스</a:t>
            </a:r>
            <a:endParaRPr lang="ko-KR" altLang="en-US" sz="2000">
              <a:latin typeface="나눔바른고딕"/>
              <a:ea typeface="나눔바른고딕"/>
            </a:endParaRPr>
          </a:p>
          <a:p>
            <a:pPr marL="0" indent="0">
              <a:buNone/>
              <a:defRPr/>
            </a:pPr>
            <a:r>
              <a:rPr lang="en-US" altLang="ko-KR" sz="2000">
                <a:latin typeface="나눔바른고딕"/>
                <a:ea typeface="나눔바른고딕"/>
              </a:rPr>
              <a:t>	- </a:t>
            </a:r>
            <a:r>
              <a:rPr lang="ko-KR" altLang="en-US" sz="2000">
                <a:latin typeface="나눔바른고딕"/>
                <a:ea typeface="나눔바른고딕"/>
              </a:rPr>
              <a:t>서비스 매니저 프로그램인 </a:t>
            </a:r>
            <a:r>
              <a:rPr lang="en-US" altLang="ko-KR" sz="2000">
                <a:latin typeface="나눔바른고딕"/>
                <a:ea typeface="나눔바른고딕"/>
              </a:rPr>
              <a:t>systemd</a:t>
            </a:r>
            <a:r>
              <a:rPr lang="ko-KR" altLang="en-US" sz="2000">
                <a:latin typeface="나눔바른고딕"/>
                <a:ea typeface="나눔바른고딕"/>
              </a:rPr>
              <a:t>가 소켓 시작과 종료를 실행</a:t>
            </a:r>
            <a:endParaRPr lang="ko-KR" altLang="en-US" sz="2000">
              <a:latin typeface="나눔바른고딕"/>
              <a:ea typeface="나눔바른고딕"/>
            </a:endParaRPr>
          </a:p>
          <a:p>
            <a:pPr marL="0" indent="0">
              <a:buNone/>
              <a:defRPr/>
            </a:pPr>
            <a:r>
              <a:rPr lang="en-US" altLang="ko-KR" sz="2000">
                <a:latin typeface="나눔바른고딕"/>
                <a:ea typeface="나눔바른고딕"/>
              </a:rPr>
              <a:t>	- </a:t>
            </a:r>
            <a:r>
              <a:rPr lang="ko-KR" altLang="en-US" sz="2000">
                <a:latin typeface="나눔바른고딕"/>
                <a:ea typeface="나눔바른고딕"/>
              </a:rPr>
              <a:t>서비스 건수가 적은 서비스에 적용함</a:t>
            </a:r>
            <a:r>
              <a:rPr lang="en-US" altLang="ko-KR" sz="2000">
                <a:latin typeface="나눔바른고딕"/>
                <a:ea typeface="나눔바른고딕"/>
              </a:rPr>
              <a:t> =&gt; </a:t>
            </a:r>
            <a:r>
              <a:rPr lang="ko-KR" altLang="en-US" sz="2000">
                <a:latin typeface="나눔바른고딕"/>
                <a:ea typeface="나눔바른고딕"/>
              </a:rPr>
              <a:t>소켓을 통해 서버의 자원을 절약할 수 있음</a:t>
            </a:r>
            <a:r>
              <a:rPr lang="en-US" altLang="ko-KR" sz="2000">
                <a:latin typeface="나눔바른고딕"/>
                <a:ea typeface="나눔바른고딕"/>
              </a:rPr>
              <a:t>.</a:t>
            </a:r>
            <a:endParaRPr lang="en-US" altLang="ko-KR" sz="2000">
              <a:latin typeface="나눔바른고딕"/>
              <a:ea typeface="나눔바른고딕"/>
            </a:endParaRPr>
          </a:p>
          <a:p>
            <a:pPr marL="0" indent="0">
              <a:buNone/>
              <a:defRPr/>
            </a:pPr>
            <a:r>
              <a:rPr lang="en-US" altLang="ko-KR" sz="2000">
                <a:latin typeface="나눔바른고딕"/>
                <a:ea typeface="나눔바른고딕"/>
              </a:rPr>
              <a:t>	- </a:t>
            </a:r>
            <a:r>
              <a:rPr lang="ko-KR" altLang="en-US" sz="2000">
                <a:latin typeface="나눔바른고딕"/>
                <a:ea typeface="나눔바른고딕"/>
              </a:rPr>
              <a:t>소켓 실행 스크립트 파일 </a:t>
            </a:r>
            <a:r>
              <a:rPr lang="en-US" altLang="ko-KR" sz="2000">
                <a:latin typeface="나눔바른고딕"/>
                <a:ea typeface="나눔바른고딕"/>
              </a:rPr>
              <a:t>: /usr/lib/systemd/system	*.socket</a:t>
            </a:r>
            <a:endParaRPr lang="en-US" altLang="ko-KR" sz="2000">
              <a:latin typeface="나눔바른고딕"/>
              <a:ea typeface="나눔바른고딕"/>
            </a:endParaRPr>
          </a:p>
          <a:p>
            <a:pPr marL="0" indent="0">
              <a:buNone/>
              <a:defRPr/>
            </a:pPr>
            <a:endParaRPr lang="en-US" altLang="ko-KR" sz="2000">
              <a:latin typeface="나눔바른고딕"/>
              <a:ea typeface="나눔바른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66775" y="4969385"/>
            <a:ext cx="4955740" cy="17088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 (3)</a:t>
            </a: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 후 사용할 수 있는 옵션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[shift] + t 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실행된 시간이 큰 순서대로 정렬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[shift] + m 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 사용량이 큰 순서대로 정렬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[shift] + p :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cpu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사용량이 큰 순서대로 정렬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k 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 종료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k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후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PID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signal 9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C 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 인자 표시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비표시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[space bar] :  Reflash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u 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입력한 사용자 소유의 프로세서만 표시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I : idle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또는 좀비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(z)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상태의 프로세스는 표시되지 않음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f 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필드 선택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h : help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q 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닫기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0494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부팅 시 데몬 활성화 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ntsysv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그래픽 처럼 생김 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패키지를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설치해야함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yum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install –y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ntsysv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systemctl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관련 명령어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상태 확인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systemctl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status 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시작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systemctl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start 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중지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systemctl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stop 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재시작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systemctl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restart 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부팅 시 자동 실행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systemctl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enable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부팅 시 자동실행 중지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systemctl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disable 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 중인 서비스 보기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systemctl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list-units --type=service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systemctl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list-units --type=service | grep 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systemctl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list-unit-files | grep 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82B541-BF6D-4006-A2A5-83A1B93633D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03894" y="692695"/>
            <a:ext cx="2289448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46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방화벽 관리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방화벽 관련 명령어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방화벽 실행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중지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systemctl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start/stop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firewalld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방화벽 실행 여부 확인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firewall-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cmd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-state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방화벽 재시작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firewall-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cmd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--reload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포트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추가 및 제거 설정 후 적용할 때 사용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방화벽 상태 확인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firewall-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cmd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--list-all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추가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제거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firewall-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cmd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-permanent --zone=public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--add-service=[service]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firewall-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cmd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--permanent --zone=public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--remove-service=[service]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포트 추가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제거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firewall-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cmd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--permanent --zone=public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--add-port=[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number]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		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firewall-</a:t>
            </a:r>
            <a:r>
              <a:rPr lang="en-US" altLang="ko-KR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cmd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--permanent --</a:t>
            </a:r>
            <a:r>
              <a:rPr lang="en-US" altLang="ko-KR" sz="2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zone=public --remove-port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=[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number]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※ permanent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옵션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재부팅 또는 방화벽 재시작 후에도 적용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694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CRON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</a:t>
            </a: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CRON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서비스란 주기적으로 반복되는 일을 자동으로 실행할 수 있도록 설정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crond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데몬 프로그램이 서비스를 제공함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시스템 수준의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cron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</a:p>
          <a:p>
            <a:pPr marL="0" indent="0">
              <a:buNone/>
            </a:pP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 간격으로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etc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/crontab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파일을 검사하여 수행함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crontab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파일에는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cron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작업의 수행 방법이 기록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주기적으로 실행할 내용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셸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디렉터리에 넣어 놓고 동작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일반적으로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crontab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파일에는 다음과 같은 내용을 입력함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  <a:defRPr/>
            </a:pPr>
            <a:r>
              <a:rPr lang="en-US" altLang="ko-KR" sz="1500" dirty="0"/>
              <a:t>		</a:t>
            </a:r>
            <a:r>
              <a:rPr lang="ko-KR" altLang="en-US" sz="2000" dirty="0"/>
              <a:t>매시간</a:t>
            </a:r>
            <a:r>
              <a:rPr lang="en-US" altLang="ko-KR" sz="1500" dirty="0"/>
              <a:t>	</a:t>
            </a:r>
            <a:r>
              <a:rPr lang="en-US" altLang="ko-KR" sz="2000" dirty="0"/>
              <a:t>01 * * * * root run-parts /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/</a:t>
            </a:r>
            <a:r>
              <a:rPr lang="en-US" altLang="ko-KR" sz="2000" dirty="0" err="1"/>
              <a:t>cron.hourly</a:t>
            </a:r>
            <a:endParaRPr lang="en-US" altLang="ko-KR" sz="2000" dirty="0"/>
          </a:p>
          <a:p>
            <a:pPr marL="514350" lvl="1" indent="0">
              <a:buNone/>
              <a:defRPr/>
            </a:pPr>
            <a:r>
              <a:rPr lang="en-US" altLang="ko-KR" sz="2000" dirty="0"/>
              <a:t>		</a:t>
            </a:r>
            <a:r>
              <a:rPr lang="ko-KR" altLang="en-US" sz="2000" dirty="0"/>
              <a:t>매일</a:t>
            </a:r>
            <a:r>
              <a:rPr lang="en-US" altLang="ko-KR" sz="2000" dirty="0"/>
              <a:t>	02 4 * * * root run-parts /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/</a:t>
            </a:r>
            <a:r>
              <a:rPr lang="en-US" altLang="ko-KR" sz="2000" dirty="0" err="1"/>
              <a:t>cron.daily</a:t>
            </a:r>
            <a:endParaRPr lang="en-US" altLang="ko-KR" sz="2000" dirty="0"/>
          </a:p>
          <a:p>
            <a:pPr marL="514350" lvl="1" indent="0">
              <a:buNone/>
              <a:defRPr/>
            </a:pPr>
            <a:r>
              <a:rPr lang="en-US" altLang="ko-KR" sz="2000" dirty="0"/>
              <a:t>		</a:t>
            </a:r>
            <a:r>
              <a:rPr lang="ko-KR" altLang="en-US" sz="2000" dirty="0"/>
              <a:t>매주</a:t>
            </a:r>
            <a:r>
              <a:rPr lang="en-US" altLang="ko-KR" sz="2000" dirty="0"/>
              <a:t>	03 4 * * 0 root run-parts /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/</a:t>
            </a:r>
            <a:r>
              <a:rPr lang="en-US" altLang="ko-KR" sz="2000" dirty="0" err="1"/>
              <a:t>cron.weekly</a:t>
            </a:r>
            <a:endParaRPr lang="en-US" altLang="ko-KR" sz="2000" dirty="0"/>
          </a:p>
          <a:p>
            <a:pPr marL="514350" lvl="1" indent="0">
              <a:buNone/>
              <a:defRPr/>
            </a:pPr>
            <a:r>
              <a:rPr lang="en-US" altLang="ko-KR" sz="2000" dirty="0"/>
              <a:t>		</a:t>
            </a:r>
            <a:r>
              <a:rPr lang="ko-KR" altLang="en-US" sz="2000" dirty="0"/>
              <a:t>매달</a:t>
            </a:r>
            <a:r>
              <a:rPr lang="en-US" altLang="ko-KR" sz="2000" dirty="0"/>
              <a:t>	42 4 1 * * root run-parts /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/</a:t>
            </a:r>
            <a:r>
              <a:rPr lang="en-US" altLang="ko-KR" sz="2000" dirty="0" err="1"/>
              <a:t>cron.monthly</a:t>
            </a:r>
            <a:endParaRPr lang="en-US" altLang="ko-KR" sz="2000" dirty="0"/>
          </a:p>
          <a:p>
            <a:pPr marL="514350" lvl="1" indent="0">
              <a:buNone/>
              <a:defRPr/>
            </a:pPr>
            <a:r>
              <a:rPr lang="en-US" altLang="ko-KR" sz="2000" dirty="0"/>
              <a:t>	- </a:t>
            </a:r>
            <a:r>
              <a:rPr lang="ko-KR" altLang="en-US" sz="2000" dirty="0"/>
              <a:t>명령의 뜻은 실행간격</a:t>
            </a:r>
            <a:r>
              <a:rPr lang="en-US" altLang="ko-KR" sz="2000" dirty="0"/>
              <a:t>	  root</a:t>
            </a:r>
            <a:r>
              <a:rPr lang="ko-KR" altLang="en-US" sz="2000" dirty="0"/>
              <a:t>사용자가   자동으로 실행   폴더내용</a:t>
            </a:r>
            <a:endParaRPr lang="en-US" altLang="ko-KR" sz="2000" dirty="0"/>
          </a:p>
          <a:p>
            <a:pPr marL="514350" lvl="1" indent="0">
              <a:buNone/>
              <a:defRPr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8EFFDD2-FFAD-4080-ACC3-E41830E17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296" y="2996952"/>
            <a:ext cx="5889406" cy="1341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936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CRON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(2)</a:t>
            </a: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사용자별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cron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 사용자가 자신의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cron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작업을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자신의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crontab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파일에 등록할 때 사용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: ls –l /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etc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/crontab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해보면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root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 권한을 가지고 있음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/var/spool/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cron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/[user]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파일로 만들어지나 권한이 없음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crontab 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옵션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	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-e : crontab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파일을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편집할 수 있음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-l : crontab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파일의 내용을 출력함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-r : crontab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파일을 삭제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2788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CRON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crontab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사용하여 매달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새벽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시에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홈디렉터리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백업 예약을 해보자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2. user1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접속하여 개인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crontab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홈디렉터리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백업을 해보자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6692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AT</a:t>
            </a: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at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이란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주기적인 작업을 예약하는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cron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과는 달리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at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일회성 작업을 예약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(at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패키지 설치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예약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at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	ex)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at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03:00am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tomorrow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	        at 11:00pm January 30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	         at now + 1 hours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    at&gt;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예약 명령입력 후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[Enter]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완료는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[Ctrl]+[d]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atq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또는 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at –l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취소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atrm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&lt;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번호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또는 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at –r &lt;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번호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77691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AT (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내일 새벽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시에 시스템을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재부팅하자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광고는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 전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rdate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–s time.bora.net			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시간 동기화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at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01:30 am tomorrow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at&gt;shutdown –r +30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[Ctrl]+[d]</a:t>
            </a: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 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at –l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또는 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atp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 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atrm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번호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또는 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at –d 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번호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3616293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250</ep:Words>
  <ep:PresentationFormat>와이드스크린</ep:PresentationFormat>
  <ep:Paragraphs>221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Office 테마</vt:lpstr>
      <vt:lpstr>PowerPoint 프레젠테이션</vt:lpstr>
      <vt:lpstr>슬라이드 2</vt:lpstr>
      <vt:lpstr>PowerPoint 프레젠테이션</vt:lpstr>
      <vt:lpstr>PowerPoint 프레젠테이션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2021-01-08T03:42:01.000</dcterms:created>
  <dc:creator>DK</dc:creator>
  <cp:lastModifiedBy>admin</cp:lastModifiedBy>
  <dcterms:modified xsi:type="dcterms:W3CDTF">2022-02-11T06:27:31.843</dcterms:modified>
  <cp:revision>40</cp:revision>
  <dc:title>PowerPoint 프레젠테이션</dc:title>
  <cp:version>1000.0000.01</cp:version>
</cp:coreProperties>
</file>