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2" r:id="rId1"/>
  </p:sldMasterIdLst>
  <p:notesMasterIdLst>
    <p:notesMasterId r:id="rId2"/>
  </p:notesMasterIdLst>
  <p:sldIdLst>
    <p:sldId id="256" r:id="rId3"/>
    <p:sldId id="261" r:id="rId4"/>
    <p:sldId id="257" r:id="rId5"/>
    <p:sldId id="301" r:id="rId6"/>
    <p:sldId id="262" r:id="rId7"/>
    <p:sldId id="306" r:id="rId8"/>
    <p:sldId id="303" r:id="rId9"/>
    <p:sldId id="302" r:id="rId10"/>
    <p:sldId id="304" r:id="rId11"/>
    <p:sldId id="305" r:id="rId12"/>
    <p:sldId id="310" r:id="rId13"/>
    <p:sldId id="307" r:id="rId14"/>
    <p:sldId id="273" r:id="rId15"/>
    <p:sldId id="308" r:id="rId16"/>
    <p:sldId id="309" r:id="rId17"/>
    <p:sldId id="313" r:id="rId18"/>
    <p:sldId id="314" r:id="rId19"/>
    <p:sldId id="315" r:id="rId20"/>
    <p:sldId id="316" r:id="rId21"/>
    <p:sldId id="312" r:id="rId22"/>
    <p:sldId id="317" r:id="rId23"/>
    <p:sldId id="318" r:id="rId24"/>
    <p:sldId id="311" r:id="rId25"/>
    <p:sldId id="319" r:id="rId26"/>
    <p:sldId id="320" r:id="rId27"/>
    <p:sldId id="275" r:id="rId28"/>
    <p:sldId id="321" r:id="rId29"/>
    <p:sldId id="322" r:id="rId30"/>
    <p:sldId id="323" r:id="rId31"/>
    <p:sldId id="324" r:id="rId32"/>
    <p:sldId id="325" r:id="rId33"/>
    <p:sldId id="328" r:id="rId34"/>
    <p:sldId id="327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26" r:id="rId5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6B8C613-08F8-4700-95AB-4516BBC81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577A3B-FCDF-4692-AC42-D10CC97534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presProps" Target="presProps.xml"  /><Relationship Id="rId53" Type="http://schemas.openxmlformats.org/officeDocument/2006/relationships/viewProps" Target="viewProps.xml"  /><Relationship Id="rId54" Type="http://schemas.openxmlformats.org/officeDocument/2006/relationships/theme" Target="theme/theme1.xml"  /><Relationship Id="rId55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73073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90960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62574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52674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03550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72272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53060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81194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75383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8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48341"/>
      </p:ext>
    </p:extLst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13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58577"/>
      </p:ext>
    </p:extLst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61946"/>
      </p:ext>
    </p:extLst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88477"/>
      </p:ext>
    </p:extLst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97175"/>
      </p:ext>
    </p:extLst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67476"/>
      </p:ext>
    </p:extLst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03056"/>
      </p:ext>
    </p:extLst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6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680"/>
      </p:ext>
    </p:extLst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96073"/>
      </p:ext>
    </p:extLst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99896"/>
      </p:ext>
    </p:extLst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15602"/>
      </p:ext>
    </p:extLst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13365"/>
      </p:ext>
    </p:extLst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3674"/>
      </p:ext>
    </p:extLst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22644"/>
      </p:ext>
    </p:extLst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5085"/>
      </p:ext>
    </p:extLst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22"/>
      </p:ext>
    </p:extLst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2830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73997"/>
      </p:ext>
    </p:extLst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35748"/>
      </p:ext>
    </p:extLst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47061"/>
      </p:ext>
    </p:extLst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55130"/>
      </p:ext>
    </p:extLst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77641"/>
      </p:ext>
    </p:extLst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17732"/>
      </p:ext>
    </p:extLst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8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0976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36478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7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0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0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0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0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0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0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6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0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4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4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28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35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3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35.png"  /><Relationship Id="rId4" Type="http://schemas.openxmlformats.org/officeDocument/2006/relationships/image" Target="../media/image3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 idx="0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SPRING FRAMEWORK</a:t>
            </a:r>
            <a:endParaRPr lang="en-US" altLang="ko-KR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6615600" cy="792600"/>
          </a:xfrm>
          <a:prstGeom prst="rect">
            <a:avLst/>
          </a:prstGeom>
        </p:spPr>
        <p:txBody>
          <a:bodyPr wrap="square" lIns="91424" tIns="0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600" b="1">
                <a:solidFill>
                  <a:schemeClr val="dk2"/>
                </a:solidFill>
                <a:latin typeface="맑은 고딕"/>
                <a:ea typeface="맑은 고딕"/>
              </a:rPr>
              <a:t>LEGACY</a:t>
            </a:r>
            <a:r>
              <a:rPr lang="ko-KR" altLang="en-US" sz="2600" b="1">
                <a:solidFill>
                  <a:schemeClr val="dk2"/>
                </a:solidFill>
                <a:latin typeface="맑은 고딕"/>
                <a:ea typeface="맑은 고딕"/>
              </a:rPr>
              <a:t>버전의 스프링 프레임워크</a:t>
            </a:r>
            <a:endParaRPr lang="en-US" altLang="ko-KR" sz="2600" b="1">
              <a:solidFill>
                <a:schemeClr val="dk2"/>
              </a:solidFill>
              <a:latin typeface="맑은 고딕"/>
              <a:ea typeface="맑은 고딕"/>
            </a:endParaRPr>
          </a:p>
        </p:txBody>
      </p:sp>
      <p:sp>
        <p:nvSpPr>
          <p:cNvPr id="336" name="가로 글상자 335"/>
          <p:cNvSpPr txBox="1"/>
          <p:nvPr/>
        </p:nvSpPr>
        <p:spPr>
          <a:xfrm>
            <a:off x="5319628" y="3792400"/>
            <a:ext cx="2065022" cy="5395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000" b="1">
                <a:solidFill>
                  <a:schemeClr val="dk2"/>
                </a:solidFill>
                <a:latin typeface="맑은 고딕"/>
                <a:ea typeface="맑은 고딕"/>
              </a:rPr>
              <a:t>-</a:t>
            </a:r>
            <a:r>
              <a:rPr lang="ko-KR" altLang="en-US" sz="3000" b="1">
                <a:solidFill>
                  <a:schemeClr val="dk2"/>
                </a:solidFill>
                <a:latin typeface="맑은 고딕"/>
                <a:ea typeface="맑은 고딕"/>
              </a:rPr>
              <a:t>설 </a:t>
            </a:r>
            <a:r>
              <a:rPr lang="en-US" altLang="ko-KR" sz="3000" b="1">
                <a:solidFill>
                  <a:schemeClr val="dk2"/>
                </a:solidFill>
                <a:latin typeface="맑은 고딕"/>
                <a:ea typeface="맑은 고딕"/>
              </a:rPr>
              <a:t>*</a:t>
            </a:r>
            <a:r>
              <a:rPr lang="ko-KR" altLang="en-US" sz="3000" b="1">
                <a:solidFill>
                  <a:schemeClr val="dk2"/>
                </a:solidFill>
                <a:latin typeface="맑은 고딕"/>
                <a:ea typeface="맑은 고딕"/>
              </a:rPr>
              <a:t> </a:t>
            </a:r>
            <a:r>
              <a:rPr lang="en-US" altLang="ko-KR" sz="3000" b="1">
                <a:solidFill>
                  <a:schemeClr val="dk2"/>
                </a:solidFill>
                <a:latin typeface="맑은 고딕"/>
                <a:ea typeface="맑은 고딕"/>
              </a:rPr>
              <a:t>*-</a:t>
            </a:r>
            <a:endParaRPr lang="en-US" altLang="ko-KR" sz="3000" b="1">
              <a:solidFill>
                <a:schemeClr val="dk2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19"/>
          <p:cNvSpPr>
            <a:spLocks noGrp="1"/>
          </p:cNvSpPr>
          <p:nvPr>
            <p:ph type="body" idx="1"/>
          </p:nvPr>
        </p:nvSpPr>
        <p:spPr>
          <a:xfrm>
            <a:off x="3291060" y="1873260"/>
            <a:ext cx="5852940" cy="2085179"/>
          </a:xfrm>
        </p:spPr>
        <p:txBody>
          <a:bodyPr/>
          <a:p>
            <a:pPr marL="127000" lvl="0" indent="0" algn="l">
              <a:buNone/>
              <a:defRPr/>
            </a:pPr>
            <a:r>
              <a:rPr lang="en-US" altLang="ko-KR" sz="1300"/>
              <a:t>&lt;!-- MyBatis 설정 --&gt;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&lt;bean id="sqlSessionFactoryBean" class="org.mybatis.spring.SqlSessionFactoryBean"&gt;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    &lt;property name="dataSource" ref="ds" /&gt;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    &lt;property name="configLocation" value="classpath:/Configuration.xml" /&gt;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&lt;/bean&gt;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&lt;bean id="sqlMapper" class="org.mybatis.spring.SqlSessionTemplate"&gt;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    &lt;constructor-arg index="0" ref="sqlSessionFactoryBean" /&gt;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&lt;/bean&gt;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endParaRPr lang="en-US" altLang="ko-KR" sz="1300"/>
          </a:p>
        </p:txBody>
      </p:sp>
      <p:sp>
        <p:nvSpPr>
          <p:cNvPr id="3" name="Google Shape;241;p19"/>
          <p:cNvSpPr>
            <a:spLocks noGrp="1"/>
          </p:cNvSpPr>
          <p:nvPr>
            <p:ph type="title" idx="0"/>
          </p:nvPr>
        </p:nvSpPr>
        <p:spPr>
          <a:xfrm>
            <a:off x="0" y="510840"/>
            <a:ext cx="9144000" cy="669000"/>
          </a:xfrm>
        </p:spPr>
        <p:txBody>
          <a:bodyPr/>
          <a:p>
            <a:pPr lvl="0" algn="ctr">
              <a:defRPr/>
            </a:pPr>
            <a:r>
              <a:rPr lang="en-US" altLang="ko-KR" sz="2600"/>
              <a:t>DB(MySQL)</a:t>
            </a:r>
            <a:r>
              <a:rPr lang="ko-KR" altLang="en-US" sz="2600"/>
              <a:t> 및 </a:t>
            </a:r>
            <a:r>
              <a:rPr lang="en-US" altLang="ko-KR" sz="2600"/>
              <a:t>MyBatis </a:t>
            </a:r>
            <a:r>
              <a:rPr lang="ko-KR" altLang="en-US" sz="2600"/>
              <a:t> 사용을 위한</a:t>
            </a:r>
            <a:br>
              <a:rPr lang="ko-KR" altLang="en-US" sz="2600"/>
            </a:br>
            <a:r>
              <a:rPr lang="en-US" altLang="ko-KR" sz="2600"/>
              <a:t>root-context.xml</a:t>
            </a:r>
            <a:r>
              <a:rPr lang="ko-KR" altLang="en-US" sz="2600"/>
              <a:t> 추가</a:t>
            </a:r>
            <a:endParaRPr lang="ko-KR" altLang="en-US" sz="2600"/>
          </a:p>
        </p:txBody>
      </p:sp>
    </p:spTree>
    <p:extLst>
      <p:ext uri="{BB962C8B-B14F-4D97-AF65-F5344CB8AC3E}">
        <p14:creationId xmlns:p14="http://schemas.microsoft.com/office/powerpoint/2010/main" val="428096182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1;p19"/>
          <p:cNvSpPr>
            <a:spLocks noGrp="1"/>
          </p:cNvSpPr>
          <p:nvPr>
            <p:ph type="title" idx="0"/>
          </p:nvPr>
        </p:nvSpPr>
        <p:spPr>
          <a:xfrm>
            <a:off x="0" y="510840"/>
            <a:ext cx="9144000" cy="669000"/>
          </a:xfrm>
        </p:spPr>
        <p:txBody>
          <a:bodyPr/>
          <a:p>
            <a:pPr lvl="0" algn="ctr">
              <a:defRPr/>
            </a:pPr>
            <a:r>
              <a:rPr lang="en-US" altLang="ko-KR" sz="2600"/>
              <a:t>root-context.xml</a:t>
            </a:r>
            <a:r>
              <a:rPr lang="ko-KR" altLang="en-US" sz="2600"/>
              <a:t> </a:t>
            </a:r>
            <a:r>
              <a:rPr lang="en-US" altLang="ko-KR" sz="2600"/>
              <a:t>namespace</a:t>
            </a:r>
            <a:r>
              <a:rPr lang="ko-KR" altLang="en-US" sz="2600"/>
              <a:t> 설정</a:t>
            </a:r>
            <a:endParaRPr lang="ko-KR" altLang="en-US" sz="2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611" y="1179840"/>
            <a:ext cx="4630331" cy="35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819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 idx="0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스프링 </a:t>
            </a:r>
            <a:r>
              <a:rPr lang="en-US" altLang="ko-KR"/>
              <a:t>LEGACY </a:t>
            </a:r>
            <a:r>
              <a:rPr lang="ko-KR" altLang="en-US"/>
              <a:t>파일 구현</a:t>
            </a:r>
            <a:endParaRPr lang="ko-KR" altLang="en-US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wrap="square" lIns="91424" tIns="0" rIns="91424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3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06567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 idx="0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Board</a:t>
            </a:r>
            <a:r>
              <a:rPr lang="ko-KR" altLang="en-US"/>
              <a:t> 환경 구현하기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 클래스</a:t>
            </a:r>
            <a:r>
              <a:rPr lang="en-US" altLang="ko-KR"/>
              <a:t>,</a:t>
            </a:r>
            <a:r>
              <a:rPr lang="ko-KR" altLang="en-US"/>
              <a:t> 인터페이스 추가하기</a:t>
            </a:r>
            <a:endParaRPr lang="ko-KR" altLang="en-US"/>
          </a:p>
        </p:txBody>
      </p:sp>
      <p:sp>
        <p:nvSpPr>
          <p:cNvPr id="345" name="가로 글상자 344"/>
          <p:cNvSpPr txBox="1"/>
          <p:nvPr/>
        </p:nvSpPr>
        <p:spPr>
          <a:xfrm>
            <a:off x="5672914" y="979464"/>
            <a:ext cx="3370121" cy="32572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◎ 패키지 추가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클래스 생성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인터페이스 생성을 해줍니다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endParaRPr lang="ko-KR" altLang="en-US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1)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패키지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DTO, mapper, model,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Controller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각 패키지를 만듭니다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endParaRPr lang="en-US" altLang="ko-KR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2)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인터페이스 구현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Service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객체를 구현합니다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endParaRPr lang="ko-KR" altLang="en-US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3) 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클래스 생성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컨트롤러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서비스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impl, DTO</a:t>
            </a:r>
            <a:endParaRPr lang="en-US" altLang="ko-KR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각 패키지에 맞게 클래스 생성합니다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48" name="그림 3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115" y="955050"/>
            <a:ext cx="2498128" cy="2884570"/>
          </a:xfrm>
          <a:prstGeom prst="rect">
            <a:avLst/>
          </a:prstGeom>
        </p:spPr>
      </p:pic>
      <p:pic>
        <p:nvPicPr>
          <p:cNvPr id="349" name="그림 3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58404" y="979465"/>
            <a:ext cx="2599197" cy="28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3734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 클래스</a:t>
            </a:r>
            <a:r>
              <a:rPr lang="en-US" altLang="ko-KR"/>
              <a:t>,</a:t>
            </a:r>
            <a:r>
              <a:rPr lang="ko-KR" altLang="en-US"/>
              <a:t> 인터페이스 추가하기</a:t>
            </a:r>
            <a:endParaRPr lang="ko-KR" altLang="en-US"/>
          </a:p>
        </p:txBody>
      </p:sp>
      <p:pic>
        <p:nvPicPr>
          <p:cNvPr id="350" name="그림 3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038" y="1067419"/>
            <a:ext cx="2994318" cy="3092482"/>
          </a:xfrm>
          <a:prstGeom prst="rect">
            <a:avLst/>
          </a:prstGeom>
        </p:spPr>
      </p:pic>
      <p:pic>
        <p:nvPicPr>
          <p:cNvPr id="351" name="그림 350"/>
          <p:cNvPicPr>
            <a:picLocks noChangeAspect="1"/>
          </p:cNvPicPr>
          <p:nvPr/>
        </p:nvPicPr>
        <p:blipFill rotWithShape="1">
          <a:blip r:embed="rId4"/>
          <a:srcRect r="1940"/>
          <a:stretch>
            <a:fillRect/>
          </a:stretch>
        </p:blipFill>
        <p:spPr>
          <a:xfrm>
            <a:off x="3169247" y="1067419"/>
            <a:ext cx="2917947" cy="3092482"/>
          </a:xfrm>
          <a:prstGeom prst="rect">
            <a:avLst/>
          </a:prstGeom>
        </p:spPr>
      </p:pic>
      <p:pic>
        <p:nvPicPr>
          <p:cNvPr id="353" name="그림 35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84421" y="1067419"/>
            <a:ext cx="2806999" cy="30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8778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483740" y="4762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DTO</a:t>
            </a:r>
            <a:r>
              <a:rPr lang="ko-KR" altLang="en-US"/>
              <a:t> 구현</a:t>
            </a:r>
            <a:r>
              <a:rPr lang="en-US" altLang="ko-KR"/>
              <a:t>(BoardDTO)</a:t>
            </a:r>
            <a:endParaRPr lang="en-US" altLang="ko-KR"/>
          </a:p>
        </p:txBody>
      </p:sp>
      <p:sp>
        <p:nvSpPr>
          <p:cNvPr id="354" name="가로 글상자 353"/>
          <p:cNvSpPr txBox="1"/>
          <p:nvPr/>
        </p:nvSpPr>
        <p:spPr>
          <a:xfrm>
            <a:off x="0" y="653413"/>
            <a:ext cx="4777740" cy="44900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package com.myboard.dto;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import java.util.Date;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import lombok.Data;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@Data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public class BoardDTO {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//번호, 제목, 작성자, 내용, 작성일, 조회수, 댓글개수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int num;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title;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writer;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content;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Date regdate;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int hitcount;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int replyCnt;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57" name="그림 356"/>
          <p:cNvPicPr>
            <a:picLocks noChangeAspect="1"/>
          </p:cNvPicPr>
          <p:nvPr/>
        </p:nvPicPr>
        <p:blipFill rotWithShape="1">
          <a:blip r:embed="rId3"/>
          <a:srcRect r="45710"/>
          <a:stretch>
            <a:fillRect/>
          </a:stretch>
        </p:blipFill>
        <p:spPr>
          <a:xfrm>
            <a:off x="3573780" y="2898456"/>
            <a:ext cx="5394960" cy="2143180"/>
          </a:xfrm>
          <a:prstGeom prst="rect">
            <a:avLst/>
          </a:prstGeom>
        </p:spPr>
      </p:pic>
      <p:sp>
        <p:nvSpPr>
          <p:cNvPr id="359" name="가로 글상자 358"/>
          <p:cNvSpPr txBox="1"/>
          <p:nvPr/>
        </p:nvSpPr>
        <p:spPr>
          <a:xfrm>
            <a:off x="4366260" y="628665"/>
            <a:ext cx="4777740" cy="3409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}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60" name="가로 글상자 359"/>
          <p:cNvSpPr txBox="1"/>
          <p:nvPr/>
        </p:nvSpPr>
        <p:spPr>
          <a:xfrm>
            <a:off x="4366260" y="869325"/>
            <a:ext cx="4777740" cy="2043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◎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@Data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어노테이션 활용하여</a:t>
            </a:r>
            <a:endParaRPr lang="ko-KR" altLang="en-US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모든 필드를 대상으로 접근자와 설정자가 자동으로 생성하도록 합니다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.(Getter,Setter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역할을 합니다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.)</a:t>
            </a:r>
            <a:endParaRPr lang="en-US" altLang="ko-KR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6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MySQL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에서 그림과 같이 자료값을 생성해줍니다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regdate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에는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now()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로 설정해주면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CURRENT_TIMESTEMP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로 설정됩니다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0450873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DTO</a:t>
            </a:r>
            <a:r>
              <a:rPr lang="ko-KR" altLang="en-US"/>
              <a:t> 구현</a:t>
            </a:r>
            <a:r>
              <a:rPr lang="en-US" altLang="ko-KR"/>
              <a:t>(Comment DTO)</a:t>
            </a:r>
            <a:endParaRPr lang="en-US" altLang="ko-KR"/>
          </a:p>
        </p:txBody>
      </p:sp>
      <p:sp>
        <p:nvSpPr>
          <p:cNvPr id="354" name="가로 글상자 353"/>
          <p:cNvSpPr txBox="1"/>
          <p:nvPr/>
        </p:nvSpPr>
        <p:spPr>
          <a:xfrm>
            <a:off x="350520" y="955050"/>
            <a:ext cx="8709660" cy="26815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@Getter @Setter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public class CommentDTO {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	private int cnum;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userid;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content;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	@JsonFormat(shape = Shape.STRING,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			pattern = "yyyy-MM-dd", timezone = "Asia/Seoul")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	private Date regdate;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	private int bnum;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}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56" name="가로 글상자 355"/>
          <p:cNvSpPr txBox="1"/>
          <p:nvPr/>
        </p:nvSpPr>
        <p:spPr>
          <a:xfrm>
            <a:off x="350520" y="4084319"/>
            <a:ext cx="4099560" cy="87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◎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lombok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getter, setter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어노테이션 활용하여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getter,setter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생성하고 각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DB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의 자료형에 맞게 컬럼을 생성합니다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57" name="가로 글상자 356"/>
          <p:cNvSpPr txBox="1"/>
          <p:nvPr/>
        </p:nvSpPr>
        <p:spPr>
          <a:xfrm>
            <a:off x="4562475" y="3116578"/>
            <a:ext cx="4404360" cy="189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◎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Jacksonbind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의 @JsonFormat 어노테이션 활용하여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JSON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자료형에 맞게 컬럼을 생성합니다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JSON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자료형을 출력할때 변환해야할 모양으로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shape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이용하여 지정하고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pattern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을 통해서 자료를 연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월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일 형태로 나타내고 기준시간을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timezone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으로 설정합니다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129358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DTO</a:t>
            </a:r>
            <a:r>
              <a:rPr lang="ko-KR" altLang="en-US"/>
              <a:t> 구현</a:t>
            </a:r>
            <a:r>
              <a:rPr lang="en-US" altLang="ko-KR"/>
              <a:t>(Comment DTO)</a:t>
            </a:r>
            <a:endParaRPr lang="en-US" altLang="ko-KR"/>
          </a:p>
        </p:txBody>
      </p:sp>
      <p:pic>
        <p:nvPicPr>
          <p:cNvPr id="357" name="그림 356"/>
          <p:cNvPicPr>
            <a:picLocks noChangeAspect="1"/>
          </p:cNvPicPr>
          <p:nvPr/>
        </p:nvPicPr>
        <p:blipFill rotWithShape="1">
          <a:blip r:embed="rId3"/>
          <a:srcRect t="1330" r="47220" b="28860"/>
          <a:stretch>
            <a:fillRect/>
          </a:stretch>
        </p:blipFill>
        <p:spPr>
          <a:xfrm>
            <a:off x="129540" y="871229"/>
            <a:ext cx="4097374" cy="1972196"/>
          </a:xfrm>
          <a:prstGeom prst="rect">
            <a:avLst/>
          </a:prstGeom>
        </p:spPr>
      </p:pic>
      <p:sp>
        <p:nvSpPr>
          <p:cNvPr id="358" name="가로 글상자 357"/>
          <p:cNvSpPr txBox="1"/>
          <p:nvPr/>
        </p:nvSpPr>
        <p:spPr>
          <a:xfrm>
            <a:off x="4472940" y="955050"/>
            <a:ext cx="4572000" cy="11290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MySQL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에서 이와 같이 자료값을 생성해줍니다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regdate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에는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now()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로 설정해주면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CURRENT_TIMESTEMP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로 설정이 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540" y="2978033"/>
            <a:ext cx="4097374" cy="2060174"/>
          </a:xfrm>
          <a:prstGeom prst="rect">
            <a:avLst/>
          </a:prstGeom>
        </p:spPr>
      </p:pic>
      <p:sp>
        <p:nvSpPr>
          <p:cNvPr id="360" name="가로 글상자 359"/>
          <p:cNvSpPr txBox="1"/>
          <p:nvPr/>
        </p:nvSpPr>
        <p:spPr>
          <a:xfrm>
            <a:off x="4419600" y="3103890"/>
            <a:ext cx="4572000" cy="11233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bnum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은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BoardDTO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에서 생성한 테이블과 연관 외래키이기에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Foreign Key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로 참조하여야 하므로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Foreign Key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에서 외래키를 지정해줍니다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8778399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DTO</a:t>
            </a:r>
            <a:r>
              <a:rPr lang="ko-KR" altLang="en-US"/>
              <a:t> 구현</a:t>
            </a:r>
            <a:r>
              <a:rPr lang="en-US" altLang="ko-KR"/>
              <a:t>(Member DTO)</a:t>
            </a:r>
            <a:endParaRPr lang="en-US" altLang="ko-KR"/>
          </a:p>
        </p:txBody>
      </p:sp>
      <p:sp>
        <p:nvSpPr>
          <p:cNvPr id="354" name="가로 글상자 353"/>
          <p:cNvSpPr txBox="1"/>
          <p:nvPr/>
        </p:nvSpPr>
        <p:spPr>
          <a:xfrm>
            <a:off x="350520" y="955050"/>
            <a:ext cx="8709660" cy="2424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@Getter @Setter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public class MemberDTO {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id;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pass;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name;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addr;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Date regdate;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}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56" name="가로 글상자 355"/>
          <p:cNvSpPr txBox="1"/>
          <p:nvPr/>
        </p:nvSpPr>
        <p:spPr>
          <a:xfrm>
            <a:off x="350520" y="3733800"/>
            <a:ext cx="4099560" cy="87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◎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lombok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getter, setter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어노테이션 활용하여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getter,setter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생성하고 각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DB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의 자료형에 맞게 컬럼을 생성합니다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58" name="그림 3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24230" y="955050"/>
            <a:ext cx="5306410" cy="2067266"/>
          </a:xfrm>
          <a:prstGeom prst="rect">
            <a:avLst/>
          </a:prstGeom>
        </p:spPr>
      </p:pic>
      <p:sp>
        <p:nvSpPr>
          <p:cNvPr id="359" name="가로 글상자 358"/>
          <p:cNvSpPr txBox="1"/>
          <p:nvPr/>
        </p:nvSpPr>
        <p:spPr>
          <a:xfrm>
            <a:off x="4705350" y="3518059"/>
            <a:ext cx="3611880" cy="13020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MySQL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에서 그림과 같이 자료값을 생성해줍니다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regdate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에는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now()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로 설정해주면 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CURRENT_TIMESTEMP</a:t>
            </a:r>
            <a:r>
              <a:rPr lang="ko-KR" altLang="en-US" sz="1600" b="1">
                <a:solidFill>
                  <a:schemeClr val="lt1"/>
                </a:solidFill>
                <a:latin typeface="맑은 고딕"/>
                <a:ea typeface="맑은 고딕"/>
              </a:rPr>
              <a:t>로 설정됩니다</a:t>
            </a:r>
            <a:r>
              <a:rPr lang="en-US" altLang="ko-KR" sz="16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793834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 idx="0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SPRING LEGACY PROJECT</a:t>
            </a:r>
            <a:r>
              <a:rPr lang="ko-KR" altLang="en-US"/>
              <a:t> 생성</a:t>
            </a:r>
            <a:endParaRPr lang="ko-KR" altLang="en-US"/>
          </a:p>
        </p:txBody>
      </p:sp>
      <p:sp>
        <p:nvSpPr>
          <p:cNvPr id="375" name="Google Shape;375;p3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매퍼 구현</a:t>
            </a:r>
            <a:endParaRPr lang="ko-KR" altLang="en-US"/>
          </a:p>
        </p:txBody>
      </p:sp>
      <p:sp>
        <p:nvSpPr>
          <p:cNvPr id="354" name="가로 글상자 353"/>
          <p:cNvSpPr txBox="1"/>
          <p:nvPr/>
        </p:nvSpPr>
        <p:spPr>
          <a:xfrm>
            <a:off x="342900" y="1135379"/>
            <a:ext cx="8473440" cy="24155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@Mapper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라는 어노테이션으로 맵을 구성합니다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@Select,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@Update,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@Delete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어노테이션을 활용하여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SQL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문을 구현합니다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@Insert("insert into board(title, writer, content) values(#{title}, #{writer},#{content})")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@Update("update board set title=#{title}, content=#{content}, regdate=now() where num=#{num}")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@Delete("delete from board where num =#{num}")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등으로 구현 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908974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DTO</a:t>
            </a:r>
            <a:r>
              <a:rPr lang="ko-KR" altLang="en-US"/>
              <a:t> 구현</a:t>
            </a:r>
            <a:r>
              <a:rPr lang="en-US" altLang="ko-KR"/>
              <a:t>(Page VO)</a:t>
            </a:r>
            <a:endParaRPr lang="en-US" altLang="ko-KR"/>
          </a:p>
        </p:txBody>
      </p:sp>
      <p:sp>
        <p:nvSpPr>
          <p:cNvPr id="356" name="가로 글상자 355"/>
          <p:cNvSpPr txBox="1"/>
          <p:nvPr/>
        </p:nvSpPr>
        <p:spPr>
          <a:xfrm>
            <a:off x="236219" y="955050"/>
            <a:ext cx="4099561" cy="242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@Getter	@Setter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public class PageVO {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int totPage;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int blockPage;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int startPage;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int endPage;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int currentPage;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field;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	private String word;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61" name="가로 글상자 360"/>
          <p:cNvSpPr txBox="1"/>
          <p:nvPr/>
        </p:nvSpPr>
        <p:spPr>
          <a:xfrm>
            <a:off x="350520" y="4084319"/>
            <a:ext cx="4099560" cy="600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◎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lombok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getter, setter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어노테이션 활용하여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getter,setter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생성합니다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62" name="가로 글상자 361"/>
          <p:cNvSpPr txBox="1"/>
          <p:nvPr/>
        </p:nvSpPr>
        <p:spPr>
          <a:xfrm>
            <a:off x="4838701" y="1059181"/>
            <a:ext cx="4099560" cy="293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◎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PageVO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의 객체를 통해서 한 페이지의 게시글의 갯수를 지정하고 게시글 전체가 페이징 되도록 만듭니다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페이징은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대량의 데이터를 처리하는 경우에 특히 유용하며, 사용자에게 빠른 응답 속도와 효율적인 데이터 탐색 기능을 제공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하기 위하여 페이징을 사용을 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다음장까지 페이징인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 PageVO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내용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&gt;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7103717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DTO</a:t>
            </a:r>
            <a:r>
              <a:rPr lang="ko-KR" altLang="en-US"/>
              <a:t> 구현</a:t>
            </a:r>
            <a:r>
              <a:rPr lang="en-US" altLang="ko-KR"/>
              <a:t>(Page VO)</a:t>
            </a:r>
            <a:endParaRPr lang="en-US" altLang="ko-KR"/>
          </a:p>
        </p:txBody>
      </p:sp>
      <p:sp>
        <p:nvSpPr>
          <p:cNvPr id="361" name="가로 글상자 360"/>
          <p:cNvSpPr txBox="1"/>
          <p:nvPr/>
        </p:nvSpPr>
        <p:spPr>
          <a:xfrm>
            <a:off x="175259" y="955050"/>
            <a:ext cx="7261860" cy="37483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public PageVO(int count, int currentPage, int pageSize) {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totPage = count / pageSize + (count%pageSize==0?0:1);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blockPage = 3;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startPage = ((currentPage-1)/blockPage)*blockPage+1;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endPage = startPage+blockPage-1;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if (endPage &gt; totPage) endPage = totPage;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setCurrentPage(currentPage);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setEndPage(endPage);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setStartPage(startPage);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setBlockPage(blockPage);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setTotPage(totPage);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	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	}</a:t>
            </a: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}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201590707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어노테이션 활용</a:t>
            </a:r>
            <a:r>
              <a:rPr lang="en-US" altLang="ko-KR"/>
              <a:t>(</a:t>
            </a:r>
            <a:r>
              <a:rPr lang="ko-KR" altLang="en-US"/>
              <a:t>컨트롤러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54" name="가로 글상자 353"/>
          <p:cNvSpPr txBox="1"/>
          <p:nvPr/>
        </p:nvSpPr>
        <p:spPr>
          <a:xfrm>
            <a:off x="342900" y="1135379"/>
            <a:ext cx="8473440" cy="242506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@RequestMapping,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@RestController,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@PostMapping, @GetMapping, @DeleteMapping,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@PutMapping 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등의 적절한 어노테이션 활용해서 컨트롤러 및 매핑의 기능들을 구현합니다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endParaRPr lang="en-US" altLang="ko-KR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@PathVariable,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@ResponseBody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자료형 형태로 받기 위한 어노테이션 활용합니다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endParaRPr lang="en-US" altLang="ko-KR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★ 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@RestController = @Controller + @ResponseBody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의 의미를 지닙니다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@RestController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를 활용하여서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RESTful API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를 구현합니다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ko-KR" altLang="en-US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endParaRPr lang="ko-KR" altLang="en-US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RESTful API란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두 컴퓨터 시스템이 인터넷을 통해 정보를 안전하게 교환하기 위해 사용하는 인터페이스를 의미 합니다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endParaRPr lang="en-US" altLang="ko-KR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3675690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00" y="11841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컨트롤러 구성</a:t>
            </a:r>
            <a:r>
              <a:rPr lang="en-US" altLang="ko-KR"/>
              <a:t>(HomeController)</a:t>
            </a:r>
            <a:endParaRPr lang="en-US" altLang="ko-KR"/>
          </a:p>
        </p:txBody>
      </p:sp>
      <p:sp>
        <p:nvSpPr>
          <p:cNvPr id="356" name="가로 글상자 355"/>
          <p:cNvSpPr txBox="1"/>
          <p:nvPr/>
        </p:nvSpPr>
        <p:spPr>
          <a:xfrm>
            <a:off x="99059" y="735974"/>
            <a:ext cx="8923021" cy="397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1.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@Controller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사용하여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Controller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임을 지정합니다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.(@Controller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사용할 시에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root-context.xml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Component Scan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으로 검색하여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Controller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로 인식합니다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2.@Autowired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사용하여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Service 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또는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Repository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불러서 사용합니다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3.@GetMapping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@PostMapping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을 사용하여 페이지를 불러들입니다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4.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view/{num}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등과 같이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RESTful API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활용할 페이지는 이와 같은 형태로 나타냅니다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5.@DeleteMapping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을 이용하여 삭제할 부분은 삭제부분을 구현합니다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6.@PutMapping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을 사용하여 수정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(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업데이트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)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구현 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7.@PathVariable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이용하여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RESTful API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의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 경로 변수를 활용하여 동적인 요청 처리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1280837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1431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컨트롤러 구성</a:t>
            </a:r>
            <a:r>
              <a:rPr lang="en-US" altLang="ko-KR"/>
              <a:t>(MemberController)</a:t>
            </a:r>
            <a:endParaRPr lang="en-US" altLang="ko-KR"/>
          </a:p>
        </p:txBody>
      </p:sp>
      <p:sp>
        <p:nvSpPr>
          <p:cNvPr id="356" name="가로 글상자 355"/>
          <p:cNvSpPr txBox="1"/>
          <p:nvPr/>
        </p:nvSpPr>
        <p:spPr>
          <a:xfrm>
            <a:off x="830579" y="955048"/>
            <a:ext cx="7482841" cy="3195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1.@RequestMapping("/member/*")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지정하여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member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 대한 것들을 컨트롤러로 불러 올 수 있도록 지정합니다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2.@Autowired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사용하여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Service 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또는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Repository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불러서 사용합니다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3.@GetMapping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@PostMapping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을 사용하여 페이지를 불러들입니다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4.@PutMapping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을 사용하여 수정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(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업데이트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)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구현 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5.@RequestBody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이용하여 자바 객체로 변환할 수 있도록 사용합니다. 컨트롤러의 메서드 매개변수에 적용되어 해당 매개변수가 요청의 본문 데이터를 바인딩하도록 지정할 수 있도록 만듭니다.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389010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 idx="0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Repository</a:t>
            </a:r>
            <a:r>
              <a:rPr lang="ko-KR" altLang="en-US"/>
              <a:t> 자바파일 구현</a:t>
            </a:r>
            <a:endParaRPr lang="ko-KR" altLang="en-US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en-US" altLang="ko-KR" sz="1600">
                <a:solidFill>
                  <a:schemeClr val="dk1"/>
                </a:solidFill>
              </a:rPr>
              <a:t>Spring MVC Modeling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2"/>
                </a:solidFill>
              </a:rPr>
              <a:t>Repository</a:t>
            </a:r>
            <a:endParaRPr lang="en-US" altLang="ko-KR" sz="220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3148380" cy="2730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/>
              <a:t>Interface</a:t>
            </a:r>
            <a:r>
              <a:rPr lang="ko-KR" altLang="en-US" sz="1200"/>
              <a:t> 자바파일 활용하여 인터페이스 구현합니다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  <a:defRPr/>
            </a:pPr>
            <a:endParaRPr sz="140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2"/>
                </a:solidFill>
              </a:rPr>
              <a:t>RepositoryImpl</a:t>
            </a:r>
            <a:endParaRPr lang="en-US" altLang="ko-KR" sz="220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3544620" cy="2742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/>
              <a:t>Implement</a:t>
            </a:r>
            <a:r>
              <a:rPr lang="ko-KR" altLang="en-US" sz="1200"/>
              <a:t>를 하여 </a:t>
            </a:r>
            <a:r>
              <a:rPr lang="en-US" altLang="ko-KR" sz="1200"/>
              <a:t>Repository</a:t>
            </a:r>
            <a:r>
              <a:rPr lang="ko-KR" altLang="en-US" sz="1200"/>
              <a:t>를 </a:t>
            </a:r>
            <a:r>
              <a:rPr lang="en-US" altLang="ko-KR" sz="1200"/>
              <a:t>@Override</a:t>
            </a:r>
            <a:r>
              <a:rPr lang="ko-KR" altLang="en-US" sz="1200"/>
              <a:t>하여 인터페이스의 자료를 구체적으로 만듭니다</a:t>
            </a:r>
            <a:r>
              <a:rPr lang="en-US" altLang="ko-KR" sz="1200"/>
              <a:t>.</a:t>
            </a:r>
            <a:endParaRPr sz="120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2"/>
                </a:solidFill>
              </a:rPr>
              <a:t>RepositoryImpl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/>
              <a:t>@AutoWired</a:t>
            </a:r>
            <a:r>
              <a:rPr lang="ko-KR" altLang="en-US" sz="1200"/>
              <a:t>를 활용하여 </a:t>
            </a:r>
            <a:r>
              <a:rPr lang="en-US" altLang="ko-KR" sz="1200"/>
              <a:t>Mapper</a:t>
            </a:r>
            <a:r>
              <a:rPr lang="ko-KR" altLang="en-US" sz="1200"/>
              <a:t>를 불러들입니다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  <a:defRPr/>
            </a:pPr>
            <a:endParaRPr sz="120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2"/>
                </a:solidFill>
              </a:rPr>
              <a:t>자료 지정</a:t>
            </a:r>
            <a:endParaRPr lang="ko-KR" altLang="en-US" sz="220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en-US" altLang="ko-KR" sz="1200"/>
              <a:t>insert, findAll, findByNum, update </a:t>
            </a:r>
            <a:r>
              <a:rPr lang="ko-KR" altLang="en-US" sz="1200"/>
              <a:t>등 </a:t>
            </a:r>
            <a:r>
              <a:rPr lang="en-US" altLang="ko-KR" sz="1200"/>
              <a:t>mapper</a:t>
            </a:r>
            <a:r>
              <a:rPr lang="ko-KR" altLang="en-US" sz="1200"/>
              <a:t>를 통해서 자료를 구현합니다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000">
                <a:solidFill>
                  <a:schemeClr val="dk1"/>
                </a:solidFill>
              </a:rPr>
              <a:t>Spring</a:t>
            </a:r>
            <a:endParaRPr lang="en-US" altLang="ko-KR" sz="300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flipH="1" rot="10800000">
            <a:off x="3351874" y="1570575"/>
            <a:ext cx="1879500" cy="132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5" name="Google Shape;715;p46"/>
          <p:cNvCxnSpPr/>
          <p:nvPr/>
        </p:nvCxnSpPr>
        <p:spPr>
          <a:xfrm flipH="1" rot="10800000">
            <a:off x="3351874" y="2455275"/>
            <a:ext cx="1879500" cy="44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 idx="0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Service</a:t>
            </a:r>
            <a:r>
              <a:rPr lang="ko-KR" altLang="en-US"/>
              <a:t> 자바파일 구현</a:t>
            </a:r>
            <a:endParaRPr lang="ko-KR" altLang="en-US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en-US" altLang="ko-KR" sz="1600">
                <a:solidFill>
                  <a:schemeClr val="dk1"/>
                </a:solidFill>
              </a:rPr>
              <a:t>Spring MVC Modeling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2"/>
                </a:solidFill>
              </a:rPr>
              <a:t>Service</a:t>
            </a:r>
            <a:endParaRPr lang="en-US" altLang="ko-KR" sz="220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3148380" cy="2730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/>
              <a:t>Interface</a:t>
            </a:r>
            <a:r>
              <a:rPr lang="ko-KR" altLang="en-US" sz="1200"/>
              <a:t> 자바파일 활용하여 인터페이스 구현합니다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  <a:defRPr/>
            </a:pPr>
            <a:endParaRPr sz="140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2"/>
                </a:solidFill>
              </a:rPr>
              <a:t>ServiceImpl</a:t>
            </a:r>
            <a:endParaRPr lang="en-US" altLang="ko-KR" sz="220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3544620" cy="2742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/>
              <a:t>Implement</a:t>
            </a:r>
            <a:r>
              <a:rPr lang="ko-KR" altLang="en-US" sz="1200"/>
              <a:t>를 하여 </a:t>
            </a:r>
            <a:r>
              <a:rPr lang="en-US" altLang="ko-KR" sz="1200"/>
              <a:t>Repository</a:t>
            </a:r>
            <a:r>
              <a:rPr lang="ko-KR" altLang="en-US" sz="1200"/>
              <a:t>를 </a:t>
            </a:r>
            <a:r>
              <a:rPr lang="en-US" altLang="ko-KR" sz="1200"/>
              <a:t>@Override</a:t>
            </a:r>
            <a:r>
              <a:rPr lang="ko-KR" altLang="en-US" sz="1200"/>
              <a:t>하여 인터페이스의 자료를 구체적으로 만듭니다</a:t>
            </a:r>
            <a:r>
              <a:rPr lang="en-US" altLang="ko-KR" sz="1200"/>
              <a:t>.</a:t>
            </a:r>
            <a:endParaRPr sz="120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2"/>
                </a:solidFill>
              </a:rPr>
              <a:t>ServiceImpl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/>
              <a:t>@AutoWired</a:t>
            </a:r>
            <a:r>
              <a:rPr lang="ko-KR" altLang="en-US" sz="1200"/>
              <a:t>를 활용하여 </a:t>
            </a:r>
            <a:r>
              <a:rPr lang="en-US" altLang="ko-KR" sz="1200"/>
              <a:t>repository</a:t>
            </a:r>
            <a:r>
              <a:rPr lang="ko-KR" altLang="en-US" sz="1200"/>
              <a:t>를 불러들입니다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  <a:defRPr/>
            </a:pPr>
            <a:endParaRPr sz="120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>
                <a:solidFill>
                  <a:schemeClr val="dk2"/>
                </a:solidFill>
              </a:rPr>
              <a:t>자료 지정</a:t>
            </a:r>
            <a:endParaRPr lang="ko-KR" altLang="en-US" sz="220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wrap="square" lIns="91424" tIns="0" rIns="91424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en-US" altLang="ko-KR" sz="1200"/>
              <a:t>insert, findAll, findByNum, update </a:t>
            </a:r>
            <a:r>
              <a:rPr lang="ko-KR" altLang="en-US" sz="1200"/>
              <a:t>등 </a:t>
            </a:r>
            <a:r>
              <a:rPr lang="en-US" altLang="ko-KR" sz="1200"/>
              <a:t> repository</a:t>
            </a:r>
            <a:r>
              <a:rPr lang="ko-KR" altLang="en-US" sz="1200"/>
              <a:t>를 통해서 자료를 구현합니다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000">
                <a:solidFill>
                  <a:schemeClr val="dk1"/>
                </a:solidFill>
              </a:rPr>
              <a:t>Spring</a:t>
            </a:r>
            <a:endParaRPr lang="en-US" altLang="ko-KR" sz="300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820537532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JSP</a:t>
            </a:r>
            <a:r>
              <a:rPr lang="ko-KR" altLang="en-US"/>
              <a:t> 파일 구현</a:t>
            </a:r>
            <a:endParaRPr lang="ko-KR" altLang="en-US"/>
          </a:p>
        </p:txBody>
      </p:sp>
      <p:sp>
        <p:nvSpPr>
          <p:cNvPr id="354" name="가로 글상자 353"/>
          <p:cNvSpPr txBox="1"/>
          <p:nvPr/>
        </p:nvSpPr>
        <p:spPr>
          <a:xfrm>
            <a:off x="350520" y="955050"/>
            <a:ext cx="8709660" cy="39769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1)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&lt;%@ taglib prefix="c" uri="http://java.sun.com/jsp/jstl/core"%&gt;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활용하여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JSTL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을 사용합니다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2)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[BootStrap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활용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 - JQuery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활용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]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&lt;link rel="stylesheet"	href="https://cdn.jsdelivr.net/npm/bootstrap@4.6.2/dist/css/bootstrap.min.css"&gt;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&lt;script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src="https://cdn.jsdelivr.net/npm/jquery@3.6.4/dist/jquery.slim.min.js"&gt;&lt;/script&gt;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&lt;script	src="https://cdn.jsdelivr.net/npm/popper.js@1.16.1/dist/umd/popper.min.js"&gt;&lt;/script&gt;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&lt;script	src="https://cdn.jsdelivr.net/npm/bootstrap@4.6.2/dist/js/bootstrap.bundle.min.js"&gt;&lt;/script&gt;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&lt;script src="https://code.jquery.com/jquery-3.7.0.js"&gt;&lt;/script&gt;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983310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JSP</a:t>
            </a:r>
            <a:r>
              <a:rPr lang="ko-KR" altLang="en-US"/>
              <a:t> 파일 구현</a:t>
            </a:r>
            <a:endParaRPr lang="ko-KR" altLang="en-US"/>
          </a:p>
        </p:txBody>
      </p:sp>
      <p:sp>
        <p:nvSpPr>
          <p:cNvPr id="354" name="가로 글상자 353"/>
          <p:cNvSpPr txBox="1"/>
          <p:nvPr/>
        </p:nvSpPr>
        <p:spPr>
          <a:xfrm>
            <a:off x="333375" y="741689"/>
            <a:ext cx="8709660" cy="42284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3)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header, footer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구현</a:t>
            </a: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4)&lt;%@ include file="include/header.jsp"%&gt;,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&lt;%@ include file="include/footer.jsp"%&gt; header, footer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각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jsp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마다 넣어줍니다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5)&lt;%@taglib prefix="fmt" uri="http://java.sun.com/jsp/jstl/fmt"%&gt;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이용하여 날짜 포맷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JSTL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을 사용합니다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6) JQuery $.ajax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사용하여 비동기 스크립트를 활용합니다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view.jsp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에서는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init()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도 사용하여서 스크립트 구성을 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7)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$.ajax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사용시 데이터를 지정해 줘야 하는 부분은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JSON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형태가 표준이기 때문에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JSON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형태의 타입의 자료를 받아서 변환해주어야 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contentType:"application/json; charset=utf-8",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data:JSON.stringify(data)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사용하여서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contentType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data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를 지정해 줍니다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011944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286050"/>
            <a:ext cx="6588000" cy="6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SPRING MVC</a:t>
            </a:r>
            <a:r>
              <a:rPr lang="ko-KR" altLang="en-US"/>
              <a:t> 프로젝트 구현</a:t>
            </a:r>
            <a:endParaRPr lang="ko-KR" altLang="en-US"/>
          </a:p>
        </p:txBody>
      </p:sp>
      <p:sp>
        <p:nvSpPr>
          <p:cNvPr id="345" name="가로 글상자 344"/>
          <p:cNvSpPr txBox="1"/>
          <p:nvPr/>
        </p:nvSpPr>
        <p:spPr>
          <a:xfrm>
            <a:off x="5756734" y="1722437"/>
            <a:ext cx="3461560" cy="12284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900" b="1">
                <a:solidFill>
                  <a:schemeClr val="lt1"/>
                </a:solidFill>
                <a:latin typeface="맑은 고딕"/>
                <a:ea typeface="맑은 고딕"/>
              </a:rPr>
              <a:t>스프링 레거시 프로젝트 생성</a:t>
            </a:r>
            <a:endParaRPr lang="ko-KR" altLang="en-US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1)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프로젝트 이름 적기</a:t>
            </a:r>
            <a:endParaRPr lang="ko-KR" altLang="en-US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2)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Spring MVC Project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선택</a:t>
            </a:r>
            <a:endParaRPr lang="ko-KR" altLang="en-US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3)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패키지 생성</a:t>
            </a:r>
            <a:endParaRPr lang="ko-KR" altLang="en-US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4)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완료</a:t>
            </a:r>
            <a:endParaRPr lang="ko-KR" altLang="en-US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46" name="그림 3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80536" y="1031249"/>
            <a:ext cx="2586637" cy="2845417"/>
          </a:xfrm>
          <a:prstGeom prst="rect">
            <a:avLst/>
          </a:prstGeom>
        </p:spPr>
      </p:pic>
      <p:pic>
        <p:nvPicPr>
          <p:cNvPr id="347" name="그림 3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730" y="1021725"/>
            <a:ext cx="2628518" cy="28619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 idx="0"/>
          </p:nvPr>
        </p:nvSpPr>
        <p:spPr>
          <a:xfrm>
            <a:off x="3724275" y="1012300"/>
            <a:ext cx="5381625" cy="19401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800" b="1"/>
              <a:t>회원가입 및 게시글 작성</a:t>
            </a:r>
            <a:r>
              <a:rPr lang="en-US" altLang="ko-KR" sz="3800" b="1"/>
              <a:t>,</a:t>
            </a:r>
            <a:r>
              <a:rPr lang="ko-KR" altLang="en-US" sz="3800" b="1"/>
              <a:t> 수정</a:t>
            </a:r>
            <a:r>
              <a:rPr lang="en-US" altLang="ko-KR" sz="3800" b="1"/>
              <a:t>,</a:t>
            </a:r>
            <a:r>
              <a:rPr lang="ko-KR" altLang="en-US" sz="3800" b="1"/>
              <a:t> 삭제</a:t>
            </a:r>
            <a:endParaRPr lang="ko-KR" altLang="en-US" sz="3800" b="1"/>
          </a:p>
        </p:txBody>
      </p:sp>
    </p:spTree>
    <p:extLst>
      <p:ext uri="{BB962C8B-B14F-4D97-AF65-F5344CB8AC3E}">
        <p14:creationId xmlns:p14="http://schemas.microsoft.com/office/powerpoint/2010/main" val="3264005921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회원가입 폼 작성</a:t>
            </a:r>
            <a:endParaRPr lang="ko-KR" altLang="en-US"/>
          </a:p>
        </p:txBody>
      </p:sp>
      <p:pic>
        <p:nvPicPr>
          <p:cNvPr id="357" name="그림 3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640" y="979814"/>
            <a:ext cx="8816340" cy="39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78128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회원가입 폼 작성 후 </a:t>
            </a:r>
            <a:r>
              <a:rPr lang="en-US" altLang="ko-KR"/>
              <a:t>DB</a:t>
            </a:r>
            <a:r>
              <a:rPr lang="ko-KR" altLang="en-US"/>
              <a:t> 생성확인</a:t>
            </a:r>
            <a:endParaRPr lang="ko-KR" altLang="en-US"/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489" y="909618"/>
            <a:ext cx="4067510" cy="3868122"/>
          </a:xfrm>
          <a:prstGeom prst="rect">
            <a:avLst/>
          </a:prstGeom>
        </p:spPr>
      </p:pic>
      <p:sp>
        <p:nvSpPr>
          <p:cNvPr id="361" name="가로 글상자 360"/>
          <p:cNvSpPr txBox="1"/>
          <p:nvPr/>
        </p:nvSpPr>
        <p:spPr>
          <a:xfrm>
            <a:off x="4572000" y="1848803"/>
            <a:ext cx="4572000" cy="597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회원가입 폼으로 회원가입후 생성한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DB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에서 회원 리스트 확인해줍니다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1899454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로그인 화면</a:t>
            </a:r>
            <a:endParaRPr lang="ko-KR" altLang="en-US"/>
          </a:p>
        </p:txBody>
      </p:sp>
      <p:pic>
        <p:nvPicPr>
          <p:cNvPr id="357" name="그림 3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5290" y="994410"/>
            <a:ext cx="8313420" cy="1662683"/>
          </a:xfrm>
          <a:prstGeom prst="rect">
            <a:avLst/>
          </a:prstGeom>
        </p:spPr>
      </p:pic>
      <p:pic>
        <p:nvPicPr>
          <p:cNvPr id="358" name="그림 3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5290" y="3020377"/>
            <a:ext cx="8465820" cy="1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51448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작성 및 게시글 확인</a:t>
            </a:r>
            <a:endParaRPr lang="ko-KR" altLang="en-US"/>
          </a:p>
        </p:txBody>
      </p:sp>
      <p:pic>
        <p:nvPicPr>
          <p:cNvPr id="361" name="그림 3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2030" y="735975"/>
            <a:ext cx="7459980" cy="2226934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5340" y="3084657"/>
            <a:ext cx="7646670" cy="19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7429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작성 및 게시글 확인</a:t>
            </a:r>
            <a:r>
              <a:rPr lang="en-US" altLang="ko-KR"/>
              <a:t>(DB)</a:t>
            </a:r>
            <a:endParaRPr lang="en-US" altLang="ko-KR"/>
          </a:p>
        </p:txBody>
      </p:sp>
      <p:pic>
        <p:nvPicPr>
          <p:cNvPr id="363" name="그림 3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6044" y="902970"/>
            <a:ext cx="5836773" cy="3337558"/>
          </a:xfrm>
          <a:prstGeom prst="rect">
            <a:avLst/>
          </a:prstGeom>
        </p:spPr>
      </p:pic>
      <p:sp>
        <p:nvSpPr>
          <p:cNvPr id="364" name="가로 글상자 363"/>
          <p:cNvSpPr txBox="1"/>
          <p:nvPr/>
        </p:nvSpPr>
        <p:spPr>
          <a:xfrm>
            <a:off x="1078106" y="4495799"/>
            <a:ext cx="6987788" cy="34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DB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 게시글 작성한 게시글 저장되어 있는 것 확인 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6413954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상세보기</a:t>
            </a:r>
            <a:endParaRPr lang="ko-KR" altLang="en-US"/>
          </a:p>
        </p:txBody>
      </p:sp>
      <p:pic>
        <p:nvPicPr>
          <p:cNvPr id="365" name="그림 3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6596" y="822959"/>
            <a:ext cx="5917598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76202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상세보기</a:t>
            </a:r>
            <a:endParaRPr lang="ko-KR" altLang="en-US"/>
          </a:p>
        </p:txBody>
      </p:sp>
      <p:pic>
        <p:nvPicPr>
          <p:cNvPr id="365" name="그림 3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6596" y="822959"/>
            <a:ext cx="5917598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01125"/>
      </p:ext>
    </p:extLst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수정하기</a:t>
            </a:r>
            <a:endParaRPr lang="ko-KR" altLang="en-US"/>
          </a:p>
        </p:txBody>
      </p:sp>
      <p:pic>
        <p:nvPicPr>
          <p:cNvPr id="366" name="그림 3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699" y="820685"/>
            <a:ext cx="8406424" cy="40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0349"/>
      </p:ext>
    </p:extLst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수정하기</a:t>
            </a:r>
            <a:endParaRPr lang="ko-KR" altLang="en-US"/>
          </a:p>
        </p:txBody>
      </p:sp>
      <p:pic>
        <p:nvPicPr>
          <p:cNvPr id="367" name="그림 3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030" y="812482"/>
            <a:ext cx="7978140" cy="3713440"/>
          </a:xfrm>
          <a:prstGeom prst="rect">
            <a:avLst/>
          </a:prstGeom>
        </p:spPr>
      </p:pic>
      <p:sp>
        <p:nvSpPr>
          <p:cNvPr id="368" name="가로 글상자 367"/>
          <p:cNvSpPr txBox="1"/>
          <p:nvPr/>
        </p:nvSpPr>
        <p:spPr>
          <a:xfrm>
            <a:off x="1078106" y="4663440"/>
            <a:ext cx="6987788" cy="34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수정이 적용되었습니다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935033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 idx="0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스프링 </a:t>
            </a:r>
            <a:r>
              <a:rPr lang="en-US" altLang="ko-KR"/>
              <a:t>LEGACY </a:t>
            </a:r>
            <a:r>
              <a:rPr lang="ko-KR" altLang="en-US"/>
              <a:t>환경 구현 설정</a:t>
            </a:r>
            <a:endParaRPr lang="ko-KR" altLang="en-US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76" name="Google Shape;374;p32"/>
          <p:cNvSpPr txBox="1"/>
          <p:nvPr/>
        </p:nvSpPr>
        <p:spPr>
          <a:xfrm>
            <a:off x="454799" y="32480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0" rIns="91424" bIns="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erpass Mono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0" normalizeH="0" baseline="0" mc:Ignorable="hp" hp:hslEmbossed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(Maven Repository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0" cap="none" spc="0" normalizeH="0" baseline="0" mc:Ignorable="hp" hp:hslEmbossed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에서 소스 가져오기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0" normalizeH="0" baseline="0" mc:Ignorable="hp" hp:hslEmbossed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0" cap="none" spc="0" normalizeH="0" baseline="0" mc:Ignorable="hp" hp:hslEmbossed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  <p:extLst>
      <p:ext uri="{BB962C8B-B14F-4D97-AF65-F5344CB8AC3E}">
        <p14:creationId xmlns:p14="http://schemas.microsoft.com/office/powerpoint/2010/main" val="3394532148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수정</a:t>
            </a:r>
            <a:r>
              <a:rPr lang="en-US" altLang="ko-KR"/>
              <a:t> DB</a:t>
            </a:r>
            <a:r>
              <a:rPr lang="ko-KR" altLang="en-US"/>
              <a:t>반영 확인</a:t>
            </a:r>
            <a:endParaRPr lang="ko-KR" altLang="en-US"/>
          </a:p>
        </p:txBody>
      </p:sp>
      <p:sp>
        <p:nvSpPr>
          <p:cNvPr id="368" name="가로 글상자 367"/>
          <p:cNvSpPr txBox="1"/>
          <p:nvPr/>
        </p:nvSpPr>
        <p:spPr>
          <a:xfrm>
            <a:off x="1078106" y="4663440"/>
            <a:ext cx="6987788" cy="34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내용 수정이 적용되었습니다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69" name="그림 3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6190" y="622088"/>
            <a:ext cx="7735399" cy="40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08172"/>
      </p:ext>
    </p:extLst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삭제</a:t>
            </a:r>
            <a:endParaRPr lang="ko-KR" altLang="en-US"/>
          </a:p>
        </p:txBody>
      </p:sp>
      <p:sp>
        <p:nvSpPr>
          <p:cNvPr id="368" name="가로 글상자 367"/>
          <p:cNvSpPr txBox="1"/>
          <p:nvPr/>
        </p:nvSpPr>
        <p:spPr>
          <a:xfrm>
            <a:off x="765686" y="4480560"/>
            <a:ext cx="6987788" cy="34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삭제라는 링크를 눌러서 삭제합니다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70" name="그림 3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8707" y="735975"/>
            <a:ext cx="4964204" cy="31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180"/>
      </p:ext>
    </p:extLst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삭제</a:t>
            </a:r>
            <a:endParaRPr lang="ko-KR" altLang="en-US"/>
          </a:p>
        </p:txBody>
      </p:sp>
      <p:sp>
        <p:nvSpPr>
          <p:cNvPr id="368" name="가로 글상자 367"/>
          <p:cNvSpPr txBox="1"/>
          <p:nvPr/>
        </p:nvSpPr>
        <p:spPr>
          <a:xfrm>
            <a:off x="224665" y="4069080"/>
            <a:ext cx="6987788" cy="60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내용 삭제 되었습니다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작성했었던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222222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가 삭제 되었습니다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71" name="그림 3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192" y="906779"/>
            <a:ext cx="4501807" cy="2876303"/>
          </a:xfrm>
          <a:prstGeom prst="rect">
            <a:avLst/>
          </a:prstGeom>
        </p:spPr>
      </p:pic>
      <p:pic>
        <p:nvPicPr>
          <p:cNvPr id="372" name="그림 37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63198" y="716279"/>
            <a:ext cx="3991906" cy="1887728"/>
          </a:xfrm>
          <a:prstGeom prst="rect">
            <a:avLst/>
          </a:prstGeom>
        </p:spPr>
      </p:pic>
      <p:pic>
        <p:nvPicPr>
          <p:cNvPr id="373" name="그림 37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63198" y="2765933"/>
            <a:ext cx="3991906" cy="22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4615"/>
      </p:ext>
    </p:extLst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삭제</a:t>
            </a:r>
            <a:endParaRPr lang="ko-KR" altLang="en-US"/>
          </a:p>
        </p:txBody>
      </p:sp>
      <p:sp>
        <p:nvSpPr>
          <p:cNvPr id="368" name="가로 글상자 367"/>
          <p:cNvSpPr txBox="1"/>
          <p:nvPr/>
        </p:nvSpPr>
        <p:spPr>
          <a:xfrm>
            <a:off x="765686" y="4480560"/>
            <a:ext cx="6987788" cy="34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삭제라는 버튼 눌러서 삭제합니다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72" name="그림 37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060" y="851892"/>
            <a:ext cx="4260593" cy="3355897"/>
          </a:xfrm>
          <a:prstGeom prst="rect">
            <a:avLst/>
          </a:prstGeom>
        </p:spPr>
      </p:pic>
      <p:pic>
        <p:nvPicPr>
          <p:cNvPr id="373" name="그림 3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851892"/>
            <a:ext cx="4429251" cy="33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67112"/>
      </p:ext>
    </p:extLst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게시글 삭제</a:t>
            </a:r>
            <a:endParaRPr lang="ko-KR" altLang="en-US"/>
          </a:p>
        </p:txBody>
      </p:sp>
      <p:sp>
        <p:nvSpPr>
          <p:cNvPr id="368" name="가로 글상자 367"/>
          <p:cNvSpPr txBox="1"/>
          <p:nvPr/>
        </p:nvSpPr>
        <p:spPr>
          <a:xfrm>
            <a:off x="224665" y="4069080"/>
            <a:ext cx="6987788" cy="60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내용 삭제 되었습니다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작성했었던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222222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가 삭제 되었습니다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73" name="그림 3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666" y="1094115"/>
            <a:ext cx="4129066" cy="2876676"/>
          </a:xfrm>
          <a:prstGeom prst="rect">
            <a:avLst/>
          </a:prstGeom>
        </p:spPr>
      </p:pic>
      <p:pic>
        <p:nvPicPr>
          <p:cNvPr id="374" name="그림 3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09468" y="759905"/>
            <a:ext cx="4164228" cy="1732606"/>
          </a:xfrm>
          <a:prstGeom prst="rect">
            <a:avLst/>
          </a:prstGeom>
        </p:spPr>
      </p:pic>
      <p:pic>
        <p:nvPicPr>
          <p:cNvPr id="375" name="그림 37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09468" y="2571750"/>
            <a:ext cx="4164227" cy="24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80080"/>
      </p:ext>
    </p:extLst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댓글 작성</a:t>
            </a:r>
            <a:endParaRPr lang="ko-KR" altLang="en-US"/>
          </a:p>
        </p:txBody>
      </p:sp>
      <p:sp>
        <p:nvSpPr>
          <p:cNvPr id="368" name="가로 글상자 367"/>
          <p:cNvSpPr txBox="1"/>
          <p:nvPr/>
        </p:nvSpPr>
        <p:spPr>
          <a:xfrm>
            <a:off x="765686" y="4480560"/>
            <a:ext cx="6987788" cy="34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댓글 작성이 되었습니다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74" name="그림 3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540" y="838739"/>
            <a:ext cx="5223042" cy="3153604"/>
          </a:xfrm>
          <a:prstGeom prst="rect">
            <a:avLst/>
          </a:prstGeom>
        </p:spPr>
      </p:pic>
      <p:pic>
        <p:nvPicPr>
          <p:cNvPr id="375" name="그림 3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0" y="3425189"/>
            <a:ext cx="3223834" cy="7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2103"/>
      </p:ext>
    </p:extLst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댓글 작성</a:t>
            </a:r>
            <a:r>
              <a:rPr lang="en-US" altLang="ko-KR"/>
              <a:t> DB</a:t>
            </a:r>
            <a:r>
              <a:rPr lang="ko-KR" altLang="en-US"/>
              <a:t>적용 확인</a:t>
            </a:r>
            <a:endParaRPr lang="ko-KR" altLang="en-US"/>
          </a:p>
        </p:txBody>
      </p:sp>
      <p:sp>
        <p:nvSpPr>
          <p:cNvPr id="368" name="가로 글상자 367"/>
          <p:cNvSpPr txBox="1"/>
          <p:nvPr/>
        </p:nvSpPr>
        <p:spPr>
          <a:xfrm>
            <a:off x="483746" y="4659631"/>
            <a:ext cx="6987788" cy="34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댓글 작성이 된 것을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DB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에서도 확인이 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77" name="그림 3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675" y="640080"/>
            <a:ext cx="7264374" cy="40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77295"/>
      </p:ext>
    </p:extLst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댓글 삭제</a:t>
            </a:r>
            <a:endParaRPr lang="ko-KR" altLang="en-US"/>
          </a:p>
        </p:txBody>
      </p:sp>
      <p:sp>
        <p:nvSpPr>
          <p:cNvPr id="368" name="가로 글상자 367"/>
          <p:cNvSpPr txBox="1"/>
          <p:nvPr/>
        </p:nvSpPr>
        <p:spPr>
          <a:xfrm>
            <a:off x="765686" y="4480560"/>
            <a:ext cx="6987788" cy="34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댓글에 삭제링크를 눌러서 댓글 삭제가 되었습니다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76" name="그림 37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6465" y="887729"/>
            <a:ext cx="5913836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18392"/>
      </p:ext>
    </p:extLst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 idx="0"/>
          </p:nvPr>
        </p:nvSpPr>
        <p:spPr>
          <a:xfrm>
            <a:off x="1278050" y="66975"/>
            <a:ext cx="6588000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댓글 삭제</a:t>
            </a:r>
            <a:r>
              <a:rPr lang="en-US" altLang="ko-KR"/>
              <a:t> DB</a:t>
            </a:r>
            <a:r>
              <a:rPr lang="ko-KR" altLang="en-US"/>
              <a:t>적용 확인</a:t>
            </a:r>
            <a:endParaRPr lang="ko-KR" altLang="en-US"/>
          </a:p>
        </p:txBody>
      </p:sp>
      <p:sp>
        <p:nvSpPr>
          <p:cNvPr id="368" name="가로 글상자 367"/>
          <p:cNvSpPr txBox="1"/>
          <p:nvPr/>
        </p:nvSpPr>
        <p:spPr>
          <a:xfrm>
            <a:off x="506606" y="4583431"/>
            <a:ext cx="6987788" cy="34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댓글 삭제가 된 것을 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DB</a:t>
            </a:r>
            <a:r>
              <a:rPr lang="ko-KR" altLang="en-US" sz="1700" b="1">
                <a:solidFill>
                  <a:schemeClr val="lt1"/>
                </a:solidFill>
                <a:latin typeface="맑은 고딕"/>
                <a:ea typeface="맑은 고딕"/>
              </a:rPr>
              <a:t>에서도 확인이 됩니다</a:t>
            </a:r>
            <a:r>
              <a:rPr lang="en-US" altLang="ko-KR" sz="1700" b="1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7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77" name="그림 3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815" y="737234"/>
            <a:ext cx="4320184" cy="3669031"/>
          </a:xfrm>
          <a:prstGeom prst="rect">
            <a:avLst/>
          </a:prstGeom>
        </p:spPr>
      </p:pic>
      <p:pic>
        <p:nvPicPr>
          <p:cNvPr id="378" name="그림 37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0662" y="737234"/>
            <a:ext cx="4184556" cy="36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96954"/>
      </p:ext>
    </p:extLst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 idx="0"/>
          </p:nvPr>
        </p:nvSpPr>
        <p:spPr>
          <a:xfrm>
            <a:off x="3762375" y="1012300"/>
            <a:ext cx="5381625" cy="1940100"/>
          </a:xfrm>
          <a:prstGeom prst="rect">
            <a:avLst/>
          </a:prstGeom>
        </p:spPr>
        <p:txBody>
          <a:bodyPr wrap="square" lIns="91424" tIns="0" rIns="91424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ko-KR" altLang="en-US" b="1"/>
            </a:br>
            <a:r>
              <a:rPr lang="ko-KR" altLang="en-US" b="1"/>
              <a:t>감사합니다</a:t>
            </a:r>
            <a:r>
              <a:rPr lang="en-US" altLang="ko-KR" b="1"/>
              <a:t>.</a:t>
            </a:r>
            <a:br>
              <a:rPr lang="ko-KR" altLang="en-US" b="1"/>
            </a:br>
            <a:br>
              <a:rPr lang="ko-KR" altLang="en-US" b="1"/>
            </a:br>
            <a:r>
              <a:rPr lang="en-US" altLang="ko-KR" sz="1700" b="1"/>
              <a:t>SpringFrameWork</a:t>
            </a:r>
            <a:r>
              <a:rPr lang="ko-KR" altLang="en-US" sz="1700" b="1"/>
              <a:t> </a:t>
            </a:r>
            <a:r>
              <a:rPr lang="en-US" altLang="ko-KR" sz="1700" b="1"/>
              <a:t>Legacy Mode</a:t>
            </a:r>
            <a:r>
              <a:rPr lang="ko-KR" altLang="en-US" sz="1700" b="1"/>
              <a:t>를 활용한 웹 구현</a:t>
            </a:r>
            <a:endParaRPr lang="ko-KR" altLang="en-US" sz="1700" b="1"/>
          </a:p>
        </p:txBody>
      </p:sp>
      <p:sp>
        <p:nvSpPr>
          <p:cNvPr id="679" name="가로 글상자 678"/>
          <p:cNvSpPr txBox="1"/>
          <p:nvPr/>
        </p:nvSpPr>
        <p:spPr>
          <a:xfrm>
            <a:off x="7509510" y="4499610"/>
            <a:ext cx="1436371" cy="4914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600">
                <a:solidFill>
                  <a:srgbClr val="ffffff"/>
                </a:solidFill>
                <a:latin typeface="HY헤드라인M"/>
                <a:ea typeface="HY헤드라인M"/>
              </a:rPr>
              <a:t>설 성 칠</a:t>
            </a:r>
            <a:endParaRPr lang="ko-KR" altLang="en-US" sz="260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210241290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5105305" y="1001360"/>
            <a:ext cx="3932700" cy="35544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Servlet</a:t>
            </a:r>
            <a:r>
              <a:rPr lang="ko-KR" altLang="en-US"/>
              <a:t> 환경 구현</a:t>
            </a:r>
            <a:r>
              <a:rPr lang="en-US" altLang="ko-KR"/>
              <a:t>,</a:t>
            </a:r>
            <a:r>
              <a:rPr lang="ko-KR" altLang="en-US"/>
              <a:t> 스프링 개발 환경 구현</a:t>
            </a:r>
            <a:endParaRPr lang="ko-KR" alt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 idx="0"/>
          </p:nvPr>
        </p:nvSpPr>
        <p:spPr>
          <a:xfrm>
            <a:off x="3215552" y="427020"/>
            <a:ext cx="5731139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pom.xml</a:t>
            </a:r>
            <a:r>
              <a:rPr lang="ko-KR" altLang="en-US"/>
              <a:t>에 서블릿 환경 구현</a:t>
            </a:r>
            <a:endParaRPr lang="ko-KR" altLang="en-US"/>
          </a:p>
        </p:txBody>
      </p:sp>
      <p:sp>
        <p:nvSpPr>
          <p:cNvPr id="383" name="가로 글상자 382"/>
          <p:cNvSpPr txBox="1"/>
          <p:nvPr/>
        </p:nvSpPr>
        <p:spPr>
          <a:xfrm>
            <a:off x="3358809" y="1429985"/>
            <a:ext cx="5785191" cy="36449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&lt;!-- Servlet --&gt;</a:t>
            </a:r>
            <a:endParaRPr lang="ko-KR" altLang="en-US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&lt;dependency&gt;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&lt;groupId&gt;javax.servlet&lt;/groupId&gt;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&lt;artifactId&gt;servlet-api&lt;/artifactId&gt;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&lt;version&gt;2.5&lt;/version&gt;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&lt;scope&gt;provided&lt;/scope&gt;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&lt;/dependency&gt;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&lt;dependency&gt;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&lt;groupId&gt;javax.servlet.jsp&lt;/groupId&gt;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&lt;artifactId&gt;jsp-api&lt;/artifactId&gt;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&lt;version&gt;2.1&lt;/version&gt;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&lt;scope&gt;provided&lt;/scope&gt;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&lt;/dependency&gt;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&lt;dependency&gt;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&lt;groupId&gt;javax.servlet&lt;/groupId&gt;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&lt;artifactId&gt;jstl&lt;/artifactId&gt;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	&lt;version&gt;1.2&lt;/version&gt;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	&lt;/dependency&gt;</a:t>
            </a:r>
            <a:endParaRPr lang="en-US" altLang="ko-KR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5105305" y="1001360"/>
            <a:ext cx="3932700" cy="35544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Servlet</a:t>
            </a:r>
            <a:r>
              <a:rPr lang="ko-KR" altLang="en-US"/>
              <a:t> 환경 구현</a:t>
            </a:r>
            <a:r>
              <a:rPr lang="en-US" altLang="ko-KR"/>
              <a:t>,</a:t>
            </a:r>
            <a:r>
              <a:rPr lang="ko-KR" altLang="en-US"/>
              <a:t> 스프링 개발 환경 구현</a:t>
            </a:r>
            <a:endParaRPr lang="ko-KR" alt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 idx="0"/>
          </p:nvPr>
        </p:nvSpPr>
        <p:spPr>
          <a:xfrm>
            <a:off x="3215552" y="427020"/>
            <a:ext cx="5731139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서블릿 환경 구현</a:t>
            </a:r>
            <a:endParaRPr lang="ko-KR" altLang="en-US"/>
          </a:p>
        </p:txBody>
      </p:sp>
      <p:sp>
        <p:nvSpPr>
          <p:cNvPr id="383" name="가로 글상자 382"/>
          <p:cNvSpPr txBox="1"/>
          <p:nvPr/>
        </p:nvSpPr>
        <p:spPr>
          <a:xfrm>
            <a:off x="3358809" y="1429985"/>
            <a:ext cx="5785191" cy="18637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&lt;context:component-scan base-package="com.myspring.app09" /&gt;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&lt;context:component-scan base-package="com.myspring.model" /&gt;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	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servlet-context.xml</a:t>
            </a:r>
            <a:r>
              <a:rPr lang="ko-KR" altLang="en-US" sz="1300">
                <a:solidFill>
                  <a:schemeClr val="lt1"/>
                </a:solidFill>
              </a:rPr>
              <a:t>에 가서 이 내용추가 함으로 패키지 읽어서 처리를 할 수 있도록 만들어준다</a:t>
            </a:r>
            <a:r>
              <a:rPr lang="en-US" altLang="ko-KR" sz="1300">
                <a:solidFill>
                  <a:schemeClr val="lt1"/>
                </a:solidFill>
              </a:rPr>
              <a:t>.</a:t>
            </a:r>
            <a:endParaRPr lang="en-US" altLang="ko-KR" sz="1300">
              <a:solidFill>
                <a:schemeClr val="lt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8503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5105305" y="1001360"/>
            <a:ext cx="3932700" cy="35544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MySQL, MyBatis</a:t>
            </a:r>
            <a:r>
              <a:rPr lang="ko-KR" altLang="en-US"/>
              <a:t>  환경 구현</a:t>
            </a:r>
            <a:endParaRPr lang="ko-KR" alt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 idx="0"/>
          </p:nvPr>
        </p:nvSpPr>
        <p:spPr>
          <a:xfrm>
            <a:off x="319953" y="427020"/>
            <a:ext cx="8626739" cy="669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DB</a:t>
            </a:r>
            <a:r>
              <a:rPr lang="ko-KR" altLang="en-US"/>
              <a:t> 환경 구현</a:t>
            </a:r>
            <a:r>
              <a:rPr lang="en-US" altLang="ko-KR"/>
              <a:t>(pom.xml</a:t>
            </a:r>
            <a:r>
              <a:rPr lang="ko-KR" altLang="en-US"/>
              <a:t>에 추가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83" name="가로 글상자 382"/>
          <p:cNvSpPr txBox="1"/>
          <p:nvPr/>
        </p:nvSpPr>
        <p:spPr>
          <a:xfrm>
            <a:off x="1949109" y="1593020"/>
            <a:ext cx="7782316" cy="33782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&lt;&lt;!-- https://mvnrepository.com/artifact/mysql/mysql-connector-java --&gt;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&lt;dependency&gt;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	&lt;groupId&gt;mysql&lt;/groupId&gt;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	&lt;artifactId&gt;mysql-connector-java&lt;/artifactId&gt;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	&lt;version&gt;8.0.28&lt;/version&gt;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&lt;/dependency&gt;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&lt;!-- https://mvnrepository.com/artifact/org.mybatis/mybatis --&gt;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&lt;dependency&gt;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	&lt;groupId&gt;org.mybatis&lt;/groupId&gt;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	&lt;artifactId&gt;mybatis&lt;/artifactId&gt;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	&lt;version&gt;3.5.6&lt;/version&gt;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&lt;/dependency&gt;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&lt;!-- https://mvnrepository.com/artifact/org.mybatis/mybatis-spring --&gt;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&lt;dependency&gt;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	&lt;groupId&gt;org.mybatis&lt;/groupId&gt;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	&lt;artifactId&gt;mybatis-spring&lt;/artifactId&gt;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	&lt;version&gt;1.3.2&lt;/version&gt;</a:t>
            </a:r>
            <a:endParaRPr lang="en-US" altLang="ko-KR" sz="12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lt1"/>
                </a:solidFill>
              </a:rPr>
              <a:t>		&lt;/dependency&gt;</a:t>
            </a:r>
            <a:endParaRPr lang="en-US" altLang="ko-KR" sz="12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4569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19"/>
          <p:cNvSpPr>
            <a:spLocks noGrp="1"/>
          </p:cNvSpPr>
          <p:nvPr>
            <p:ph type="body" idx="1"/>
          </p:nvPr>
        </p:nvSpPr>
        <p:spPr>
          <a:xfrm>
            <a:off x="3192780" y="1179840"/>
            <a:ext cx="6142499" cy="3792058"/>
          </a:xfrm>
        </p:spPr>
        <p:txBody>
          <a:bodyPr/>
          <a:p>
            <a:pPr marL="127000" lvl="0" indent="0" algn="l">
              <a:buNone/>
              <a:defRPr/>
            </a:pPr>
            <a:r>
              <a:rPr lang="en-US" altLang="ko-KR" sz="1300"/>
              <a:t>&lt;filter&gt;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	&lt;filter-name&gt;encodingFilter&lt;/filter-name&gt;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	&lt;filter-class&gt;org.springframework.web.filter.CharacterEncodingFilter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	&lt;/filter-class&gt;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	&lt;init-param&gt;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		&lt;param-name&gt;encoding&lt;/param-name&gt;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		&lt;param-value&gt;utf-8&lt;/param-value&gt;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	&lt;/init-param&gt;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&lt;/filter&gt;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&lt;filter-mapping&gt;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	&lt;filter-name&gt;encodingFilter&lt;/filter-name&gt;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	&lt;url-pattern&gt;/*&lt;/url-pattern&gt;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	&lt;/filter-mapping&gt;</a:t>
            </a:r>
            <a:endParaRPr lang="en-US" altLang="ko-KR" sz="1300"/>
          </a:p>
        </p:txBody>
      </p:sp>
      <p:sp>
        <p:nvSpPr>
          <p:cNvPr id="3" name="Google Shape;241;p19"/>
          <p:cNvSpPr>
            <a:spLocks noGrp="1"/>
          </p:cNvSpPr>
          <p:nvPr>
            <p:ph type="title" idx="0"/>
          </p:nvPr>
        </p:nvSpPr>
        <p:spPr>
          <a:xfrm>
            <a:off x="2826931" y="510840"/>
            <a:ext cx="6150240" cy="669000"/>
          </a:xfrm>
        </p:spPr>
        <p:txBody>
          <a:bodyPr/>
          <a:p>
            <a:pPr lvl="0">
              <a:defRPr/>
            </a:pPr>
            <a:r>
              <a:rPr lang="en-US" altLang="ko-KR"/>
              <a:t>UTF-8</a:t>
            </a:r>
            <a:r>
              <a:rPr lang="ko-KR" altLang="en-US"/>
              <a:t> 인코딩 구현</a:t>
            </a:r>
            <a:r>
              <a:rPr lang="en-US" altLang="ko-KR"/>
              <a:t>(Web.xml</a:t>
            </a:r>
            <a:r>
              <a:rPr lang="ko-KR" altLang="en-US"/>
              <a:t> 추가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492288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19"/>
          <p:cNvSpPr>
            <a:spLocks noGrp="1"/>
          </p:cNvSpPr>
          <p:nvPr>
            <p:ph type="body" idx="1"/>
          </p:nvPr>
        </p:nvSpPr>
        <p:spPr>
          <a:xfrm>
            <a:off x="3291060" y="1873260"/>
            <a:ext cx="5852940" cy="2085179"/>
          </a:xfrm>
        </p:spPr>
        <p:txBody>
          <a:bodyPr/>
          <a:p>
            <a:pPr marL="127000" lvl="0" indent="0" algn="l">
              <a:buNone/>
              <a:defRPr/>
            </a:pPr>
            <a:r>
              <a:rPr lang="en-US" altLang="ko-KR" sz="1300"/>
              <a:t>&lt;!-- 데이터베이스 연결 설정 --&gt;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&lt;bean id="ds" class="org.springframework.jdbc.datasource.SimpleDriverDataSource"&gt;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    &lt;property name="driverClass" value="com.mysql.cj.jdbc.Driver" /&gt;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    &lt;property name="url" value="jdbc:mysql://localhost:3306/springdb?useSSL=false&amp;amp;serverTimezone=Asia/Seoul&amp;amp;characterEncoding=UTF-8" /&gt;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    &lt;property name="username" value="root" /&gt;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    &lt;property name="password" value="root" /&gt;</a:t>
            </a:r>
            <a:endParaRPr lang="en-US" altLang="ko-KR" sz="1300"/>
          </a:p>
          <a:p>
            <a:pPr marL="127000" lvl="0" indent="0" algn="l">
              <a:buNone/>
              <a:defRPr/>
            </a:pPr>
            <a:r>
              <a:rPr lang="en-US" altLang="ko-KR" sz="1300"/>
              <a:t>&lt;/bean&gt;</a:t>
            </a:r>
            <a:endParaRPr lang="en-US" altLang="ko-KR" sz="1300"/>
          </a:p>
        </p:txBody>
      </p:sp>
      <p:sp>
        <p:nvSpPr>
          <p:cNvPr id="3" name="Google Shape;241;p19"/>
          <p:cNvSpPr>
            <a:spLocks noGrp="1"/>
          </p:cNvSpPr>
          <p:nvPr>
            <p:ph type="title" idx="0"/>
          </p:nvPr>
        </p:nvSpPr>
        <p:spPr>
          <a:xfrm>
            <a:off x="0" y="510840"/>
            <a:ext cx="9144000" cy="669000"/>
          </a:xfrm>
        </p:spPr>
        <p:txBody>
          <a:bodyPr/>
          <a:p>
            <a:pPr lvl="0" algn="ctr">
              <a:defRPr/>
            </a:pPr>
            <a:r>
              <a:rPr lang="en-US" altLang="ko-KR" sz="2600"/>
              <a:t>DB(MySQL)</a:t>
            </a:r>
            <a:r>
              <a:rPr lang="ko-KR" altLang="en-US" sz="2600"/>
              <a:t> 및 </a:t>
            </a:r>
            <a:r>
              <a:rPr lang="en-US" altLang="ko-KR" sz="2600"/>
              <a:t>MyBatis </a:t>
            </a:r>
            <a:r>
              <a:rPr lang="ko-KR" altLang="en-US" sz="2600"/>
              <a:t> 사용을 위한</a:t>
            </a:r>
            <a:br>
              <a:rPr lang="ko-KR" altLang="en-US" sz="2600"/>
            </a:br>
            <a:r>
              <a:rPr lang="en-US" altLang="ko-KR" sz="2600"/>
              <a:t>root-context.xml</a:t>
            </a:r>
            <a:r>
              <a:rPr lang="ko-KR" altLang="en-US" sz="2600"/>
              <a:t> 추가</a:t>
            </a:r>
            <a:endParaRPr lang="ko-KR" altLang="en-US" sz="2600"/>
          </a:p>
        </p:txBody>
      </p:sp>
    </p:spTree>
    <p:extLst>
      <p:ext uri="{BB962C8B-B14F-4D97-AF65-F5344CB8AC3E}">
        <p14:creationId xmlns:p14="http://schemas.microsoft.com/office/powerpoint/2010/main" val="18895987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1052</ep:Words>
  <ep:PresentationFormat/>
  <ep:Paragraphs>346</ep:Paragraphs>
  <ep:Slides>49</ep:Slides>
  <ep:Notes>45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>Programming Lesson by Slidesgo</vt:lpstr>
      <vt:lpstr>SPRING FRAMEWORK</vt:lpstr>
      <vt:lpstr>SPRING LEGACY PROJECT 생성</vt:lpstr>
      <vt:lpstr>SPRING MVC 프로젝트 구현</vt:lpstr>
      <vt:lpstr>스프링 LEGACY 환경 구현 설정</vt:lpstr>
      <vt:lpstr>pom.xml에 서블릿 환경 구현</vt:lpstr>
      <vt:lpstr>서블릿 환경 구현</vt:lpstr>
      <vt:lpstr>DB 환경 구현(pom.xml에 추가)</vt:lpstr>
      <vt:lpstr>UTF-8 인코딩 구현(Web.xml 추가)</vt:lpstr>
      <vt:lpstr>DB(MySQL) 및 MyBatis  사용을 위한 root-context.xml 추가</vt:lpstr>
      <vt:lpstr>DB(MySQL) 및 MyBatis  사용을 위한 root-context.xml 추가</vt:lpstr>
      <vt:lpstr>root-context.xml namespace 설정</vt:lpstr>
      <vt:lpstr>스프링 LEGACY 파일 구현</vt:lpstr>
      <vt:lpstr>Board 환경 구현하기</vt:lpstr>
      <vt:lpstr>패키지, 클래스, 인터페이스 추가하기</vt:lpstr>
      <vt:lpstr>패키지, 클래스, 인터페이스 추가하기</vt:lpstr>
      <vt:lpstr>DTO 구현(BoardDTO)</vt:lpstr>
      <vt:lpstr>DTO 구현(Comment DTO)</vt:lpstr>
      <vt:lpstr>DTO 구현(Comment DTO)</vt:lpstr>
      <vt:lpstr>DTO 구현(Member DTO)</vt:lpstr>
      <vt:lpstr>매퍼 구현</vt:lpstr>
      <vt:lpstr>DTO 구현(Page VO)</vt:lpstr>
      <vt:lpstr>DTO 구현(Page VO)</vt:lpstr>
      <vt:lpstr>어노테이션 활용(컨트롤러)</vt:lpstr>
      <vt:lpstr>컨트롤러 구성(HomeController)</vt:lpstr>
      <vt:lpstr>컨트롤러 구성(MemberController)</vt:lpstr>
      <vt:lpstr>Repository 자바파일 구현</vt:lpstr>
      <vt:lpstr>Service 자바파일 구현</vt:lpstr>
      <vt:lpstr>JSP 파일 구현</vt:lpstr>
      <vt:lpstr>JSP 파일 구현</vt:lpstr>
      <vt:lpstr>회원가입 및 게시글 작성, 수정, 삭제</vt:lpstr>
      <vt:lpstr>회원가입 폼 작성</vt:lpstr>
      <vt:lpstr>회원가입 폼 작성 후 DB 생성확인</vt:lpstr>
      <vt:lpstr>로그인 화면</vt:lpstr>
      <vt:lpstr>게시글 작성 및 게시글 확인</vt:lpstr>
      <vt:lpstr>게시글 작성 및 게시글 확인(DB)</vt:lpstr>
      <vt:lpstr>게시글 상세보기</vt:lpstr>
      <vt:lpstr>게시글 상세보기</vt:lpstr>
      <vt:lpstr>게시글 수정하기</vt:lpstr>
      <vt:lpstr>게시글 수정하기</vt:lpstr>
      <vt:lpstr>게시글 수정 DB반영 확인</vt:lpstr>
      <vt:lpstr>게시글 삭제</vt:lpstr>
      <vt:lpstr>게시글 삭제</vt:lpstr>
      <vt:lpstr>게시글 삭제</vt:lpstr>
      <vt:lpstr>게시글 삭제</vt:lpstr>
      <vt:lpstr>댓글 작성</vt:lpstr>
      <vt:lpstr>댓글 작성 DB적용 확인</vt:lpstr>
      <vt:lpstr>댓글 삭제</vt:lpstr>
      <vt:lpstr>댓글 삭제 DB적용 확인</vt:lpstr>
      <vt:lpstr>감사합니다.  SpringFrameWork Legacy Mode를 활용한 웹 구현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dcterms:modified xsi:type="dcterms:W3CDTF">2023-10-05T02:23:51.773</dcterms:modified>
  <cp:revision>88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