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04" r:id="rId2"/>
    <p:sldId id="672" r:id="rId3"/>
    <p:sldId id="674" r:id="rId4"/>
    <p:sldId id="666" r:id="rId5"/>
    <p:sldId id="670" r:id="rId6"/>
    <p:sldId id="671" r:id="rId7"/>
    <p:sldId id="668" r:id="rId8"/>
    <p:sldId id="6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01EF2-6683-4696-8C13-0A6E2ADAA628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5376C-ABF1-401C-A73F-A8958A50B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8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3FF2F-550A-448A-8078-1C2A54050A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4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3FF2F-550A-448A-8078-1C2A54050A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6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3FF2F-550A-448A-8078-1C2A54050A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4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3FF2F-550A-448A-8078-1C2A54050A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1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3FF2F-550A-448A-8078-1C2A54050A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5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3FF2F-550A-448A-8078-1C2A54050A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2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3FF2F-550A-448A-8078-1C2A54050A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9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8B6A76-5890-4EAC-90C3-A5601E7F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DD468BD-6B9B-43EB-8FE3-E55DD37C3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A0C9EB-5E3C-439B-AB1E-64BAD421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637EC9-C975-4B95-94D3-A027682E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78A705-C172-46B1-985B-996D0DAC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0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7B4D-8374-4035-9DD9-F607CCD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2536C62-F6A9-4464-9076-0FF172E5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E422F-DC59-49C5-BB87-1A1DEDDC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67E278-E506-482C-BD5E-2827262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AFD8E3-80D3-4045-A130-3386ED34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B22EB09-37F0-4640-A85A-6DA15E8A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D1E504F-061A-4461-AD14-184845508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A14991-6B73-4B69-B736-027E846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F73959-E0B9-442B-918A-BAAD9BB4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CC78EE-A383-40FF-9DEF-B223F464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3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027C3F-937F-4D79-9744-4C49EC94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595A8E-D60A-46E6-BF4C-7C5FF725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35A2AF-B14F-4ECA-9807-DF004B70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C6B6577-EAF7-45A5-8439-965B8C4E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2905E8-6DB2-4E37-893F-94E993A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2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1B7759-C567-42CD-8952-75F3C3B5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8F65390-1249-4BC0-A37D-FD41075A2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8BC5C9-0547-451F-B459-F69395F2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754675-CA34-4B07-B434-21A7A3EF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36FE64-BD5C-4BB1-8D7A-BC99B4BF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C785C6-70B9-4A7A-B42E-CA28CC57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AD05442-AE4F-4067-ACDB-7D1C5CB8B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543B0EC-DD5A-49D2-B9E9-297589CD0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C2FDAC2-83DD-4C16-92BA-AE01C519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6023080-9DD0-4F70-8EFF-8A4EB2D4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AC183E0-912A-4A0D-BDD3-8326E803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7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640F77-AC36-4927-B3C7-4808DC75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670962-8844-4825-89F0-CFA2A3499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EAE2312-A2F8-4B7B-9B8E-BCF7B61E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A77D0FE-AE2B-42AB-B382-B36EC09A5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16BE1BF-5C81-4C8A-9317-DF98D6933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CA8DCC3-CB03-4392-B05C-BF108DBF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B61A8AA-2BCD-4BFD-B9A5-DE198523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C0A31B4-F9CC-4B74-B36A-C029F9C5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9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1AA1E3-C028-4967-A138-2112D7FA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9772AA1-4DC1-4A58-822E-2BC31F9D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F5C9CE0-9130-44CC-8C14-7FAA85A9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9B5D95C-353B-4809-B940-7A821BFB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2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1A2B635-E831-4EF7-A3FB-3442A557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FCFCE2A-BCC6-4948-9837-9BA6BD53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4739E-9BDF-460F-AA16-4E1E6BA9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2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A0C6B1-F866-4625-B4DE-92CD5E85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05502D-EAEA-4313-A7FA-0CABACE0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D826A7-90E9-4EAB-817C-B532EB0E1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331CDF7-95E6-4668-A37F-D7491A6F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F2223DB-9C72-4921-A441-1341CA93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7DE6465-6F0C-4846-9C39-4844F3B0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7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03E2C3-A733-4DC2-A339-B83BCFE5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68923C6-8E7D-434D-8824-BED9ED0DE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C7E493E-D8A4-40C6-8933-C72C37427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FB2183F-BB81-4042-B915-62E3AD6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8670405-0AD0-46FE-BA1A-FC8F666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83C4ECD-5991-4BCB-8571-44A6515C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1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C8E794-E223-4D52-BD3B-34401FAF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37B6C84-B2ED-422C-A53F-7FB111F5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366551-F6D6-4B76-8EEF-9112314B6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EF77-2858-4FFB-BFF6-8DD73ED4DD7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6D82882-0F1D-4FCA-85DE-43ACA4F44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0398591-0E23-427B-AE4E-1EA4E6471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8B4E-B3F2-457D-8261-11FAC6EB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3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png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 txBox="1">
            <a:spLocks/>
          </p:cNvSpPr>
          <p:nvPr/>
        </p:nvSpPr>
        <p:spPr>
          <a:xfrm>
            <a:off x="5315712" y="5123853"/>
            <a:ext cx="6400800" cy="105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2021. 07.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08 (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목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한국생산기술연구원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유압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로봇실험실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통합과정 이성호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524000" y="2662069"/>
            <a:ext cx="9144000" cy="666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</a:rPr>
              <a:t>3DOF Two-wheeled Self-balancing robot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39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9050" y="6488143"/>
            <a:ext cx="7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CE499C-95AD-466A-9F02-1CC9C23068E8}" type="slidenum">
              <a:rPr lang="en-US" altLang="ko-KR" smtClean="0">
                <a:solidFill>
                  <a:srgbClr val="897A8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 algn="r"/>
              <a:t>2</a:t>
            </a:fld>
            <a:endParaRPr lang="ko-KR" altLang="en-US" dirty="0">
              <a:solidFill>
                <a:srgbClr val="897A8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76A7B4C-50A7-4D6B-9074-4DA29E7376BE}"/>
              </a:ext>
            </a:extLst>
          </p:cNvPr>
          <p:cNvSpPr/>
          <p:nvPr/>
        </p:nvSpPr>
        <p:spPr>
          <a:xfrm>
            <a:off x="368001" y="2909304"/>
            <a:ext cx="8196136" cy="3057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8ED087-7B13-45CC-ACAA-164BADAD262B}"/>
              </a:ext>
            </a:extLst>
          </p:cNvPr>
          <p:cNvSpPr txBox="1"/>
          <p:nvPr/>
        </p:nvSpPr>
        <p:spPr>
          <a:xfrm>
            <a:off x="265177" y="1280160"/>
            <a:ext cx="11558822" cy="11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0" indent="-1778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rgbClr val="4E4E4E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목표</a:t>
            </a:r>
            <a:endParaRPr lang="en-US" altLang="ko-KR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불균형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payload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를 보상하고 </a:t>
            </a:r>
            <a:r>
              <a:rPr lang="en-US" altLang="ko-KR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adaptibility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를 향상시키기 위한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3DOF two-wheeled mobile robot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F373190-1760-4D8C-A1DE-A96A73F4925C}"/>
              </a:ext>
            </a:extLst>
          </p:cNvPr>
          <p:cNvSpPr txBox="1"/>
          <p:nvPr/>
        </p:nvSpPr>
        <p:spPr>
          <a:xfrm>
            <a:off x="8251612" y="10578"/>
            <a:ext cx="39403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spc="-138" dirty="0">
                <a:latin typeface="새굴림" panose="02030600000101010101" pitchFamily="18" charset="-127"/>
                <a:ea typeface="새굴림" panose="02030600000101010101" pitchFamily="18" charset="-127"/>
              </a:rPr>
              <a:t>1. Concept Design</a:t>
            </a:r>
            <a:endParaRPr lang="ko-KR" altLang="en-US" sz="1600" b="1" spc="-138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C3B064F7-6471-4304-B98A-A6DA2CEC4EE3}"/>
              </a:ext>
            </a:extLst>
          </p:cNvPr>
          <p:cNvCxnSpPr/>
          <p:nvPr/>
        </p:nvCxnSpPr>
        <p:spPr>
          <a:xfrm flipH="1">
            <a:off x="7025765" y="374532"/>
            <a:ext cx="51774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/>
                </a:gs>
                <a:gs pos="63000">
                  <a:srgbClr val="4E4E4E"/>
                </a:gs>
                <a:gs pos="100000">
                  <a:srgbClr val="FFC6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90A0439-8F64-4900-8C2D-C55C289DBAD8}"/>
              </a:ext>
            </a:extLst>
          </p:cNvPr>
          <p:cNvGrpSpPr/>
          <p:nvPr/>
        </p:nvGrpSpPr>
        <p:grpSpPr>
          <a:xfrm>
            <a:off x="3363930" y="3185084"/>
            <a:ext cx="4911183" cy="2491450"/>
            <a:chOff x="2717160" y="2781493"/>
            <a:chExt cx="4911183" cy="24914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E824F066-582E-4925-91B3-E0D614C76533}"/>
                </a:ext>
              </a:extLst>
            </p:cNvPr>
            <p:cNvSpPr/>
            <p:nvPr/>
          </p:nvSpPr>
          <p:spPr>
            <a:xfrm>
              <a:off x="2799072" y="4954941"/>
              <a:ext cx="4829271" cy="318002"/>
            </a:xfrm>
            <a:prstGeom prst="rect">
              <a:avLst/>
            </a:prstGeom>
            <a:pattFill prst="pct5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Ground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C1CB7DD7-77F1-4E8C-BF41-F14E46299EA9}"/>
                </a:ext>
              </a:extLst>
            </p:cNvPr>
            <p:cNvSpPr/>
            <p:nvPr/>
          </p:nvSpPr>
          <p:spPr>
            <a:xfrm>
              <a:off x="4048552" y="3802467"/>
              <a:ext cx="2340941" cy="4965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77C8C8A0-5E41-4CF0-BDA6-0DAB5908E8D2}"/>
                </a:ext>
              </a:extLst>
            </p:cNvPr>
            <p:cNvSpPr/>
            <p:nvPr/>
          </p:nvSpPr>
          <p:spPr>
            <a:xfrm>
              <a:off x="4652354" y="3821601"/>
              <a:ext cx="1133338" cy="11333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Wheel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xmlns="" id="{F929FCAC-CC83-4C58-8B6B-7ED173651D24}"/>
                </a:ext>
              </a:extLst>
            </p:cNvPr>
            <p:cNvSpPr/>
            <p:nvPr/>
          </p:nvSpPr>
          <p:spPr>
            <a:xfrm rot="3600000">
              <a:off x="4571400" y="3740647"/>
              <a:ext cx="1295245" cy="1295247"/>
            </a:xfrm>
            <a:prstGeom prst="arc">
              <a:avLst>
                <a:gd name="adj1" fmla="val 19035297"/>
                <a:gd name="adj2" fmla="val 436599"/>
              </a:avLst>
            </a:prstGeom>
            <a:ln w="381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5505590-1891-4126-BAF2-B29857F0FE5E}"/>
                </a:ext>
              </a:extLst>
            </p:cNvPr>
            <p:cNvSpPr/>
            <p:nvPr/>
          </p:nvSpPr>
          <p:spPr>
            <a:xfrm>
              <a:off x="3090379" y="3484463"/>
              <a:ext cx="4257288" cy="3180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                                               Torso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1CD64768-968A-4FF9-A695-D346DEF3855D}"/>
                </a:ext>
              </a:extLst>
            </p:cNvPr>
            <p:cNvCxnSpPr/>
            <p:nvPr/>
          </p:nvCxnSpPr>
          <p:spPr>
            <a:xfrm>
              <a:off x="4571399" y="3676723"/>
              <a:ext cx="12952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F04C0532-78FB-4549-A94F-E80313F40E63}"/>
                    </a:ext>
                  </a:extLst>
                </p:cNvPr>
                <p:cNvSpPr txBox="1"/>
                <p:nvPr/>
              </p:nvSpPr>
              <p:spPr>
                <a:xfrm>
                  <a:off x="5790121" y="4497579"/>
                  <a:ext cx="3103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121" y="4497579"/>
                  <a:ext cx="31034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0540DD50-AB0A-4CBB-A1D0-635D7FCD01FA}"/>
                    </a:ext>
                  </a:extLst>
                </p:cNvPr>
                <p:cNvSpPr txBox="1"/>
                <p:nvPr/>
              </p:nvSpPr>
              <p:spPr>
                <a:xfrm>
                  <a:off x="4308403" y="3473575"/>
                  <a:ext cx="3407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403" y="3473575"/>
                  <a:ext cx="340734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E7D1B18-4112-4491-9D75-4A1B35982E41}"/>
                </a:ext>
              </a:extLst>
            </p:cNvPr>
            <p:cNvSpPr/>
            <p:nvPr/>
          </p:nvSpPr>
          <p:spPr>
            <a:xfrm>
              <a:off x="3678423" y="3807878"/>
              <a:ext cx="373484" cy="234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6F2B1041-FEC5-479C-B261-B10C71B69A24}"/>
                </a:ext>
              </a:extLst>
            </p:cNvPr>
            <p:cNvGrpSpPr/>
            <p:nvPr/>
          </p:nvGrpSpPr>
          <p:grpSpPr>
            <a:xfrm>
              <a:off x="5131571" y="3548905"/>
              <a:ext cx="185854" cy="185854"/>
              <a:chOff x="12877800" y="3004050"/>
              <a:chExt cx="723900" cy="723901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xmlns="" id="{867053B4-2A3E-4F98-A041-AE5474E62F2E}"/>
                  </a:ext>
                </a:extLst>
              </p:cNvPr>
              <p:cNvSpPr/>
              <p:nvPr/>
            </p:nvSpPr>
            <p:spPr>
              <a:xfrm>
                <a:off x="12877800" y="3004050"/>
                <a:ext cx="723900" cy="7239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" name="원형 41">
                <a:extLst>
                  <a:ext uri="{FF2B5EF4-FFF2-40B4-BE49-F238E27FC236}">
                    <a16:creationId xmlns:a16="http://schemas.microsoft.com/office/drawing/2014/main" xmlns="" id="{1BCD40DC-FE88-44DB-B634-23D75F794389}"/>
                  </a:ext>
                </a:extLst>
              </p:cNvPr>
              <p:cNvSpPr/>
              <p:nvPr/>
            </p:nvSpPr>
            <p:spPr>
              <a:xfrm rot="5400000">
                <a:off x="12877800" y="3004050"/>
                <a:ext cx="723900" cy="723900"/>
              </a:xfrm>
              <a:prstGeom prst="pie">
                <a:avLst>
                  <a:gd name="adj1" fmla="val 1080435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원형 42">
                <a:extLst>
                  <a:ext uri="{FF2B5EF4-FFF2-40B4-BE49-F238E27FC236}">
                    <a16:creationId xmlns:a16="http://schemas.microsoft.com/office/drawing/2014/main" xmlns="" id="{EF07A77E-3C81-4DD0-B3CF-E455E3B14EC3}"/>
                  </a:ext>
                </a:extLst>
              </p:cNvPr>
              <p:cNvSpPr/>
              <p:nvPr/>
            </p:nvSpPr>
            <p:spPr>
              <a:xfrm rot="16200000">
                <a:off x="12877800" y="3004051"/>
                <a:ext cx="723900" cy="723900"/>
              </a:xfrm>
              <a:prstGeom prst="pie">
                <a:avLst>
                  <a:gd name="adj1" fmla="val 1080435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74EDCDAE-9E49-4F59-AEA9-75723222488D}"/>
                </a:ext>
              </a:extLst>
            </p:cNvPr>
            <p:cNvCxnSpPr/>
            <p:nvPr/>
          </p:nvCxnSpPr>
          <p:spPr>
            <a:xfrm flipV="1">
              <a:off x="2983435" y="3800643"/>
              <a:ext cx="0" cy="84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5162B74C-47CE-4796-BBB0-384A1B96AF3E}"/>
                </a:ext>
              </a:extLst>
            </p:cNvPr>
            <p:cNvCxnSpPr/>
            <p:nvPr/>
          </p:nvCxnSpPr>
          <p:spPr>
            <a:xfrm flipV="1">
              <a:off x="2982641" y="4644674"/>
              <a:ext cx="8486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FBD5CC0-F724-400C-9BA1-8FD29F849DFE}"/>
                </a:ext>
              </a:extLst>
            </p:cNvPr>
            <p:cNvSpPr txBox="1"/>
            <p:nvPr/>
          </p:nvSpPr>
          <p:spPr>
            <a:xfrm>
              <a:off x="3504070" y="4340084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latin typeface="Cambria Math" panose="02040503050406030204" pitchFamily="18" charset="0"/>
                </a:rPr>
                <a:t>x</a:t>
              </a:r>
              <a:endParaRPr lang="ko-KR" altLang="en-US" sz="1400" i="1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3E423EB-4076-47C5-BD1B-E71A57CDBF46}"/>
                </a:ext>
              </a:extLst>
            </p:cNvPr>
            <p:cNvSpPr txBox="1"/>
            <p:nvPr/>
          </p:nvSpPr>
          <p:spPr>
            <a:xfrm>
              <a:off x="2717160" y="3858078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latin typeface="Cambria Math" panose="02040503050406030204" pitchFamily="18" charset="0"/>
                </a:rPr>
                <a:t>z</a:t>
              </a:r>
              <a:endParaRPr lang="ko-KR" altLang="en-US" sz="1400" i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3B453F26-5DD9-49B4-91F2-C6537E31822A}"/>
                </a:ext>
              </a:extLst>
            </p:cNvPr>
            <p:cNvCxnSpPr/>
            <p:nvPr/>
          </p:nvCxnSpPr>
          <p:spPr>
            <a:xfrm flipH="1" flipV="1">
              <a:off x="3499997" y="3117650"/>
              <a:ext cx="365168" cy="775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F5C390A-D134-47FB-B770-31C09F0655B4}"/>
                </a:ext>
              </a:extLst>
            </p:cNvPr>
            <p:cNvSpPr txBox="1"/>
            <p:nvPr/>
          </p:nvSpPr>
          <p:spPr>
            <a:xfrm>
              <a:off x="2817656" y="2781496"/>
              <a:ext cx="1394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Linear Motor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7C6DCFB-B5E9-4841-8ABF-F9BEECCB66E3}"/>
                </a:ext>
              </a:extLst>
            </p:cNvPr>
            <p:cNvSpPr txBox="1"/>
            <p:nvPr/>
          </p:nvSpPr>
          <p:spPr>
            <a:xfrm>
              <a:off x="5516270" y="2781493"/>
              <a:ext cx="1394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/>
                <a:t>Carrier</a:t>
              </a:r>
              <a:endParaRPr lang="ko-KR" altLang="en-US" sz="14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22280416-7AE1-4BEC-8003-BD0567925717}"/>
                </a:ext>
              </a:extLst>
            </p:cNvPr>
            <p:cNvCxnSpPr/>
            <p:nvPr/>
          </p:nvCxnSpPr>
          <p:spPr>
            <a:xfrm flipV="1">
              <a:off x="6128643" y="3143540"/>
              <a:ext cx="268365" cy="749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10713E5-D35A-4257-BEBB-E57D75788315}"/>
              </a:ext>
            </a:extLst>
          </p:cNvPr>
          <p:cNvSpPr/>
          <p:nvPr/>
        </p:nvSpPr>
        <p:spPr>
          <a:xfrm>
            <a:off x="591041" y="3131839"/>
            <a:ext cx="28281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E4E4E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Configuration</a:t>
            </a:r>
          </a:p>
          <a:p>
            <a:pPr marL="177800" lvl="0" indent="-1778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88900"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• 2 Wheels</a:t>
            </a:r>
          </a:p>
          <a:p>
            <a:pPr marL="88900"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• Linear motor</a:t>
            </a:r>
          </a:p>
          <a:p>
            <a:pPr marL="88900"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• Carrier</a:t>
            </a:r>
          </a:p>
          <a:p>
            <a:pPr marL="88900"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• Torso</a:t>
            </a:r>
          </a:p>
        </p:txBody>
      </p:sp>
    </p:spTree>
    <p:extLst>
      <p:ext uri="{BB962C8B-B14F-4D97-AF65-F5344CB8AC3E}">
        <p14:creationId xmlns:p14="http://schemas.microsoft.com/office/powerpoint/2010/main" val="229950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4" y="2181226"/>
            <a:ext cx="7530809" cy="4306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49050" y="6488143"/>
            <a:ext cx="7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CE499C-95AD-466A-9F02-1CC9C23068E8}" type="slidenum">
              <a:rPr lang="en-US" altLang="ko-KR" smtClean="0">
                <a:solidFill>
                  <a:srgbClr val="897A8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 algn="r"/>
              <a:t>3</a:t>
            </a:fld>
            <a:endParaRPr lang="ko-KR" altLang="en-US" dirty="0">
              <a:solidFill>
                <a:srgbClr val="897A8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352693" y="908611"/>
                <a:ext cx="113516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5725" indent="-85725"/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▪ 목적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: </a:t>
                </a:r>
                <a:r>
                  <a:rPr lang="ko-KR" altLang="en-US" sz="1400" dirty="0" err="1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세그웨이가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특정 속도와 피치를 가진 채 동적으로 평형하기 위한 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slider position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관계식 획득</a:t>
                </a:r>
                <a:endPara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  <a:cs typeface="Calibri" panose="020F0502020204030204" pitchFamily="34" charset="0"/>
                </a:endParaRPr>
              </a:p>
              <a:p>
                <a:pPr marL="85725" indent="-85725"/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▪ </a:t>
                </a:r>
                <a:r>
                  <a:rPr lang="ko-KR" altLang="en-US" sz="1400" dirty="0" err="1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라그랑지안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모델링 기법 이용 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( 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변수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,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" y="908611"/>
                <a:ext cx="11351627" cy="523220"/>
              </a:xfrm>
              <a:prstGeom prst="rect">
                <a:avLst/>
              </a:prstGeom>
              <a:blipFill>
                <a:blip r:embed="rId4"/>
                <a:stretch>
                  <a:fillRect l="-161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7A2ECF6-74D3-4A83-BA3D-589B64D0574A}"/>
              </a:ext>
            </a:extLst>
          </p:cNvPr>
          <p:cNvSpPr txBox="1"/>
          <p:nvPr/>
        </p:nvSpPr>
        <p:spPr>
          <a:xfrm>
            <a:off x="8251612" y="10578"/>
            <a:ext cx="39403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spc="-138" dirty="0">
                <a:latin typeface="새굴림" panose="02030600000101010101" pitchFamily="18" charset="-127"/>
                <a:ea typeface="새굴림" panose="02030600000101010101" pitchFamily="18" charset="-127"/>
              </a:rPr>
              <a:t>2. System Modeling</a:t>
            </a:r>
            <a:endParaRPr lang="ko-KR" altLang="en-US" sz="1600" b="1" spc="-138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A9A9497-F835-4656-A583-9A660BBEFBEB}"/>
              </a:ext>
            </a:extLst>
          </p:cNvPr>
          <p:cNvCxnSpPr/>
          <p:nvPr/>
        </p:nvCxnSpPr>
        <p:spPr>
          <a:xfrm flipH="1">
            <a:off x="7025765" y="374532"/>
            <a:ext cx="51774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/>
                </a:gs>
                <a:gs pos="63000">
                  <a:srgbClr val="4E4E4E"/>
                </a:gs>
                <a:gs pos="100000">
                  <a:srgbClr val="FFC6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9">
                <a:extLst>
                  <a:ext uri="{FF2B5EF4-FFF2-40B4-BE49-F238E27FC236}">
                    <a16:creationId xmlns:a16="http://schemas.microsoft.com/office/drawing/2014/main" xmlns="" id="{C24264FC-0FD8-47CB-99CA-87B8F0C0E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21730"/>
                  </p:ext>
                </p:extLst>
              </p:nvPr>
            </p:nvGraphicFramePr>
            <p:xfrm>
              <a:off x="8400100" y="1272559"/>
              <a:ext cx="3304220" cy="5400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3356">
                      <a:extLst>
                        <a:ext uri="{9D8B030D-6E8A-4147-A177-3AD203B41FA5}">
                          <a16:colId xmlns:a16="http://schemas.microsoft.com/office/drawing/2014/main" xmlns="" val="2746090742"/>
                        </a:ext>
                      </a:extLst>
                    </a:gridCol>
                    <a:gridCol w="2660864">
                      <a:extLst>
                        <a:ext uri="{9D8B030D-6E8A-4147-A177-3AD203B41FA5}">
                          <a16:colId xmlns:a16="http://schemas.microsoft.com/office/drawing/2014/main" xmlns="" val="1917925337"/>
                        </a:ext>
                      </a:extLst>
                    </a:gridCol>
                  </a:tblGrid>
                  <a:tr h="124251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Parameter list</a:t>
                          </a:r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14403967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돋움" panose="020B0600000101010101" pitchFamily="50" charset="-127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 err="1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라그랑지안</a:t>
                          </a:r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48480121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운동에너지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43419493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운동에너지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70570639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운동에너지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30679727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</a:t>
                          </a:r>
                          <a:r>
                            <a:rPr lang="ko-KR" altLang="en-US" sz="900" kern="1200" dirty="0" err="1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포텐셜에너지</a:t>
                          </a:r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82583960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</a:t>
                          </a:r>
                          <a:r>
                            <a:rPr lang="ko-KR" altLang="en-US" sz="900" kern="1200" dirty="0" err="1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포텐셜에너지</a:t>
                          </a:r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86062722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질량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75837131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질량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54923953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질량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82440353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관성모멘트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77180082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관성모멘트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4564786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관성모멘트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8843944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돋움" panose="020B0600000101010101" pitchFamily="50" charset="-127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반지름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39473571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 중심부터 캐리어 무게중심까지의 높이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57063826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 중심부터 몸체 무게중심까지의 높이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80646554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돋움" panose="020B0600000101010101" pitchFamily="50" charset="-127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위치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99552594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슬라이더의 위치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79228495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9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돋움" panose="020B0600000101010101" pitchFamily="50" charset="-127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기울어진 각도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27937017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위치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37462201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위치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14896719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속도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58037057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속도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2632131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돋움" panose="020B0600000101010101" pitchFamily="50" charset="-127"/>
                                    <a:cs typeface="Calibri" panose="020F0502020204030204" pitchFamily="34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토크로 생성된 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46921187"/>
                      </a:ext>
                    </a:extLst>
                  </a:tr>
                  <a:tr h="1242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9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돋움" panose="020B0600000101010101" pitchFamily="50" charset="-127"/>
                                        <a:cs typeface="Calibri" panose="020F0502020204030204" pitchFamily="34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리니어 모터로 생성된 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814028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4264FC-0FD8-47CB-99CA-87B8F0C0E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21730"/>
                  </p:ext>
                </p:extLst>
              </p:nvPr>
            </p:nvGraphicFramePr>
            <p:xfrm>
              <a:off x="8400100" y="1272559"/>
              <a:ext cx="3304220" cy="5400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33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46090742"/>
                        </a:ext>
                      </a:extLst>
                    </a:gridCol>
                    <a:gridCol w="26608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17925337"/>
                        </a:ext>
                      </a:extLst>
                    </a:gridCol>
                  </a:tblGrid>
                  <a:tr h="2160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Parameter list</a:t>
                          </a:r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14403967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100000" r="-415094" b="-2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 err="1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라그랑지안</a:t>
                          </a:r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48480121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205714" r="-415094" b="-2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운동에너지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43419493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297222" r="-415094" b="-20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운동에너지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70570639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408571" r="-415094" b="-20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운동에너지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30679727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494444" r="-415094" b="-18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</a:t>
                          </a:r>
                          <a:r>
                            <a:rPr lang="ko-KR" altLang="en-US" sz="900" kern="1200" dirty="0" err="1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포텐셜에너지</a:t>
                          </a:r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82583960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611429" r="-415094" b="-18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</a:t>
                          </a:r>
                          <a:r>
                            <a:rPr lang="ko-KR" altLang="en-US" sz="900" kern="1200" dirty="0" err="1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포텐셜에너지</a:t>
                          </a:r>
                          <a:endParaRPr lang="ko-KR" altLang="en-US" sz="900" kern="1200" dirty="0">
                            <a:solidFill>
                              <a:schemeClr val="tx1"/>
                            </a:solidFill>
                            <a:latin typeface="돋움" panose="020B0600000101010101" pitchFamily="50" charset="-127"/>
                            <a:ea typeface="돋움" panose="020B0600000101010101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86062722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691667" r="-415094" b="-16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질량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75837131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814286" r="-415094" b="-1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질량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54923953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888889" r="-415094" b="-14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질량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82440353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1017143" r="-415094" b="-14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관성모멘트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77180082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1086111" r="-415094" b="-12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관성모멘트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74564786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1220000" r="-415094" b="-12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관성모멘트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8843944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1283333" r="-415094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반지름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39473571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1422857" r="-415094" b="-10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 중심부터 캐리어 무게중심까지의 높이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57063826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1480556" r="-415094" b="-9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 중심부터 몸체 무게중심까지의 높이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80646554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1625714" r="-415094" b="-8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위치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99552594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1677778" r="-415094" b="-7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슬라이더의 위치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79228495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1828571" r="-415094" b="-6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기울어진 각도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27937017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1875000" r="-415094" b="-5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위치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37462201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2031429" r="-415094" b="-4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위치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14896719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2072222" r="-415094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캐리어의 속도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58037057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2234286" r="-4150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몸체의 속도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2632131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2269444" r="-415094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바퀴의 토크로 생성된 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46921187"/>
                      </a:ext>
                    </a:extLst>
                  </a:tr>
                  <a:tr h="2160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43" t="-2437143" r="-415094" b="-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kern="1200" dirty="0">
                              <a:solidFill>
                                <a:schemeClr val="tx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Calibri" panose="020F0502020204030204" pitchFamily="34" charset="0"/>
                            </a:rPr>
                            <a:t>리니어 모터로 생성된 힘</a:t>
                          </a:r>
                        </a:p>
                      </a:txBody>
                      <a:tcPr marL="78851" marR="78851" marT="39425" marB="394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814028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957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215" y="1431831"/>
            <a:ext cx="5606979" cy="3206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49050" y="6488143"/>
            <a:ext cx="7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CE499C-95AD-466A-9F02-1CC9C23068E8}" type="slidenum">
              <a:rPr lang="en-US" altLang="ko-KR" smtClean="0">
                <a:solidFill>
                  <a:srgbClr val="897A8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 algn="r"/>
              <a:t>4</a:t>
            </a:fld>
            <a:endParaRPr lang="ko-KR" altLang="en-US" dirty="0">
              <a:solidFill>
                <a:srgbClr val="897A8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352693" y="908611"/>
                <a:ext cx="113516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5725" indent="-85725"/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▪ 목적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: </a:t>
                </a:r>
                <a:r>
                  <a:rPr lang="ko-KR" altLang="en-US" sz="1400" dirty="0" err="1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세그웨이가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특정 속도와 피치를 가진 채 동적으로 평형하기 위한 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slider position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관계식 획득</a:t>
                </a:r>
                <a:endPara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  <a:cs typeface="Calibri" panose="020F0502020204030204" pitchFamily="34" charset="0"/>
                </a:endParaRPr>
              </a:p>
              <a:p>
                <a:pPr marL="85725" indent="-85725"/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▪ </a:t>
                </a:r>
                <a:r>
                  <a:rPr lang="ko-KR" altLang="en-US" sz="1400" dirty="0" err="1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라그랑지안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모델링 기법 이용 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( 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변수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,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" y="908611"/>
                <a:ext cx="11351627" cy="523220"/>
              </a:xfrm>
              <a:prstGeom prst="rect">
                <a:avLst/>
              </a:prstGeom>
              <a:blipFill>
                <a:blip r:embed="rId5"/>
                <a:stretch>
                  <a:fillRect l="-161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794194"/>
              </p:ext>
            </p:extLst>
          </p:nvPr>
        </p:nvGraphicFramePr>
        <p:xfrm>
          <a:off x="173806" y="1444987"/>
          <a:ext cx="2132649" cy="29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1650960" imgH="228600" progId="Equation.DSMT4">
                  <p:embed/>
                </p:oleObj>
              </mc:Choice>
              <mc:Fallback>
                <p:oleObj name="Equation" r:id="rId6" imgW="1650960" imgH="22860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806" y="1444987"/>
                        <a:ext cx="2132649" cy="295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83387"/>
              </p:ext>
            </p:extLst>
          </p:nvPr>
        </p:nvGraphicFramePr>
        <p:xfrm>
          <a:off x="173806" y="1803452"/>
          <a:ext cx="2181861" cy="2263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8" imgW="1688760" imgH="1752480" progId="Equation.DSMT4">
                  <p:embed/>
                </p:oleObj>
              </mc:Choice>
              <mc:Fallback>
                <p:oleObj name="Equation" r:id="rId8" imgW="1688760" imgH="175248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806" y="1803452"/>
                        <a:ext cx="2181861" cy="2263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016078"/>
              </p:ext>
            </p:extLst>
          </p:nvPr>
        </p:nvGraphicFramePr>
        <p:xfrm>
          <a:off x="173805" y="4205202"/>
          <a:ext cx="5922195" cy="144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0" imgW="4584600" imgH="1117440" progId="Equation.DSMT4">
                  <p:embed/>
                </p:oleObj>
              </mc:Choice>
              <mc:Fallback>
                <p:oleObj name="Equation" r:id="rId10" imgW="4584600" imgH="111744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3805" y="4205202"/>
                        <a:ext cx="5922195" cy="144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xmlns="" id="{CDF72643-B050-4C32-A368-D97FB9774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692630"/>
              </p:ext>
            </p:extLst>
          </p:nvPr>
        </p:nvGraphicFramePr>
        <p:xfrm>
          <a:off x="173806" y="5777995"/>
          <a:ext cx="1170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2" imgW="11709360" imgH="914400" progId="Equation.DSMT4">
                  <p:embed/>
                </p:oleObj>
              </mc:Choice>
              <mc:Fallback>
                <p:oleObj name="Equation" r:id="rId12" imgW="11709360" imgH="91440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xmlns="" id="{B4E9AECD-1772-48CF-B769-9C1A4DAED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3806" y="5777995"/>
                        <a:ext cx="11709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7A2ECF6-74D3-4A83-BA3D-589B64D0574A}"/>
              </a:ext>
            </a:extLst>
          </p:cNvPr>
          <p:cNvSpPr txBox="1"/>
          <p:nvPr/>
        </p:nvSpPr>
        <p:spPr>
          <a:xfrm>
            <a:off x="8251612" y="10578"/>
            <a:ext cx="39403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spc="-138" dirty="0">
                <a:latin typeface="새굴림" panose="02030600000101010101" pitchFamily="18" charset="-127"/>
                <a:ea typeface="새굴림" panose="02030600000101010101" pitchFamily="18" charset="-127"/>
              </a:rPr>
              <a:t>2. System Modeling</a:t>
            </a:r>
            <a:endParaRPr lang="ko-KR" altLang="en-US" sz="1600" b="1" spc="-138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A9A9497-F835-4656-A583-9A660BBEFBEB}"/>
              </a:ext>
            </a:extLst>
          </p:cNvPr>
          <p:cNvCxnSpPr/>
          <p:nvPr/>
        </p:nvCxnSpPr>
        <p:spPr>
          <a:xfrm flipH="1">
            <a:off x="7025765" y="374532"/>
            <a:ext cx="51774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/>
                </a:gs>
                <a:gs pos="63000">
                  <a:srgbClr val="4E4E4E"/>
                </a:gs>
                <a:gs pos="100000">
                  <a:srgbClr val="FFC6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9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9050" y="6488143"/>
            <a:ext cx="7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CE499C-95AD-466A-9F02-1CC9C23068E8}" type="slidenum">
              <a:rPr lang="en-US" altLang="ko-KR" smtClean="0">
                <a:solidFill>
                  <a:srgbClr val="897A8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 algn="r"/>
              <a:t>5</a:t>
            </a:fld>
            <a:endParaRPr lang="ko-KR" altLang="en-US" dirty="0">
              <a:solidFill>
                <a:srgbClr val="897A8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352693" y="908611"/>
                <a:ext cx="113516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5725" indent="-85725"/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▪ 목적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: </a:t>
                </a:r>
                <a:r>
                  <a:rPr lang="ko-KR" altLang="en-US" sz="1400" dirty="0" err="1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세그웨이가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특정 속도와 피치를 가진 채 동적으로 평형하기 위한 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slider position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관계식 획득</a:t>
                </a:r>
                <a:endPara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  <a:cs typeface="Calibri" panose="020F0502020204030204" pitchFamily="34" charset="0"/>
                </a:endParaRPr>
              </a:p>
              <a:p>
                <a:pPr marL="85725" indent="-85725"/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▪ </a:t>
                </a:r>
                <a:r>
                  <a:rPr lang="ko-KR" altLang="en-US" sz="1400" dirty="0" err="1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라그랑지안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모델링 기법 이용 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( 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변수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,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" y="908611"/>
                <a:ext cx="11351627" cy="523220"/>
              </a:xfrm>
              <a:prstGeom prst="rect">
                <a:avLst/>
              </a:prstGeom>
              <a:blipFill>
                <a:blip r:embed="rId4"/>
                <a:stretch>
                  <a:fillRect l="-161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xmlns="" id="{B4E9AECD-1772-48CF-B769-9C1A4DAED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172714"/>
              </p:ext>
            </p:extLst>
          </p:nvPr>
        </p:nvGraphicFramePr>
        <p:xfrm>
          <a:off x="242382" y="1390687"/>
          <a:ext cx="7759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7759440" imgH="1752480" progId="Equation.DSMT4">
                  <p:embed/>
                </p:oleObj>
              </mc:Choice>
              <mc:Fallback>
                <p:oleObj name="Equation" r:id="rId5" imgW="7759440" imgH="175248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xmlns="" id="{B4E9AECD-1772-48CF-B769-9C1A4DAED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382" y="1390687"/>
                        <a:ext cx="77597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xmlns="" id="{9A21556B-4DC3-4209-83CC-E169F6BC20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106163"/>
              </p:ext>
            </p:extLst>
          </p:nvPr>
        </p:nvGraphicFramePr>
        <p:xfrm>
          <a:off x="242382" y="3169414"/>
          <a:ext cx="25781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2577960" imgH="1828800" progId="Equation.DSMT4">
                  <p:embed/>
                </p:oleObj>
              </mc:Choice>
              <mc:Fallback>
                <p:oleObj name="Equation" r:id="rId7" imgW="2577960" imgH="182880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xmlns="" id="{B4E9AECD-1772-48CF-B769-9C1A4DAED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382" y="3169414"/>
                        <a:ext cx="25781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xmlns="" id="{772C3204-92C9-4C8D-B589-1F35678E0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567777"/>
              </p:ext>
            </p:extLst>
          </p:nvPr>
        </p:nvGraphicFramePr>
        <p:xfrm>
          <a:off x="242382" y="5075141"/>
          <a:ext cx="84328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8432640" imgH="1701720" progId="Equation.DSMT4">
                  <p:embed/>
                </p:oleObj>
              </mc:Choice>
              <mc:Fallback>
                <p:oleObj name="Equation" r:id="rId9" imgW="8432640" imgH="170172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xmlns="" id="{B4E9AECD-1772-48CF-B769-9C1A4DAED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382" y="5075141"/>
                        <a:ext cx="84328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E314CF8-3D92-4DFA-8C49-CAEC8F1A2848}"/>
              </a:ext>
            </a:extLst>
          </p:cNvPr>
          <p:cNvSpPr txBox="1"/>
          <p:nvPr/>
        </p:nvSpPr>
        <p:spPr>
          <a:xfrm>
            <a:off x="8251612" y="10578"/>
            <a:ext cx="39403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spc="-138" dirty="0">
                <a:latin typeface="새굴림" panose="02030600000101010101" pitchFamily="18" charset="-127"/>
                <a:ea typeface="새굴림" panose="02030600000101010101" pitchFamily="18" charset="-127"/>
              </a:rPr>
              <a:t>2. System Modeling</a:t>
            </a:r>
            <a:endParaRPr lang="ko-KR" altLang="en-US" sz="1600" b="1" spc="-138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D3519B29-D751-46BF-98E1-0375B589CC4C}"/>
              </a:ext>
            </a:extLst>
          </p:cNvPr>
          <p:cNvCxnSpPr/>
          <p:nvPr/>
        </p:nvCxnSpPr>
        <p:spPr>
          <a:xfrm flipH="1">
            <a:off x="7025765" y="374532"/>
            <a:ext cx="51774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/>
                </a:gs>
                <a:gs pos="63000">
                  <a:srgbClr val="4E4E4E"/>
                </a:gs>
                <a:gs pos="100000">
                  <a:srgbClr val="FFC6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5365C3F-6354-4BBD-9DDA-C24611586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3108" y="1431831"/>
            <a:ext cx="3638355" cy="20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9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9050" y="6488143"/>
            <a:ext cx="7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CE499C-95AD-466A-9F02-1CC9C23068E8}" type="slidenum">
              <a:rPr lang="en-US" altLang="ko-KR" smtClean="0">
                <a:solidFill>
                  <a:srgbClr val="897A8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 algn="r"/>
              <a:t>6</a:t>
            </a:fld>
            <a:endParaRPr lang="ko-KR" altLang="en-US" dirty="0">
              <a:solidFill>
                <a:srgbClr val="897A8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352693" y="908611"/>
                <a:ext cx="113516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5725" indent="-85725"/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▪ 목적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: </a:t>
                </a:r>
                <a:r>
                  <a:rPr lang="ko-KR" altLang="en-US" sz="1400" dirty="0" err="1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세그웨이가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특정 속도와 피치를 가진 채 동적으로 평형하기 위한 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slider position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관계식 획득</a:t>
                </a:r>
                <a:endPara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  <a:cs typeface="Calibri" panose="020F0502020204030204" pitchFamily="34" charset="0"/>
                </a:endParaRPr>
              </a:p>
              <a:p>
                <a:pPr marL="85725" indent="-85725"/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▪ </a:t>
                </a:r>
                <a:r>
                  <a:rPr lang="ko-KR" altLang="en-US" sz="1400" dirty="0" err="1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라그랑지안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모델링 기법 이용 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( 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변수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,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" y="908611"/>
                <a:ext cx="11351627" cy="523220"/>
              </a:xfrm>
              <a:prstGeom prst="rect">
                <a:avLst/>
              </a:prstGeom>
              <a:blipFill>
                <a:blip r:embed="rId4"/>
                <a:stretch>
                  <a:fillRect l="-161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xmlns="" id="{B8AA8531-6D8A-4282-98E8-CF5E8D8B1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596614"/>
              </p:ext>
            </p:extLst>
          </p:nvPr>
        </p:nvGraphicFramePr>
        <p:xfrm>
          <a:off x="352425" y="1431831"/>
          <a:ext cx="7874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7873920" imgH="1447560" progId="Equation.DSMT4">
                  <p:embed/>
                </p:oleObj>
              </mc:Choice>
              <mc:Fallback>
                <p:oleObj name="Equation" r:id="rId5" imgW="787392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425" y="1431831"/>
                        <a:ext cx="78740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17761D-E759-49AC-9185-7E420DE7E699}"/>
              </a:ext>
            </a:extLst>
          </p:cNvPr>
          <p:cNvSpPr txBox="1"/>
          <p:nvPr/>
        </p:nvSpPr>
        <p:spPr>
          <a:xfrm>
            <a:off x="8251612" y="10578"/>
            <a:ext cx="39403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spc="-138" dirty="0">
                <a:latin typeface="새굴림" panose="02030600000101010101" pitchFamily="18" charset="-127"/>
                <a:ea typeface="새굴림" panose="02030600000101010101" pitchFamily="18" charset="-127"/>
              </a:rPr>
              <a:t>2. System Modeling</a:t>
            </a:r>
            <a:endParaRPr lang="ko-KR" altLang="en-US" sz="1600" b="1" spc="-138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A307B954-3474-4454-B52E-F666446727A1}"/>
              </a:ext>
            </a:extLst>
          </p:cNvPr>
          <p:cNvCxnSpPr/>
          <p:nvPr/>
        </p:nvCxnSpPr>
        <p:spPr>
          <a:xfrm flipH="1">
            <a:off x="7025765" y="374532"/>
            <a:ext cx="51774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/>
                </a:gs>
                <a:gs pos="63000">
                  <a:srgbClr val="4E4E4E"/>
                </a:gs>
                <a:gs pos="100000">
                  <a:srgbClr val="FFC6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5365C3F-6354-4BBD-9DDA-C246115864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108" y="1431831"/>
            <a:ext cx="3638355" cy="20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1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9050" y="6488143"/>
            <a:ext cx="7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CE499C-95AD-466A-9F02-1CC9C23068E8}" type="slidenum">
              <a:rPr lang="en-US" altLang="ko-KR" smtClean="0">
                <a:solidFill>
                  <a:srgbClr val="897A8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 algn="r"/>
              <a:t>7</a:t>
            </a:fld>
            <a:endParaRPr lang="ko-KR" altLang="en-US" dirty="0">
              <a:solidFill>
                <a:srgbClr val="897A8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20497" y="0"/>
            <a:ext cx="1271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2021. 07. 02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132988" y="1418624"/>
          <a:ext cx="4094416" cy="543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3403440" imgH="4520880" progId="Equation.DSMT4">
                  <p:embed/>
                </p:oleObj>
              </mc:Choice>
              <mc:Fallback>
                <p:oleObj name="Equation" r:id="rId4" imgW="3403440" imgH="452088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988" y="1418624"/>
                        <a:ext cx="4094416" cy="5438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52693" y="908611"/>
                <a:ext cx="113516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5725" indent="-85725"/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▪ 목적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: </a:t>
                </a:r>
                <a:r>
                  <a:rPr lang="ko-KR" altLang="en-US" sz="1400" dirty="0" err="1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세그웨이가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특정 속도와 피치를 가진 채 동적으로 </a:t>
                </a:r>
                <a:r>
                  <a:rPr lang="ko-KR" altLang="en-US" sz="1400" dirty="0" err="1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평형하기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위한 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slider position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관계식 획득</a:t>
                </a:r>
                <a:endPara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  <a:cs typeface="Calibri" panose="020F0502020204030204" pitchFamily="34" charset="0"/>
                </a:endParaRPr>
              </a:p>
              <a:p>
                <a:pPr marL="85725" indent="-85725"/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▪ </a:t>
                </a:r>
                <a:r>
                  <a:rPr lang="ko-KR" altLang="en-US" sz="1400" dirty="0" err="1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라그랑지안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모델링 기법 이용 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( </a:t>
                </a:r>
                <a:r>
                  <a:rPr lang="ko-KR" altLang="en-US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변수</a:t>
                </a:r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,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n-US" altLang="ko-KR" sz="1400" dirty="0">
                    <a:latin typeface="돋움" panose="020B0600000101010101" pitchFamily="50" charset="-127"/>
                    <a:ea typeface="돋움" panose="020B0600000101010101" pitchFamily="50" charset="-127"/>
                    <a:cs typeface="Calibri" panose="020F050202020403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" y="908611"/>
                <a:ext cx="11351627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61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5365C3F-6354-4BBD-9DDA-C246115864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43108" y="1431831"/>
            <a:ext cx="3638355" cy="20807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584D62A-DA22-4881-B0B5-BE40F971107D}"/>
              </a:ext>
            </a:extLst>
          </p:cNvPr>
          <p:cNvSpPr txBox="1"/>
          <p:nvPr/>
        </p:nvSpPr>
        <p:spPr>
          <a:xfrm>
            <a:off x="8251612" y="10578"/>
            <a:ext cx="39403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spc="-138" dirty="0">
                <a:latin typeface="새굴림" panose="02030600000101010101" pitchFamily="18" charset="-127"/>
                <a:ea typeface="새굴림" panose="02030600000101010101" pitchFamily="18" charset="-127"/>
              </a:rPr>
              <a:t>2. System Modeling</a:t>
            </a:r>
            <a:endParaRPr lang="ko-KR" altLang="en-US" sz="1600" b="1" spc="-138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115CC912-8C4D-4247-A2CB-D40BDA3D0B13}"/>
              </a:ext>
            </a:extLst>
          </p:cNvPr>
          <p:cNvCxnSpPr/>
          <p:nvPr/>
        </p:nvCxnSpPr>
        <p:spPr>
          <a:xfrm flipH="1">
            <a:off x="7025765" y="374532"/>
            <a:ext cx="51774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/>
                </a:gs>
                <a:gs pos="63000">
                  <a:srgbClr val="4E4E4E"/>
                </a:gs>
                <a:gs pos="100000">
                  <a:srgbClr val="FFC6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9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9050" y="6488143"/>
            <a:ext cx="7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CE499C-95AD-466A-9F02-1CC9C23068E8}" type="slidenum">
              <a:rPr lang="en-US" altLang="ko-KR" smtClean="0">
                <a:solidFill>
                  <a:srgbClr val="897A8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 algn="r"/>
              <a:t>8</a:t>
            </a:fld>
            <a:endParaRPr lang="ko-KR" altLang="en-US" dirty="0">
              <a:solidFill>
                <a:srgbClr val="897A8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20497" y="0"/>
            <a:ext cx="1271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2021. 07. 02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2693" y="908611"/>
            <a:ext cx="113516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/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▪ 목적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시스템 모델링 검증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  <a:cs typeface="Calibri" panose="020F0502020204030204" pitchFamily="34" charset="0"/>
            </a:endParaRPr>
          </a:p>
          <a:p>
            <a:pPr marL="85725" indent="-85725"/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▪ 로봇에 주어지는 외력과 입력 토크가 없고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중력만이 작용하는 환경에서 역학적 에너지 보존법칙이 성립함을 확인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  <a:cs typeface="Calibri" panose="020F0502020204030204" pitchFamily="34" charset="0"/>
            </a:endParaRPr>
          </a:p>
          <a:p>
            <a:pPr marL="85725" indent="-85725"/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  <a:cs typeface="Calibri" panose="020F0502020204030204" pitchFamily="34" charset="0"/>
            </a:endParaRPr>
          </a:p>
          <a:p>
            <a:pPr marL="85725" indent="-85725"/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     몸체가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0.002rad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 기울어진 채로 시작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시간이 지남에 따라 넘어질 수 있도록 불안정한 자세로 만들어 준다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.)</a:t>
            </a:r>
          </a:p>
          <a:p>
            <a:pPr marL="85725" indent="-85725"/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	    dynamics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equation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을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MATLAB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의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ode45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로 풀어서 아래와 같은 결과를 얻음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  <a:cs typeface="Calibri" panose="020F0502020204030204" pitchFamily="34" charset="0"/>
            </a:endParaRPr>
          </a:p>
          <a:p>
            <a:pPr marL="85725" indent="-85725"/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	   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시간이 지남에 따라 로봇은 넘어지게 됨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(state 1 → state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584D62A-DA22-4881-B0B5-BE40F971107D}"/>
              </a:ext>
            </a:extLst>
          </p:cNvPr>
          <p:cNvSpPr txBox="1"/>
          <p:nvPr/>
        </p:nvSpPr>
        <p:spPr>
          <a:xfrm>
            <a:off x="8251612" y="10578"/>
            <a:ext cx="39403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spc="-138" dirty="0">
                <a:latin typeface="새굴림" panose="02030600000101010101" pitchFamily="18" charset="-127"/>
                <a:ea typeface="새굴림" panose="02030600000101010101" pitchFamily="18" charset="-127"/>
              </a:rPr>
              <a:t>3. Energy Conservation</a:t>
            </a:r>
            <a:endParaRPr lang="ko-KR" altLang="en-US" sz="1600" b="1" spc="-138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115CC912-8C4D-4247-A2CB-D40BDA3D0B13}"/>
              </a:ext>
            </a:extLst>
          </p:cNvPr>
          <p:cNvCxnSpPr/>
          <p:nvPr/>
        </p:nvCxnSpPr>
        <p:spPr>
          <a:xfrm flipH="1">
            <a:off x="7025765" y="374532"/>
            <a:ext cx="51774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/>
                </a:gs>
                <a:gs pos="63000">
                  <a:srgbClr val="4E4E4E"/>
                </a:gs>
                <a:gs pos="100000">
                  <a:srgbClr val="FFC6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13DD416-677D-4966-AFD9-9F06D382D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062" y="2156159"/>
            <a:ext cx="8728100" cy="43731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1D8602-486F-4DBA-B689-9EA4B00B5E83}"/>
              </a:ext>
            </a:extLst>
          </p:cNvPr>
          <p:cNvSpPr/>
          <p:nvPr/>
        </p:nvSpPr>
        <p:spPr>
          <a:xfrm>
            <a:off x="200301" y="6174147"/>
            <a:ext cx="4260850" cy="172708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F5E9A78-D77C-4F3C-9A07-9B6454CBBBB5}"/>
              </a:ext>
            </a:extLst>
          </p:cNvPr>
          <p:cNvGrpSpPr/>
          <p:nvPr/>
        </p:nvGrpSpPr>
        <p:grpSpPr>
          <a:xfrm rot="173231">
            <a:off x="267645" y="5555433"/>
            <a:ext cx="1782094" cy="615539"/>
            <a:chOff x="-701006" y="3261037"/>
            <a:chExt cx="2312146" cy="7986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97C78B7E-100B-46EB-9F76-C753ED38CB74}"/>
                </a:ext>
              </a:extLst>
            </p:cNvPr>
            <p:cNvSpPr/>
            <p:nvPr/>
          </p:nvSpPr>
          <p:spPr>
            <a:xfrm>
              <a:off x="-180620" y="3433746"/>
              <a:ext cx="1271372" cy="2696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5EE5FB02-733F-4A18-A683-D1D1B8B7FE19}"/>
                </a:ext>
              </a:extLst>
            </p:cNvPr>
            <p:cNvSpPr/>
            <p:nvPr/>
          </p:nvSpPr>
          <p:spPr>
            <a:xfrm>
              <a:off x="147307" y="3444138"/>
              <a:ext cx="615519" cy="6155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54E14E35-2DA1-4211-8524-C0E1D5650B0A}"/>
                </a:ext>
              </a:extLst>
            </p:cNvPr>
            <p:cNvSpPr/>
            <p:nvPr/>
          </p:nvSpPr>
          <p:spPr>
            <a:xfrm>
              <a:off x="-701006" y="3261037"/>
              <a:ext cx="2312146" cy="1727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A1DA552A-ED63-4325-8350-20965760F45C}"/>
                </a:ext>
              </a:extLst>
            </p:cNvPr>
            <p:cNvSpPr/>
            <p:nvPr/>
          </p:nvSpPr>
          <p:spPr>
            <a:xfrm>
              <a:off x="-381638" y="3436685"/>
              <a:ext cx="202840" cy="127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BDE3972-EE9D-4E78-AE65-1BC01D45BC94}"/>
              </a:ext>
            </a:extLst>
          </p:cNvPr>
          <p:cNvGrpSpPr/>
          <p:nvPr/>
        </p:nvGrpSpPr>
        <p:grpSpPr>
          <a:xfrm rot="900000">
            <a:off x="2491157" y="5613604"/>
            <a:ext cx="1782094" cy="615539"/>
            <a:chOff x="1719926" y="3261037"/>
            <a:chExt cx="2312146" cy="79862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0B0760F7-76A1-4EF4-AA07-1DDA0A840599}"/>
                </a:ext>
              </a:extLst>
            </p:cNvPr>
            <p:cNvSpPr/>
            <p:nvPr/>
          </p:nvSpPr>
          <p:spPr>
            <a:xfrm>
              <a:off x="1926800" y="3433746"/>
              <a:ext cx="1271372" cy="2696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0670F767-61CC-4926-8F9F-B2ACA03DDD0F}"/>
                </a:ext>
              </a:extLst>
            </p:cNvPr>
            <p:cNvSpPr/>
            <p:nvPr/>
          </p:nvSpPr>
          <p:spPr>
            <a:xfrm>
              <a:off x="2254727" y="3444138"/>
              <a:ext cx="615519" cy="6155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AA0EFD74-6B82-4F59-AF44-89D6DF080A97}"/>
                </a:ext>
              </a:extLst>
            </p:cNvPr>
            <p:cNvSpPr/>
            <p:nvPr/>
          </p:nvSpPr>
          <p:spPr>
            <a:xfrm>
              <a:off x="1719926" y="3261037"/>
              <a:ext cx="2312146" cy="1727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687DADB6-76FC-417A-9C26-131BF0E29BCD}"/>
                </a:ext>
              </a:extLst>
            </p:cNvPr>
            <p:cNvSpPr/>
            <p:nvPr/>
          </p:nvSpPr>
          <p:spPr>
            <a:xfrm>
              <a:off x="1725782" y="3436685"/>
              <a:ext cx="202840" cy="127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FCD3A22F-2808-45E2-B77F-1CB22E578577}"/>
              </a:ext>
            </a:extLst>
          </p:cNvPr>
          <p:cNvCxnSpPr/>
          <p:nvPr/>
        </p:nvCxnSpPr>
        <p:spPr>
          <a:xfrm flipV="1">
            <a:off x="1155137" y="5062996"/>
            <a:ext cx="0" cy="85802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78372FD2-C54C-40A0-A8FF-8A156B16C0A2}"/>
              </a:ext>
            </a:extLst>
          </p:cNvPr>
          <p:cNvCxnSpPr>
            <a:cxnSpLocks/>
          </p:cNvCxnSpPr>
          <p:nvPr/>
        </p:nvCxnSpPr>
        <p:spPr>
          <a:xfrm flipV="1">
            <a:off x="1155137" y="5062996"/>
            <a:ext cx="114300" cy="85802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원호 43">
            <a:extLst>
              <a:ext uri="{FF2B5EF4-FFF2-40B4-BE49-F238E27FC236}">
                <a16:creationId xmlns:a16="http://schemas.microsoft.com/office/drawing/2014/main" xmlns="" id="{A8B563FB-C7E5-4809-BFE2-394E0F2E1689}"/>
              </a:ext>
            </a:extLst>
          </p:cNvPr>
          <p:cNvSpPr/>
          <p:nvPr/>
        </p:nvSpPr>
        <p:spPr>
          <a:xfrm>
            <a:off x="559004" y="5317774"/>
            <a:ext cx="1206500" cy="1206500"/>
          </a:xfrm>
          <a:prstGeom prst="arc">
            <a:avLst>
              <a:gd name="adj1" fmla="val 16200000"/>
              <a:gd name="adj2" fmla="val 16592198"/>
            </a:avLst>
          </a:prstGeom>
          <a:ln>
            <a:prstDash val="soli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50F0FD8E-2732-4B6E-B85D-6FEB015FEB27}"/>
                  </a:ext>
                </a:extLst>
              </p:cNvPr>
              <p:cNvSpPr txBox="1"/>
              <p:nvPr/>
            </p:nvSpPr>
            <p:spPr>
              <a:xfrm>
                <a:off x="998577" y="4700442"/>
                <a:ext cx="1120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0.002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F0FD8E-2732-4B6E-B85D-6FEB015FE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77" y="4700442"/>
                <a:ext cx="1120115" cy="369332"/>
              </a:xfrm>
              <a:prstGeom prst="rect">
                <a:avLst/>
              </a:prstGeom>
              <a:blipFill>
                <a:blip r:embed="rId4"/>
                <a:stretch>
                  <a:fillRect l="-489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79441F0-E6F6-4BD5-A6C4-EE8656F7B158}"/>
              </a:ext>
            </a:extLst>
          </p:cNvPr>
          <p:cNvSpPr/>
          <p:nvPr/>
        </p:nvSpPr>
        <p:spPr>
          <a:xfrm>
            <a:off x="696765" y="6407354"/>
            <a:ext cx="916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algn="ctr"/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STATE 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63DF6E5-CDFD-472C-98D9-E5EA66A0BBF1}"/>
              </a:ext>
            </a:extLst>
          </p:cNvPr>
          <p:cNvSpPr/>
          <p:nvPr/>
        </p:nvSpPr>
        <p:spPr>
          <a:xfrm>
            <a:off x="2750519" y="6407354"/>
            <a:ext cx="916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algn="ctr"/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STATE 2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E4AD4F9-3DBC-4459-950B-DF96ADCFC95E}"/>
              </a:ext>
            </a:extLst>
          </p:cNvPr>
          <p:cNvSpPr/>
          <p:nvPr/>
        </p:nvSpPr>
        <p:spPr>
          <a:xfrm>
            <a:off x="6075681" y="6407354"/>
            <a:ext cx="4752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algn="ctr"/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3DOF two wheel robot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  <a:cs typeface="Calibri" panose="020F0502020204030204" pitchFamily="34" charset="0"/>
              </a:rPr>
              <a:t>의 역학적 에너지와 총합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7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352</Words>
  <Application>Microsoft Office PowerPoint</Application>
  <PresentationFormat>와이드스크린</PresentationFormat>
  <Paragraphs>114</Paragraphs>
  <Slides>8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돋움</vt:lpstr>
      <vt:lpstr>맑은 고딕</vt:lpstr>
      <vt:lpstr>새굴림</vt:lpstr>
      <vt:lpstr>Arial</vt:lpstr>
      <vt:lpstr>Calibri</vt:lpstr>
      <vt:lpstr>Cambria Math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이성호</dc:creator>
  <cp:lastModifiedBy>Jeahong Seo</cp:lastModifiedBy>
  <cp:revision>24</cp:revision>
  <dcterms:created xsi:type="dcterms:W3CDTF">2021-07-07T02:16:59Z</dcterms:created>
  <dcterms:modified xsi:type="dcterms:W3CDTF">2021-07-08T11:03:24Z</dcterms:modified>
</cp:coreProperties>
</file>