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48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469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2930161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252557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11128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4175532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93648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282416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123993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415877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359858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1D43066-C68C-4280-B284-A969383A6124}" type="datetimeFigureOut">
              <a:rPr lang="zh-CN" altLang="en-US" smtClean="0"/>
              <a:t>2018/3/23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353377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43066-C68C-4280-B284-A969383A6124}" type="datetimeFigureOut">
              <a:rPr lang="zh-CN" altLang="en-US" smtClean="0"/>
              <a:t>2018/3/23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E24D8-1CE0-4A57-9027-63D685D6449A}" type="slidenum">
              <a:rPr lang="zh-CN" altLang="en-US" smtClean="0"/>
              <a:t>‹#›</a:t>
            </a:fld>
            <a:endParaRPr lang="zh-CN" altLang="en-US"/>
          </a:p>
        </p:txBody>
      </p:sp>
    </p:spTree>
    <p:extLst>
      <p:ext uri="{BB962C8B-B14F-4D97-AF65-F5344CB8AC3E}">
        <p14:creationId xmlns:p14="http://schemas.microsoft.com/office/powerpoint/2010/main" val="67400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xapp-union.com/forum.php?mod=viewthread&amp;tid=895" TargetMode="External"/><Relationship Id="rId2" Type="http://schemas.openxmlformats.org/officeDocument/2006/relationships/hyperlink" Target="http://www.wxapp-union.com/forum.php?mod=viewthread&amp;tid=495" TargetMode="External"/><Relationship Id="rId1" Type="http://schemas.openxmlformats.org/officeDocument/2006/relationships/slideLayout" Target="../slideLayouts/slideLayout2.xml"/><Relationship Id="rId4" Type="http://schemas.openxmlformats.org/officeDocument/2006/relationships/hyperlink" Target="https://blog.csdn.net/m0_37992327/article/details/70195478"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p.weixin.qq.com/debug/wxadoc/dev/api/api-login.html#wxchecksessionobje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l"/>
            <a:r>
              <a:rPr lang="zh-CN" altLang="en-US" sz="4000" b="1" dirty="0" smtClean="0"/>
              <a:t>水务信息平台及微信小程序方案</a:t>
            </a:r>
            <a:endParaRPr lang="zh-CN" altLang="en-US" sz="4000" b="1" dirty="0"/>
          </a:p>
        </p:txBody>
      </p:sp>
    </p:spTree>
    <p:extLst>
      <p:ext uri="{BB962C8B-B14F-4D97-AF65-F5344CB8AC3E}">
        <p14:creationId xmlns:p14="http://schemas.microsoft.com/office/powerpoint/2010/main" val="1139872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94307"/>
          </a:xfrm>
        </p:spPr>
        <p:txBody>
          <a:bodyPr>
            <a:normAutofit/>
          </a:bodyPr>
          <a:lstStyle/>
          <a:p>
            <a:r>
              <a:rPr lang="en-US" altLang="zh-CN" sz="2800" b="1" dirty="0" smtClean="0"/>
              <a:t>8-1</a:t>
            </a:r>
            <a:r>
              <a:rPr lang="zh-CN" altLang="en-US" sz="2800" b="1" dirty="0" smtClean="0"/>
              <a:t>：小程序</a:t>
            </a:r>
            <a:r>
              <a:rPr lang="en-US" altLang="zh-CN" sz="2800" b="1" dirty="0" smtClean="0"/>
              <a:t>-</a:t>
            </a:r>
            <a:r>
              <a:rPr lang="zh-CN" altLang="en-US" sz="2800" b="1" dirty="0" smtClean="0"/>
              <a:t>首页</a:t>
            </a:r>
            <a:endParaRPr lang="zh-CN" altLang="en-US" sz="2800" b="1" dirty="0"/>
          </a:p>
        </p:txBody>
      </p:sp>
      <p:sp>
        <p:nvSpPr>
          <p:cNvPr id="3" name="内容占位符 2"/>
          <p:cNvSpPr>
            <a:spLocks noGrp="1"/>
          </p:cNvSpPr>
          <p:nvPr>
            <p:ph idx="1"/>
          </p:nvPr>
        </p:nvSpPr>
        <p:spPr/>
        <p:txBody>
          <a:bodyPr>
            <a:normAutofit/>
          </a:bodyPr>
          <a:lstStyle/>
          <a:p>
            <a:r>
              <a:rPr lang="zh-CN" altLang="en-US" sz="2000" dirty="0" smtClean="0"/>
              <a:t>页面设计及功能添加（</a:t>
            </a:r>
            <a:r>
              <a:rPr lang="en-US" altLang="zh-CN" sz="2000" dirty="0" smtClean="0"/>
              <a:t>2</a:t>
            </a:r>
            <a:r>
              <a:rPr lang="zh-CN" altLang="en-US" sz="2000" dirty="0" smtClean="0"/>
              <a:t>个）</a:t>
            </a:r>
            <a:endParaRPr lang="en-US" altLang="zh-CN" sz="2000" dirty="0"/>
          </a:p>
          <a:p>
            <a:r>
              <a:rPr lang="zh-CN" altLang="en-US" sz="2000" dirty="0"/>
              <a:t>设计稿</a:t>
            </a:r>
            <a:r>
              <a:rPr lang="en-US" altLang="zh-CN" sz="2000" dirty="0"/>
              <a:t>-</a:t>
            </a:r>
            <a:r>
              <a:rPr lang="zh-CN" altLang="en-US" sz="2000" dirty="0" smtClean="0"/>
              <a:t>图（待完善）</a:t>
            </a:r>
            <a:endParaRPr lang="en-US" altLang="zh-CN" sz="2000" dirty="0"/>
          </a:p>
          <a:p>
            <a:endParaRPr lang="en-US" altLang="zh-CN" sz="2000" dirty="0" smtClean="0"/>
          </a:p>
        </p:txBody>
      </p:sp>
    </p:spTree>
    <p:extLst>
      <p:ext uri="{BB962C8B-B14F-4D97-AF65-F5344CB8AC3E}">
        <p14:creationId xmlns:p14="http://schemas.microsoft.com/office/powerpoint/2010/main" val="3482800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94307"/>
          </a:xfrm>
        </p:spPr>
        <p:txBody>
          <a:bodyPr>
            <a:normAutofit/>
          </a:bodyPr>
          <a:lstStyle/>
          <a:p>
            <a:r>
              <a:rPr lang="en-US" altLang="zh-CN" sz="2800" b="1" dirty="0" smtClean="0"/>
              <a:t>8-2</a:t>
            </a:r>
            <a:r>
              <a:rPr lang="zh-CN" altLang="en-US" sz="2800" b="1" dirty="0" smtClean="0"/>
              <a:t>：小程序</a:t>
            </a:r>
            <a:r>
              <a:rPr lang="en-US" altLang="zh-CN" sz="2800" b="1" dirty="0" smtClean="0"/>
              <a:t>-</a:t>
            </a:r>
            <a:r>
              <a:rPr lang="zh-CN" altLang="en-US" sz="2800" b="1" dirty="0" smtClean="0"/>
              <a:t>读数查询页</a:t>
            </a:r>
            <a:endParaRPr lang="zh-CN" altLang="en-US" sz="2800" b="1" dirty="0"/>
          </a:p>
        </p:txBody>
      </p:sp>
      <p:sp>
        <p:nvSpPr>
          <p:cNvPr id="3" name="内容占位符 2"/>
          <p:cNvSpPr>
            <a:spLocks noGrp="1"/>
          </p:cNvSpPr>
          <p:nvPr>
            <p:ph idx="1"/>
          </p:nvPr>
        </p:nvSpPr>
        <p:spPr/>
        <p:txBody>
          <a:bodyPr>
            <a:normAutofit/>
          </a:bodyPr>
          <a:lstStyle/>
          <a:p>
            <a:r>
              <a:rPr lang="zh-CN" altLang="en-US" sz="2000" dirty="0"/>
              <a:t>页面设计及功能添加</a:t>
            </a:r>
            <a:r>
              <a:rPr lang="zh-CN" altLang="en-US" sz="2000" dirty="0" smtClean="0"/>
              <a:t>（</a:t>
            </a:r>
            <a:r>
              <a:rPr lang="en-US" altLang="zh-CN" sz="2000" dirty="0" smtClean="0"/>
              <a:t>2</a:t>
            </a:r>
            <a:r>
              <a:rPr lang="zh-CN" altLang="en-US" sz="2000" dirty="0" smtClean="0"/>
              <a:t>个）</a:t>
            </a:r>
            <a:endParaRPr lang="en-US" altLang="zh-CN" sz="2000" dirty="0" smtClean="0"/>
          </a:p>
          <a:p>
            <a:r>
              <a:rPr lang="zh-CN" altLang="en-US" sz="2000" dirty="0" smtClean="0"/>
              <a:t>设计稿</a:t>
            </a:r>
            <a:r>
              <a:rPr lang="en-US" altLang="zh-CN" sz="2000" dirty="0" smtClean="0"/>
              <a:t>-</a:t>
            </a:r>
            <a:r>
              <a:rPr lang="zh-CN" altLang="en-US" sz="2000" dirty="0" smtClean="0"/>
              <a:t>图</a:t>
            </a:r>
            <a:r>
              <a:rPr lang="zh-CN" altLang="en-US" sz="2000" dirty="0"/>
              <a:t>（待完善）</a:t>
            </a:r>
            <a:endParaRPr lang="en-US" altLang="zh-CN" sz="2000" dirty="0"/>
          </a:p>
          <a:p>
            <a:endParaRPr lang="en-US" altLang="zh-CN" sz="2000" dirty="0"/>
          </a:p>
        </p:txBody>
      </p:sp>
    </p:spTree>
    <p:extLst>
      <p:ext uri="{BB962C8B-B14F-4D97-AF65-F5344CB8AC3E}">
        <p14:creationId xmlns:p14="http://schemas.microsoft.com/office/powerpoint/2010/main" val="263769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94307"/>
          </a:xfrm>
        </p:spPr>
        <p:txBody>
          <a:bodyPr>
            <a:normAutofit/>
          </a:bodyPr>
          <a:lstStyle/>
          <a:p>
            <a:r>
              <a:rPr lang="en-US" altLang="zh-CN" sz="2800" b="1" dirty="0"/>
              <a:t>8</a:t>
            </a:r>
            <a:r>
              <a:rPr lang="en-US" altLang="zh-CN" sz="2800" b="1" dirty="0" smtClean="0"/>
              <a:t>-3</a:t>
            </a:r>
            <a:r>
              <a:rPr lang="zh-CN" altLang="en-US" sz="2800" b="1" dirty="0" smtClean="0"/>
              <a:t>：小程序</a:t>
            </a:r>
            <a:r>
              <a:rPr lang="en-US" altLang="zh-CN" sz="2800" b="1" dirty="0" smtClean="0"/>
              <a:t>-</a:t>
            </a:r>
            <a:r>
              <a:rPr lang="zh-CN" altLang="en-US" sz="2800" b="1" dirty="0" smtClean="0"/>
              <a:t>导航地图页</a:t>
            </a:r>
            <a:endParaRPr lang="zh-CN" altLang="en-US" sz="2800" b="1" dirty="0"/>
          </a:p>
        </p:txBody>
      </p:sp>
      <p:sp>
        <p:nvSpPr>
          <p:cNvPr id="3" name="内容占位符 2"/>
          <p:cNvSpPr>
            <a:spLocks noGrp="1"/>
          </p:cNvSpPr>
          <p:nvPr>
            <p:ph idx="1"/>
          </p:nvPr>
        </p:nvSpPr>
        <p:spPr/>
        <p:txBody>
          <a:bodyPr>
            <a:normAutofit/>
          </a:bodyPr>
          <a:lstStyle/>
          <a:p>
            <a:r>
              <a:rPr lang="zh-CN" altLang="en-US" sz="2000" dirty="0" smtClean="0"/>
              <a:t>页面设计及功能添加（</a:t>
            </a:r>
            <a:r>
              <a:rPr lang="en-US" altLang="zh-CN" sz="2000" dirty="0" smtClean="0"/>
              <a:t>2</a:t>
            </a:r>
            <a:r>
              <a:rPr lang="zh-CN" altLang="en-US" sz="2000" dirty="0" smtClean="0"/>
              <a:t>个）</a:t>
            </a:r>
            <a:endParaRPr lang="en-US" altLang="zh-CN" sz="2000" dirty="0" smtClean="0"/>
          </a:p>
          <a:p>
            <a:r>
              <a:rPr lang="zh-CN" altLang="en-US" sz="2000" dirty="0" smtClean="0"/>
              <a:t>设计</a:t>
            </a:r>
            <a:r>
              <a:rPr lang="zh-CN" altLang="en-US" sz="2000" dirty="0"/>
              <a:t>稿</a:t>
            </a:r>
            <a:r>
              <a:rPr lang="en-US" altLang="zh-CN" sz="2000" dirty="0"/>
              <a:t>-</a:t>
            </a:r>
            <a:r>
              <a:rPr lang="zh-CN" altLang="en-US" sz="2000" dirty="0" smtClean="0"/>
              <a:t>图</a:t>
            </a:r>
            <a:r>
              <a:rPr lang="zh-CN" altLang="en-US" sz="2000" dirty="0"/>
              <a:t>（待完善）</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85245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94307"/>
          </a:xfrm>
        </p:spPr>
        <p:txBody>
          <a:bodyPr>
            <a:normAutofit/>
          </a:bodyPr>
          <a:lstStyle/>
          <a:p>
            <a:r>
              <a:rPr lang="en-US" altLang="zh-CN" sz="2800" b="1" dirty="0"/>
              <a:t>8</a:t>
            </a:r>
            <a:r>
              <a:rPr lang="en-US" altLang="zh-CN" sz="2800" b="1" dirty="0" smtClean="0"/>
              <a:t>-4</a:t>
            </a:r>
            <a:r>
              <a:rPr lang="zh-CN" altLang="en-US" sz="2800" b="1" dirty="0" smtClean="0"/>
              <a:t>：小程序</a:t>
            </a:r>
            <a:r>
              <a:rPr lang="en-US" altLang="zh-CN" sz="2800" b="1" dirty="0" smtClean="0"/>
              <a:t>-</a:t>
            </a:r>
            <a:r>
              <a:rPr lang="zh-CN" altLang="en-US" sz="2800" b="1" dirty="0" smtClean="0"/>
              <a:t>个人中心页</a:t>
            </a:r>
            <a:endParaRPr lang="zh-CN" altLang="en-US" sz="2800" b="1" dirty="0"/>
          </a:p>
        </p:txBody>
      </p:sp>
      <p:sp>
        <p:nvSpPr>
          <p:cNvPr id="3" name="内容占位符 2"/>
          <p:cNvSpPr>
            <a:spLocks noGrp="1"/>
          </p:cNvSpPr>
          <p:nvPr>
            <p:ph idx="1"/>
          </p:nvPr>
        </p:nvSpPr>
        <p:spPr/>
        <p:txBody>
          <a:bodyPr>
            <a:normAutofit/>
          </a:bodyPr>
          <a:lstStyle/>
          <a:p>
            <a:r>
              <a:rPr lang="zh-CN" altLang="en-US" sz="2000" dirty="0" smtClean="0"/>
              <a:t>页面设计及功能添加（</a:t>
            </a:r>
            <a:r>
              <a:rPr lang="en-US" altLang="zh-CN" sz="2000" dirty="0" smtClean="0"/>
              <a:t>2</a:t>
            </a:r>
            <a:r>
              <a:rPr lang="zh-CN" altLang="en-US" sz="2000" dirty="0" smtClean="0"/>
              <a:t>个）</a:t>
            </a:r>
            <a:endParaRPr lang="en-US" altLang="zh-CN" sz="2000" dirty="0" smtClean="0"/>
          </a:p>
          <a:p>
            <a:r>
              <a:rPr lang="zh-CN" altLang="en-US" sz="2000" dirty="0" smtClean="0"/>
              <a:t>设计</a:t>
            </a:r>
            <a:r>
              <a:rPr lang="zh-CN" altLang="en-US" sz="2000" dirty="0"/>
              <a:t>稿</a:t>
            </a:r>
            <a:r>
              <a:rPr lang="en-US" altLang="zh-CN" sz="2000" dirty="0"/>
              <a:t>-</a:t>
            </a:r>
            <a:r>
              <a:rPr lang="zh-CN" altLang="en-US" sz="2000" dirty="0" smtClean="0"/>
              <a:t>图</a:t>
            </a:r>
            <a:r>
              <a:rPr lang="zh-CN" altLang="en-US" sz="2000" dirty="0"/>
              <a:t>（待完善）</a:t>
            </a:r>
            <a:endParaRPr lang="en-US" altLang="zh-CN" sz="2000" dirty="0"/>
          </a:p>
          <a:p>
            <a:endParaRPr lang="en-US" altLang="zh-CN" sz="2000" dirty="0"/>
          </a:p>
        </p:txBody>
      </p:sp>
    </p:spTree>
    <p:extLst>
      <p:ext uri="{BB962C8B-B14F-4D97-AF65-F5344CB8AC3E}">
        <p14:creationId xmlns:p14="http://schemas.microsoft.com/office/powerpoint/2010/main" val="309773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smtClean="0"/>
              <a:t>1</a:t>
            </a:r>
            <a:r>
              <a:rPr lang="zh-CN" altLang="en-US" sz="2800" b="1" dirty="0" smtClean="0"/>
              <a:t>、</a:t>
            </a:r>
            <a:r>
              <a:rPr lang="zh-CN" altLang="zh-CN" sz="2800" b="1" dirty="0"/>
              <a:t>注册企业级小程序（开发者</a:t>
            </a:r>
            <a:r>
              <a:rPr lang="zh-CN" altLang="zh-CN" sz="2800" b="1" dirty="0" smtClean="0"/>
              <a:t>）</a:t>
            </a:r>
            <a:r>
              <a:rPr lang="zh-CN" altLang="en-US" sz="2800" b="1" dirty="0" smtClean="0"/>
              <a:t>及服务</a:t>
            </a:r>
            <a:endParaRPr lang="zh-CN" altLang="en-US" sz="2800" b="1" dirty="0"/>
          </a:p>
        </p:txBody>
      </p:sp>
      <p:sp>
        <p:nvSpPr>
          <p:cNvPr id="3" name="内容占位符 2"/>
          <p:cNvSpPr>
            <a:spLocks noGrp="1"/>
          </p:cNvSpPr>
          <p:nvPr>
            <p:ph idx="1"/>
          </p:nvPr>
        </p:nvSpPr>
        <p:spPr/>
        <p:txBody>
          <a:bodyPr>
            <a:normAutofit/>
          </a:bodyPr>
          <a:lstStyle/>
          <a:p>
            <a:r>
              <a:rPr lang="zh-CN" altLang="en-US" sz="2000" dirty="0" smtClean="0"/>
              <a:t>根据注册企业级小程序获得</a:t>
            </a:r>
            <a:r>
              <a:rPr lang="zh-CN" altLang="en-US" sz="2000" dirty="0"/>
              <a:t>发小</a:t>
            </a:r>
            <a:r>
              <a:rPr lang="zh-CN" altLang="en-US" sz="2000" dirty="0" smtClean="0"/>
              <a:t>程序所需</a:t>
            </a:r>
            <a:r>
              <a:rPr lang="zh-CN" altLang="zh-CN" sz="2000" dirty="0" smtClean="0"/>
              <a:t>相关信</a:t>
            </a:r>
            <a:r>
              <a:rPr lang="zh-CN" altLang="en-US" sz="2000" dirty="0" smtClean="0"/>
              <a:t>信息</a:t>
            </a:r>
            <a:endParaRPr lang="en-US" altLang="zh-CN" sz="2000" dirty="0" smtClean="0"/>
          </a:p>
          <a:p>
            <a:r>
              <a:rPr lang="zh-CN" altLang="en-US" sz="2000" dirty="0" smtClean="0"/>
              <a:t>参考</a:t>
            </a:r>
            <a:r>
              <a:rPr lang="en-US" altLang="zh-CN" sz="2000" dirty="0" smtClean="0"/>
              <a:t>-1: </a:t>
            </a:r>
            <a:r>
              <a:rPr lang="en-US" altLang="zh-CN" sz="2000" dirty="0" smtClean="0">
                <a:hlinkClick r:id="rId2"/>
              </a:rPr>
              <a:t>http://www.wxapp-union.com/forum.php?mod=viewthread&amp;tid=495</a:t>
            </a:r>
            <a:endParaRPr lang="en-US" altLang="zh-CN" sz="2000" dirty="0" smtClean="0"/>
          </a:p>
          <a:p>
            <a:r>
              <a:rPr lang="zh-CN" altLang="en-US" sz="2000" dirty="0" smtClean="0"/>
              <a:t>参考</a:t>
            </a:r>
            <a:r>
              <a:rPr lang="en-US" altLang="zh-CN" sz="2000" dirty="0" smtClean="0"/>
              <a:t>-2: </a:t>
            </a:r>
            <a:r>
              <a:rPr lang="en-US" altLang="zh-CN" sz="2000" dirty="0" smtClean="0">
                <a:hlinkClick r:id="rId3"/>
              </a:rPr>
              <a:t>http://www.wxapp-union.com/forum.php?mod=viewthread&amp;tid=895</a:t>
            </a:r>
            <a:endParaRPr lang="en-US" altLang="zh-CN" sz="2000" dirty="0" smtClean="0"/>
          </a:p>
          <a:p>
            <a:pPr marL="0" indent="0">
              <a:buNone/>
            </a:pPr>
            <a:r>
              <a:rPr lang="en-US" altLang="zh-CN" sz="2000" dirty="0"/>
              <a:t>	</a:t>
            </a:r>
            <a:r>
              <a:rPr lang="zh-CN" altLang="en-US" sz="2000" b="1" dirty="0"/>
              <a:t>所得</a:t>
            </a:r>
            <a:r>
              <a:rPr lang="zh-CN" altLang="zh-CN" sz="2000" b="1" dirty="0" smtClean="0"/>
              <a:t>相关信</a:t>
            </a:r>
            <a:r>
              <a:rPr lang="zh-CN" altLang="en-US" sz="2000" b="1" dirty="0" smtClean="0"/>
              <a:t>息（</a:t>
            </a:r>
            <a:r>
              <a:rPr lang="zh-CN" altLang="en-US" sz="2000" b="1" dirty="0" smtClean="0">
                <a:solidFill>
                  <a:srgbClr val="FF0000"/>
                </a:solidFill>
              </a:rPr>
              <a:t>重要</a:t>
            </a:r>
            <a:r>
              <a:rPr lang="zh-CN" altLang="en-US" sz="2000" b="1" dirty="0" smtClean="0"/>
              <a:t>）</a:t>
            </a:r>
            <a:r>
              <a:rPr lang="en-US" altLang="zh-CN" sz="2000" b="1" dirty="0" smtClean="0"/>
              <a:t>:</a:t>
            </a:r>
          </a:p>
          <a:p>
            <a:pPr marL="0" indent="0">
              <a:buNone/>
            </a:pPr>
            <a:r>
              <a:rPr lang="en-US" altLang="zh-CN" sz="2000" dirty="0"/>
              <a:t>	</a:t>
            </a:r>
            <a:r>
              <a:rPr lang="en-US" altLang="zh-CN" sz="2000" dirty="0" smtClean="0"/>
              <a:t>	1</a:t>
            </a:r>
            <a:r>
              <a:rPr lang="zh-CN" altLang="en-US" sz="2000" dirty="0" smtClean="0"/>
              <a:t>、</a:t>
            </a:r>
            <a:r>
              <a:rPr lang="en-US" altLang="zh-CN" sz="2000" dirty="0" err="1" smtClean="0"/>
              <a:t>AppID</a:t>
            </a:r>
            <a:endParaRPr lang="en-US" altLang="zh-CN" sz="2000" dirty="0"/>
          </a:p>
          <a:p>
            <a:pPr marL="0" indent="0">
              <a:buNone/>
            </a:pPr>
            <a:r>
              <a:rPr lang="en-US" altLang="zh-CN" sz="2000" dirty="0"/>
              <a:t>	</a:t>
            </a:r>
            <a:r>
              <a:rPr lang="en-US" altLang="zh-CN" sz="2000" dirty="0" smtClean="0"/>
              <a:t>	2</a:t>
            </a:r>
            <a:r>
              <a:rPr lang="zh-CN" altLang="en-US" sz="2000" dirty="0" smtClean="0"/>
              <a:t>、</a:t>
            </a:r>
            <a:r>
              <a:rPr lang="en-US" altLang="zh-CN" sz="2000" dirty="0" err="1" smtClean="0"/>
              <a:t>AppSecret</a:t>
            </a:r>
            <a:endParaRPr lang="en-US" altLang="zh-CN" sz="2000" dirty="0" smtClean="0"/>
          </a:p>
          <a:p>
            <a:r>
              <a:rPr lang="zh-CN" altLang="en-US" sz="2000" dirty="0" smtClean="0"/>
              <a:t>申请</a:t>
            </a:r>
            <a:r>
              <a:rPr lang="en-US" altLang="zh-CN" sz="2000" dirty="0"/>
              <a:t>SSL</a:t>
            </a:r>
            <a:r>
              <a:rPr lang="zh-CN" altLang="en-US" sz="2000" dirty="0" smtClean="0"/>
              <a:t>协议</a:t>
            </a:r>
            <a:endParaRPr lang="en-US" altLang="zh-CN" sz="2000" dirty="0" smtClean="0"/>
          </a:p>
          <a:p>
            <a:r>
              <a:rPr lang="zh-CN" altLang="en-US" sz="2000" dirty="0" smtClean="0"/>
              <a:t>参考：</a:t>
            </a:r>
            <a:r>
              <a:rPr lang="en-US" altLang="zh-CN" sz="2000" dirty="0" smtClean="0">
                <a:hlinkClick r:id="rId4"/>
              </a:rPr>
              <a:t>https://blog.csdn.net/m0_37992327/article/details/70195478</a:t>
            </a:r>
            <a:endParaRPr lang="en-US" altLang="zh-CN" sz="2000" dirty="0" smtClean="0"/>
          </a:p>
          <a:p>
            <a:pPr marL="0" indent="0">
              <a:buNone/>
            </a:pPr>
            <a:r>
              <a:rPr lang="en-US" altLang="zh-CN" sz="2000" dirty="0"/>
              <a:t>	</a:t>
            </a:r>
            <a:r>
              <a:rPr lang="zh-CN" altLang="en-US" sz="2000" b="1" dirty="0" smtClean="0"/>
              <a:t>所得第三方（我方）</a:t>
            </a:r>
            <a:r>
              <a:rPr lang="zh-CN" altLang="zh-CN" sz="2000" b="1" dirty="0" smtClean="0"/>
              <a:t>相关</a:t>
            </a:r>
            <a:r>
              <a:rPr lang="zh-CN" altLang="en-US" sz="2000" b="1" dirty="0" smtClean="0"/>
              <a:t>域名信息（</a:t>
            </a:r>
            <a:r>
              <a:rPr lang="zh-CN" altLang="en-US" sz="2000" b="1" dirty="0" smtClean="0">
                <a:solidFill>
                  <a:srgbClr val="FF0000"/>
                </a:solidFill>
              </a:rPr>
              <a:t>重要</a:t>
            </a:r>
            <a:r>
              <a:rPr lang="zh-CN" altLang="en-US" sz="2000" b="1" dirty="0" smtClean="0"/>
              <a:t>）</a:t>
            </a:r>
            <a:r>
              <a:rPr lang="en-US" altLang="zh-CN" sz="2000" b="1" dirty="0" smtClean="0"/>
              <a:t>:</a:t>
            </a:r>
            <a:endParaRPr lang="en-US" altLang="zh-CN" sz="2000" dirty="0"/>
          </a:p>
          <a:p>
            <a:pPr marL="0" indent="0">
              <a:buNone/>
            </a:pPr>
            <a:r>
              <a:rPr lang="en-US" altLang="zh-CN" sz="2000" b="1" dirty="0" smtClean="0"/>
              <a:t>		1</a:t>
            </a:r>
            <a:r>
              <a:rPr lang="zh-CN" altLang="en-US" sz="2000" b="1" dirty="0" smtClean="0"/>
              <a:t>、</a:t>
            </a:r>
            <a:r>
              <a:rPr lang="en-US" altLang="zh-CN" sz="2000" b="1" dirty="0" smtClean="0">
                <a:latin typeface="+mn-ea"/>
              </a:rPr>
              <a:t>https://www.XXX.com/...</a:t>
            </a:r>
          </a:p>
        </p:txBody>
      </p:sp>
    </p:spTree>
    <p:extLst>
      <p:ext uri="{BB962C8B-B14F-4D97-AF65-F5344CB8AC3E}">
        <p14:creationId xmlns:p14="http://schemas.microsoft.com/office/powerpoint/2010/main" val="126671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2155"/>
          </a:xfrm>
        </p:spPr>
        <p:txBody>
          <a:bodyPr>
            <a:normAutofit/>
          </a:bodyPr>
          <a:lstStyle/>
          <a:p>
            <a:r>
              <a:rPr lang="en-US" altLang="zh-CN" sz="2800" b="1" dirty="0" smtClean="0"/>
              <a:t>2-1</a:t>
            </a:r>
            <a:r>
              <a:rPr lang="zh-CN" altLang="en-US" sz="2800" b="1" dirty="0" smtClean="0"/>
              <a:t>、微信授权登录小程序（流程）</a:t>
            </a:r>
            <a:endParaRPr lang="zh-CN" altLang="en-US" sz="2800" b="1" dirty="0"/>
          </a:p>
        </p:txBody>
      </p:sp>
      <p:pic>
        <p:nvPicPr>
          <p:cNvPr id="4" name="内容占位符 3" descr="C:\Users\Administrator.SUNNANNAN\Desktop\api-login.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6445" y="1217097"/>
            <a:ext cx="6035039" cy="5385501"/>
          </a:xfrm>
          <a:prstGeom prst="rect">
            <a:avLst/>
          </a:prstGeom>
          <a:noFill/>
          <a:ln>
            <a:noFill/>
          </a:ln>
        </p:spPr>
      </p:pic>
    </p:spTree>
    <p:extLst>
      <p:ext uri="{BB962C8B-B14F-4D97-AF65-F5344CB8AC3E}">
        <p14:creationId xmlns:p14="http://schemas.microsoft.com/office/powerpoint/2010/main" val="56264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94307"/>
          </a:xfrm>
        </p:spPr>
        <p:txBody>
          <a:bodyPr>
            <a:normAutofit/>
          </a:bodyPr>
          <a:lstStyle/>
          <a:p>
            <a:r>
              <a:rPr lang="en-US" altLang="zh-CN" sz="2800" b="1" dirty="0" smtClean="0"/>
              <a:t>2-2</a:t>
            </a:r>
            <a:r>
              <a:rPr lang="zh-CN" altLang="en-US" sz="2800" b="1" dirty="0" smtClean="0"/>
              <a:t>、微信授权登录小程序</a:t>
            </a:r>
            <a:endParaRPr lang="zh-CN" altLang="en-US" sz="2800" b="1" dirty="0"/>
          </a:p>
        </p:txBody>
      </p:sp>
      <p:sp>
        <p:nvSpPr>
          <p:cNvPr id="3" name="内容占位符 2"/>
          <p:cNvSpPr>
            <a:spLocks noGrp="1"/>
          </p:cNvSpPr>
          <p:nvPr>
            <p:ph idx="1"/>
          </p:nvPr>
        </p:nvSpPr>
        <p:spPr/>
        <p:txBody>
          <a:bodyPr>
            <a:normAutofit/>
          </a:bodyPr>
          <a:lstStyle/>
          <a:p>
            <a:r>
              <a:rPr lang="zh-CN" altLang="en-US" sz="2000" dirty="0" smtClean="0"/>
              <a:t>参考：</a:t>
            </a:r>
            <a:r>
              <a:rPr lang="en-US" altLang="zh-CN" sz="2000" dirty="0" smtClean="0">
                <a:hlinkClick r:id="rId2"/>
              </a:rPr>
              <a:t>https://mp.weixin.qq.com/debug/wxadoc/dev/api/api-login.html#wxchecksessionobjec</a:t>
            </a:r>
            <a:endParaRPr lang="en-US" altLang="zh-CN" sz="2000" dirty="0" smtClean="0"/>
          </a:p>
          <a:p>
            <a:r>
              <a:rPr lang="zh-CN" altLang="en-US" sz="2000" dirty="0" smtClean="0"/>
              <a:t>涉及接口：</a:t>
            </a:r>
            <a:endParaRPr lang="en-US" altLang="zh-CN" sz="2000" dirty="0" smtClean="0"/>
          </a:p>
          <a:p>
            <a:pPr marL="0" indent="0">
              <a:buNone/>
            </a:pPr>
            <a:r>
              <a:rPr lang="en-US" altLang="zh-CN" sz="2000" dirty="0"/>
              <a:t>	</a:t>
            </a:r>
            <a:r>
              <a:rPr lang="en-US" altLang="zh-CN" sz="2000" dirty="0" smtClean="0"/>
              <a:t>1</a:t>
            </a:r>
            <a:r>
              <a:rPr lang="zh-CN" altLang="en-US" sz="2000" dirty="0" smtClean="0"/>
              <a:t>、</a:t>
            </a:r>
            <a:r>
              <a:rPr lang="zh-CN" altLang="en-US" sz="2000" dirty="0"/>
              <a:t>临时登录凭证（</a:t>
            </a:r>
            <a:r>
              <a:rPr lang="en-US" altLang="zh-CN" sz="2000" dirty="0"/>
              <a:t>code</a:t>
            </a:r>
            <a:r>
              <a:rPr lang="zh-CN" altLang="en-US" sz="2000" dirty="0" smtClean="0"/>
              <a:t>）（接口</a:t>
            </a:r>
            <a:r>
              <a:rPr lang="en-US" altLang="zh-CN" sz="2000" dirty="0" smtClean="0"/>
              <a:t>2</a:t>
            </a:r>
            <a:r>
              <a:rPr lang="zh-CN" altLang="en-US" sz="2000" dirty="0" smtClean="0"/>
              <a:t>个）</a:t>
            </a:r>
            <a:endParaRPr lang="en-US" altLang="zh-CN" sz="2000" dirty="0" smtClean="0"/>
          </a:p>
          <a:p>
            <a:pPr marL="0" indent="0">
              <a:buNone/>
            </a:pPr>
            <a:r>
              <a:rPr lang="en-US" altLang="zh-CN" sz="2000" dirty="0"/>
              <a:t>	</a:t>
            </a:r>
            <a:r>
              <a:rPr lang="en-US" altLang="zh-CN" sz="2000" dirty="0" smtClean="0"/>
              <a:t>2</a:t>
            </a:r>
            <a:r>
              <a:rPr lang="zh-CN" altLang="en-US" sz="2000" dirty="0" smtClean="0"/>
              <a:t>、</a:t>
            </a:r>
            <a:r>
              <a:rPr lang="zh-CN" altLang="en-US" sz="2000" dirty="0"/>
              <a:t>登录凭证</a:t>
            </a:r>
            <a:r>
              <a:rPr lang="zh-CN" altLang="en-US" sz="2000" dirty="0" smtClean="0"/>
              <a:t>校验（获取个人信息）（接口</a:t>
            </a:r>
            <a:r>
              <a:rPr lang="en-US" altLang="zh-CN" sz="2000" dirty="0" smtClean="0"/>
              <a:t>3</a:t>
            </a:r>
            <a:r>
              <a:rPr lang="zh-CN" altLang="en-US" sz="2000" dirty="0" smtClean="0"/>
              <a:t>个）</a:t>
            </a:r>
            <a:endParaRPr lang="en-US" altLang="zh-CN" sz="2000" dirty="0" smtClean="0"/>
          </a:p>
          <a:p>
            <a:pPr marL="0" indent="0">
              <a:buNone/>
            </a:pPr>
            <a:r>
              <a:rPr lang="en-US" altLang="zh-CN" sz="2000" dirty="0"/>
              <a:t>	</a:t>
            </a:r>
            <a:r>
              <a:rPr lang="en-US" altLang="zh-CN" sz="2000" dirty="0" smtClean="0"/>
              <a:t>3</a:t>
            </a:r>
            <a:r>
              <a:rPr lang="zh-CN" altLang="en-US" sz="2000" dirty="0" smtClean="0"/>
              <a:t>、设置登录状态（绑定用水单位）（接口</a:t>
            </a:r>
            <a:r>
              <a:rPr lang="en-US" altLang="zh-CN" sz="2000" dirty="0" smtClean="0"/>
              <a:t>3</a:t>
            </a:r>
            <a:r>
              <a:rPr lang="zh-CN" altLang="en-US" sz="2000" dirty="0" smtClean="0"/>
              <a:t>个）</a:t>
            </a:r>
            <a:endParaRPr lang="en-US" altLang="zh-CN" sz="2000" dirty="0" smtClean="0"/>
          </a:p>
          <a:p>
            <a:pPr marL="0" indent="0">
              <a:buNone/>
            </a:pPr>
            <a:r>
              <a:rPr lang="en-US" altLang="zh-CN" sz="2000" dirty="0" smtClean="0"/>
              <a:t>	4</a:t>
            </a:r>
            <a:r>
              <a:rPr lang="zh-CN" altLang="en-US" sz="2000" dirty="0" smtClean="0"/>
              <a:t>、疑问：如何首次登录小程序绑定单位 </a:t>
            </a:r>
            <a:endParaRPr lang="en-US" altLang="zh-CN" sz="2000" dirty="0" smtClean="0"/>
          </a:p>
          <a:p>
            <a:pPr marL="0" indent="0">
              <a:buNone/>
            </a:pPr>
            <a:r>
              <a:rPr lang="en-US" altLang="zh-CN" sz="2000" dirty="0"/>
              <a:t>	</a:t>
            </a:r>
            <a:r>
              <a:rPr lang="en-US" altLang="zh-CN" sz="2000" dirty="0" smtClean="0"/>
              <a:t>	</a:t>
            </a:r>
            <a:r>
              <a:rPr lang="zh-CN" altLang="en-US" sz="2000" dirty="0" smtClean="0"/>
              <a:t>方案</a:t>
            </a:r>
            <a:r>
              <a:rPr lang="en-US" altLang="zh-CN" sz="2000" dirty="0" smtClean="0"/>
              <a:t>1</a:t>
            </a:r>
            <a:r>
              <a:rPr lang="zh-CN" altLang="en-US" sz="2000" dirty="0" smtClean="0"/>
              <a:t>：后台管理员导入微信账号绑定单位形式</a:t>
            </a:r>
            <a:endParaRPr lang="en-US" altLang="zh-CN" sz="2000" dirty="0" smtClean="0"/>
          </a:p>
          <a:p>
            <a:pPr marL="0" indent="0">
              <a:buNone/>
            </a:pPr>
            <a:r>
              <a:rPr lang="en-US" altLang="zh-CN" sz="2000" dirty="0"/>
              <a:t>	</a:t>
            </a:r>
            <a:r>
              <a:rPr lang="en-US" altLang="zh-CN" sz="2000" dirty="0" smtClean="0"/>
              <a:t>		</a:t>
            </a:r>
            <a:r>
              <a:rPr lang="zh-CN" altLang="en-US" sz="2000" dirty="0" smtClean="0"/>
              <a:t>（需要管理平台加导入功能接口</a:t>
            </a:r>
            <a:r>
              <a:rPr lang="en-US" altLang="zh-CN" sz="2000" dirty="0" smtClean="0"/>
              <a:t>1</a:t>
            </a:r>
            <a:r>
              <a:rPr lang="zh-CN" altLang="en-US" sz="2000" dirty="0" smtClean="0"/>
              <a:t>个不建议）</a:t>
            </a:r>
            <a:endParaRPr lang="en-US" altLang="zh-CN" sz="2000" dirty="0" smtClean="0"/>
          </a:p>
          <a:p>
            <a:pPr marL="0" indent="0">
              <a:buNone/>
            </a:pPr>
            <a:r>
              <a:rPr lang="en-US" altLang="zh-CN" sz="2000" dirty="0"/>
              <a:t>	</a:t>
            </a:r>
            <a:r>
              <a:rPr lang="en-US" altLang="zh-CN" sz="2000" dirty="0" smtClean="0"/>
              <a:t>	</a:t>
            </a:r>
            <a:r>
              <a:rPr lang="zh-CN" altLang="en-US" sz="2000" dirty="0" smtClean="0"/>
              <a:t>方案</a:t>
            </a:r>
            <a:r>
              <a:rPr lang="en-US" altLang="zh-CN" sz="2000" dirty="0" smtClean="0"/>
              <a:t>2</a:t>
            </a:r>
            <a:r>
              <a:rPr lang="zh-CN" altLang="en-US" sz="2000" dirty="0" smtClean="0"/>
              <a:t>：登录小程序后在个人中心自己手动绑定单位编码，绑定关联平台账</a:t>
            </a:r>
            <a:r>
              <a:rPr lang="en-US" altLang="zh-CN" sz="2000" dirty="0" smtClean="0"/>
              <a:t>			</a:t>
            </a:r>
            <a:r>
              <a:rPr lang="zh-CN" altLang="en-US" sz="2000" dirty="0" smtClean="0"/>
              <a:t>号（接口</a:t>
            </a:r>
            <a:r>
              <a:rPr lang="en-US" altLang="zh-CN" sz="2000" dirty="0" smtClean="0"/>
              <a:t>2-5</a:t>
            </a:r>
            <a:r>
              <a:rPr lang="zh-CN" altLang="en-US" sz="2000" dirty="0" smtClean="0"/>
              <a:t>个</a:t>
            </a:r>
            <a:r>
              <a:rPr lang="en-US" altLang="zh-CN" sz="2000" dirty="0" smtClean="0"/>
              <a:t>[</a:t>
            </a:r>
            <a:r>
              <a:rPr lang="zh-CN" altLang="en-US" sz="2000" dirty="0" smtClean="0"/>
              <a:t>检验存在及绑定</a:t>
            </a:r>
            <a:r>
              <a:rPr lang="en-US" altLang="zh-CN" sz="2000" dirty="0" smtClean="0"/>
              <a:t>] </a:t>
            </a:r>
            <a:r>
              <a:rPr lang="zh-CN" altLang="en-US" sz="2000" dirty="0" smtClean="0"/>
              <a:t>后台需要填写审核流程 否则任何人随便绑定一个单位就可以查看该单位的用水情况或者使用管理平台的账户密码做安全校验）</a:t>
            </a:r>
            <a:endParaRPr lang="en-US" altLang="zh-CN" sz="2000" dirty="0" smtClean="0"/>
          </a:p>
        </p:txBody>
      </p:sp>
    </p:spTree>
    <p:extLst>
      <p:ext uri="{BB962C8B-B14F-4D97-AF65-F5344CB8AC3E}">
        <p14:creationId xmlns:p14="http://schemas.microsoft.com/office/powerpoint/2010/main" val="354068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94307"/>
          </a:xfrm>
        </p:spPr>
        <p:txBody>
          <a:bodyPr>
            <a:normAutofit/>
          </a:bodyPr>
          <a:lstStyle/>
          <a:p>
            <a:r>
              <a:rPr lang="en-US" altLang="zh-CN" sz="2800" b="1" dirty="0" smtClean="0"/>
              <a:t>3</a:t>
            </a:r>
            <a:r>
              <a:rPr lang="zh-CN" altLang="en-US" sz="2800" b="1" dirty="0" smtClean="0"/>
              <a:t>：小程序</a:t>
            </a:r>
            <a:r>
              <a:rPr lang="en-US" altLang="zh-CN" sz="2800" b="1" dirty="0" smtClean="0"/>
              <a:t>-</a:t>
            </a:r>
            <a:r>
              <a:rPr lang="zh-CN" altLang="en-US" sz="2800" b="1" dirty="0" smtClean="0"/>
              <a:t>首页</a:t>
            </a:r>
            <a:endParaRPr lang="zh-CN" altLang="en-US" sz="2800" b="1" dirty="0"/>
          </a:p>
        </p:txBody>
      </p:sp>
      <p:sp>
        <p:nvSpPr>
          <p:cNvPr id="3" name="内容占位符 2"/>
          <p:cNvSpPr>
            <a:spLocks noGrp="1"/>
          </p:cNvSpPr>
          <p:nvPr>
            <p:ph idx="1"/>
          </p:nvPr>
        </p:nvSpPr>
        <p:spPr/>
        <p:txBody>
          <a:bodyPr>
            <a:normAutofit/>
          </a:bodyPr>
          <a:lstStyle/>
          <a:p>
            <a:r>
              <a:rPr lang="zh-CN" altLang="en-US" sz="2000" dirty="0" smtClean="0"/>
              <a:t>各时间段用水量报表及图表</a:t>
            </a:r>
            <a:endParaRPr lang="en-US" altLang="zh-CN" sz="2000" dirty="0" smtClean="0"/>
          </a:p>
          <a:p>
            <a:r>
              <a:rPr lang="zh-CN" altLang="en-US" sz="2000" dirty="0" smtClean="0"/>
              <a:t>参考：</a:t>
            </a:r>
            <a:r>
              <a:rPr lang="en-US" altLang="zh-CN" sz="2000" dirty="0"/>
              <a:t>https://blog.csdn.net/m0_37805167/article/details/75160063</a:t>
            </a:r>
            <a:endParaRPr lang="en-US" altLang="zh-CN" sz="2000" dirty="0" smtClean="0"/>
          </a:p>
          <a:p>
            <a:pPr marL="0" indent="0">
              <a:buNone/>
            </a:pPr>
            <a:r>
              <a:rPr lang="en-US" altLang="zh-CN" sz="2000" dirty="0"/>
              <a:t>	</a:t>
            </a:r>
            <a:r>
              <a:rPr lang="zh-CN" altLang="en-US" sz="2000" dirty="0" smtClean="0"/>
              <a:t>涉及接口：</a:t>
            </a:r>
            <a:endParaRPr lang="en-US" altLang="zh-CN" sz="2000" dirty="0" smtClean="0"/>
          </a:p>
          <a:p>
            <a:pPr marL="0" indent="0">
              <a:buNone/>
            </a:pPr>
            <a:r>
              <a:rPr lang="en-US" altLang="zh-CN" sz="2000" dirty="0"/>
              <a:t>	</a:t>
            </a:r>
            <a:r>
              <a:rPr lang="en-US" altLang="zh-CN" sz="2000" dirty="0" smtClean="0"/>
              <a:t>	1</a:t>
            </a:r>
            <a:r>
              <a:rPr lang="zh-CN" altLang="en-US" sz="2000" dirty="0" smtClean="0"/>
              <a:t>、该用户所在单位所有水表汇总日用水量图表及接口（</a:t>
            </a:r>
            <a:r>
              <a:rPr lang="en-US" altLang="zh-CN" sz="2000" dirty="0"/>
              <a:t>2</a:t>
            </a:r>
            <a:r>
              <a:rPr lang="zh-CN" altLang="en-US" sz="2000" dirty="0" smtClean="0"/>
              <a:t>个）</a:t>
            </a:r>
            <a:endParaRPr lang="en-US" altLang="zh-CN" sz="2000" dirty="0" smtClean="0"/>
          </a:p>
          <a:p>
            <a:pPr marL="0" indent="0">
              <a:buNone/>
            </a:pPr>
            <a:r>
              <a:rPr lang="en-US" altLang="zh-CN" sz="2000" dirty="0"/>
              <a:t>	</a:t>
            </a:r>
            <a:r>
              <a:rPr lang="en-US" altLang="zh-CN" sz="2000" dirty="0" smtClean="0"/>
              <a:t>	2</a:t>
            </a:r>
            <a:r>
              <a:rPr lang="zh-CN" altLang="en-US" sz="2000" dirty="0" smtClean="0"/>
              <a:t>、该用户所在单位每个水表日用水量列表接口（</a:t>
            </a:r>
            <a:r>
              <a:rPr lang="en-US" altLang="zh-CN" sz="2000" dirty="0" smtClean="0"/>
              <a:t>2</a:t>
            </a:r>
            <a:r>
              <a:rPr lang="zh-CN" altLang="en-US" sz="2000" dirty="0" smtClean="0"/>
              <a:t>个）</a:t>
            </a:r>
            <a:endParaRPr lang="en-US" altLang="zh-CN" sz="2000" dirty="0" smtClean="0"/>
          </a:p>
          <a:p>
            <a:pPr marL="0" indent="0">
              <a:buNone/>
            </a:pPr>
            <a:r>
              <a:rPr lang="en-US" altLang="zh-CN" sz="2000" dirty="0" smtClean="0"/>
              <a:t>		3</a:t>
            </a:r>
            <a:r>
              <a:rPr lang="zh-CN" altLang="en-US" sz="2000" dirty="0" smtClean="0"/>
              <a:t>、该用户所在单位所有水表汇总月用水量图表及接口（</a:t>
            </a:r>
            <a:r>
              <a:rPr lang="en-US" altLang="zh-CN" sz="2000" dirty="0" smtClean="0"/>
              <a:t>2</a:t>
            </a:r>
            <a:r>
              <a:rPr lang="zh-CN" altLang="en-US" sz="2000" dirty="0" smtClean="0"/>
              <a:t>个）</a:t>
            </a:r>
            <a:endParaRPr lang="en-US" altLang="zh-CN" sz="2000" dirty="0" smtClean="0"/>
          </a:p>
          <a:p>
            <a:pPr marL="0" indent="0">
              <a:buNone/>
            </a:pPr>
            <a:r>
              <a:rPr lang="en-US" altLang="zh-CN" sz="2000" dirty="0"/>
              <a:t>	</a:t>
            </a:r>
            <a:r>
              <a:rPr lang="en-US" altLang="zh-CN" sz="2000" dirty="0" smtClean="0"/>
              <a:t>	</a:t>
            </a:r>
            <a:r>
              <a:rPr lang="en-US" altLang="zh-CN" sz="2000" dirty="0"/>
              <a:t>4</a:t>
            </a:r>
            <a:r>
              <a:rPr lang="zh-CN" altLang="en-US" sz="2000" dirty="0" smtClean="0"/>
              <a:t>、该用户所在单位每个水表月用水量列表接口（</a:t>
            </a:r>
            <a:r>
              <a:rPr lang="en-US" altLang="zh-CN" sz="2000" dirty="0" smtClean="0"/>
              <a:t>2</a:t>
            </a:r>
            <a:r>
              <a:rPr lang="zh-CN" altLang="en-US" sz="2000" dirty="0" smtClean="0"/>
              <a:t>个）</a:t>
            </a:r>
            <a:endParaRPr lang="en-US" altLang="zh-CN" sz="2000" dirty="0" smtClean="0"/>
          </a:p>
          <a:p>
            <a:pPr marL="0" indent="0">
              <a:buNone/>
            </a:pPr>
            <a:r>
              <a:rPr lang="en-US" altLang="zh-CN" sz="2000" dirty="0" smtClean="0"/>
              <a:t>		5</a:t>
            </a:r>
            <a:r>
              <a:rPr lang="zh-CN" altLang="en-US" sz="2000" dirty="0" smtClean="0"/>
              <a:t>、该用户所在单位所有水表汇总年用水量图表及接口（</a:t>
            </a:r>
            <a:r>
              <a:rPr lang="en-US" altLang="zh-CN" sz="2000" dirty="0" smtClean="0"/>
              <a:t>2</a:t>
            </a:r>
            <a:r>
              <a:rPr lang="zh-CN" altLang="en-US" sz="2000" dirty="0" smtClean="0"/>
              <a:t>个）</a:t>
            </a:r>
            <a:endParaRPr lang="en-US" altLang="zh-CN" sz="2000" dirty="0" smtClean="0"/>
          </a:p>
          <a:p>
            <a:pPr marL="0" indent="0">
              <a:buNone/>
            </a:pPr>
            <a:r>
              <a:rPr lang="en-US" altLang="zh-CN" sz="2000" dirty="0"/>
              <a:t>	</a:t>
            </a:r>
            <a:r>
              <a:rPr lang="en-US" altLang="zh-CN" sz="2000" dirty="0" smtClean="0"/>
              <a:t>	</a:t>
            </a:r>
            <a:r>
              <a:rPr lang="en-US" altLang="zh-CN" sz="2000" dirty="0"/>
              <a:t>6</a:t>
            </a:r>
            <a:r>
              <a:rPr lang="zh-CN" altLang="en-US" sz="2000" dirty="0" smtClean="0"/>
              <a:t>、该用户所在单位每个水表年用水量列表接口（</a:t>
            </a:r>
            <a:r>
              <a:rPr lang="en-US" altLang="zh-CN" sz="2000" dirty="0" smtClean="0"/>
              <a:t>2</a:t>
            </a:r>
            <a:r>
              <a:rPr lang="zh-CN" altLang="en-US" sz="2000" dirty="0" smtClean="0"/>
              <a:t>个）</a:t>
            </a:r>
            <a:endParaRPr lang="en-US" altLang="zh-CN" sz="2000" dirty="0" smtClean="0"/>
          </a:p>
          <a:p>
            <a:pPr marL="0" indent="0">
              <a:buNone/>
            </a:pPr>
            <a:endParaRPr lang="en-US" altLang="zh-CN" sz="2000" dirty="0" smtClean="0"/>
          </a:p>
          <a:p>
            <a:pPr marL="0" indent="0">
              <a:buNone/>
            </a:pPr>
            <a:endParaRPr lang="en-US" altLang="zh-CN" sz="2000" dirty="0" smtClean="0"/>
          </a:p>
        </p:txBody>
      </p:sp>
    </p:spTree>
    <p:extLst>
      <p:ext uri="{BB962C8B-B14F-4D97-AF65-F5344CB8AC3E}">
        <p14:creationId xmlns:p14="http://schemas.microsoft.com/office/powerpoint/2010/main" val="414409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94307"/>
          </a:xfrm>
        </p:spPr>
        <p:txBody>
          <a:bodyPr>
            <a:normAutofit/>
          </a:bodyPr>
          <a:lstStyle/>
          <a:p>
            <a:r>
              <a:rPr lang="en-US" altLang="zh-CN" sz="2800" b="1" dirty="0" smtClean="0"/>
              <a:t>4</a:t>
            </a:r>
            <a:r>
              <a:rPr lang="zh-CN" altLang="en-US" sz="2800" b="1" dirty="0" smtClean="0"/>
              <a:t>：小程序</a:t>
            </a:r>
            <a:r>
              <a:rPr lang="en-US" altLang="zh-CN" sz="2800" b="1" dirty="0" smtClean="0"/>
              <a:t>-</a:t>
            </a:r>
            <a:r>
              <a:rPr lang="zh-CN" altLang="en-US" sz="2800" b="1" dirty="0" smtClean="0"/>
              <a:t>读数查询页</a:t>
            </a:r>
            <a:endParaRPr lang="zh-CN" altLang="en-US" sz="2800" b="1" dirty="0"/>
          </a:p>
        </p:txBody>
      </p:sp>
      <p:sp>
        <p:nvSpPr>
          <p:cNvPr id="3" name="内容占位符 2"/>
          <p:cNvSpPr>
            <a:spLocks noGrp="1"/>
          </p:cNvSpPr>
          <p:nvPr>
            <p:ph idx="1"/>
          </p:nvPr>
        </p:nvSpPr>
        <p:spPr/>
        <p:txBody>
          <a:bodyPr>
            <a:normAutofit/>
          </a:bodyPr>
          <a:lstStyle/>
          <a:p>
            <a:r>
              <a:rPr lang="zh-CN" altLang="en-US" sz="2000" dirty="0" smtClean="0"/>
              <a:t>单位水表信息列表加载及相关读数查询功能</a:t>
            </a:r>
            <a:endParaRPr lang="en-US" altLang="zh-CN" sz="2000" dirty="0" smtClean="0"/>
          </a:p>
          <a:p>
            <a:pPr marL="0" indent="0">
              <a:buNone/>
            </a:pPr>
            <a:endParaRPr lang="en-US" altLang="zh-CN" sz="2000" dirty="0" smtClean="0"/>
          </a:p>
          <a:p>
            <a:pPr marL="0" indent="0">
              <a:buNone/>
            </a:pPr>
            <a:r>
              <a:rPr lang="zh-CN" altLang="en-US" sz="2000" dirty="0" smtClean="0"/>
              <a:t> </a:t>
            </a:r>
            <a:r>
              <a:rPr lang="en-US" altLang="zh-CN" sz="2000" dirty="0" smtClean="0"/>
              <a:t>	</a:t>
            </a:r>
            <a:r>
              <a:rPr lang="zh-CN" altLang="en-US" sz="2000" dirty="0" smtClean="0"/>
              <a:t>涉及接口：</a:t>
            </a:r>
            <a:r>
              <a:rPr lang="en-US" altLang="zh-CN" sz="2000" dirty="0" smtClean="0"/>
              <a:t>	</a:t>
            </a:r>
          </a:p>
          <a:p>
            <a:pPr marL="0" indent="0">
              <a:buNone/>
            </a:pPr>
            <a:endParaRPr lang="en-US" altLang="zh-CN" sz="1600" dirty="0" smtClean="0"/>
          </a:p>
          <a:p>
            <a:pPr marL="0" indent="0">
              <a:buNone/>
            </a:pPr>
            <a:r>
              <a:rPr lang="en-US" altLang="zh-CN" sz="2000" dirty="0" smtClean="0"/>
              <a:t>		1</a:t>
            </a:r>
            <a:r>
              <a:rPr lang="zh-CN" altLang="en-US" sz="2000" dirty="0" smtClean="0"/>
              <a:t>、本单位所有水表信息实时数据接口（</a:t>
            </a:r>
            <a:r>
              <a:rPr lang="en-US" altLang="zh-CN" sz="2000" dirty="0" smtClean="0"/>
              <a:t>1</a:t>
            </a:r>
            <a:r>
              <a:rPr lang="zh-CN" altLang="en-US" sz="2000" dirty="0" smtClean="0"/>
              <a:t>个）</a:t>
            </a:r>
            <a:endParaRPr lang="en-US" altLang="zh-CN" sz="2000" dirty="0" smtClean="0"/>
          </a:p>
          <a:p>
            <a:pPr marL="0" indent="0">
              <a:buNone/>
            </a:pPr>
            <a:r>
              <a:rPr lang="en-US" altLang="zh-CN" sz="2000" dirty="0"/>
              <a:t>	</a:t>
            </a:r>
            <a:r>
              <a:rPr lang="en-US" altLang="zh-CN" sz="2000" dirty="0" smtClean="0"/>
              <a:t>	</a:t>
            </a:r>
            <a:r>
              <a:rPr lang="en-US" altLang="zh-CN" sz="2000" dirty="0"/>
              <a:t>2</a:t>
            </a:r>
            <a:r>
              <a:rPr lang="zh-CN" altLang="en-US" sz="2000" dirty="0" smtClean="0"/>
              <a:t>、本单位所有水表信息及读数列表加载接口（</a:t>
            </a:r>
            <a:r>
              <a:rPr lang="en-US" altLang="zh-CN" sz="2000" dirty="0" smtClean="0"/>
              <a:t>1</a:t>
            </a:r>
            <a:r>
              <a:rPr lang="zh-CN" altLang="en-US" sz="2000" dirty="0" smtClean="0"/>
              <a:t>个）</a:t>
            </a:r>
            <a:endParaRPr lang="en-US" altLang="zh-CN" sz="2000" dirty="0" smtClean="0"/>
          </a:p>
          <a:p>
            <a:pPr marL="0" indent="0">
              <a:buNone/>
            </a:pPr>
            <a:r>
              <a:rPr lang="en-US" altLang="zh-CN" sz="2000" dirty="0" smtClean="0"/>
              <a:t>		3</a:t>
            </a:r>
            <a:r>
              <a:rPr lang="zh-CN" altLang="en-US" sz="2000" dirty="0" smtClean="0"/>
              <a:t>、根据相关条件查询本单位水表信息接口（</a:t>
            </a:r>
            <a:r>
              <a:rPr lang="en-US" altLang="zh-CN" sz="2000" dirty="0" smtClean="0"/>
              <a:t>1</a:t>
            </a:r>
            <a:r>
              <a:rPr lang="zh-CN" altLang="en-US" sz="2000" dirty="0" smtClean="0"/>
              <a:t>个）</a:t>
            </a:r>
            <a:endParaRPr lang="en-US" altLang="zh-CN" sz="2000" dirty="0" smtClean="0"/>
          </a:p>
          <a:p>
            <a:pPr marL="0" indent="0">
              <a:buNone/>
            </a:pPr>
            <a:endParaRPr lang="en-US" altLang="zh-CN" sz="2000" dirty="0" smtClean="0"/>
          </a:p>
        </p:txBody>
      </p:sp>
    </p:spTree>
    <p:extLst>
      <p:ext uri="{BB962C8B-B14F-4D97-AF65-F5344CB8AC3E}">
        <p14:creationId xmlns:p14="http://schemas.microsoft.com/office/powerpoint/2010/main" val="149755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94307"/>
          </a:xfrm>
        </p:spPr>
        <p:txBody>
          <a:bodyPr>
            <a:normAutofit/>
          </a:bodyPr>
          <a:lstStyle/>
          <a:p>
            <a:r>
              <a:rPr lang="en-US" altLang="zh-CN" sz="2800" b="1" dirty="0"/>
              <a:t>5</a:t>
            </a:r>
            <a:r>
              <a:rPr lang="zh-CN" altLang="en-US" sz="2800" b="1" dirty="0" smtClean="0"/>
              <a:t>：小程序</a:t>
            </a:r>
            <a:r>
              <a:rPr lang="en-US" altLang="zh-CN" sz="2800" b="1" dirty="0" smtClean="0"/>
              <a:t>-</a:t>
            </a:r>
            <a:r>
              <a:rPr lang="zh-CN" altLang="en-US" sz="2800" b="1" dirty="0" smtClean="0"/>
              <a:t>导航地图页</a:t>
            </a:r>
            <a:endParaRPr lang="zh-CN" altLang="en-US" sz="2800" b="1" dirty="0"/>
          </a:p>
        </p:txBody>
      </p:sp>
      <p:sp>
        <p:nvSpPr>
          <p:cNvPr id="3" name="内容占位符 2"/>
          <p:cNvSpPr>
            <a:spLocks noGrp="1"/>
          </p:cNvSpPr>
          <p:nvPr>
            <p:ph idx="1"/>
          </p:nvPr>
        </p:nvSpPr>
        <p:spPr/>
        <p:txBody>
          <a:bodyPr>
            <a:normAutofit/>
          </a:bodyPr>
          <a:lstStyle/>
          <a:p>
            <a:r>
              <a:rPr lang="zh-CN" altLang="en-US" sz="2000" dirty="0" smtClean="0"/>
              <a:t>单位位置加载及相关导航功能</a:t>
            </a:r>
            <a:endParaRPr lang="en-US" altLang="zh-CN" sz="2000" dirty="0" smtClean="0"/>
          </a:p>
          <a:p>
            <a:pPr marL="0" indent="0">
              <a:buNone/>
            </a:pPr>
            <a:endParaRPr lang="en-US" altLang="zh-CN" sz="2000" dirty="0" smtClean="0"/>
          </a:p>
          <a:p>
            <a:pPr marL="0" indent="0">
              <a:buNone/>
            </a:pPr>
            <a:r>
              <a:rPr lang="zh-CN" altLang="en-US" sz="2000" dirty="0" smtClean="0"/>
              <a:t> </a:t>
            </a:r>
            <a:r>
              <a:rPr lang="en-US" altLang="zh-CN" sz="2000" dirty="0" smtClean="0"/>
              <a:t>	</a:t>
            </a:r>
            <a:r>
              <a:rPr lang="zh-CN" altLang="en-US" sz="2000" dirty="0" smtClean="0"/>
              <a:t>涉及接口：</a:t>
            </a:r>
            <a:r>
              <a:rPr lang="en-US" altLang="zh-CN" sz="2000" dirty="0" smtClean="0"/>
              <a:t>	</a:t>
            </a:r>
          </a:p>
          <a:p>
            <a:pPr marL="0" indent="0">
              <a:buNone/>
            </a:pPr>
            <a:endParaRPr lang="en-US" altLang="zh-CN" sz="1600" dirty="0" smtClean="0"/>
          </a:p>
          <a:p>
            <a:pPr marL="0" indent="0">
              <a:buNone/>
            </a:pPr>
            <a:r>
              <a:rPr lang="en-US" altLang="zh-CN" sz="2000" dirty="0" smtClean="0"/>
              <a:t>		1</a:t>
            </a:r>
            <a:r>
              <a:rPr lang="zh-CN" altLang="en-US" sz="2000" dirty="0" smtClean="0"/>
              <a:t>、单位信息及位置加载接口（</a:t>
            </a:r>
            <a:r>
              <a:rPr lang="en-US" altLang="zh-CN" sz="2000" dirty="0" smtClean="0"/>
              <a:t>1</a:t>
            </a:r>
            <a:r>
              <a:rPr lang="zh-CN" altLang="en-US" sz="2000" dirty="0" smtClean="0"/>
              <a:t>个）</a:t>
            </a:r>
            <a:endParaRPr lang="en-US" altLang="zh-CN" sz="2000" dirty="0" smtClean="0"/>
          </a:p>
          <a:p>
            <a:pPr marL="0" indent="0">
              <a:buNone/>
            </a:pPr>
            <a:r>
              <a:rPr lang="en-US" altLang="zh-CN" sz="2000" dirty="0" smtClean="0"/>
              <a:t>		2</a:t>
            </a:r>
            <a:r>
              <a:rPr lang="zh-CN" altLang="en-US" sz="2000" dirty="0" smtClean="0"/>
              <a:t>、调用导航功能接口（</a:t>
            </a:r>
            <a:r>
              <a:rPr lang="en-US" altLang="zh-CN" sz="2000" dirty="0" smtClean="0"/>
              <a:t>1</a:t>
            </a:r>
            <a:r>
              <a:rPr lang="zh-CN" altLang="en-US" sz="2000" dirty="0" smtClean="0"/>
              <a:t>个）</a:t>
            </a:r>
            <a:endParaRPr lang="en-US" altLang="zh-CN" sz="2000" dirty="0" smtClean="0"/>
          </a:p>
          <a:p>
            <a:pPr marL="0" indent="0">
              <a:buNone/>
            </a:pPr>
            <a:r>
              <a:rPr lang="en-US" altLang="zh-CN" sz="2000" dirty="0"/>
              <a:t>	</a:t>
            </a:r>
            <a:r>
              <a:rPr lang="en-US" altLang="zh-CN" sz="2000" dirty="0" smtClean="0"/>
              <a:t>	3</a:t>
            </a:r>
            <a:r>
              <a:rPr lang="zh-CN" altLang="en-US" sz="2000" dirty="0" smtClean="0"/>
              <a:t>、查询位置接口等（</a:t>
            </a:r>
            <a:r>
              <a:rPr lang="en-US" altLang="zh-CN" sz="2000" dirty="0" smtClean="0"/>
              <a:t>1</a:t>
            </a:r>
            <a:r>
              <a:rPr lang="zh-CN" altLang="en-US" sz="2000" dirty="0" smtClean="0"/>
              <a:t>个）</a:t>
            </a:r>
            <a:endParaRPr lang="en-US" altLang="zh-CN" sz="2000" dirty="0" smtClean="0"/>
          </a:p>
        </p:txBody>
      </p:sp>
    </p:spTree>
    <p:extLst>
      <p:ext uri="{BB962C8B-B14F-4D97-AF65-F5344CB8AC3E}">
        <p14:creationId xmlns:p14="http://schemas.microsoft.com/office/powerpoint/2010/main" val="159269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94307"/>
          </a:xfrm>
        </p:spPr>
        <p:txBody>
          <a:bodyPr>
            <a:normAutofit/>
          </a:bodyPr>
          <a:lstStyle/>
          <a:p>
            <a:r>
              <a:rPr lang="en-US" altLang="zh-CN" sz="2800" b="1" dirty="0"/>
              <a:t>6</a:t>
            </a:r>
            <a:r>
              <a:rPr lang="zh-CN" altLang="en-US" sz="2800" b="1" dirty="0" smtClean="0"/>
              <a:t>：小程序</a:t>
            </a:r>
            <a:r>
              <a:rPr lang="en-US" altLang="zh-CN" sz="2800" b="1" dirty="0" smtClean="0"/>
              <a:t>-</a:t>
            </a:r>
            <a:r>
              <a:rPr lang="zh-CN" altLang="en-US" sz="2800" b="1" dirty="0" smtClean="0"/>
              <a:t>个人中心页</a:t>
            </a:r>
            <a:endParaRPr lang="zh-CN" altLang="en-US" sz="2800" b="1" dirty="0"/>
          </a:p>
        </p:txBody>
      </p:sp>
      <p:sp>
        <p:nvSpPr>
          <p:cNvPr id="3" name="内容占位符 2"/>
          <p:cNvSpPr>
            <a:spLocks noGrp="1"/>
          </p:cNvSpPr>
          <p:nvPr>
            <p:ph idx="1"/>
          </p:nvPr>
        </p:nvSpPr>
        <p:spPr/>
        <p:txBody>
          <a:bodyPr>
            <a:normAutofit/>
          </a:bodyPr>
          <a:lstStyle/>
          <a:p>
            <a:r>
              <a:rPr lang="zh-CN" altLang="en-US" sz="2000" dirty="0"/>
              <a:t>个人</a:t>
            </a:r>
            <a:r>
              <a:rPr lang="zh-CN" altLang="en-US" sz="2000" dirty="0" smtClean="0"/>
              <a:t>信息查询及维护</a:t>
            </a:r>
            <a:endParaRPr lang="en-US" altLang="zh-CN" sz="2000" dirty="0" smtClean="0"/>
          </a:p>
          <a:p>
            <a:pPr marL="0" indent="0">
              <a:buNone/>
            </a:pPr>
            <a:endParaRPr lang="en-US" altLang="zh-CN" sz="2000" dirty="0" smtClean="0"/>
          </a:p>
          <a:p>
            <a:pPr marL="0" indent="0">
              <a:buNone/>
            </a:pPr>
            <a:r>
              <a:rPr lang="zh-CN" altLang="en-US" sz="2000" dirty="0" smtClean="0"/>
              <a:t> </a:t>
            </a:r>
            <a:r>
              <a:rPr lang="en-US" altLang="zh-CN" sz="2000" dirty="0" smtClean="0"/>
              <a:t>	</a:t>
            </a:r>
            <a:r>
              <a:rPr lang="zh-CN" altLang="en-US" sz="2000" dirty="0" smtClean="0"/>
              <a:t>涉及接口：</a:t>
            </a:r>
            <a:r>
              <a:rPr lang="en-US" altLang="zh-CN" sz="2000" dirty="0" smtClean="0"/>
              <a:t>	</a:t>
            </a:r>
            <a:endParaRPr lang="en-US" altLang="zh-CN" sz="1600" dirty="0" smtClean="0"/>
          </a:p>
          <a:p>
            <a:pPr marL="0" indent="0">
              <a:buNone/>
            </a:pPr>
            <a:r>
              <a:rPr lang="en-US" altLang="zh-CN" sz="2000" dirty="0"/>
              <a:t>	</a:t>
            </a:r>
            <a:r>
              <a:rPr lang="en-US" altLang="zh-CN" sz="2000" dirty="0" smtClean="0"/>
              <a:t>	1</a:t>
            </a:r>
            <a:r>
              <a:rPr lang="zh-CN" altLang="en-US" sz="2000" dirty="0" smtClean="0"/>
              <a:t>、个人信息加载接口（</a:t>
            </a:r>
            <a:r>
              <a:rPr lang="en-US" altLang="zh-CN" sz="2000" dirty="0" smtClean="0"/>
              <a:t>1</a:t>
            </a:r>
            <a:r>
              <a:rPr lang="zh-CN" altLang="en-US" sz="2000" dirty="0" smtClean="0"/>
              <a:t>个）</a:t>
            </a:r>
            <a:endParaRPr lang="en-US" altLang="zh-CN" sz="2000" dirty="0" smtClean="0"/>
          </a:p>
          <a:p>
            <a:pPr marL="0" indent="0">
              <a:buNone/>
            </a:pPr>
            <a:r>
              <a:rPr lang="en-US" altLang="zh-CN" sz="2000" dirty="0" smtClean="0"/>
              <a:t>		2</a:t>
            </a:r>
            <a:r>
              <a:rPr lang="zh-CN" altLang="en-US" sz="2000" dirty="0" smtClean="0"/>
              <a:t>、个人信息修改接口（</a:t>
            </a:r>
            <a:r>
              <a:rPr lang="en-US" altLang="zh-CN" sz="2000" dirty="0" smtClean="0"/>
              <a:t>1</a:t>
            </a:r>
            <a:r>
              <a:rPr lang="zh-CN" altLang="en-US" sz="2000" dirty="0" smtClean="0"/>
              <a:t>个）</a:t>
            </a:r>
            <a:endParaRPr lang="en-US" altLang="zh-CN" sz="2000" dirty="0"/>
          </a:p>
          <a:p>
            <a:pPr marL="0" indent="0">
              <a:buNone/>
            </a:pPr>
            <a:r>
              <a:rPr lang="en-US" altLang="zh-CN" sz="2000" dirty="0" smtClean="0"/>
              <a:t>		3</a:t>
            </a:r>
            <a:r>
              <a:rPr lang="zh-CN" altLang="en-US" sz="2000" dirty="0" smtClean="0"/>
              <a:t>、验证修改信息接口（</a:t>
            </a:r>
            <a:r>
              <a:rPr lang="en-US" altLang="zh-CN" sz="2000" dirty="0" smtClean="0"/>
              <a:t>1</a:t>
            </a:r>
            <a:r>
              <a:rPr lang="zh-CN" altLang="en-US" sz="2000" dirty="0" smtClean="0"/>
              <a:t>个）</a:t>
            </a:r>
            <a:endParaRPr lang="en-US" altLang="zh-CN" sz="2000" dirty="0" smtClean="0"/>
          </a:p>
          <a:p>
            <a:pPr marL="0" indent="0">
              <a:buNone/>
            </a:pPr>
            <a:r>
              <a:rPr lang="en-US" altLang="zh-CN" sz="2000" dirty="0"/>
              <a:t>	</a:t>
            </a:r>
            <a:r>
              <a:rPr lang="en-US" altLang="zh-CN" sz="2000" dirty="0" smtClean="0"/>
              <a:t>	4</a:t>
            </a:r>
            <a:r>
              <a:rPr lang="zh-CN" altLang="en-US" sz="2000" dirty="0" smtClean="0"/>
              <a:t>、绑定所在单位信息接口（</a:t>
            </a:r>
            <a:r>
              <a:rPr lang="en-US" altLang="zh-CN" sz="2000" dirty="0" smtClean="0"/>
              <a:t>1</a:t>
            </a:r>
            <a:r>
              <a:rPr lang="zh-CN" altLang="en-US" sz="2000" dirty="0" smtClean="0"/>
              <a:t>个）</a:t>
            </a:r>
            <a:endParaRPr lang="en-US" altLang="zh-CN" sz="2000" dirty="0" smtClean="0"/>
          </a:p>
        </p:txBody>
      </p:sp>
    </p:spTree>
    <p:extLst>
      <p:ext uri="{BB962C8B-B14F-4D97-AF65-F5344CB8AC3E}">
        <p14:creationId xmlns:p14="http://schemas.microsoft.com/office/powerpoint/2010/main" val="74942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94307"/>
          </a:xfrm>
        </p:spPr>
        <p:txBody>
          <a:bodyPr>
            <a:normAutofit/>
          </a:bodyPr>
          <a:lstStyle/>
          <a:p>
            <a:r>
              <a:rPr lang="en-US" altLang="zh-CN" sz="2800" b="1" dirty="0"/>
              <a:t>7</a:t>
            </a:r>
            <a:r>
              <a:rPr lang="zh-CN" altLang="en-US" sz="2800" b="1" dirty="0" smtClean="0"/>
              <a:t>：管理平台</a:t>
            </a:r>
            <a:r>
              <a:rPr lang="en-US" altLang="zh-CN" sz="2800" b="1" dirty="0" smtClean="0"/>
              <a:t>-</a:t>
            </a:r>
            <a:r>
              <a:rPr lang="zh-CN" altLang="en-US" sz="2800" b="1" dirty="0" smtClean="0"/>
              <a:t>用户挂接单位</a:t>
            </a:r>
            <a:endParaRPr lang="zh-CN" altLang="en-US" sz="2800" b="1" dirty="0"/>
          </a:p>
        </p:txBody>
      </p:sp>
      <p:sp>
        <p:nvSpPr>
          <p:cNvPr id="3" name="内容占位符 2"/>
          <p:cNvSpPr>
            <a:spLocks noGrp="1"/>
          </p:cNvSpPr>
          <p:nvPr>
            <p:ph idx="1"/>
          </p:nvPr>
        </p:nvSpPr>
        <p:spPr/>
        <p:txBody>
          <a:bodyPr>
            <a:normAutofit/>
          </a:bodyPr>
          <a:lstStyle/>
          <a:p>
            <a:r>
              <a:rPr lang="zh-CN" altLang="en-US" sz="2000" dirty="0"/>
              <a:t>个人</a:t>
            </a:r>
            <a:r>
              <a:rPr lang="zh-CN" altLang="en-US" sz="2000" dirty="0" smtClean="0"/>
              <a:t>信息</a:t>
            </a:r>
            <a:r>
              <a:rPr lang="zh-CN" altLang="en-US" sz="2000" dirty="0"/>
              <a:t>挂接</a:t>
            </a:r>
            <a:r>
              <a:rPr lang="zh-CN" altLang="en-US" sz="2000" dirty="0" smtClean="0"/>
              <a:t>单位</a:t>
            </a:r>
            <a:r>
              <a:rPr lang="en-US" altLang="zh-CN" sz="2000" dirty="0" smtClean="0"/>
              <a:t>-</a:t>
            </a:r>
            <a:r>
              <a:rPr lang="zh-CN" altLang="en-US" sz="2000" b="1" dirty="0" smtClean="0"/>
              <a:t>需要</a:t>
            </a:r>
            <a:r>
              <a:rPr lang="zh-CN" altLang="en-US" sz="2000" b="1" dirty="0"/>
              <a:t>数据库改表</a:t>
            </a:r>
            <a:endParaRPr lang="en-US" altLang="zh-CN" sz="2000" dirty="0" smtClean="0"/>
          </a:p>
          <a:p>
            <a:pPr marL="0" indent="0">
              <a:buNone/>
            </a:pPr>
            <a:r>
              <a:rPr lang="en-US" altLang="zh-CN" sz="2000" dirty="0" smtClean="0"/>
              <a:t>	</a:t>
            </a:r>
            <a:r>
              <a:rPr lang="zh-CN" altLang="en-US" sz="2000" dirty="0" smtClean="0"/>
              <a:t>涉及表：</a:t>
            </a:r>
            <a:endParaRPr lang="en-US" altLang="zh-CN" sz="2000" dirty="0" smtClean="0"/>
          </a:p>
          <a:p>
            <a:pPr marL="0" indent="0">
              <a:buNone/>
            </a:pPr>
            <a:r>
              <a:rPr lang="en-US" altLang="zh-CN" sz="2000" dirty="0"/>
              <a:t>	</a:t>
            </a:r>
            <a:r>
              <a:rPr lang="en-US" altLang="zh-CN" sz="2000" dirty="0" smtClean="0"/>
              <a:t>	1</a:t>
            </a:r>
            <a:r>
              <a:rPr lang="zh-CN" altLang="en-US" sz="2000" dirty="0"/>
              <a:t>、个人</a:t>
            </a:r>
            <a:r>
              <a:rPr lang="zh-CN" altLang="en-US" sz="2000" dirty="0" smtClean="0"/>
              <a:t>信息表修改（</a:t>
            </a:r>
            <a:r>
              <a:rPr lang="en-US" altLang="zh-CN" sz="2000" dirty="0" smtClean="0"/>
              <a:t>1</a:t>
            </a:r>
            <a:r>
              <a:rPr lang="zh-CN" altLang="en-US" sz="2000" dirty="0" smtClean="0"/>
              <a:t>个）</a:t>
            </a:r>
            <a:endParaRPr lang="en-US" altLang="zh-CN" sz="2000" dirty="0" smtClean="0"/>
          </a:p>
          <a:p>
            <a:pPr marL="0" indent="0">
              <a:buNone/>
            </a:pPr>
            <a:r>
              <a:rPr lang="en-US" altLang="zh-CN" sz="2000" dirty="0"/>
              <a:t>	</a:t>
            </a:r>
            <a:r>
              <a:rPr lang="en-US" altLang="zh-CN" sz="2000" dirty="0" smtClean="0"/>
              <a:t>	2</a:t>
            </a:r>
            <a:r>
              <a:rPr lang="zh-CN" altLang="en-US" sz="2000" dirty="0" smtClean="0"/>
              <a:t>、关联第三方（微信数据相关）表（</a:t>
            </a:r>
            <a:r>
              <a:rPr lang="en-US" altLang="zh-CN" sz="2000" dirty="0" smtClean="0"/>
              <a:t>1</a:t>
            </a:r>
            <a:r>
              <a:rPr lang="zh-CN" altLang="en-US" sz="2000" dirty="0" smtClean="0"/>
              <a:t>个）</a:t>
            </a:r>
            <a:endParaRPr lang="en-US" altLang="zh-CN" sz="2000" dirty="0"/>
          </a:p>
          <a:p>
            <a:pPr marL="0" indent="0">
              <a:buNone/>
            </a:pPr>
            <a:r>
              <a:rPr lang="en-US" altLang="zh-CN" sz="2000" dirty="0"/>
              <a:t>	</a:t>
            </a:r>
            <a:r>
              <a:rPr lang="en-US" altLang="zh-CN" sz="2000" dirty="0" smtClean="0"/>
              <a:t>	3</a:t>
            </a:r>
            <a:r>
              <a:rPr lang="zh-CN" altLang="en-US" sz="2000" dirty="0" smtClean="0"/>
              <a:t>、权限表调整（</a:t>
            </a:r>
            <a:r>
              <a:rPr lang="en-US" altLang="zh-CN" sz="2000" dirty="0" smtClean="0"/>
              <a:t>1</a:t>
            </a:r>
            <a:r>
              <a:rPr lang="zh-CN" altLang="en-US" sz="2000" dirty="0" smtClean="0"/>
              <a:t>个）</a:t>
            </a:r>
            <a:endParaRPr lang="en-US" altLang="zh-CN" sz="2000" dirty="0" smtClean="0"/>
          </a:p>
          <a:p>
            <a:pPr marL="0" indent="0">
              <a:buNone/>
            </a:pPr>
            <a:r>
              <a:rPr lang="zh-CN" altLang="en-US" sz="2000" dirty="0" smtClean="0"/>
              <a:t> </a:t>
            </a:r>
            <a:r>
              <a:rPr lang="en-US" altLang="zh-CN" sz="2000" dirty="0" smtClean="0"/>
              <a:t>	</a:t>
            </a:r>
            <a:r>
              <a:rPr lang="zh-CN" altLang="en-US" sz="2000" dirty="0" smtClean="0"/>
              <a:t>涉及接口：</a:t>
            </a:r>
            <a:r>
              <a:rPr lang="en-US" altLang="zh-CN" sz="2000" dirty="0" smtClean="0"/>
              <a:t>	</a:t>
            </a:r>
            <a:endParaRPr lang="en-US" altLang="zh-CN" sz="1600" dirty="0" smtClean="0"/>
          </a:p>
          <a:p>
            <a:pPr marL="0" indent="0">
              <a:buNone/>
            </a:pPr>
            <a:r>
              <a:rPr lang="en-US" altLang="zh-CN" sz="2000" dirty="0"/>
              <a:t>	</a:t>
            </a:r>
            <a:r>
              <a:rPr lang="en-US" altLang="zh-CN" sz="2000" dirty="0" smtClean="0"/>
              <a:t>	1</a:t>
            </a:r>
            <a:r>
              <a:rPr lang="zh-CN" altLang="en-US" sz="2000" dirty="0" smtClean="0"/>
              <a:t>、个人信息查询列表修改接口（</a:t>
            </a:r>
            <a:r>
              <a:rPr lang="en-US" altLang="zh-CN" sz="2000" dirty="0" smtClean="0"/>
              <a:t>1</a:t>
            </a:r>
            <a:r>
              <a:rPr lang="zh-CN" altLang="en-US" sz="2000" dirty="0" smtClean="0"/>
              <a:t>个）</a:t>
            </a:r>
            <a:endParaRPr lang="en-US" altLang="zh-CN" sz="2000" dirty="0"/>
          </a:p>
          <a:p>
            <a:pPr marL="0" indent="0">
              <a:buNone/>
            </a:pPr>
            <a:r>
              <a:rPr lang="en-US" altLang="zh-CN" sz="2000" dirty="0" smtClean="0"/>
              <a:t>		2</a:t>
            </a:r>
            <a:r>
              <a:rPr lang="zh-CN" altLang="en-US" sz="2000" dirty="0" smtClean="0"/>
              <a:t>、个人信息修改接口（</a:t>
            </a:r>
            <a:r>
              <a:rPr lang="en-US" altLang="zh-CN" sz="2000" dirty="0" smtClean="0"/>
              <a:t>1</a:t>
            </a:r>
            <a:r>
              <a:rPr lang="zh-CN" altLang="en-US" sz="2000" dirty="0" smtClean="0"/>
              <a:t>个）</a:t>
            </a:r>
            <a:endParaRPr lang="en-US" altLang="zh-CN" sz="2000" dirty="0" smtClean="0"/>
          </a:p>
          <a:p>
            <a:pPr marL="0" indent="0">
              <a:buNone/>
            </a:pPr>
            <a:r>
              <a:rPr lang="en-US" altLang="zh-CN" sz="2000" dirty="0" smtClean="0"/>
              <a:t>		2</a:t>
            </a:r>
            <a:r>
              <a:rPr lang="zh-CN" altLang="en-US" sz="2000" dirty="0" smtClean="0"/>
              <a:t>、个人信息注册修改接口（</a:t>
            </a:r>
            <a:r>
              <a:rPr lang="en-US" altLang="zh-CN" sz="2000" dirty="0" smtClean="0"/>
              <a:t>1</a:t>
            </a:r>
            <a:r>
              <a:rPr lang="zh-CN" altLang="en-US" sz="2000" dirty="0" smtClean="0"/>
              <a:t>个）</a:t>
            </a:r>
            <a:endParaRPr lang="en-US" altLang="zh-CN" sz="2000" dirty="0"/>
          </a:p>
          <a:p>
            <a:pPr marL="0" indent="0">
              <a:buNone/>
            </a:pPr>
            <a:r>
              <a:rPr lang="en-US" altLang="zh-CN" sz="2000" dirty="0" smtClean="0"/>
              <a:t>		</a:t>
            </a:r>
          </a:p>
        </p:txBody>
      </p:sp>
    </p:spTree>
    <p:extLst>
      <p:ext uri="{BB962C8B-B14F-4D97-AF65-F5344CB8AC3E}">
        <p14:creationId xmlns:p14="http://schemas.microsoft.com/office/powerpoint/2010/main" val="8979971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263</Words>
  <Application>Microsoft Office PowerPoint</Application>
  <PresentationFormat>宽屏</PresentationFormat>
  <Paragraphs>80</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Calibri</vt:lpstr>
      <vt:lpstr>Calibri Light</vt:lpstr>
      <vt:lpstr>Office 主题</vt:lpstr>
      <vt:lpstr>水务信息平台及微信小程序方案</vt:lpstr>
      <vt:lpstr>1、注册企业级小程序（开发者）及服务</vt:lpstr>
      <vt:lpstr>2-1、微信授权登录小程序（流程）</vt:lpstr>
      <vt:lpstr>2-2、微信授权登录小程序</vt:lpstr>
      <vt:lpstr>3：小程序-首页</vt:lpstr>
      <vt:lpstr>4：小程序-读数查询页</vt:lpstr>
      <vt:lpstr>5：小程序-导航地图页</vt:lpstr>
      <vt:lpstr>6：小程序-个人中心页</vt:lpstr>
      <vt:lpstr>7：管理平台-用户挂接单位</vt:lpstr>
      <vt:lpstr>8-1：小程序-首页</vt:lpstr>
      <vt:lpstr>8-2：小程序-读数查询页</vt:lpstr>
      <vt:lpstr>8-3：小程序-导航地图页</vt:lpstr>
      <vt:lpstr>8-4：小程序-个人中心页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微信小程序方案</dc:title>
  <dc:creator>Administrator</dc:creator>
  <cp:lastModifiedBy>Administrator</cp:lastModifiedBy>
  <cp:revision>40</cp:revision>
  <dcterms:created xsi:type="dcterms:W3CDTF">2018-03-23T01:58:13Z</dcterms:created>
  <dcterms:modified xsi:type="dcterms:W3CDTF">2018-03-23T10:10:22Z</dcterms:modified>
</cp:coreProperties>
</file>