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87" r:id="rId8"/>
    <p:sldId id="265" r:id="rId9"/>
    <p:sldId id="266" r:id="rId10"/>
    <p:sldId id="268" r:id="rId11"/>
    <p:sldId id="267" r:id="rId12"/>
    <p:sldId id="269" r:id="rId13"/>
    <p:sldId id="271" r:id="rId14"/>
    <p:sldId id="272" r:id="rId15"/>
    <p:sldId id="273" r:id="rId16"/>
    <p:sldId id="275" r:id="rId17"/>
    <p:sldId id="277" r:id="rId18"/>
    <p:sldId id="270" r:id="rId19"/>
    <p:sldId id="285" r:id="rId20"/>
    <p:sldId id="284" r:id="rId21"/>
    <p:sldId id="263" r:id="rId22"/>
    <p:sldId id="264" r:id="rId23"/>
    <p:sldId id="279" r:id="rId24"/>
    <p:sldId id="278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00BA-CF87-4C1E-BD49-A1DAC29AB74B}" type="datetimeFigureOut">
              <a:rPr lang="en-US" smtClean="0"/>
              <a:pPr/>
              <a:t>11/18/2010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FA65-AAB1-4FD7-9348-188B0A4B0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PRELIMINARY DESIGN REVIEW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Code Optimization of GSM – AMR Speech Codec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3886200"/>
            <a:ext cx="25146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Group Members: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Pratik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Chatterjee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Shubhojit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Chattopadhyay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Manas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Choksi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Vaibhav</a:t>
            </a:r>
            <a:r>
              <a:rPr lang="en-US" sz="1800" dirty="0" smtClean="0">
                <a:solidFill>
                  <a:schemeClr val="tx1"/>
                </a:solidFill>
              </a:rPr>
              <a:t> Desai</a:t>
            </a:r>
          </a:p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Ashwin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Shivani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752600" cy="1220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52401"/>
            <a:ext cx="1438275" cy="13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457200" y="6172199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7800" y="39624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ECE 6277	Fall 2010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November 18, 2010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Group Number 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Optimized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lsp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Az_lsp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lsp_az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lsp_avg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Get_lsp_pol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Lsp_lsf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Scope for Optimization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Multiple mathematical function calls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Multiple calls to single-line counter functions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Redefinition of loop variables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Large references to global variables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Switching loop types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LSP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Optimized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Levinson()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for Optimization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Multiple mathematical function calls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Multiple loop Iterations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Calls to single-line counter functions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Levinson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Inlining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Intrinsics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Loop Unrolling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Loop Checking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Loop Inversion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 holes caused By Data Misalignment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Registers  for loop counters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 #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Pragma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Compiler  Directive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Minimize the use of Global Variable  Access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Removal  of  “Return”  from  Void functions 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of Complex  Loops to  Simpler  Loops</a:t>
            </a:r>
          </a:p>
          <a:p>
            <a:pPr marL="285750" indent="-285750">
              <a:buClr>
                <a:schemeClr val="tx1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Modifying the Build Properties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Optimization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Inlining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Inlining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removes the overhead of function call and return.  The  function  calls  for  small  and  frequently  occurring   functions  are  replaced  by  the  function definition itself 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Intrinsics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C55x  provides  special  functions which  substitutes  a sequence  of  automatically  generated  instructions for the  original function  call (similar to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inlining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List  of 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Intrinsics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Used:</a:t>
            </a:r>
          </a:p>
          <a:p>
            <a:pPr marL="285750" indent="-285750"/>
            <a:endParaRPr lang="en-US" sz="1400" dirty="0" smtClean="0"/>
          </a:p>
          <a:p>
            <a:pPr marL="285750" indent="-285750"/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Optimization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42394"/>
              </p:ext>
            </p:extLst>
          </p:nvPr>
        </p:nvGraphicFramePr>
        <p:xfrm>
          <a:off x="1219200" y="3962400"/>
          <a:ext cx="6096000" cy="207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Intrinsic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add(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sadd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L_add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lsadd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sub(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ssub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L_add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lssub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mult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smpy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L_mac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smac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shr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_</a:t>
                      </a:r>
                      <a:r>
                        <a:rPr lang="en-US" sz="1100" dirty="0" err="1" smtClean="0"/>
                        <a:t>shrs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x,y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b="1" dirty="0" smtClean="0"/>
              <a:t>Loop Unrolling</a:t>
            </a:r>
          </a:p>
          <a:p>
            <a:pPr marL="285750" indent="-285750">
              <a:buNone/>
            </a:pPr>
            <a:r>
              <a:rPr lang="en-US" sz="2400" dirty="0" smtClean="0"/>
              <a:t>      </a:t>
            </a:r>
            <a:r>
              <a:rPr lang="en-US" sz="2000" dirty="0" smtClean="0"/>
              <a:t>It  increases the  program execution  speed  by  reducing/eliminating  the  instructions that  control  a  loop  at  the  expense  of  increased  code  size .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Optimization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5994443"/>
              </p:ext>
            </p:extLst>
          </p:nvPr>
        </p:nvGraphicFramePr>
        <p:xfrm>
          <a:off x="1676400" y="2956560"/>
          <a:ext cx="5257800" cy="1996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/>
                <a:gridCol w="2628900"/>
              </a:tblGrid>
              <a:tr h="1997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Normal loop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After</a:t>
                      </a:r>
                      <a:r>
                        <a:rPr lang="en-US" sz="1100" baseline="0" dirty="0" smtClean="0"/>
                        <a:t> loop unrolling</a:t>
                      </a:r>
                      <a:endParaRPr lang="en-US" sz="1100" dirty="0"/>
                    </a:p>
                  </a:txBody>
                  <a:tcPr/>
                </a:tc>
              </a:tr>
              <a:tr h="133949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r>
                        <a:rPr lang="en-US" sz="1200" baseline="0" dirty="0" smtClean="0"/>
                        <a:t> i;</a:t>
                      </a:r>
                    </a:p>
                    <a:p>
                      <a:r>
                        <a:rPr lang="en-US" sz="1200" baseline="0" dirty="0" smtClean="0"/>
                        <a:t>for( i = 0 ; i &lt; 100 ;  i++)</a:t>
                      </a:r>
                    </a:p>
                    <a:p>
                      <a:r>
                        <a:rPr lang="en-US" sz="1200" baseline="0" dirty="0" smtClean="0"/>
                        <a:t>{</a:t>
                      </a:r>
                    </a:p>
                    <a:p>
                      <a:r>
                        <a:rPr lang="en-US" sz="1200" baseline="0" dirty="0" smtClean="0"/>
                        <a:t>    x[i] = 1;</a:t>
                      </a:r>
                    </a:p>
                    <a:p>
                      <a:r>
                        <a:rPr lang="en-US" sz="1200" baseline="0" dirty="0" smtClean="0"/>
                        <a:t>}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r>
                        <a:rPr lang="en-US" sz="1200" baseline="0" dirty="0" smtClean="0"/>
                        <a:t> i;</a:t>
                      </a:r>
                    </a:p>
                    <a:p>
                      <a:r>
                        <a:rPr lang="en-US" sz="1200" dirty="0" smtClean="0"/>
                        <a:t>for( i</a:t>
                      </a:r>
                      <a:r>
                        <a:rPr lang="en-US" sz="1200" baseline="0" dirty="0" smtClean="0"/>
                        <a:t> = 0; i&lt;100; i=i+5)</a:t>
                      </a:r>
                    </a:p>
                    <a:p>
                      <a:r>
                        <a:rPr lang="en-US" sz="1200" baseline="0" dirty="0" smtClean="0"/>
                        <a:t>{</a:t>
                      </a:r>
                    </a:p>
                    <a:p>
                      <a:r>
                        <a:rPr lang="en-US" sz="1200" baseline="0" dirty="0" smtClean="0"/>
                        <a:t>     x[i]=1;</a:t>
                      </a:r>
                    </a:p>
                    <a:p>
                      <a:r>
                        <a:rPr lang="en-US" sz="1200" baseline="0" dirty="0" smtClean="0"/>
                        <a:t>     x[i+1] =1;</a:t>
                      </a:r>
                    </a:p>
                    <a:p>
                      <a:r>
                        <a:rPr lang="en-US" sz="1200" baseline="0" dirty="0" smtClean="0"/>
                        <a:t>     x[i+2] =1;</a:t>
                      </a:r>
                    </a:p>
                    <a:p>
                      <a:r>
                        <a:rPr lang="en-US" sz="1200" baseline="0" dirty="0" smtClean="0"/>
                        <a:t>     x[i+3] =1;</a:t>
                      </a:r>
                    </a:p>
                    <a:p>
                      <a:r>
                        <a:rPr lang="en-US" sz="1200" baseline="0" dirty="0" smtClean="0"/>
                        <a:t>     x[i+4] =1;</a:t>
                      </a:r>
                    </a:p>
                    <a:p>
                      <a:r>
                        <a:rPr lang="en-US" sz="1200" baseline="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Loop Checking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Converting  the  ++ (increment)  to  --(decrement)  in  loops.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Loop Inversion</a:t>
            </a:r>
          </a:p>
          <a:p>
            <a:pPr marL="285750" indent="-28575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Replace  a  while  loop  by  an  if  block  containing  a  do….  while  loop . This reduces the number  of  jumps  by  2  for  the  cases  when  the loop  is  executed</a:t>
            </a:r>
            <a:r>
              <a:rPr lang="en-US" sz="1400" dirty="0" smtClean="0"/>
              <a:t>.</a:t>
            </a:r>
            <a:r>
              <a:rPr lang="en-US" sz="2000" dirty="0" smtClean="0"/>
              <a:t>   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Optimization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8493607"/>
              </p:ext>
            </p:extLst>
          </p:nvPr>
        </p:nvGraphicFramePr>
        <p:xfrm>
          <a:off x="1295400" y="2362200"/>
          <a:ext cx="5715000" cy="1249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Normal</a:t>
                      </a:r>
                      <a:r>
                        <a:rPr lang="en-US" sz="1200" baseline="0" dirty="0" smtClean="0"/>
                        <a:t> loop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200" dirty="0" smtClean="0"/>
                        <a:t>After loop checking</a:t>
                      </a:r>
                      <a:endParaRPr lang="en-US" sz="1200" dirty="0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for( j</a:t>
                      </a:r>
                      <a:r>
                        <a:rPr lang="en-US" sz="1400" baseline="0" dirty="0" smtClean="0"/>
                        <a:t> = 0; j &lt; 240; j++)</a:t>
                      </a:r>
                    </a:p>
                    <a:p>
                      <a:r>
                        <a:rPr lang="en-US" sz="1400" baseline="0" dirty="0" smtClean="0"/>
                        <a:t>{</a:t>
                      </a:r>
                    </a:p>
                    <a:p>
                      <a:r>
                        <a:rPr lang="en-US" sz="1400" baseline="0" dirty="0" smtClean="0"/>
                        <a:t>   ……………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for( j=239; j</a:t>
                      </a:r>
                      <a:r>
                        <a:rPr lang="en-US" sz="1400" baseline="0" dirty="0" smtClean="0"/>
                        <a:t> &gt;= 0; j--)</a:t>
                      </a:r>
                    </a:p>
                    <a:p>
                      <a:r>
                        <a:rPr lang="en-US" sz="1400" baseline="0" dirty="0" smtClean="0"/>
                        <a:t>{</a:t>
                      </a:r>
                    </a:p>
                    <a:p>
                      <a:r>
                        <a:rPr lang="en-US" sz="1400" baseline="0" dirty="0" smtClean="0"/>
                        <a:t>  …………..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5359595"/>
              </p:ext>
            </p:extLst>
          </p:nvPr>
        </p:nvGraphicFramePr>
        <p:xfrm>
          <a:off x="1066800" y="4625340"/>
          <a:ext cx="6019800" cy="1851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9900"/>
                <a:gridCol w="3009900"/>
              </a:tblGrid>
              <a:tr h="1911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Normal loop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After loop inversion</a:t>
                      </a:r>
                      <a:endParaRPr lang="en-US" sz="1050" dirty="0"/>
                    </a:p>
                  </a:txBody>
                  <a:tcPr/>
                </a:tc>
              </a:tr>
              <a:tr h="1459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effectLst/>
                        </a:rPr>
                        <a:t>int</a:t>
                      </a:r>
                      <a:r>
                        <a:rPr lang="en-US" sz="1100" kern="1200" dirty="0" smtClean="0">
                          <a:effectLst/>
                        </a:rPr>
                        <a:t> i, a[100];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i = 0;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while (i &lt; 100)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    a[i]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    i++;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} 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effectLst/>
                        </a:rPr>
                        <a:t>int</a:t>
                      </a:r>
                      <a:r>
                        <a:rPr lang="en-US" sz="1100" kern="1200" dirty="0" smtClean="0">
                          <a:effectLst/>
                        </a:rPr>
                        <a:t> i, a[100];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i = 0;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if (i &lt; 100)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     do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      { a[i] = 0;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         i++;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         }while (i &lt; 100);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effectLst/>
                        </a:rPr>
                        <a:t>} 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Avoid  holes  caused  by  data  misalignment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 Registers   for  loop  counters</a:t>
            </a:r>
          </a:p>
          <a:p>
            <a:pPr marL="285750" indent="-2857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  of  #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Pragma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Compiler  directive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Optimization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9432976"/>
              </p:ext>
            </p:extLst>
          </p:nvPr>
        </p:nvGraphicFramePr>
        <p:xfrm>
          <a:off x="1295400" y="2057400"/>
          <a:ext cx="6096000" cy="1182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Normal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</a:t>
                      </a:r>
                      <a:r>
                        <a:rPr lang="en-US" sz="1200" dirty="0" smtClean="0"/>
                        <a:t>After</a:t>
                      </a:r>
                      <a:r>
                        <a:rPr lang="en-US" sz="1200" baseline="0" dirty="0" smtClean="0"/>
                        <a:t>  data  </a:t>
                      </a:r>
                      <a:r>
                        <a:rPr lang="en-US" sz="1200" baseline="0" dirty="0" err="1" smtClean="0"/>
                        <a:t>allignment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87811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i;</a:t>
                      </a:r>
                    </a:p>
                    <a:p>
                      <a:r>
                        <a:rPr lang="en-US" sz="1400" dirty="0" smtClean="0"/>
                        <a:t>long x;</a:t>
                      </a:r>
                    </a:p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k;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 x; </a:t>
                      </a:r>
                    </a:p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i;</a:t>
                      </a:r>
                    </a:p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k;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5309731"/>
              </p:ext>
            </p:extLst>
          </p:nvPr>
        </p:nvGraphicFramePr>
        <p:xfrm>
          <a:off x="1371600" y="4191000"/>
          <a:ext cx="6096000" cy="185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1762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Revised</a:t>
                      </a:r>
                      <a:r>
                        <a:rPr lang="en-US" sz="1200" baseline="0" dirty="0" smtClean="0"/>
                        <a:t> Code</a:t>
                      </a:r>
                      <a:endParaRPr lang="en-US" sz="1200" dirty="0"/>
                    </a:p>
                  </a:txBody>
                  <a:tcPr/>
                </a:tc>
              </a:tr>
              <a:tr h="9667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for( j</a:t>
                      </a:r>
                      <a:r>
                        <a:rPr lang="en-US" sz="1400" baseline="0" dirty="0" smtClean="0"/>
                        <a:t> = 0; j &lt; 240; j++)</a:t>
                      </a:r>
                    </a:p>
                    <a:p>
                      <a:r>
                        <a:rPr lang="en-US" sz="1400" baseline="0" dirty="0" smtClean="0"/>
                        <a:t>{</a:t>
                      </a:r>
                    </a:p>
                    <a:p>
                      <a:r>
                        <a:rPr lang="en-US" sz="1400" baseline="0" dirty="0" smtClean="0"/>
                        <a:t>   ……………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#pragma MUST_ITERATE(240)</a:t>
                      </a:r>
                    </a:p>
                    <a:p>
                      <a:r>
                        <a:rPr lang="en-US" sz="1400" dirty="0" smtClean="0"/>
                        <a:t>#pragma</a:t>
                      </a:r>
                      <a:r>
                        <a:rPr lang="en-US" sz="1400" baseline="0" dirty="0" smtClean="0"/>
                        <a:t> UNROLL</a:t>
                      </a:r>
                      <a:r>
                        <a:rPr lang="en-US" sz="1400" dirty="0" smtClean="0"/>
                        <a:t>(240)</a:t>
                      </a:r>
                    </a:p>
                    <a:p>
                      <a:r>
                        <a:rPr lang="en-US" sz="1400" dirty="0" smtClean="0"/>
                        <a:t>for( j</a:t>
                      </a:r>
                      <a:r>
                        <a:rPr lang="en-US" sz="1400" baseline="0" dirty="0" smtClean="0"/>
                        <a:t> = 0; j &lt; 240; j++)</a:t>
                      </a:r>
                    </a:p>
                    <a:p>
                      <a:r>
                        <a:rPr lang="en-US" sz="1400" baseline="0" dirty="0" smtClean="0"/>
                        <a:t>{</a:t>
                      </a:r>
                    </a:p>
                    <a:p>
                      <a:r>
                        <a:rPr lang="en-US" sz="1400" baseline="0" dirty="0" smtClean="0"/>
                        <a:t>   ……………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Minimizing  the  Use  of  Global  Variable  Access</a:t>
            </a:r>
          </a:p>
          <a:p>
            <a:pPr marL="285750" indent="-28575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Declare  a  loop  variable  for  a loop  locally   rather  than  globally  to  reduce the  number  of  memory  accesses.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Remove  “Return”  from  Void  Functions</a:t>
            </a:r>
          </a:p>
          <a:p>
            <a:pPr marL="285750" indent="-28575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Convert a complex  loop  containing  multiple  loop  variables  into  a  simple  loop  containing  lesser  number  of  loop  variables</a:t>
            </a:r>
          </a:p>
          <a:p>
            <a:pPr marL="285750" indent="-28575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Modifying  the  Build  Properties</a:t>
            </a:r>
          </a:p>
          <a:p>
            <a:pPr marL="285750" indent="-28575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Set  the  compiler  optimization  level  while  building to  either  0,1, 2 or 3. </a:t>
            </a:r>
          </a:p>
          <a:p>
            <a:pPr marL="285750" indent="-28575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( -o0, -o1, -o2 , -o3).   </a:t>
            </a:r>
          </a:p>
          <a:p>
            <a:pPr marL="285750" indent="-28575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-o3  represents  the  highest  level  of  optimization   available  for 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improving  the performance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which  includes  register, local , global  and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interprocedural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optimizations. </a:t>
            </a:r>
          </a:p>
          <a:p>
            <a:pPr marL="285750" indent="-285750"/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Optimization Techniques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Selecting optimization techniques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Zeroing down on a single profiling techniques and implementing in all the modules by different team members.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Profiling results for selected number of frames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Profiled results for selected number of frames which served as the benchmark for comparison (5 Frames for encoder and 10 Frames for decoder)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Comparison of accuracy in hex format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Output files were compared in notepad++ to give us a hexadecimal view of the files. Original and modified outputs were compared for hex format similarities.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 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 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11" descr="abc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57200" y="1981200"/>
            <a:ext cx="82296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a Narrow Band Speech Codec specified by 3GPP.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Uses link adaptation to select from eight different bit rates based on link conditions.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uses Algebraic Code Excited Linear Prediction (ACELP) as speech codec.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utilizes Discontinuous Transmission (DTX), Voice Activity Detection (VAD) and Comfort Noise Generation (CNG) to reduce bandwidth usage during silence periods.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Specifications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Input: 8 kHz sampling rate, 13-bit PCM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 ms frames, no overlap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 modes + Comfort noise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bitrate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from 4.75 – 12.2 kbps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3" y="4941570"/>
          <a:ext cx="6781797" cy="145923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53533"/>
                <a:gridCol w="753533"/>
                <a:gridCol w="753533"/>
                <a:gridCol w="753533"/>
                <a:gridCol w="753533"/>
                <a:gridCol w="753533"/>
                <a:gridCol w="753533"/>
                <a:gridCol w="753533"/>
                <a:gridCol w="753533"/>
              </a:tblGrid>
              <a:tr h="506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Modes</a:t>
                      </a:r>
                    </a:p>
                    <a:p>
                      <a:pPr algn="ctr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MR122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MR102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MR795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MR74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MR67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MR59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MR515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/>
                        <a:t>MR475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10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Bit Rate</a:t>
                      </a:r>
                    </a:p>
                    <a:p>
                      <a:pPr algn="ctr"/>
                      <a:r>
                        <a:rPr lang="en-US" sz="1400" dirty="0" smtClean="0"/>
                        <a:t>(Kbps)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12.2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10.2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7.95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7.4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6.7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5.9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5.15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4.75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Profiling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838200" y="1524000"/>
          <a:ext cx="7467600" cy="37952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47800"/>
                <a:gridCol w="1447800"/>
                <a:gridCol w="1447800"/>
                <a:gridCol w="1447800"/>
                <a:gridCol w="1676400"/>
              </a:tblGrid>
              <a:tr h="5334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Function 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No.</a:t>
                      </a:r>
                      <a:r>
                        <a:rPr lang="en-US" sz="1400" baseline="0" dirty="0" smtClean="0"/>
                        <a:t> of Calls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Original Cycle Count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Optimized Cycle </a:t>
                      </a:r>
                      <a:r>
                        <a:rPr lang="en-US" sz="1400" dirty="0" smtClean="0"/>
                        <a:t>Count (-O3)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Percentage Improvement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Autocorr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191,816,870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1,860,792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91.3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655,702,136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273,266,385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60.34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Az_lsp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254,849,286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63,328,581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75.15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Lsp_az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46,993,689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13,097,529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lsp_avg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1,771,011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681,734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61.50</a:t>
                      </a:r>
                      <a:endParaRPr lang="en-US" sz="1400" dirty="0"/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Lsp_lsf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9,933,078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5,030,012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49.33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Get_lsp_pol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4430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40,064,528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10,206,717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74.54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77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Levinson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70,374,393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19,884,150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71.74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" y="5334000"/>
          <a:ext cx="7467600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463040"/>
                <a:gridCol w="1493520"/>
                <a:gridCol w="1493520"/>
                <a:gridCol w="1493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1,271,504,991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387355900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69.53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91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/>
                <a:gridCol w="47244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Members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GSM AMR Document Review and Information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(Main: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Manas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Choksi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GSM AMR Speech Codec Source code Review and Identifying modules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Porting of Code to CCS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Identifying compiler optimization and build optimization techniques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Shubhojit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Chattopadhyay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Pratik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Chatterjee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Identifying intrinsic</a:t>
                      </a:r>
                      <a:r>
                        <a:rPr lang="en-US" sz="1200" baseline="0" dirty="0" smtClean="0"/>
                        <a:t> functions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Manas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Choksi</a:t>
                      </a:r>
                      <a:endParaRPr lang="en-US" sz="12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Identifying programmable code </a:t>
                      </a:r>
                      <a:r>
                        <a:rPr lang="en-US" sz="1200" baseline="0" dirty="0" smtClean="0"/>
                        <a:t>optimization techniques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Vaibhav</a:t>
                      </a:r>
                      <a:r>
                        <a:rPr lang="en-US" sz="1200" dirty="0" smtClean="0"/>
                        <a:t> Desai, </a:t>
                      </a:r>
                      <a:r>
                        <a:rPr lang="en-US" sz="1200" dirty="0" err="1" smtClean="0"/>
                        <a:t>Ashwin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Shivani</a:t>
                      </a:r>
                      <a:endParaRPr lang="en-US" sz="12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and verification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Identifying functions and optimization (Autocorrelation)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Shubhojit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Chattopadhyay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Pratik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Chatterjee</a:t>
                      </a:r>
                      <a:endParaRPr lang="en-US" sz="1200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Identifying</a:t>
                      </a:r>
                      <a:r>
                        <a:rPr lang="en-US" sz="1200" baseline="0" dirty="0" smtClean="0"/>
                        <a:t> functions </a:t>
                      </a:r>
                      <a:r>
                        <a:rPr lang="en-US" sz="1200" dirty="0" smtClean="0"/>
                        <a:t>and optimization (Levinson)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Manas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Choksi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Identifying functions and optimization (LSP functions in encoder)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Vaibhav</a:t>
                      </a:r>
                      <a:r>
                        <a:rPr lang="en-US" sz="1200" baseline="0" dirty="0" smtClean="0"/>
                        <a:t> Desai</a:t>
                      </a:r>
                      <a:endParaRPr lang="en-US" sz="12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Identifying functions and optimization (LSP functions</a:t>
                      </a:r>
                      <a:r>
                        <a:rPr lang="en-US" sz="1200" baseline="0" dirty="0" smtClean="0"/>
                        <a:t> in </a:t>
                      </a:r>
                      <a:r>
                        <a:rPr lang="en-US" sz="1200" dirty="0" smtClean="0"/>
                        <a:t>decoder)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Ashwin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Shivani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Profiling of results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Vaibhav</a:t>
                      </a:r>
                      <a:r>
                        <a:rPr lang="en-US" sz="1200" dirty="0" smtClean="0"/>
                        <a:t> Desai and </a:t>
                      </a:r>
                      <a:r>
                        <a:rPr lang="en-US" sz="1200" dirty="0" err="1" smtClean="0"/>
                        <a:t>Ashwin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Shivani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PDR preparation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 Chart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838200" y="2438400"/>
            <a:ext cx="1828800" cy="9906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Research and Analysis of modules and functions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52600" y="3276600"/>
            <a:ext cx="17526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Initial  Optimization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200" y="1828800"/>
            <a:ext cx="1066800" cy="838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Team Meeting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971800" y="3810000"/>
            <a:ext cx="1905000" cy="76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Code Optimizations and information collection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95800" y="4419600"/>
            <a:ext cx="16764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Final Profiling and PDR 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791200" y="4953000"/>
            <a:ext cx="16764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Hand Coding in Assembly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315200" y="5486400"/>
            <a:ext cx="1676400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Review and CDR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Waveform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7775" y="1914525"/>
            <a:ext cx="66484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Shubhojit\Downloads\faq_question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562100"/>
            <a:ext cx="38100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Function </a:t>
            </a:r>
            <a:r>
              <a:rPr lang="en-US" sz="1400" b="1" dirty="0" err="1" smtClean="0"/>
              <a:t>inlining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AutoCorr</a:t>
            </a:r>
            <a:r>
              <a:rPr lang="en-US" sz="1400" b="1" dirty="0" smtClean="0"/>
              <a:t>):</a:t>
            </a:r>
          </a:p>
          <a:p>
            <a:pPr>
              <a:buNone/>
            </a:pPr>
            <a:r>
              <a:rPr lang="en-US" sz="1400" dirty="0" smtClean="0"/>
              <a:t>move32():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#if WMOPS</a:t>
            </a:r>
          </a:p>
          <a:p>
            <a:pPr>
              <a:buNone/>
            </a:pPr>
            <a:r>
              <a:rPr lang="en-US" sz="1400" dirty="0" smtClean="0"/>
              <a:t>    </a:t>
            </a:r>
            <a:r>
              <a:rPr lang="en-US" sz="1400" dirty="0" err="1" smtClean="0"/>
              <a:t>multiCounter</a:t>
            </a:r>
            <a:r>
              <a:rPr lang="en-US" sz="1400" dirty="0" smtClean="0"/>
              <a:t>[</a:t>
            </a:r>
            <a:r>
              <a:rPr lang="en-US" sz="1400" dirty="0" err="1" smtClean="0"/>
              <a:t>currCounter</a:t>
            </a:r>
            <a:r>
              <a:rPr lang="en-US" sz="1400" dirty="0" smtClean="0"/>
              <a:t>].DataMove32++;</a:t>
            </a:r>
          </a:p>
          <a:p>
            <a:pPr>
              <a:buNone/>
            </a:pPr>
            <a:r>
              <a:rPr lang="en-US" sz="1400" dirty="0" smtClean="0"/>
              <a:t>#</a:t>
            </a:r>
            <a:r>
              <a:rPr lang="en-US" sz="1400" dirty="0" err="1" smtClean="0"/>
              <a:t>endif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b="1" dirty="0" err="1" smtClean="0"/>
              <a:t>Intrinsics</a:t>
            </a:r>
            <a:r>
              <a:rPr lang="en-US" sz="1400" b="1" dirty="0" smtClean="0"/>
              <a:t> (oper32_b):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    L_32 = _</a:t>
            </a:r>
            <a:r>
              <a:rPr lang="en-US" sz="1400" dirty="0" err="1" smtClean="0"/>
              <a:t>lsmpy</a:t>
            </a:r>
            <a:r>
              <a:rPr lang="en-US" sz="1400" dirty="0" smtClean="0"/>
              <a:t> (hi1, hi2);</a:t>
            </a:r>
          </a:p>
          <a:p>
            <a:pPr>
              <a:buNone/>
            </a:pPr>
            <a:r>
              <a:rPr lang="en-US" sz="1400" dirty="0" smtClean="0"/>
              <a:t>    L_16 = _</a:t>
            </a:r>
            <a:r>
              <a:rPr lang="en-US" sz="1400" dirty="0" err="1" smtClean="0"/>
              <a:t>smpy</a:t>
            </a:r>
            <a:r>
              <a:rPr lang="en-US" sz="1400" dirty="0" smtClean="0"/>
              <a:t> (hi1, lo2);</a:t>
            </a:r>
          </a:p>
          <a:p>
            <a:pPr>
              <a:buNone/>
            </a:pPr>
            <a:r>
              <a:rPr lang="en-US" sz="1400" dirty="0" smtClean="0"/>
              <a:t>    L_32 = _</a:t>
            </a:r>
            <a:r>
              <a:rPr lang="en-US" sz="1400" dirty="0" err="1" smtClean="0"/>
              <a:t>smac</a:t>
            </a:r>
            <a:r>
              <a:rPr lang="en-US" sz="1400" dirty="0" smtClean="0"/>
              <a:t> (L_32, L_16, 1);</a:t>
            </a:r>
          </a:p>
          <a:p>
            <a:pPr>
              <a:buNone/>
            </a:pPr>
            <a:r>
              <a:rPr lang="en-US" sz="1400" dirty="0" smtClean="0"/>
              <a:t>    L_16 = _</a:t>
            </a:r>
            <a:r>
              <a:rPr lang="en-US" sz="1400" dirty="0" err="1" smtClean="0"/>
              <a:t>smpy</a:t>
            </a:r>
            <a:r>
              <a:rPr lang="en-US" sz="1400" dirty="0" smtClean="0"/>
              <a:t> (lo1, hi2);</a:t>
            </a:r>
          </a:p>
          <a:p>
            <a:pPr>
              <a:buNone/>
            </a:pPr>
            <a:r>
              <a:rPr lang="en-US" sz="1400" dirty="0" smtClean="0"/>
              <a:t>    L_32 = _</a:t>
            </a:r>
            <a:r>
              <a:rPr lang="en-US" sz="1400" dirty="0" err="1" smtClean="0"/>
              <a:t>smac</a:t>
            </a:r>
            <a:r>
              <a:rPr lang="en-US" sz="1400" dirty="0" smtClean="0"/>
              <a:t> (L_32, L_16, 1);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Loop Unrolling(Levinson):</a:t>
            </a:r>
          </a:p>
          <a:p>
            <a:pPr>
              <a:buNone/>
            </a:pPr>
            <a:r>
              <a:rPr lang="en-US" sz="1400" dirty="0" smtClean="0"/>
              <a:t>A[0] = 4096;                                move16 (); </a:t>
            </a:r>
          </a:p>
          <a:p>
            <a:pPr>
              <a:buNone/>
            </a:pPr>
            <a:r>
              <a:rPr lang="en-US" sz="1400" dirty="0" smtClean="0"/>
              <a:t>    for (</a:t>
            </a:r>
            <a:r>
              <a:rPr lang="en-US" sz="1400" dirty="0" err="1" smtClean="0"/>
              <a:t>i</a:t>
            </a:r>
            <a:r>
              <a:rPr lang="en-US" sz="1400" dirty="0" smtClean="0"/>
              <a:t> = 1;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M;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 + 2)</a:t>
            </a:r>
          </a:p>
          <a:p>
            <a:pPr>
              <a:buNone/>
            </a:pPr>
            <a:r>
              <a:rPr lang="en-US" sz="1400" dirty="0" smtClean="0"/>
              <a:t>    {</a:t>
            </a:r>
          </a:p>
          <a:p>
            <a:pPr>
              <a:buNone/>
            </a:pPr>
            <a:r>
              <a:rPr lang="en-US" sz="1400" dirty="0" smtClean="0"/>
              <a:t>       t0 = </a:t>
            </a:r>
            <a:r>
              <a:rPr lang="en-US" sz="1400" dirty="0" err="1" smtClean="0"/>
              <a:t>L_Comp</a:t>
            </a:r>
            <a:r>
              <a:rPr lang="en-US" sz="1400" dirty="0" smtClean="0"/>
              <a:t> (Ah[</a:t>
            </a:r>
            <a:r>
              <a:rPr lang="en-US" sz="1400" dirty="0" err="1" smtClean="0"/>
              <a:t>i</a:t>
            </a:r>
            <a:r>
              <a:rPr lang="en-US" sz="1400" dirty="0" smtClean="0"/>
              <a:t>], Al[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pPr>
              <a:buNone/>
            </a:pPr>
            <a:r>
              <a:rPr lang="en-US" sz="1400" dirty="0" smtClean="0"/>
              <a:t>       </a:t>
            </a:r>
            <a:r>
              <a:rPr lang="en-US" sz="1400" dirty="0" err="1" smtClean="0"/>
              <a:t>st</a:t>
            </a:r>
            <a:r>
              <a:rPr lang="en-US" sz="1400" dirty="0" smtClean="0"/>
              <a:t>-&gt;</a:t>
            </a:r>
            <a:r>
              <a:rPr lang="en-US" sz="1400" dirty="0" err="1" smtClean="0"/>
              <a:t>old_A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= A[</a:t>
            </a:r>
            <a:r>
              <a:rPr lang="en-US" sz="1400" dirty="0" err="1" smtClean="0"/>
              <a:t>i</a:t>
            </a:r>
            <a:r>
              <a:rPr lang="en-US" sz="1400" dirty="0" smtClean="0"/>
              <a:t>] = round (</a:t>
            </a:r>
            <a:r>
              <a:rPr lang="en-US" sz="1400" dirty="0" err="1" smtClean="0"/>
              <a:t>L_shl</a:t>
            </a:r>
            <a:r>
              <a:rPr lang="en-US" sz="1400" dirty="0" smtClean="0"/>
              <a:t> (t0, 1));move16 (); move16 (); </a:t>
            </a:r>
          </a:p>
          <a:p>
            <a:pPr>
              <a:buNone/>
            </a:pPr>
            <a:r>
              <a:rPr lang="en-US" sz="1400" dirty="0" smtClean="0"/>
              <a:t>  </a:t>
            </a:r>
          </a:p>
          <a:p>
            <a:pPr>
              <a:buNone/>
            </a:pPr>
            <a:r>
              <a:rPr lang="en-US" sz="1400" dirty="0" smtClean="0"/>
              <a:t>       t0 = </a:t>
            </a:r>
            <a:r>
              <a:rPr lang="en-US" sz="1400" dirty="0" err="1" smtClean="0"/>
              <a:t>L_Comp</a:t>
            </a:r>
            <a:r>
              <a:rPr lang="en-US" sz="1400" dirty="0" smtClean="0"/>
              <a:t> (Ah[i+1], Al[i+1]);</a:t>
            </a:r>
          </a:p>
          <a:p>
            <a:pPr>
              <a:buNone/>
            </a:pPr>
            <a:r>
              <a:rPr lang="en-US" sz="1400" dirty="0" smtClean="0"/>
              <a:t>       </a:t>
            </a:r>
            <a:r>
              <a:rPr lang="en-US" sz="1400" dirty="0" err="1" smtClean="0"/>
              <a:t>st</a:t>
            </a:r>
            <a:r>
              <a:rPr lang="en-US" sz="1400" dirty="0" smtClean="0"/>
              <a:t>-&gt;</a:t>
            </a:r>
            <a:r>
              <a:rPr lang="en-US" sz="1400" dirty="0" err="1" smtClean="0"/>
              <a:t>old_A</a:t>
            </a:r>
            <a:r>
              <a:rPr lang="en-US" sz="1400" dirty="0" smtClean="0"/>
              <a:t>[i+1] = A[i+1] = round (</a:t>
            </a:r>
            <a:r>
              <a:rPr lang="en-US" sz="1400" dirty="0" err="1" smtClean="0"/>
              <a:t>L_shl</a:t>
            </a:r>
            <a:r>
              <a:rPr lang="en-US" sz="1400" dirty="0" smtClean="0"/>
              <a:t> (t0, 1));move16 (); move16 (); </a:t>
            </a:r>
          </a:p>
          <a:p>
            <a:pPr>
              <a:buNone/>
            </a:pPr>
            <a:r>
              <a:rPr lang="en-US" sz="1400" dirty="0" smtClean="0"/>
              <a:t>    }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Loop Inversion (</a:t>
            </a:r>
            <a:r>
              <a:rPr lang="en-US" sz="1600" b="1" dirty="0" err="1" smtClean="0"/>
              <a:t>lsp_lsf</a:t>
            </a:r>
            <a:r>
              <a:rPr lang="en-US" sz="1600" b="1" dirty="0" smtClean="0"/>
              <a:t>):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if(sub (table[</a:t>
            </a:r>
            <a:r>
              <a:rPr lang="en-US" sz="1600" dirty="0" err="1" smtClean="0"/>
              <a:t>ind</a:t>
            </a:r>
            <a:r>
              <a:rPr lang="en-US" sz="1600" dirty="0" smtClean="0"/>
              <a:t>], </a:t>
            </a:r>
            <a:r>
              <a:rPr lang="en-US" sz="1600" dirty="0" err="1" smtClean="0"/>
              <a:t>lsp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 &lt; 0)</a:t>
            </a:r>
          </a:p>
          <a:p>
            <a:pPr>
              <a:buNone/>
            </a:pPr>
            <a:r>
              <a:rPr lang="en-US" sz="1600" dirty="0" smtClean="0"/>
              <a:t>        {</a:t>
            </a:r>
          </a:p>
          <a:p>
            <a:pPr>
              <a:buNone/>
            </a:pPr>
            <a:r>
              <a:rPr lang="en-US" sz="1600" dirty="0" smtClean="0"/>
              <a:t>        do</a:t>
            </a:r>
          </a:p>
          <a:p>
            <a:pPr>
              <a:buNone/>
            </a:pPr>
            <a:r>
              <a:rPr lang="en-US" sz="1600" dirty="0" smtClean="0"/>
              <a:t>        {</a:t>
            </a:r>
          </a:p>
          <a:p>
            <a:pPr>
              <a:buNone/>
            </a:pPr>
            <a:r>
              <a:rPr lang="en-US" sz="1600" dirty="0" smtClean="0"/>
              <a:t>            </a:t>
            </a:r>
            <a:r>
              <a:rPr lang="en-US" sz="1600" dirty="0" err="1" smtClean="0"/>
              <a:t>ind</a:t>
            </a:r>
            <a:r>
              <a:rPr lang="en-US" sz="1600" dirty="0" smtClean="0"/>
              <a:t>--;</a:t>
            </a:r>
          </a:p>
          <a:p>
            <a:pPr>
              <a:buNone/>
            </a:pPr>
            <a:r>
              <a:rPr lang="en-US" sz="1600" dirty="0" smtClean="0"/>
              <a:t>            //test ();</a:t>
            </a:r>
          </a:p>
          <a:p>
            <a:pPr>
              <a:buNone/>
            </a:pPr>
            <a:r>
              <a:rPr lang="en-US" sz="1600" dirty="0" smtClean="0"/>
              <a:t>            #if WMOPS</a:t>
            </a:r>
          </a:p>
          <a:p>
            <a:pPr>
              <a:buNone/>
            </a:pPr>
            <a:r>
              <a:rPr lang="en-US" sz="1600" dirty="0" smtClean="0"/>
              <a:t>            </a:t>
            </a:r>
            <a:r>
              <a:rPr lang="en-US" sz="1600" dirty="0" err="1" smtClean="0"/>
              <a:t>multiCounter</a:t>
            </a:r>
            <a:r>
              <a:rPr lang="en-US" sz="1600" dirty="0" smtClean="0"/>
              <a:t>[</a:t>
            </a:r>
            <a:r>
              <a:rPr lang="en-US" sz="1600" dirty="0" err="1" smtClean="0"/>
              <a:t>currCounter</a:t>
            </a:r>
            <a:r>
              <a:rPr lang="en-US" sz="1600" dirty="0" smtClean="0"/>
              <a:t>].Test++;</a:t>
            </a:r>
          </a:p>
          <a:p>
            <a:pPr>
              <a:buNone/>
            </a:pPr>
            <a:r>
              <a:rPr lang="en-US" sz="1600" dirty="0" smtClean="0"/>
              <a:t>            #</a:t>
            </a:r>
            <a:r>
              <a:rPr lang="en-US" sz="1600" dirty="0" err="1" smtClean="0"/>
              <a:t>endif</a:t>
            </a: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            }while(sub (table[</a:t>
            </a:r>
            <a:r>
              <a:rPr lang="en-US" sz="1600" dirty="0" err="1" smtClean="0"/>
              <a:t>ind</a:t>
            </a:r>
            <a:r>
              <a:rPr lang="en-US" sz="1600" dirty="0" smtClean="0"/>
              <a:t>], </a:t>
            </a:r>
            <a:r>
              <a:rPr lang="en-US" sz="1600" dirty="0" err="1" smtClean="0"/>
              <a:t>lsp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 &lt; 0);</a:t>
            </a:r>
          </a:p>
          <a:p>
            <a:pPr>
              <a:buNone/>
            </a:pPr>
            <a:r>
              <a:rPr lang="en-US" sz="1600" dirty="0" smtClean="0"/>
              <a:t>        } </a:t>
            </a:r>
          </a:p>
          <a:p>
            <a:pPr>
              <a:buNone/>
            </a:pPr>
            <a:r>
              <a:rPr lang="en-US" sz="1600" dirty="0" smtClean="0"/>
              <a:t>        /* </a:t>
            </a:r>
            <a:r>
              <a:rPr lang="en-US" sz="1600" dirty="0" err="1" smtClean="0"/>
              <a:t>acos</a:t>
            </a:r>
            <a:r>
              <a:rPr lang="en-US" sz="1600" dirty="0" smtClean="0"/>
              <a:t>(</a:t>
            </a:r>
            <a:r>
              <a:rPr lang="en-US" sz="1600" dirty="0" err="1" smtClean="0"/>
              <a:t>lsp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])= </a:t>
            </a:r>
            <a:r>
              <a:rPr lang="en-US" sz="1600" dirty="0" err="1" smtClean="0"/>
              <a:t>ind</a:t>
            </a:r>
            <a:r>
              <a:rPr lang="en-US" sz="1600" dirty="0" smtClean="0"/>
              <a:t>*256 + ( ( </a:t>
            </a:r>
            <a:r>
              <a:rPr lang="en-US" sz="1600" dirty="0" err="1" smtClean="0"/>
              <a:t>lsp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]-table[</a:t>
            </a:r>
            <a:r>
              <a:rPr lang="en-US" sz="1600" dirty="0" err="1" smtClean="0"/>
              <a:t>ind</a:t>
            </a:r>
            <a:r>
              <a:rPr lang="en-US" sz="1600" dirty="0" smtClean="0"/>
              <a:t>] ) *</a:t>
            </a:r>
          </a:p>
          <a:p>
            <a:pPr>
              <a:buNone/>
            </a:pPr>
            <a:r>
              <a:rPr lang="en-US" sz="1600" dirty="0" smtClean="0"/>
              <a:t>           slope[</a:t>
            </a:r>
            <a:r>
              <a:rPr lang="en-US" sz="1600" dirty="0" err="1" smtClean="0"/>
              <a:t>ind</a:t>
            </a:r>
            <a:r>
              <a:rPr lang="en-US" sz="1600" dirty="0" smtClean="0"/>
              <a:t>] )/4096 */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     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  //</a:t>
            </a:r>
            <a:r>
              <a:rPr lang="en-US" sz="1400" dirty="0" err="1" smtClean="0"/>
              <a:t>L_tmp</a:t>
            </a:r>
            <a:r>
              <a:rPr lang="en-US" sz="1400" dirty="0" smtClean="0"/>
              <a:t> = </a:t>
            </a:r>
            <a:r>
              <a:rPr lang="en-US" sz="1400" dirty="0" err="1" smtClean="0"/>
              <a:t>L_mult</a:t>
            </a:r>
            <a:r>
              <a:rPr lang="en-US" sz="1400" dirty="0" smtClean="0"/>
              <a:t> (sub (</a:t>
            </a:r>
            <a:r>
              <a:rPr lang="en-US" sz="1400" dirty="0" err="1" smtClean="0"/>
              <a:t>lsp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], table[</a:t>
            </a:r>
            <a:r>
              <a:rPr lang="en-US" sz="1400" dirty="0" err="1" smtClean="0"/>
              <a:t>ind</a:t>
            </a:r>
            <a:r>
              <a:rPr lang="en-US" sz="1400" dirty="0" smtClean="0"/>
              <a:t>]), slope[</a:t>
            </a:r>
            <a:r>
              <a:rPr lang="en-US" sz="1400" dirty="0" err="1" smtClean="0"/>
              <a:t>ind</a:t>
            </a:r>
            <a:r>
              <a:rPr lang="en-US" sz="1400" dirty="0" smtClean="0"/>
              <a:t>]);</a:t>
            </a:r>
          </a:p>
          <a:p>
            <a:pPr>
              <a:buNone/>
            </a:pPr>
            <a:r>
              <a:rPr lang="en-US" sz="1400" dirty="0" smtClean="0"/>
              <a:t>        </a:t>
            </a:r>
            <a:r>
              <a:rPr lang="en-US" sz="1400" dirty="0" err="1" smtClean="0"/>
              <a:t>L_tmp</a:t>
            </a:r>
            <a:r>
              <a:rPr lang="en-US" sz="1400" dirty="0" smtClean="0"/>
              <a:t> = _</a:t>
            </a:r>
            <a:r>
              <a:rPr lang="en-US" sz="1400" dirty="0" err="1" smtClean="0"/>
              <a:t>lsmpy</a:t>
            </a:r>
            <a:r>
              <a:rPr lang="en-US" sz="1400" dirty="0" smtClean="0"/>
              <a:t> (sub (</a:t>
            </a:r>
            <a:r>
              <a:rPr lang="en-US" sz="1400" dirty="0" err="1" smtClean="0"/>
              <a:t>lsp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], table[</a:t>
            </a:r>
            <a:r>
              <a:rPr lang="en-US" sz="1400" dirty="0" err="1" smtClean="0"/>
              <a:t>ind</a:t>
            </a:r>
            <a:r>
              <a:rPr lang="en-US" sz="1400" dirty="0" smtClean="0"/>
              <a:t>]), slope[</a:t>
            </a:r>
            <a:r>
              <a:rPr lang="en-US" sz="1400" dirty="0" err="1" smtClean="0"/>
              <a:t>ind</a:t>
            </a:r>
            <a:r>
              <a:rPr lang="en-US" sz="1400" dirty="0" smtClean="0"/>
              <a:t>]);</a:t>
            </a:r>
          </a:p>
          <a:p>
            <a:pPr>
              <a:buNone/>
            </a:pPr>
            <a:r>
              <a:rPr lang="en-US" sz="1400" dirty="0" smtClean="0"/>
              <a:t>        /*(</a:t>
            </a:r>
            <a:r>
              <a:rPr lang="en-US" sz="1400" dirty="0" err="1" smtClean="0"/>
              <a:t>lsp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]-table[</a:t>
            </a:r>
            <a:r>
              <a:rPr lang="en-US" sz="1400" dirty="0" err="1" smtClean="0"/>
              <a:t>ind</a:t>
            </a:r>
            <a:r>
              <a:rPr lang="en-US" sz="1400" dirty="0" smtClean="0"/>
              <a:t>])*slope[</a:t>
            </a:r>
            <a:r>
              <a:rPr lang="en-US" sz="1400" dirty="0" err="1" smtClean="0"/>
              <a:t>ind</a:t>
            </a:r>
            <a:r>
              <a:rPr lang="en-US" sz="1400" dirty="0" smtClean="0"/>
              <a:t>])&gt;&gt;12*/</a:t>
            </a:r>
          </a:p>
          <a:p>
            <a:pPr>
              <a:buNone/>
            </a:pPr>
            <a:r>
              <a:rPr lang="en-US" sz="1400" dirty="0" smtClean="0"/>
              <a:t>        </a:t>
            </a:r>
            <a:r>
              <a:rPr lang="en-US" sz="1400" dirty="0" err="1" smtClean="0"/>
              <a:t>lsf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= round (</a:t>
            </a:r>
            <a:r>
              <a:rPr lang="en-US" sz="1400" dirty="0" err="1" smtClean="0"/>
              <a:t>L_shl</a:t>
            </a:r>
            <a:r>
              <a:rPr lang="en-US" sz="1400" dirty="0" smtClean="0"/>
              <a:t> (</a:t>
            </a:r>
            <a:r>
              <a:rPr lang="en-US" sz="1400" dirty="0" err="1" smtClean="0"/>
              <a:t>L_tmp</a:t>
            </a:r>
            <a:r>
              <a:rPr lang="en-US" sz="1400" dirty="0" smtClean="0"/>
              <a:t>, 3));      </a:t>
            </a:r>
          </a:p>
          <a:p>
            <a:pPr>
              <a:buNone/>
            </a:pPr>
            <a:r>
              <a:rPr lang="en-US" sz="1400" dirty="0" smtClean="0"/>
              <a:t>        #if WMOPS</a:t>
            </a:r>
          </a:p>
          <a:p>
            <a:pPr>
              <a:buNone/>
            </a:pPr>
            <a:r>
              <a:rPr lang="en-US" sz="1400" dirty="0" smtClean="0"/>
              <a:t>        </a:t>
            </a:r>
            <a:r>
              <a:rPr lang="en-US" sz="1400" dirty="0" err="1" smtClean="0"/>
              <a:t>multiCounter</a:t>
            </a:r>
            <a:r>
              <a:rPr lang="en-US" sz="1400" dirty="0" smtClean="0"/>
              <a:t>[</a:t>
            </a:r>
            <a:r>
              <a:rPr lang="en-US" sz="1400" dirty="0" err="1" smtClean="0"/>
              <a:t>currCounter</a:t>
            </a:r>
            <a:r>
              <a:rPr lang="en-US" sz="1400" dirty="0" smtClean="0"/>
              <a:t>].DataMove16++;</a:t>
            </a:r>
          </a:p>
          <a:p>
            <a:pPr>
              <a:buNone/>
            </a:pPr>
            <a:r>
              <a:rPr lang="en-US" sz="1400" dirty="0" smtClean="0"/>
              <a:t>        #</a:t>
            </a:r>
            <a:r>
              <a:rPr lang="en-US" sz="1400" dirty="0" err="1" smtClean="0"/>
              <a:t>endif</a:t>
            </a:r>
            <a:r>
              <a:rPr lang="en-US" sz="1400" dirty="0" smtClean="0"/>
              <a:t> //move16 (); </a:t>
            </a:r>
          </a:p>
          <a:p>
            <a:pPr>
              <a:buNone/>
            </a:pPr>
            <a:r>
              <a:rPr lang="en-US" sz="1400" dirty="0" smtClean="0"/>
              <a:t>        //</a:t>
            </a:r>
            <a:r>
              <a:rPr lang="en-US" sz="1400" dirty="0" err="1" smtClean="0"/>
              <a:t>lsf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= add (</a:t>
            </a:r>
            <a:r>
              <a:rPr lang="en-US" sz="1400" dirty="0" err="1" smtClean="0"/>
              <a:t>lsf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], </a:t>
            </a:r>
            <a:r>
              <a:rPr lang="en-US" sz="1400" dirty="0" err="1" smtClean="0"/>
              <a:t>shl</a:t>
            </a:r>
            <a:r>
              <a:rPr lang="en-US" sz="1400" dirty="0" smtClean="0"/>
              <a:t> (</a:t>
            </a:r>
            <a:r>
              <a:rPr lang="en-US" sz="1400" dirty="0" err="1" smtClean="0"/>
              <a:t>ind</a:t>
            </a:r>
            <a:r>
              <a:rPr lang="en-US" sz="1400" dirty="0" smtClean="0"/>
              <a:t>, 8));</a:t>
            </a:r>
          </a:p>
          <a:p>
            <a:pPr>
              <a:buNone/>
            </a:pPr>
            <a:r>
              <a:rPr lang="en-US" sz="1400" dirty="0" smtClean="0"/>
              <a:t>        </a:t>
            </a:r>
            <a:r>
              <a:rPr lang="en-US" sz="1400" dirty="0" err="1" smtClean="0"/>
              <a:t>lsf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 = _</a:t>
            </a:r>
            <a:r>
              <a:rPr lang="en-US" sz="1400" dirty="0" err="1" smtClean="0"/>
              <a:t>sadd</a:t>
            </a:r>
            <a:r>
              <a:rPr lang="en-US" sz="1400" dirty="0" smtClean="0"/>
              <a:t> (</a:t>
            </a:r>
            <a:r>
              <a:rPr lang="en-US" sz="1400" dirty="0" err="1" smtClean="0"/>
              <a:t>lsf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], </a:t>
            </a:r>
            <a:r>
              <a:rPr lang="en-US" sz="1400" dirty="0" err="1" smtClean="0"/>
              <a:t>shl</a:t>
            </a:r>
            <a:r>
              <a:rPr lang="en-US" sz="1400" dirty="0" smtClean="0"/>
              <a:t> (</a:t>
            </a:r>
            <a:r>
              <a:rPr lang="en-US" sz="1400" dirty="0" err="1" smtClean="0"/>
              <a:t>ind</a:t>
            </a:r>
            <a:r>
              <a:rPr lang="en-US" sz="1400" dirty="0" smtClean="0"/>
              <a:t>, 8));    </a:t>
            </a:r>
          </a:p>
          <a:p>
            <a:pPr>
              <a:buNone/>
            </a:pPr>
            <a:r>
              <a:rPr lang="en-US" sz="1400" dirty="0" smtClean="0"/>
              <a:t>        #if WMOPS</a:t>
            </a:r>
          </a:p>
          <a:p>
            <a:pPr>
              <a:buNone/>
            </a:pPr>
            <a:r>
              <a:rPr lang="en-US" sz="1400" dirty="0" smtClean="0"/>
              <a:t>        </a:t>
            </a:r>
            <a:r>
              <a:rPr lang="en-US" sz="1400" dirty="0" err="1" smtClean="0"/>
              <a:t>multiCounter</a:t>
            </a:r>
            <a:r>
              <a:rPr lang="en-US" sz="1400" dirty="0" smtClean="0"/>
              <a:t>[</a:t>
            </a:r>
            <a:r>
              <a:rPr lang="en-US" sz="1400" dirty="0" err="1" smtClean="0"/>
              <a:t>currCounter</a:t>
            </a:r>
            <a:r>
              <a:rPr lang="en-US" sz="1400" dirty="0" smtClean="0"/>
              <a:t>].DataMove16++;</a:t>
            </a:r>
          </a:p>
          <a:p>
            <a:pPr>
              <a:buNone/>
            </a:pPr>
            <a:r>
              <a:rPr lang="en-US" sz="1400" dirty="0" smtClean="0"/>
              <a:t>        #</a:t>
            </a:r>
            <a:r>
              <a:rPr lang="en-US" sz="1400" dirty="0" err="1" smtClean="0"/>
              <a:t>endif</a:t>
            </a:r>
            <a:r>
              <a:rPr lang="en-US" sz="1400" dirty="0" smtClean="0"/>
              <a:t>//move16 (); </a:t>
            </a:r>
          </a:p>
          <a:p>
            <a:pPr>
              <a:buNone/>
            </a:pPr>
            <a:r>
              <a:rPr lang="en-US" sz="1400" dirty="0" smtClean="0"/>
              <a:t>    }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Encoder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Does high pass filtering of input speech with cut off frequency at 80 Hz.</a:t>
            </a:r>
          </a:p>
          <a:p>
            <a:pPr lvl="1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Linear Predictive Coding(LPC) Analysis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Represents spectral envelope of  input digital speech in compressed form with help of linear predictive model.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Autocorrelation and Levinson- Durbin algorithm are used in computing speech in compressed form. (A(z) and A^(z)).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Here frames are split in 4 sub frames.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performs 10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order of linear prediction.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 12.2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kbits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/s mode,  this is performed twice per frame with no  look ahead.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other modes, performed once per frame with 5ms look ahead.</a:t>
            </a:r>
          </a:p>
          <a:p>
            <a:pPr lvl="1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Open Loop Pitch Analysis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Filters the preprocessed speech signal with perceptual weighting filter and finds the pitch lag T0.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Open loop pitch search function is selected based on state of VAD and DTX modules.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Encoder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Adaptive Codebook Search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performed on sub frame basis.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computes adaptive excitation vector by performing closed loop pitch search and then interpolating  past excitation at fractional pitch lag so obtained.</a:t>
            </a:r>
          </a:p>
          <a:p>
            <a:pPr lvl="1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Innovative(Fixed) Codebook Search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performed on sub frame basis.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Minimizes error between weighted input speech and synthesized or reconstructed speech.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Encodes the random part of excitation signal since the periodic part is removed.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computes the fixed codebook vector.</a:t>
            </a:r>
          </a:p>
          <a:p>
            <a:pPr lvl="1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Filter Memory Update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Updates the filter memory for adding entries in the codebook for current excitation signal.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Impulse Response Computation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Computes h(n) impulse response which is used for codebook searching.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Encoder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Manas\Desktop\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524000"/>
            <a:ext cx="7972425" cy="461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Decoder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each frame LSP coefficients are interpolated and converted to Linear Predictive coefficients(A^(z).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codebook parameters provided by encoder are decoded  by table lookup.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each sub frame adaptive and fixed code book vectors are interpolated with help of above parameters.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each sub frame, adaptive and fixed codebook vectors are added and the n multiplied with their gain indices to obtain the excitation signal.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signal is passed to the synthesizing filter which gives output as a speech.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speech is further passed for post processing were with help of adaptive post filtering and high pass filter, the speech quality is improved.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Decoder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Manas\Desktop\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828800"/>
            <a:ext cx="7821613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Encoder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Autocorrelation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LSP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Levinson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Decoder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LSP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Modules Optimized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Functions Optimized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Autocorr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Scope for Optimization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Large Iteration Loops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Multiple mathematical function calls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Misaligned Data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Autocorrelation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7726" y="304800"/>
            <a:ext cx="1138452" cy="11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57200" y="1447800"/>
            <a:ext cx="8153400" cy="7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" y="62484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867400"/>
            <a:ext cx="1524000" cy="97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1537</Words>
  <Application>Microsoft Office PowerPoint</Application>
  <PresentationFormat>On-screen Show (4:3)</PresentationFormat>
  <Paragraphs>458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PRELIMINARY DESIGN REVIEW Code Optimization of GSM – AMR Speech Codec</vt:lpstr>
      <vt:lpstr>Introduction</vt:lpstr>
      <vt:lpstr>Encoder Explanation</vt:lpstr>
      <vt:lpstr>Encoder Explanation</vt:lpstr>
      <vt:lpstr>Encoder Block Diagram</vt:lpstr>
      <vt:lpstr>Decoder Explanation</vt:lpstr>
      <vt:lpstr>Decoder Block Diagram</vt:lpstr>
      <vt:lpstr>Modules Optimized</vt:lpstr>
      <vt:lpstr>Autocorrelation</vt:lpstr>
      <vt:lpstr>LSP</vt:lpstr>
      <vt:lpstr>Levinson</vt:lpstr>
      <vt:lpstr>Optimization Techniques</vt:lpstr>
      <vt:lpstr>Optimization Techniques</vt:lpstr>
      <vt:lpstr>Optimization Techniques</vt:lpstr>
      <vt:lpstr>Optimization Techniques</vt:lpstr>
      <vt:lpstr>Optimization Techniques</vt:lpstr>
      <vt:lpstr>Optimization Techniques</vt:lpstr>
      <vt:lpstr>Testing Methodology</vt:lpstr>
      <vt:lpstr>Testing Methodology</vt:lpstr>
      <vt:lpstr>Profiling Results</vt:lpstr>
      <vt:lpstr>Work Distribution</vt:lpstr>
      <vt:lpstr>Milestone Chart</vt:lpstr>
      <vt:lpstr>Output Waveform</vt:lpstr>
      <vt:lpstr>Thank You</vt:lpstr>
      <vt:lpstr>Appendix</vt:lpstr>
      <vt:lpstr>Appendix</vt:lpstr>
      <vt:lpstr>Appendix</vt:lpstr>
      <vt:lpstr>Appendix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Shubhojit</dc:creator>
  <cp:lastModifiedBy>Ashwin</cp:lastModifiedBy>
  <cp:revision>51</cp:revision>
  <dcterms:created xsi:type="dcterms:W3CDTF">2010-11-13T04:22:54Z</dcterms:created>
  <dcterms:modified xsi:type="dcterms:W3CDTF">2010-11-18T13:53:05Z</dcterms:modified>
</cp:coreProperties>
</file>