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1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47BB021-C6E1-4A0F-8F06-0D2407D4EFE6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C75E958-C637-4537-92A1-C8B552A87F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B021-C6E1-4A0F-8F06-0D2407D4EFE6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E958-C637-4537-92A1-C8B552A87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B021-C6E1-4A0F-8F06-0D2407D4EFE6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E958-C637-4537-92A1-C8B552A87F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B021-C6E1-4A0F-8F06-0D2407D4EFE6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E958-C637-4537-92A1-C8B552A87F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47BB021-C6E1-4A0F-8F06-0D2407D4EFE6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C75E958-C637-4537-92A1-C8B552A87F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B021-C6E1-4A0F-8F06-0D2407D4EFE6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E958-C637-4537-92A1-C8B552A87F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B021-C6E1-4A0F-8F06-0D2407D4EFE6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E958-C637-4537-92A1-C8B552A87F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B021-C6E1-4A0F-8F06-0D2407D4EFE6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E958-C637-4537-92A1-C8B552A87F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B021-C6E1-4A0F-8F06-0D2407D4EFE6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E958-C637-4537-92A1-C8B552A87F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B021-C6E1-4A0F-8F06-0D2407D4EFE6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E958-C637-4537-92A1-C8B552A87F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B021-C6E1-4A0F-8F06-0D2407D4EFE6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E958-C637-4537-92A1-C8B552A87F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7BB021-C6E1-4A0F-8F06-0D2407D4EFE6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75E958-C637-4537-92A1-C8B552A87F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.org/osg/cpu2000/papers/COMPUTE" TargetMode="External"/><Relationship Id="rId2" Type="http://schemas.openxmlformats.org/officeDocument/2006/relationships/hyperlink" Target="http://www.cs.wisc.edu/multifacet/misc/spec2000ca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td.nd.edu/ETD-db/theses/available/etd-%2007122008-005947/unrestricted/ThoziyoorS072008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and Evaluation of Pseudo LRU cache eviction policy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Char char="-"/>
            </a:pPr>
            <a:r>
              <a:rPr lang="en-US" dirty="0" err="1" smtClean="0"/>
              <a:t>Shubhojit</a:t>
            </a:r>
            <a:r>
              <a:rPr lang="en-US" dirty="0" smtClean="0"/>
              <a:t> </a:t>
            </a:r>
            <a:r>
              <a:rPr lang="en-US" dirty="0" err="1" smtClean="0"/>
              <a:t>Chattopadhyay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CS7290, Spring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5181600" y="4632325"/>
          <a:ext cx="3429000" cy="1693545"/>
        </p:xfrm>
        <a:graphic>
          <a:graphicData uri="http://schemas.openxmlformats.org/drawingml/2006/table">
            <a:tbl>
              <a:tblPr/>
              <a:tblGrid>
                <a:gridCol w="533400"/>
                <a:gridCol w="457200"/>
                <a:gridCol w="533400"/>
                <a:gridCol w="19050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Book" pitchFamily="34" charset="0"/>
                          <a:ea typeface="新細明體" pitchFamily="18" charset="-120"/>
                        </a:rPr>
                        <a:t>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Book" pitchFamily="34" charset="0"/>
                          <a:ea typeface="新細明體" pitchFamily="18" charset="-120"/>
                        </a:rPr>
                        <a:t>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Book" pitchFamily="34" charset="0"/>
                          <a:ea typeface="新細明體" pitchFamily="18" charset="-120"/>
                        </a:rPr>
                        <a:t>L0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新細明體" pitchFamily="18" charset="-120"/>
                        </a:rPr>
                        <a:t>Way to replace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Way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Way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Way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Way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5"/>
          <p:cNvGraphicFramePr>
            <a:graphicFrameLocks noGrp="1"/>
          </p:cNvGraphicFramePr>
          <p:nvPr/>
        </p:nvGraphicFramePr>
        <p:xfrm>
          <a:off x="749300" y="4640263"/>
          <a:ext cx="3276600" cy="1693545"/>
        </p:xfrm>
        <a:graphic>
          <a:graphicData uri="http://schemas.openxmlformats.org/drawingml/2006/table">
            <a:tbl>
              <a:tblPr/>
              <a:tblGrid>
                <a:gridCol w="1849438"/>
                <a:gridCol w="512762"/>
                <a:gridCol w="457200"/>
                <a:gridCol w="4572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新細明體" pitchFamily="18" charset="-120"/>
                        </a:rPr>
                        <a:t>Way hit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Book" pitchFamily="34" charset="0"/>
                          <a:ea typeface="新細明體" pitchFamily="18" charset="-120"/>
                        </a:rPr>
                        <a:t>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Book" pitchFamily="34" charset="0"/>
                          <a:ea typeface="新細明體" pitchFamily="18" charset="-120"/>
                        </a:rPr>
                        <a:t>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Book" pitchFamily="34" charset="0"/>
                          <a:ea typeface="新細明體" pitchFamily="18" charset="-120"/>
                        </a:rPr>
                        <a:t>L0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Way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Way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Way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Way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67"/>
          <p:cNvSpPr txBox="1">
            <a:spLocks noChangeArrowheads="1"/>
          </p:cNvSpPr>
          <p:nvPr/>
        </p:nvSpPr>
        <p:spPr bwMode="auto">
          <a:xfrm>
            <a:off x="1257300" y="4052888"/>
            <a:ext cx="2357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LRU update algorithm</a:t>
            </a:r>
          </a:p>
        </p:txBody>
      </p:sp>
      <p:sp>
        <p:nvSpPr>
          <p:cNvPr id="7" name="Text Box 68"/>
          <p:cNvSpPr txBox="1">
            <a:spLocks noChangeArrowheads="1"/>
          </p:cNvSpPr>
          <p:nvPr/>
        </p:nvSpPr>
        <p:spPr bwMode="auto">
          <a:xfrm>
            <a:off x="5567363" y="4022725"/>
            <a:ext cx="2895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altLang="zh-TW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Replacement Decision</a:t>
            </a:r>
          </a:p>
        </p:txBody>
      </p:sp>
      <p:grpSp>
        <p:nvGrpSpPr>
          <p:cNvPr id="8" name="Group 99"/>
          <p:cNvGrpSpPr>
            <a:grpSpLocks/>
          </p:cNvGrpSpPr>
          <p:nvPr/>
        </p:nvGrpSpPr>
        <p:grpSpPr bwMode="auto">
          <a:xfrm>
            <a:off x="285750" y="1095375"/>
            <a:ext cx="3998913" cy="1482725"/>
            <a:chOff x="228" y="690"/>
            <a:chExt cx="2592" cy="1200"/>
          </a:xfrm>
        </p:grpSpPr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8" y="690"/>
              <a:ext cx="1104" cy="240"/>
            </a:xfrm>
            <a:prstGeom prst="rect">
              <a:avLst/>
            </a:prstGeom>
            <a:solidFill>
              <a:srgbClr val="FF66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TW" sz="2400" b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AB/CD bit (</a:t>
              </a:r>
              <a:r>
                <a:rPr lang="en-US" altLang="zh-TW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L0</a:t>
              </a:r>
              <a:r>
                <a:rPr lang="en-US" altLang="zh-TW" sz="2400" b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)</a:t>
              </a:r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468" y="1170"/>
              <a:ext cx="864" cy="240"/>
            </a:xfrm>
            <a:prstGeom prst="rect">
              <a:avLst/>
            </a:prstGeom>
            <a:solidFill>
              <a:srgbClr val="FF66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TW" sz="2400" b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A/B bit (</a:t>
              </a:r>
              <a:r>
                <a:rPr lang="en-US" altLang="zh-TW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L1</a:t>
              </a:r>
              <a:r>
                <a:rPr lang="en-US" altLang="zh-TW" sz="2400" b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)</a:t>
              </a:r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620" y="1170"/>
              <a:ext cx="864" cy="240"/>
            </a:xfrm>
            <a:prstGeom prst="rect">
              <a:avLst/>
            </a:prstGeom>
            <a:solidFill>
              <a:srgbClr val="FF66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TW" sz="2400" b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C/D bit (</a:t>
              </a:r>
              <a:r>
                <a:rPr lang="en-US" altLang="zh-TW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L2</a:t>
              </a:r>
              <a:r>
                <a:rPr lang="en-US" altLang="zh-TW" sz="2400" b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)</a:t>
              </a:r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228" y="1650"/>
              <a:ext cx="576" cy="240"/>
            </a:xfrm>
            <a:prstGeom prst="rect">
              <a:avLst/>
            </a:prstGeom>
            <a:solidFill>
              <a:srgbClr val="FF66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TW" sz="2400" b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Way A</a:t>
              </a:r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00" y="1650"/>
              <a:ext cx="576" cy="240"/>
            </a:xfrm>
            <a:prstGeom prst="rect">
              <a:avLst/>
            </a:prstGeom>
            <a:solidFill>
              <a:srgbClr val="FF66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TW" sz="2400" b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Way B</a:t>
              </a:r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1572" y="1650"/>
              <a:ext cx="576" cy="240"/>
            </a:xfrm>
            <a:prstGeom prst="rect">
              <a:avLst/>
            </a:prstGeom>
            <a:solidFill>
              <a:srgbClr val="FF66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TW" sz="2400" b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Way C</a:t>
              </a:r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2244" y="1650"/>
              <a:ext cx="576" cy="240"/>
            </a:xfrm>
            <a:prstGeom prst="rect">
              <a:avLst/>
            </a:prstGeom>
            <a:solidFill>
              <a:srgbClr val="FF66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TW" sz="2400" b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Way D</a:t>
              </a:r>
            </a:p>
          </p:txBody>
        </p:sp>
        <p:cxnSp>
          <p:nvCxnSpPr>
            <p:cNvPr id="16" name="AutoShape 76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900" y="930"/>
              <a:ext cx="600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77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>
              <a:off x="1500" y="930"/>
              <a:ext cx="552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78"/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flipH="1">
              <a:off x="516" y="1410"/>
              <a:ext cx="38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79"/>
            <p:cNvCxnSpPr>
              <a:cxnSpLocks noChangeShapeType="1"/>
              <a:stCxn id="10" idx="2"/>
              <a:endCxn id="13" idx="0"/>
            </p:cNvCxnSpPr>
            <p:nvPr/>
          </p:nvCxnSpPr>
          <p:spPr bwMode="auto">
            <a:xfrm>
              <a:off x="900" y="1410"/>
              <a:ext cx="288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80"/>
            <p:cNvCxnSpPr>
              <a:cxnSpLocks noChangeShapeType="1"/>
              <a:stCxn id="11" idx="2"/>
              <a:endCxn id="14" idx="0"/>
            </p:cNvCxnSpPr>
            <p:nvPr/>
          </p:nvCxnSpPr>
          <p:spPr bwMode="auto">
            <a:xfrm flipH="1">
              <a:off x="1860" y="1410"/>
              <a:ext cx="192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81"/>
            <p:cNvCxnSpPr>
              <a:cxnSpLocks noChangeShapeType="1"/>
              <a:stCxn id="11" idx="2"/>
              <a:endCxn id="15" idx="0"/>
            </p:cNvCxnSpPr>
            <p:nvPr/>
          </p:nvCxnSpPr>
          <p:spPr bwMode="auto">
            <a:xfrm>
              <a:off x="2052" y="1410"/>
              <a:ext cx="480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2" name="Text Box 88"/>
          <p:cNvSpPr txBox="1">
            <a:spLocks noChangeArrowheads="1"/>
          </p:cNvSpPr>
          <p:nvPr/>
        </p:nvSpPr>
        <p:spPr bwMode="auto">
          <a:xfrm>
            <a:off x="3492500" y="4319588"/>
            <a:ext cx="7127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16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AB/CD</a:t>
            </a:r>
          </a:p>
        </p:txBody>
      </p:sp>
      <p:sp>
        <p:nvSpPr>
          <p:cNvPr id="23" name="Text Box 89"/>
          <p:cNvSpPr txBox="1">
            <a:spLocks noChangeArrowheads="1"/>
          </p:cNvSpPr>
          <p:nvPr/>
        </p:nvSpPr>
        <p:spPr bwMode="auto">
          <a:xfrm>
            <a:off x="3117850" y="4319588"/>
            <a:ext cx="4254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16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AB</a:t>
            </a:r>
          </a:p>
        </p:txBody>
      </p:sp>
      <p:sp>
        <p:nvSpPr>
          <p:cNvPr id="24" name="Text Box 90"/>
          <p:cNvSpPr txBox="1">
            <a:spLocks noChangeArrowheads="1"/>
          </p:cNvSpPr>
          <p:nvPr/>
        </p:nvSpPr>
        <p:spPr bwMode="auto">
          <a:xfrm>
            <a:off x="2641600" y="4319588"/>
            <a:ext cx="4254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16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CD</a:t>
            </a:r>
          </a:p>
        </p:txBody>
      </p:sp>
      <p:sp>
        <p:nvSpPr>
          <p:cNvPr id="25" name="Text Box 91"/>
          <p:cNvSpPr txBox="1">
            <a:spLocks noChangeArrowheads="1"/>
          </p:cNvSpPr>
          <p:nvPr/>
        </p:nvSpPr>
        <p:spPr bwMode="auto">
          <a:xfrm>
            <a:off x="6069013" y="4327525"/>
            <a:ext cx="7127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16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AB/CD</a:t>
            </a:r>
          </a:p>
        </p:txBody>
      </p:sp>
      <p:sp>
        <p:nvSpPr>
          <p:cNvPr id="26" name="Text Box 92"/>
          <p:cNvSpPr txBox="1">
            <a:spLocks noChangeArrowheads="1"/>
          </p:cNvSpPr>
          <p:nvPr/>
        </p:nvSpPr>
        <p:spPr bwMode="auto">
          <a:xfrm>
            <a:off x="5694363" y="4327525"/>
            <a:ext cx="4254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16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AB</a:t>
            </a:r>
          </a:p>
        </p:txBody>
      </p:sp>
      <p:sp>
        <p:nvSpPr>
          <p:cNvPr id="27" name="Text Box 93"/>
          <p:cNvSpPr txBox="1">
            <a:spLocks noChangeArrowheads="1"/>
          </p:cNvSpPr>
          <p:nvPr/>
        </p:nvSpPr>
        <p:spPr bwMode="auto">
          <a:xfrm>
            <a:off x="5218113" y="4327525"/>
            <a:ext cx="4254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16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CD</a:t>
            </a:r>
          </a:p>
        </p:txBody>
      </p:sp>
      <p:sp>
        <p:nvSpPr>
          <p:cNvPr id="28" name="Text Box 96"/>
          <p:cNvSpPr txBox="1">
            <a:spLocks noChangeArrowheads="1"/>
          </p:cNvSpPr>
          <p:nvPr/>
        </p:nvSpPr>
        <p:spPr bwMode="auto">
          <a:xfrm>
            <a:off x="914400" y="2732088"/>
            <a:ext cx="3049588" cy="1311275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000"/>
              <a:t>L2L1L0 = 000, </a:t>
            </a:r>
          </a:p>
          <a:p>
            <a:pPr algn="l"/>
            <a:r>
              <a:rPr lang="en-US" sz="2000"/>
              <a:t>there is a hit in Way B, what is the new updated L2L1L0?</a:t>
            </a:r>
          </a:p>
        </p:txBody>
      </p:sp>
      <p:sp>
        <p:nvSpPr>
          <p:cNvPr id="29" name="Rectangle 97"/>
          <p:cNvSpPr>
            <a:spLocks noChangeArrowheads="1"/>
          </p:cNvSpPr>
          <p:nvPr/>
        </p:nvSpPr>
        <p:spPr bwMode="auto">
          <a:xfrm>
            <a:off x="5364163" y="2552700"/>
            <a:ext cx="2714625" cy="1311275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000"/>
              <a:t>L2L1L0 = 001, </a:t>
            </a:r>
          </a:p>
          <a:p>
            <a:pPr algn="l"/>
            <a:r>
              <a:rPr lang="en-US" sz="2000"/>
              <a:t>a way needs to be replaced, which way would be chosen?</a:t>
            </a:r>
          </a:p>
        </p:txBody>
      </p:sp>
      <p:sp>
        <p:nvSpPr>
          <p:cNvPr id="30" name="Rectangle 98"/>
          <p:cNvSpPr>
            <a:spLocks noChangeArrowheads="1"/>
          </p:cNvSpPr>
          <p:nvPr/>
        </p:nvSpPr>
        <p:spPr bwMode="auto">
          <a:xfrm>
            <a:off x="638175" y="5254625"/>
            <a:ext cx="3629025" cy="434975"/>
          </a:xfrm>
          <a:prstGeom prst="rect">
            <a:avLst/>
          </a:prstGeom>
          <a:solidFill>
            <a:srgbClr val="FFFF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100"/>
          <p:cNvSpPr>
            <a:spLocks noChangeArrowheads="1"/>
          </p:cNvSpPr>
          <p:nvPr/>
        </p:nvSpPr>
        <p:spPr bwMode="auto">
          <a:xfrm>
            <a:off x="5072063" y="5559425"/>
            <a:ext cx="3629025" cy="434975"/>
          </a:xfrm>
          <a:prstGeom prst="rect">
            <a:avLst/>
          </a:prstGeom>
          <a:solidFill>
            <a:srgbClr val="FFFF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90600" y="1295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" y="19928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590800" y="1905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24200" y="1295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52600" y="19928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57600" y="1905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in </a:t>
            </a:r>
            <a:r>
              <a:rPr lang="en-US" dirty="0" err="1" smtClean="0"/>
              <a:t>Simplescalar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cache policies are a case in </a:t>
            </a:r>
            <a:r>
              <a:rPr lang="en-US" dirty="0" err="1" smtClean="0"/>
              <a:t>cache.c</a:t>
            </a:r>
            <a:r>
              <a:rPr lang="en-US" dirty="0" smtClean="0"/>
              <a:t>. </a:t>
            </a:r>
            <a:r>
              <a:rPr lang="en-US" dirty="0" smtClean="0"/>
              <a:t>Caches are a set of </a:t>
            </a:r>
            <a:r>
              <a:rPr lang="en-US" dirty="0" err="1" smtClean="0"/>
              <a:t>structs</a:t>
            </a:r>
            <a:r>
              <a:rPr lang="en-US" dirty="0" smtClean="0"/>
              <a:t> that are chained in a queue</a:t>
            </a:r>
          </a:p>
          <a:p>
            <a:r>
              <a:rPr lang="en-US" dirty="0" smtClean="0"/>
              <a:t>Create another case for </a:t>
            </a:r>
            <a:r>
              <a:rPr lang="en-US" dirty="0" err="1" smtClean="0"/>
              <a:t>plru</a:t>
            </a:r>
            <a:r>
              <a:rPr lang="en-US" dirty="0" smtClean="0"/>
              <a:t>. Each cache set has it’s own </a:t>
            </a:r>
            <a:r>
              <a:rPr lang="en-US" dirty="0" err="1" smtClean="0"/>
              <a:t>plru</a:t>
            </a:r>
            <a:r>
              <a:rPr lang="en-US" dirty="0" smtClean="0"/>
              <a:t> vector</a:t>
            </a:r>
          </a:p>
          <a:p>
            <a:r>
              <a:rPr lang="en-US" dirty="0" smtClean="0"/>
              <a:t>For each access, check if it is a hit or a miss</a:t>
            </a:r>
          </a:p>
          <a:p>
            <a:r>
              <a:rPr lang="en-US" dirty="0" smtClean="0"/>
              <a:t>If Hit,</a:t>
            </a:r>
          </a:p>
          <a:p>
            <a:pPr lvl="1"/>
            <a:r>
              <a:rPr lang="en-US" dirty="0" smtClean="0"/>
              <a:t>Update the </a:t>
            </a:r>
            <a:r>
              <a:rPr lang="en-US" dirty="0" err="1" smtClean="0"/>
              <a:t>plru</a:t>
            </a:r>
            <a:r>
              <a:rPr lang="en-US" dirty="0" smtClean="0"/>
              <a:t> vector based on the tree (vector = L2L1L0)</a:t>
            </a:r>
          </a:p>
          <a:p>
            <a:pPr lvl="1"/>
            <a:r>
              <a:rPr lang="en-US" i="1" dirty="0" err="1" smtClean="0"/>
              <a:t>Getvector</a:t>
            </a:r>
            <a:r>
              <a:rPr lang="en-US" i="1" dirty="0" smtClean="0"/>
              <a:t> (</a:t>
            </a:r>
            <a:r>
              <a:rPr lang="en-US" i="1" dirty="0" err="1" smtClean="0"/>
              <a:t>current_vector</a:t>
            </a:r>
            <a:r>
              <a:rPr lang="en-US" i="1" dirty="0" smtClean="0"/>
              <a:t>,  </a:t>
            </a:r>
            <a:r>
              <a:rPr lang="en-US" i="1" dirty="0" err="1" smtClean="0"/>
              <a:t>num_of_ways</a:t>
            </a:r>
            <a:r>
              <a:rPr lang="en-US" i="1" dirty="0" smtClean="0"/>
              <a:t>,  </a:t>
            </a:r>
            <a:r>
              <a:rPr lang="en-US" i="1" dirty="0" err="1" smtClean="0"/>
              <a:t>hit_way</a:t>
            </a:r>
            <a:r>
              <a:rPr lang="en-US" i="1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Miss,</a:t>
            </a:r>
          </a:p>
          <a:p>
            <a:pPr lvl="1"/>
            <a:r>
              <a:rPr lang="en-US" dirty="0" smtClean="0"/>
              <a:t>Find the Least recently used way using the current </a:t>
            </a:r>
            <a:r>
              <a:rPr lang="en-US" dirty="0" err="1" smtClean="0"/>
              <a:t>plru</a:t>
            </a:r>
            <a:r>
              <a:rPr lang="en-US" dirty="0" smtClean="0"/>
              <a:t> vector</a:t>
            </a:r>
          </a:p>
          <a:p>
            <a:pPr lvl="1"/>
            <a:r>
              <a:rPr lang="en-US" i="1" dirty="0" err="1" smtClean="0"/>
              <a:t>Evictway</a:t>
            </a:r>
            <a:r>
              <a:rPr lang="en-US" i="1" dirty="0" smtClean="0"/>
              <a:t>(</a:t>
            </a:r>
            <a:r>
              <a:rPr lang="en-US" i="1" dirty="0" err="1" smtClean="0"/>
              <a:t>current_way</a:t>
            </a:r>
            <a:r>
              <a:rPr lang="en-US" i="1" dirty="0" smtClean="0"/>
              <a:t>, </a:t>
            </a:r>
            <a:r>
              <a:rPr lang="en-US" i="1" dirty="0" err="1" smtClean="0"/>
              <a:t>num_of_ways</a:t>
            </a:r>
            <a:r>
              <a:rPr lang="en-US" i="1" dirty="0" smtClean="0"/>
              <a:t>)</a:t>
            </a:r>
          </a:p>
          <a:p>
            <a:pPr lvl="1"/>
            <a:r>
              <a:rPr lang="en-US" i="1" dirty="0" err="1" smtClean="0"/>
              <a:t>Getvector</a:t>
            </a:r>
            <a:r>
              <a:rPr lang="en-US" i="1" dirty="0" smtClean="0"/>
              <a:t>()</a:t>
            </a:r>
            <a:r>
              <a:rPr lang="en-US" dirty="0" smtClean="0"/>
              <a:t> to update the </a:t>
            </a:r>
            <a:r>
              <a:rPr lang="en-US" dirty="0" err="1" smtClean="0"/>
              <a:t>plru</a:t>
            </a:r>
            <a:r>
              <a:rPr lang="en-US" dirty="0" smtClean="0"/>
              <a:t> vector now since this is most recently used way now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Baseline Cache configuration for evaluation (unless otherwise specified):</a:t>
            </a:r>
          </a:p>
          <a:p>
            <a:pPr lvl="1"/>
            <a:r>
              <a:rPr lang="en-US" sz="1800" dirty="0" smtClean="0"/>
              <a:t>Intel Clarkdale </a:t>
            </a:r>
            <a:r>
              <a:rPr lang="en-US" sz="1800" dirty="0" err="1" smtClean="0"/>
              <a:t>Microarchitecture</a:t>
            </a:r>
            <a:r>
              <a:rPr lang="en-US" sz="1800" dirty="0" smtClean="0"/>
              <a:t> (1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gen Core i3)</a:t>
            </a:r>
          </a:p>
          <a:p>
            <a:pPr lvl="1"/>
            <a:r>
              <a:rPr lang="en-US" sz="1800" dirty="0" smtClean="0"/>
              <a:t>Split L1 Instruction and Data Cache (32KB, 8 ways)</a:t>
            </a:r>
          </a:p>
          <a:p>
            <a:pPr lvl="1"/>
            <a:r>
              <a:rPr lang="en-US" sz="1800" dirty="0" smtClean="0"/>
              <a:t> Unified L2 cache (256KB, 8 ways)</a:t>
            </a:r>
            <a:endParaRPr lang="en-US" sz="2000" dirty="0" smtClean="0"/>
          </a:p>
          <a:p>
            <a:r>
              <a:rPr lang="en-US" sz="2400" dirty="0" smtClean="0"/>
              <a:t>Testing methodology</a:t>
            </a:r>
          </a:p>
          <a:p>
            <a:pPr lvl="1"/>
            <a:r>
              <a:rPr lang="en-US" sz="1800" dirty="0" smtClean="0"/>
              <a:t>Modify </a:t>
            </a:r>
            <a:r>
              <a:rPr lang="en-US" sz="1800" dirty="0" err="1" smtClean="0"/>
              <a:t>config</a:t>
            </a:r>
            <a:r>
              <a:rPr lang="en-US" sz="1800" dirty="0" smtClean="0"/>
              <a:t> file to activate different policies</a:t>
            </a:r>
          </a:p>
          <a:p>
            <a:pPr lvl="1"/>
            <a:r>
              <a:rPr lang="en-US" sz="1800" dirty="0" smtClean="0"/>
              <a:t>Run the simulator through SPEC2000 benchmarks for 10 million instructions</a:t>
            </a:r>
            <a:endParaRPr lang="en-US" sz="2000" dirty="0" smtClean="0"/>
          </a:p>
          <a:p>
            <a:r>
              <a:rPr lang="en-US" sz="2400" dirty="0" smtClean="0"/>
              <a:t>Performance Metrics:</a:t>
            </a:r>
          </a:p>
          <a:p>
            <a:pPr lvl="1"/>
            <a:r>
              <a:rPr lang="en-US" sz="1800" dirty="0" smtClean="0"/>
              <a:t>Replacement/Eviction Rate</a:t>
            </a:r>
          </a:p>
          <a:p>
            <a:pPr lvl="1"/>
            <a:r>
              <a:rPr lang="en-US" sz="1800" dirty="0" smtClean="0"/>
              <a:t>IPC</a:t>
            </a:r>
          </a:p>
          <a:p>
            <a:pPr lvl="1"/>
            <a:r>
              <a:rPr lang="en-US" sz="1800" dirty="0" smtClean="0"/>
              <a:t>Power Consumption</a:t>
            </a:r>
          </a:p>
          <a:p>
            <a:pPr lvl="1"/>
            <a:r>
              <a:rPr lang="en-US" sz="1800" dirty="0" smtClean="0"/>
              <a:t>Storage/Hardware update requirements per cache access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Evaluation(Replacement Rate)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763000" cy="4525963"/>
          </a:xfrm>
        </p:spPr>
        <p:txBody>
          <a:bodyPr/>
          <a:lstStyle/>
          <a:p>
            <a:r>
              <a:rPr lang="en-US" dirty="0" smtClean="0"/>
              <a:t>Replacement Rate for policies in L1 cache:</a:t>
            </a:r>
          </a:p>
          <a:p>
            <a:pPr lvl="1"/>
            <a:r>
              <a:rPr lang="en-US" sz="2000" dirty="0" smtClean="0"/>
              <a:t>LRU only slightly better than </a:t>
            </a:r>
            <a:r>
              <a:rPr lang="en-US" sz="2000" dirty="0" err="1" smtClean="0"/>
              <a:t>plru</a:t>
            </a:r>
            <a:endParaRPr lang="en-US" sz="2000" dirty="0" smtClean="0"/>
          </a:p>
          <a:p>
            <a:pPr lvl="1"/>
            <a:r>
              <a:rPr lang="en-US" sz="2000" dirty="0" err="1" smtClean="0"/>
              <a:t>Plru</a:t>
            </a:r>
            <a:r>
              <a:rPr lang="en-US" sz="2000" dirty="0" smtClean="0"/>
              <a:t>, however, performs better than random or FIFO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895600"/>
            <a:ext cx="5715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evaluation (Replacement Rate)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Replacement rate for </a:t>
            </a:r>
            <a:r>
              <a:rPr lang="en-US" dirty="0" err="1" smtClean="0"/>
              <a:t>pLRU</a:t>
            </a:r>
            <a:r>
              <a:rPr lang="en-US" dirty="0" smtClean="0"/>
              <a:t> with increasing number of ways </a:t>
            </a:r>
            <a:r>
              <a:rPr lang="en-US" sz="2400" dirty="0" smtClean="0"/>
              <a:t>(overall L1 cache size =32KB const)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90800"/>
            <a:ext cx="68865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evaluation (IPC)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IPC with increasing L1 cache size</a:t>
            </a:r>
          </a:p>
          <a:p>
            <a:pPr lvl="1"/>
            <a:r>
              <a:rPr lang="en-US" dirty="0" smtClean="0"/>
              <a:t>IPC of </a:t>
            </a:r>
            <a:r>
              <a:rPr lang="en-US" dirty="0" err="1" smtClean="0"/>
              <a:t>pLRU</a:t>
            </a:r>
            <a:r>
              <a:rPr lang="en-US" dirty="0" smtClean="0"/>
              <a:t> is only slightly worse than LRU in all cases, with Random in 3</a:t>
            </a:r>
            <a:r>
              <a:rPr lang="en-US" baseline="30000" dirty="0" smtClean="0"/>
              <a:t>rd</a:t>
            </a:r>
            <a:r>
              <a:rPr lang="en-US" dirty="0" smtClean="0"/>
              <a:t> and FIFO is the worst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276600"/>
            <a:ext cx="61150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 (IPC)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IPC when </a:t>
            </a:r>
            <a:r>
              <a:rPr lang="en-US" dirty="0" err="1" smtClean="0"/>
              <a:t>plru</a:t>
            </a:r>
            <a:r>
              <a:rPr lang="en-US" dirty="0" smtClean="0"/>
              <a:t> is used in both L1 and L2 as opposed to using only in one level</a:t>
            </a:r>
          </a:p>
          <a:p>
            <a:pPr lvl="1"/>
            <a:r>
              <a:rPr lang="en-US" sz="1800" dirty="0" smtClean="0"/>
              <a:t>Higher IPC when used only in L2 (because L1 has LRU)</a:t>
            </a:r>
          </a:p>
          <a:p>
            <a:pPr lvl="1"/>
            <a:r>
              <a:rPr lang="en-US" sz="1800" dirty="0" smtClean="0"/>
              <a:t>Using in both levels makes IPC performance even worse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505200"/>
            <a:ext cx="5248275" cy="310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 (Power)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Consumption is calculated using CACTI simulator (provided by HP)</a:t>
            </a:r>
          </a:p>
          <a:p>
            <a:r>
              <a:rPr lang="en-US" dirty="0" smtClean="0"/>
              <a:t>Takes various cache configurations as input and the computes Dynamic Read energy consumption, area and complexity</a:t>
            </a:r>
          </a:p>
          <a:p>
            <a:r>
              <a:rPr lang="en-US" dirty="0" smtClean="0"/>
              <a:t>Inputs like Cache line size, technology node etc.</a:t>
            </a:r>
          </a:p>
          <a:p>
            <a:r>
              <a:rPr lang="en-US" dirty="0" smtClean="0"/>
              <a:t>Has a web interface, but for most purposes you need to download the source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consumption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smtClean="0"/>
              <a:t>the </a:t>
            </a:r>
            <a:r>
              <a:rPr lang="en-US" dirty="0" err="1"/>
              <a:t>clarkdale</a:t>
            </a:r>
            <a:r>
              <a:rPr lang="en-US" dirty="0"/>
              <a:t> configuration (L1 32KB </a:t>
            </a:r>
            <a:r>
              <a:rPr lang="en-US" dirty="0" smtClean="0"/>
              <a:t>and 8 </a:t>
            </a:r>
            <a:r>
              <a:rPr lang="en-US" dirty="0"/>
              <a:t>ways, L2 256KB and 8 ways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i="1" dirty="0"/>
              <a:t>Total energy consumption = </a:t>
            </a:r>
            <a:r>
              <a:rPr lang="en-US" i="1" dirty="0" smtClean="0"/>
              <a:t>Total Energy </a:t>
            </a:r>
            <a:r>
              <a:rPr lang="en-US" i="1" dirty="0"/>
              <a:t>consumed </a:t>
            </a:r>
            <a:r>
              <a:rPr lang="en-US" i="1" dirty="0" smtClean="0"/>
              <a:t>in </a:t>
            </a:r>
            <a:r>
              <a:rPr lang="en-US" i="1" dirty="0" smtClean="0"/>
              <a:t>all accesses in L1 </a:t>
            </a:r>
            <a:r>
              <a:rPr lang="en-US" i="1" dirty="0"/>
              <a:t>+ </a:t>
            </a:r>
            <a:r>
              <a:rPr lang="en-US" i="1" dirty="0" smtClean="0"/>
              <a:t>Total energy </a:t>
            </a:r>
            <a:r>
              <a:rPr lang="en-US" i="1" dirty="0"/>
              <a:t>consumed in </a:t>
            </a:r>
            <a:r>
              <a:rPr lang="en-US" i="1" dirty="0" smtClean="0"/>
              <a:t>all accesses in </a:t>
            </a:r>
            <a:r>
              <a:rPr lang="en-US" i="1" dirty="0" smtClean="0"/>
              <a:t>L2</a:t>
            </a:r>
            <a:endParaRPr lang="en-US" i="1" dirty="0"/>
          </a:p>
          <a:p>
            <a:r>
              <a:rPr lang="en-US" dirty="0"/>
              <a:t>In the above formula, </a:t>
            </a:r>
            <a:r>
              <a:rPr lang="en-US" i="1" dirty="0"/>
              <a:t>Energy consumed in </a:t>
            </a:r>
            <a:r>
              <a:rPr lang="en-US" i="1" dirty="0" smtClean="0"/>
              <a:t>each level </a:t>
            </a:r>
            <a:r>
              <a:rPr lang="en-US" i="1" dirty="0"/>
              <a:t>of cache = Dynamic read energy </a:t>
            </a:r>
            <a:r>
              <a:rPr lang="en-US" i="1" dirty="0" smtClean="0"/>
              <a:t>per access*Total </a:t>
            </a:r>
            <a:r>
              <a:rPr lang="en-US" i="1" dirty="0"/>
              <a:t>number of accesses in that cache </a:t>
            </a:r>
            <a:r>
              <a:rPr lang="en-US" i="1" dirty="0" smtClean="0"/>
              <a:t>level</a:t>
            </a:r>
          </a:p>
          <a:p>
            <a:r>
              <a:rPr lang="en-US" i="1" dirty="0" smtClean="0"/>
              <a:t> </a:t>
            </a:r>
            <a:r>
              <a:rPr lang="en-US" dirty="0" smtClean="0"/>
              <a:t>where </a:t>
            </a:r>
            <a:r>
              <a:rPr lang="en-US" i="1" dirty="0"/>
              <a:t>Dynamic read energy/access = </a:t>
            </a:r>
            <a:r>
              <a:rPr lang="en-US" i="1" dirty="0" smtClean="0"/>
              <a:t>Dynamic read </a:t>
            </a:r>
            <a:r>
              <a:rPr lang="en-US" i="1" dirty="0"/>
              <a:t>energy of Data array/per access + </a:t>
            </a:r>
            <a:r>
              <a:rPr lang="en-US" i="1" dirty="0" smtClean="0"/>
              <a:t>Dynamic read </a:t>
            </a:r>
            <a:r>
              <a:rPr lang="en-US" i="1" dirty="0"/>
              <a:t>energy of Tag/access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 (Energy)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So, we can see that </a:t>
            </a:r>
            <a:r>
              <a:rPr lang="en-US" sz="2400" dirty="0" err="1"/>
              <a:t>plru</a:t>
            </a:r>
            <a:r>
              <a:rPr lang="en-US" sz="2400" dirty="0"/>
              <a:t> overall consumes </a:t>
            </a:r>
            <a:r>
              <a:rPr lang="en-US" sz="2400" dirty="0" smtClean="0"/>
              <a:t>slightly more </a:t>
            </a:r>
            <a:r>
              <a:rPr lang="en-US" sz="2400" dirty="0"/>
              <a:t>energy as compared to </a:t>
            </a:r>
            <a:r>
              <a:rPr lang="en-US" sz="2400" dirty="0" err="1"/>
              <a:t>lru</a:t>
            </a:r>
            <a:r>
              <a:rPr lang="en-US" sz="2400" dirty="0"/>
              <a:t> on account of </a:t>
            </a:r>
            <a:r>
              <a:rPr lang="en-US" sz="2400" dirty="0" smtClean="0"/>
              <a:t>more replacements</a:t>
            </a:r>
            <a:r>
              <a:rPr lang="en-US" sz="2400" dirty="0"/>
              <a:t>. However the difference in </a:t>
            </a:r>
            <a:r>
              <a:rPr lang="en-US" sz="2400" dirty="0" smtClean="0"/>
              <a:t>energy consumption </a:t>
            </a:r>
            <a:r>
              <a:rPr lang="en-US" sz="2400" dirty="0"/>
              <a:t>for 10 million cycles is very little.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276600"/>
            <a:ext cx="48577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cache eviction?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Caches have limited capacity</a:t>
            </a:r>
          </a:p>
          <a:p>
            <a:r>
              <a:rPr lang="en-US" dirty="0" smtClean="0"/>
              <a:t>Set Associative caches have have conflict misses (Index is same but Tag is different)</a:t>
            </a:r>
          </a:p>
          <a:p>
            <a:r>
              <a:rPr lang="en-US" dirty="0" smtClean="0"/>
              <a:t>How to decide which way to evict?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5257800"/>
            <a:ext cx="11430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Way A</a:t>
            </a:r>
            <a:endParaRPr lang="en-US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600" y="3886200"/>
            <a:ext cx="2819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access address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4876800"/>
            <a:ext cx="70104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													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7800" y="5257800"/>
            <a:ext cx="6096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Tag A</a:t>
            </a:r>
            <a:endParaRPr lang="en-US" sz="1200" b="1" dirty="0"/>
          </a:p>
        </p:txBody>
      </p:sp>
      <p:cxnSp>
        <p:nvCxnSpPr>
          <p:cNvPr id="12" name="Shape 11"/>
          <p:cNvCxnSpPr>
            <a:stCxn id="8" idx="2"/>
            <a:endCxn id="10" idx="1"/>
          </p:cNvCxnSpPr>
          <p:nvPr/>
        </p:nvCxnSpPr>
        <p:spPr>
          <a:xfrm rot="5400000">
            <a:off x="990600" y="4800600"/>
            <a:ext cx="1104900" cy="190500"/>
          </a:xfrm>
          <a:prstGeom prst="bentConnector4">
            <a:avLst>
              <a:gd name="adj1" fmla="val 41379"/>
              <a:gd name="adj2" fmla="val 22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5498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4191000" y="5334000"/>
            <a:ext cx="304800" cy="1066800"/>
          </a:xfrm>
          <a:prstGeom prst="leftBrace">
            <a:avLst>
              <a:gd name="adj1" fmla="val 8333"/>
              <a:gd name="adj2" fmla="val 53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00400" y="6107668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Each way = one cache line (64B)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810000" y="5257800"/>
            <a:ext cx="1143000" cy="381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Way B</a:t>
            </a:r>
            <a:endParaRPr lang="en-US" sz="1600" b="1" dirty="0"/>
          </a:p>
        </p:txBody>
      </p:sp>
      <p:sp>
        <p:nvSpPr>
          <p:cNvPr id="23" name="Rectangle 22"/>
          <p:cNvSpPr/>
          <p:nvPr/>
        </p:nvSpPr>
        <p:spPr>
          <a:xfrm>
            <a:off x="3200400" y="5257800"/>
            <a:ext cx="609600" cy="381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Tag B</a:t>
            </a:r>
            <a:endParaRPr lang="en-US" sz="1200" b="1" dirty="0"/>
          </a:p>
        </p:txBody>
      </p:sp>
      <p:sp>
        <p:nvSpPr>
          <p:cNvPr id="24" name="Rectangle 23"/>
          <p:cNvSpPr/>
          <p:nvPr/>
        </p:nvSpPr>
        <p:spPr>
          <a:xfrm>
            <a:off x="5562600" y="5257800"/>
            <a:ext cx="1143000" cy="381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Way C</a:t>
            </a:r>
            <a:endParaRPr lang="en-US" sz="1600" b="1" dirty="0"/>
          </a:p>
        </p:txBody>
      </p:sp>
      <p:sp>
        <p:nvSpPr>
          <p:cNvPr id="25" name="Rectangle 24"/>
          <p:cNvSpPr/>
          <p:nvPr/>
        </p:nvSpPr>
        <p:spPr>
          <a:xfrm>
            <a:off x="4953000" y="5257800"/>
            <a:ext cx="609600" cy="381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Tag C</a:t>
            </a:r>
            <a:endParaRPr lang="en-US" sz="1200" b="1" dirty="0"/>
          </a:p>
        </p:txBody>
      </p:sp>
      <p:sp>
        <p:nvSpPr>
          <p:cNvPr id="26" name="Rectangle 25"/>
          <p:cNvSpPr/>
          <p:nvPr/>
        </p:nvSpPr>
        <p:spPr>
          <a:xfrm>
            <a:off x="7315200" y="5257800"/>
            <a:ext cx="1143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Way D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6705600" y="5257800"/>
            <a:ext cx="609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Tag D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 (Storage)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 every cache access, we need to update the tracking bits based on eviction policy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667000"/>
            <a:ext cx="52101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 (Storage)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the same Intel </a:t>
            </a:r>
            <a:r>
              <a:rPr lang="en-US" dirty="0" err="1" smtClean="0"/>
              <a:t>clarkdale</a:t>
            </a:r>
            <a:r>
              <a:rPr lang="en-US" dirty="0" smtClean="0"/>
              <a:t> configuration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743200"/>
            <a:ext cx="7235323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pLRU</a:t>
            </a:r>
            <a:r>
              <a:rPr lang="en-US" dirty="0" smtClean="0"/>
              <a:t> is almost equivalent to LRU in terms of Eviction Rate, IPC and hit based energy consumption</a:t>
            </a:r>
          </a:p>
          <a:p>
            <a:r>
              <a:rPr lang="en-US" dirty="0" smtClean="0"/>
              <a:t>The storage/update requirements for </a:t>
            </a:r>
            <a:r>
              <a:rPr lang="en-US" dirty="0" err="1" smtClean="0"/>
              <a:t>pLRU</a:t>
            </a:r>
            <a:r>
              <a:rPr lang="en-US" dirty="0" smtClean="0"/>
              <a:t> is lesser than LRU for almost the same IPC performance</a:t>
            </a:r>
          </a:p>
          <a:p>
            <a:r>
              <a:rPr lang="en-US" dirty="0" smtClean="0"/>
              <a:t>Ideal for L1 caches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de-DE" sz="1200" dirty="0" smtClean="0">
                <a:latin typeface="Arial" pitchFamily="34" charset="0"/>
                <a:cs typeface="Arial" pitchFamily="34" charset="0"/>
              </a:rPr>
              <a:t>[1] Ackland B., Anesko D., Brinthaupt D., Daubert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S.J,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Kalavade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A..,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Knoblock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J.,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Micca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E.,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Moturi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M.,Nicol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C.J., O’Neill J.H.,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Othmer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J.,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Sackinger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E.,Singh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K. J., Sweet J.,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Terman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C. J., and Williams J.,“A Single-Chip, 1.6 Billion, 16-b MAC/s Multiprocessor DSP,” IEEE Journal of Solid-state circuits, Vol. 35, No. 3, March 2000, pp. 412-423.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[2]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Belady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, L.A., “A study of replacement algorithms for a virtual storage computer,” IBM Systems Journal, 5(2):79- 101, 1966.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[3] Burger D., Austin T., “The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SimpleScalar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Tool Set, Version 2.0,” University of Wisconsin-Madison Technical Report #1342, June 1997.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[4]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Cantin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J. F, Hill M. D., Cache Performance of the SPEC CPU2000 Benchmarks, </a:t>
            </a:r>
            <a:r>
              <a:rPr lang="en-US" sz="1200" dirty="0" smtClean="0">
                <a:latin typeface="Arial" pitchFamily="34" charset="0"/>
                <a:cs typeface="Arial" pitchFamily="34" charset="0"/>
                <a:hlinkClick r:id="rId2"/>
              </a:rPr>
              <a:t>http://www.cs.wisc.edu/multifacet/misc/spec2000cach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e- data/</a:t>
            </a:r>
          </a:p>
          <a:p>
            <a:r>
              <a:rPr lang="it-IT" sz="1200" dirty="0" smtClean="0">
                <a:latin typeface="Arial" pitchFamily="34" charset="0"/>
                <a:cs typeface="Arial" pitchFamily="34" charset="0"/>
              </a:rPr>
              <a:t>[5]Hennessy J. L., Patterson D., Computer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Architecture: A Quantitative Approach, Third Edition, Morgan Kaufmann Publishers, 2003.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[6] Henning J. L., SPEC CPU2000: Measuring CPU Performance in the New Millennium, IEEE Computer, vol. 33, no. 7, July 2000, pp. 28-35, </a:t>
            </a:r>
            <a:r>
              <a:rPr lang="en-US" sz="1200" dirty="0" smtClean="0">
                <a:latin typeface="Arial" pitchFamily="34" charset="0"/>
                <a:cs typeface="Arial" pitchFamily="34" charset="0"/>
                <a:hlinkClick r:id="rId3"/>
              </a:rPr>
              <a:t>http://www.spec.org/osg/cpu2000/papers/COMPUTE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R_20 0007-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bstract.JLH.html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[7] Wong W., Baer J-L., “Modified LRU Policies for Improving Second-level Cache Behavior,” Proceedings of the 6th International Symposium on High-Performance Computer Architecture, Toulouse, France, January 2000 </a:t>
            </a:r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 [8] Hussein Al-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zoubi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Ar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Milenkovic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Milena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Milenkovic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, “Performance Evaluation of Cache Replacement Policies for the SPEC CPU2000 Benchmark Suite ”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[9]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Hsin-Hsien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Lee, class notes ECE 6100, Georgia Institute of Technology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[10] </a:t>
            </a:r>
            <a:r>
              <a:rPr lang="en-US" sz="1200" dirty="0" smtClean="0">
                <a:latin typeface="Arial" pitchFamily="34" charset="0"/>
                <a:cs typeface="Arial" pitchFamily="34" charset="0"/>
                <a:hlinkClick r:id="rId4"/>
              </a:rPr>
              <a:t>http://etd.nd.edu/ETD-db/theses/available/etd- 07122008-005947/unrestricted/ThoziyoorS072008.pdf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for computation of dynamic power using CACTI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[11] http://www.hpl.hp.com/research/cacti/ HP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Cacti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simulator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</a:p>
          <a:p>
            <a:r>
              <a:rPr lang="en-US" dirty="0" smtClean="0"/>
              <a:t>Most Recently used (keep track of which way was the one last used)</a:t>
            </a:r>
          </a:p>
          <a:p>
            <a:r>
              <a:rPr lang="en-US" dirty="0" smtClean="0"/>
              <a:t>FIFO</a:t>
            </a:r>
          </a:p>
          <a:p>
            <a:r>
              <a:rPr lang="en-US" dirty="0" smtClean="0"/>
              <a:t>Least Recently used</a:t>
            </a:r>
          </a:p>
          <a:p>
            <a:r>
              <a:rPr lang="en-US" dirty="0" smtClean="0"/>
              <a:t>Not Recently Used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6172200" y="6553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81800" y="63246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Policy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00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1600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6200" y="1600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1600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2514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62200" y="2514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86200" y="2514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0200" y="2514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3429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62200" y="3429000"/>
            <a:ext cx="15240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6200" y="3429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0200" y="3429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8200" y="4343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362200" y="4343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86200" y="4343400"/>
            <a:ext cx="15240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10200" y="4343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D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3733800" y="19812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733800" y="28956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3733800" y="38100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09800" y="1143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057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098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E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09800" y="3962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867400" y="5334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7000" y="5334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6" name="Straight Connector 35"/>
          <p:cNvCxnSpPr>
            <a:stCxn id="28" idx="2"/>
          </p:cNvCxnSpPr>
          <p:nvPr/>
        </p:nvCxnSpPr>
        <p:spPr>
          <a:xfrm>
            <a:off x="6781800" y="5791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72200" y="5791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XORga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75220" y="6240780"/>
            <a:ext cx="678180" cy="46482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7086600" y="5334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59" name="Elbow Connector 58"/>
          <p:cNvCxnSpPr>
            <a:stCxn id="52" idx="3"/>
            <a:endCxn id="55" idx="3"/>
          </p:cNvCxnSpPr>
          <p:nvPr/>
        </p:nvCxnSpPr>
        <p:spPr>
          <a:xfrm flipH="1" flipV="1">
            <a:off x="7696200" y="5562600"/>
            <a:ext cx="457200" cy="91059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27" idx="1"/>
            <a:endCxn id="18" idx="2"/>
          </p:cNvCxnSpPr>
          <p:nvPr/>
        </p:nvCxnSpPr>
        <p:spPr>
          <a:xfrm rot="10800000">
            <a:off x="4648200" y="4724400"/>
            <a:ext cx="1219200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57600" y="5943601"/>
            <a:ext cx="2362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Linear Feedback shift register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8382000" y="5791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1910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Pseudo Random generates 01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191000" y="3886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Pseudo Random generates 10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315200" y="2971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Evict Way B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315200" y="3886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Evict Way C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191000" y="20574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effect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Policy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1752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1752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4400" y="1752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1752600"/>
            <a:ext cx="15240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6400" y="2667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2667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24400" y="2667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48400" y="2667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76400" y="3581400"/>
            <a:ext cx="15240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00400" y="3581400"/>
            <a:ext cx="15240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24400" y="3581400"/>
            <a:ext cx="15240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48400" y="3581400"/>
            <a:ext cx="15240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76400" y="4495800"/>
            <a:ext cx="15240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L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00400" y="4495800"/>
            <a:ext cx="15240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24400" y="4495800"/>
            <a:ext cx="15240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248400" y="4495800"/>
            <a:ext cx="15240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B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4572000" y="21336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4572000" y="30480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4572000" y="39624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2400" y="1676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76600" y="2209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76600" y="3135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76600" y="4038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19200" y="1002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Last In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81800" y="990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First In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4" idx="0"/>
          </p:cNvCxnSpPr>
          <p:nvPr/>
        </p:nvCxnSpPr>
        <p:spPr>
          <a:xfrm>
            <a:off x="1943100" y="1371600"/>
            <a:ext cx="495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2"/>
            <a:endCxn id="7" idx="0"/>
          </p:cNvCxnSpPr>
          <p:nvPr/>
        </p:nvCxnSpPr>
        <p:spPr>
          <a:xfrm flipH="1">
            <a:off x="7010400" y="1359932"/>
            <a:ext cx="495300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53000" y="22098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effect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53000" y="3124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Evict Way 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953000" y="4038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Evict Way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LRU Policy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752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1752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1752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3600" y="1752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2667000"/>
            <a:ext cx="15240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2667000"/>
            <a:ext cx="15240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19600" y="2667000"/>
            <a:ext cx="15240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43600" y="2667000"/>
            <a:ext cx="15240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71600" y="3581400"/>
            <a:ext cx="15240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95600" y="3581400"/>
            <a:ext cx="15240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B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19600" y="3581400"/>
            <a:ext cx="15240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43600" y="3581400"/>
            <a:ext cx="15240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71600" y="4495800"/>
            <a:ext cx="15240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L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95600" y="4495800"/>
            <a:ext cx="15240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419600" y="4495800"/>
            <a:ext cx="15240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943600" y="4495800"/>
            <a:ext cx="15240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 A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4267200" y="21336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4267200" y="30480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4267200" y="39624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2400" y="1676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2221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71800" y="3124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71800" y="40502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" y="10022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Most recently used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72200" y="990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Least recently used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4" idx="0"/>
          </p:cNvCxnSpPr>
          <p:nvPr/>
        </p:nvCxnSpPr>
        <p:spPr>
          <a:xfrm>
            <a:off x="1371600" y="13716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2"/>
            <a:endCxn id="7" idx="0"/>
          </p:cNvCxnSpPr>
          <p:nvPr/>
        </p:nvCxnSpPr>
        <p:spPr>
          <a:xfrm flipH="1">
            <a:off x="6705600" y="1359932"/>
            <a:ext cx="647700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72000" y="2221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location of B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48200" y="31242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Evict Way 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48200" y="4038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Evict Way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a new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Primary disadvantage of above policies</a:t>
            </a:r>
          </a:p>
          <a:p>
            <a:pPr lvl="1"/>
            <a:r>
              <a:rPr lang="en-US" dirty="0" smtClean="0"/>
              <a:t>Some have high eviction rate</a:t>
            </a:r>
          </a:p>
          <a:p>
            <a:pPr lvl="1"/>
            <a:r>
              <a:rPr lang="en-US" dirty="0" smtClean="0"/>
              <a:t>Some have Hardware and latency concerns</a:t>
            </a:r>
          </a:p>
          <a:p>
            <a:pPr lvl="1"/>
            <a:r>
              <a:rPr lang="en-US" dirty="0" smtClean="0"/>
              <a:t>Some have higher Energy </a:t>
            </a:r>
            <a:r>
              <a:rPr lang="en-US" dirty="0" smtClean="0"/>
              <a:t>Concerns</a:t>
            </a:r>
          </a:p>
          <a:p>
            <a:pPr lvl="1"/>
            <a:r>
              <a:rPr lang="en-US" dirty="0" smtClean="0"/>
              <a:t>How to maintain small latencies for closest caches if we have to update so much?</a:t>
            </a:r>
            <a:endParaRPr lang="en-US" dirty="0" smtClean="0"/>
          </a:p>
          <a:p>
            <a:r>
              <a:rPr lang="en-US" altLang="zh-TW" dirty="0" smtClean="0">
                <a:ea typeface="新細明體" pitchFamily="18" charset="-120"/>
              </a:rPr>
              <a:t>Problems with True LRU 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Expensive in terms of speed and hardware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Need to remember the order in which all N lines were last accessed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N! scenarios 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 </a:t>
            </a:r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  <a:sym typeface="Symbol" pitchFamily="18" charset="2"/>
              </a:rPr>
              <a:t>O(N log N</a:t>
            </a:r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LRU bits</a:t>
            </a:r>
          </a:p>
          <a:p>
            <a:pPr lvl="2"/>
            <a:r>
              <a:rPr lang="en-US" altLang="zh-TW" dirty="0" smtClean="0">
                <a:ea typeface="新細明體" pitchFamily="18" charset="-120"/>
              </a:rPr>
              <a:t>2-ways </a:t>
            </a:r>
            <a:r>
              <a:rPr lang="en-US" altLang="zh-TW" dirty="0" smtClean="0">
                <a:ea typeface="新細明體" pitchFamily="18" charset="-120"/>
                <a:sym typeface="Wingdings" pitchFamily="2" charset="2"/>
              </a:rPr>
              <a:t> AB BA = 2 = 2!</a:t>
            </a:r>
          </a:p>
          <a:p>
            <a:pPr lvl="2"/>
            <a:r>
              <a:rPr lang="en-US" altLang="zh-TW" dirty="0" smtClean="0">
                <a:ea typeface="新細明體" pitchFamily="18" charset="-120"/>
              </a:rPr>
              <a:t>3-ways </a:t>
            </a:r>
            <a:r>
              <a:rPr lang="en-US" altLang="zh-TW" dirty="0" smtClean="0">
                <a:ea typeface="新細明體" pitchFamily="18" charset="-120"/>
                <a:sym typeface="Wingdings" pitchFamily="2" charset="2"/>
              </a:rPr>
              <a:t> ABC ACB BAC BCA CAB CBA = 6 = 3!</a:t>
            </a:r>
            <a:endParaRPr lang="en-US" altLang="zh-TW" dirty="0" smtClean="0">
              <a:ea typeface="新細明體" pitchFamily="18" charset="-12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– LRU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Tree based tracking</a:t>
            </a:r>
          </a:p>
          <a:p>
            <a:r>
              <a:rPr lang="en-US" dirty="0" smtClean="0"/>
              <a:t>Not exactly LRU, but not far from it either</a:t>
            </a:r>
          </a:p>
          <a:p>
            <a:r>
              <a:rPr lang="en-US" dirty="0" smtClean="0"/>
              <a:t>O(N) number of bits</a:t>
            </a:r>
          </a:p>
          <a:p>
            <a:r>
              <a:rPr lang="en-US" dirty="0" smtClean="0"/>
              <a:t>Faster than LRU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LRU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70"/>
          <p:cNvSpPr>
            <a:spLocks noChangeArrowheads="1"/>
          </p:cNvSpPr>
          <p:nvPr/>
        </p:nvSpPr>
        <p:spPr bwMode="auto">
          <a:xfrm>
            <a:off x="1676400" y="1752600"/>
            <a:ext cx="1752600" cy="381000"/>
          </a:xfrm>
          <a:prstGeom prst="rect">
            <a:avLst/>
          </a:prstGeom>
          <a:solidFill>
            <a:srgbClr val="FF66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AB/CD bit (</a:t>
            </a:r>
            <a:r>
              <a:rPr lang="en-US" altLang="zh-TW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L0</a:t>
            </a:r>
            <a:r>
              <a:rPr lang="en-US" altLang="zh-TW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)</a:t>
            </a:r>
          </a:p>
        </p:txBody>
      </p:sp>
      <p:sp>
        <p:nvSpPr>
          <p:cNvPr id="6" name="Rectangle 71"/>
          <p:cNvSpPr>
            <a:spLocks noChangeArrowheads="1"/>
          </p:cNvSpPr>
          <p:nvPr/>
        </p:nvSpPr>
        <p:spPr bwMode="auto">
          <a:xfrm>
            <a:off x="914400" y="2514600"/>
            <a:ext cx="1371600" cy="381000"/>
          </a:xfrm>
          <a:prstGeom prst="rect">
            <a:avLst/>
          </a:prstGeom>
          <a:solidFill>
            <a:srgbClr val="FF66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A/B bit (</a:t>
            </a:r>
            <a:r>
              <a:rPr lang="en-US" altLang="zh-TW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L1</a:t>
            </a:r>
            <a:r>
              <a:rPr lang="en-US" altLang="zh-TW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)</a:t>
            </a:r>
          </a:p>
        </p:txBody>
      </p:sp>
      <p:sp>
        <p:nvSpPr>
          <p:cNvPr id="7" name="Rectangle 72"/>
          <p:cNvSpPr>
            <a:spLocks noChangeArrowheads="1"/>
          </p:cNvSpPr>
          <p:nvPr/>
        </p:nvSpPr>
        <p:spPr bwMode="auto">
          <a:xfrm>
            <a:off x="2743200" y="2514600"/>
            <a:ext cx="1371600" cy="381000"/>
          </a:xfrm>
          <a:prstGeom prst="rect">
            <a:avLst/>
          </a:prstGeom>
          <a:solidFill>
            <a:srgbClr val="FF66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C/D bit (</a:t>
            </a:r>
            <a:r>
              <a:rPr lang="en-US" altLang="zh-TW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L2</a:t>
            </a:r>
            <a:r>
              <a:rPr lang="en-US" altLang="zh-TW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)</a:t>
            </a:r>
          </a:p>
        </p:txBody>
      </p:sp>
      <p:sp>
        <p:nvSpPr>
          <p:cNvPr id="8" name="Rectangle 73"/>
          <p:cNvSpPr>
            <a:spLocks noChangeArrowheads="1"/>
          </p:cNvSpPr>
          <p:nvPr/>
        </p:nvSpPr>
        <p:spPr bwMode="auto">
          <a:xfrm>
            <a:off x="533400" y="3276600"/>
            <a:ext cx="914400" cy="381000"/>
          </a:xfrm>
          <a:prstGeom prst="rect">
            <a:avLst/>
          </a:prstGeom>
          <a:solidFill>
            <a:srgbClr val="FF66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Way A</a:t>
            </a:r>
          </a:p>
        </p:txBody>
      </p:sp>
      <p:sp>
        <p:nvSpPr>
          <p:cNvPr id="9" name="Rectangle 74"/>
          <p:cNvSpPr>
            <a:spLocks noChangeArrowheads="1"/>
          </p:cNvSpPr>
          <p:nvPr/>
        </p:nvSpPr>
        <p:spPr bwMode="auto">
          <a:xfrm>
            <a:off x="1600200" y="3276600"/>
            <a:ext cx="914400" cy="381000"/>
          </a:xfrm>
          <a:prstGeom prst="rect">
            <a:avLst/>
          </a:prstGeom>
          <a:solidFill>
            <a:srgbClr val="FF66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Way B</a:t>
            </a:r>
          </a:p>
        </p:txBody>
      </p:sp>
      <p:sp>
        <p:nvSpPr>
          <p:cNvPr id="10" name="Rectangle 75"/>
          <p:cNvSpPr>
            <a:spLocks noChangeArrowheads="1"/>
          </p:cNvSpPr>
          <p:nvPr/>
        </p:nvSpPr>
        <p:spPr bwMode="auto">
          <a:xfrm>
            <a:off x="2667000" y="3276600"/>
            <a:ext cx="914400" cy="381000"/>
          </a:xfrm>
          <a:prstGeom prst="rect">
            <a:avLst/>
          </a:prstGeom>
          <a:solidFill>
            <a:srgbClr val="FF66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Way C</a:t>
            </a:r>
          </a:p>
        </p:txBody>
      </p:sp>
      <p:sp>
        <p:nvSpPr>
          <p:cNvPr id="11" name="Rectangle 76"/>
          <p:cNvSpPr>
            <a:spLocks noChangeArrowheads="1"/>
          </p:cNvSpPr>
          <p:nvPr/>
        </p:nvSpPr>
        <p:spPr bwMode="auto">
          <a:xfrm>
            <a:off x="3733800" y="3276600"/>
            <a:ext cx="914400" cy="381000"/>
          </a:xfrm>
          <a:prstGeom prst="rect">
            <a:avLst/>
          </a:prstGeom>
          <a:solidFill>
            <a:srgbClr val="FF66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Way D</a:t>
            </a:r>
          </a:p>
        </p:txBody>
      </p:sp>
      <p:cxnSp>
        <p:nvCxnSpPr>
          <p:cNvPr id="12" name="AutoShape 77"/>
          <p:cNvCxnSpPr>
            <a:cxnSpLocks noChangeShapeType="1"/>
            <a:stCxn id="5" idx="2"/>
            <a:endCxn id="6" idx="0"/>
          </p:cNvCxnSpPr>
          <p:nvPr/>
        </p:nvCxnSpPr>
        <p:spPr bwMode="auto">
          <a:xfrm flipH="1">
            <a:off x="1600200" y="2133600"/>
            <a:ext cx="9525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" name="AutoShape 78"/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2552700" y="2133600"/>
            <a:ext cx="8763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" name="AutoShape 79"/>
          <p:cNvCxnSpPr>
            <a:cxnSpLocks noChangeShapeType="1"/>
            <a:stCxn id="6" idx="2"/>
            <a:endCxn id="8" idx="0"/>
          </p:cNvCxnSpPr>
          <p:nvPr/>
        </p:nvCxnSpPr>
        <p:spPr bwMode="auto">
          <a:xfrm flipH="1">
            <a:off x="990600" y="2895600"/>
            <a:ext cx="6096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" name="AutoShape 80"/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00200" y="2895600"/>
            <a:ext cx="4572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" name="AutoShape 81"/>
          <p:cNvCxnSpPr>
            <a:cxnSpLocks noChangeShapeType="1"/>
            <a:stCxn id="7" idx="2"/>
            <a:endCxn id="10" idx="0"/>
          </p:cNvCxnSpPr>
          <p:nvPr/>
        </p:nvCxnSpPr>
        <p:spPr bwMode="auto">
          <a:xfrm flipH="1">
            <a:off x="3124200" y="2895600"/>
            <a:ext cx="3048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" name="AutoShape 82"/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3429000" y="2895600"/>
            <a:ext cx="7620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" name="Rectangle 97"/>
          <p:cNvSpPr>
            <a:spLocks noChangeArrowheads="1"/>
          </p:cNvSpPr>
          <p:nvPr/>
        </p:nvSpPr>
        <p:spPr bwMode="auto">
          <a:xfrm>
            <a:off x="2462213" y="5276850"/>
            <a:ext cx="990600" cy="304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9" name="Rectangle 98"/>
          <p:cNvSpPr>
            <a:spLocks noChangeArrowheads="1"/>
          </p:cNvSpPr>
          <p:nvPr/>
        </p:nvSpPr>
        <p:spPr bwMode="auto">
          <a:xfrm>
            <a:off x="3529013" y="5276850"/>
            <a:ext cx="990600" cy="304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20" name="Rectangle 99"/>
          <p:cNvSpPr>
            <a:spLocks noChangeArrowheads="1"/>
          </p:cNvSpPr>
          <p:nvPr/>
        </p:nvSpPr>
        <p:spPr bwMode="auto">
          <a:xfrm>
            <a:off x="4595813" y="5276850"/>
            <a:ext cx="990600" cy="304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21" name="Rectangle 100"/>
          <p:cNvSpPr>
            <a:spLocks noChangeArrowheads="1"/>
          </p:cNvSpPr>
          <p:nvPr/>
        </p:nvSpPr>
        <p:spPr bwMode="auto">
          <a:xfrm>
            <a:off x="5662613" y="5276850"/>
            <a:ext cx="990600" cy="304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22" name="Text Box 101"/>
          <p:cNvSpPr txBox="1">
            <a:spLocks noChangeArrowheads="1"/>
          </p:cNvSpPr>
          <p:nvPr/>
        </p:nvSpPr>
        <p:spPr bwMode="auto">
          <a:xfrm>
            <a:off x="5738813" y="482441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0"/>
              <a:t>Way0</a:t>
            </a:r>
          </a:p>
        </p:txBody>
      </p:sp>
      <p:sp>
        <p:nvSpPr>
          <p:cNvPr id="23" name="Text Box 102"/>
          <p:cNvSpPr txBox="1">
            <a:spLocks noChangeArrowheads="1"/>
          </p:cNvSpPr>
          <p:nvPr/>
        </p:nvSpPr>
        <p:spPr bwMode="auto">
          <a:xfrm>
            <a:off x="4741863" y="48196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0"/>
              <a:t>Way1</a:t>
            </a:r>
          </a:p>
        </p:txBody>
      </p:sp>
      <p:sp>
        <p:nvSpPr>
          <p:cNvPr id="24" name="Text Box 103"/>
          <p:cNvSpPr txBox="1">
            <a:spLocks noChangeArrowheads="1"/>
          </p:cNvSpPr>
          <p:nvPr/>
        </p:nvSpPr>
        <p:spPr bwMode="auto">
          <a:xfrm>
            <a:off x="3681413" y="48196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0"/>
              <a:t>Way2</a:t>
            </a:r>
          </a:p>
        </p:txBody>
      </p:sp>
      <p:sp>
        <p:nvSpPr>
          <p:cNvPr id="25" name="Text Box 104"/>
          <p:cNvSpPr txBox="1">
            <a:spLocks noChangeArrowheads="1"/>
          </p:cNvSpPr>
          <p:nvPr/>
        </p:nvSpPr>
        <p:spPr bwMode="auto">
          <a:xfrm>
            <a:off x="2614613" y="48196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0"/>
              <a:t>Way3</a:t>
            </a:r>
          </a:p>
        </p:txBody>
      </p:sp>
      <p:sp>
        <p:nvSpPr>
          <p:cNvPr id="26" name="Rectangle 107"/>
          <p:cNvSpPr txBox="1">
            <a:spLocks noChangeArrowheads="1"/>
          </p:cNvSpPr>
          <p:nvPr/>
        </p:nvSpPr>
        <p:spPr>
          <a:xfrm>
            <a:off x="4651375" y="1536700"/>
            <a:ext cx="4340225" cy="33401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Tree-based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O(N): 3 bits for 4-way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Cache ways are the leaves of the tree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Combine ways as we proceed towards the root of the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263</TotalTime>
  <Words>1507</Words>
  <Application>Microsoft Office PowerPoint</Application>
  <PresentationFormat>On-screen Show (4:3)</PresentationFormat>
  <Paragraphs>286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Origin</vt:lpstr>
      <vt:lpstr>Implementation and Evaluation of Pseudo LRU cache eviction policy</vt:lpstr>
      <vt:lpstr>Why cache eviction?</vt:lpstr>
      <vt:lpstr>Commonly used policies</vt:lpstr>
      <vt:lpstr>Random Policy</vt:lpstr>
      <vt:lpstr>FIFO Policy</vt:lpstr>
      <vt:lpstr>LRU Policy</vt:lpstr>
      <vt:lpstr>Need for a new policy</vt:lpstr>
      <vt:lpstr>Pseudo – LRU policy</vt:lpstr>
      <vt:lpstr>Pseudo LRU</vt:lpstr>
      <vt:lpstr>How it works</vt:lpstr>
      <vt:lpstr>Implementation in Simplescalar</vt:lpstr>
      <vt:lpstr>Performance Evaluation</vt:lpstr>
      <vt:lpstr>Performance Evaluation(Replacement Rate)</vt:lpstr>
      <vt:lpstr>Performance evaluation (Replacement Rate)</vt:lpstr>
      <vt:lpstr>Performance evaluation (IPC)</vt:lpstr>
      <vt:lpstr>Performance Evaluation (IPC)</vt:lpstr>
      <vt:lpstr>Performance Evaluation (Power)</vt:lpstr>
      <vt:lpstr>Energy consumption calculation</vt:lpstr>
      <vt:lpstr>Performance Evaluation (Energy)</vt:lpstr>
      <vt:lpstr>Performance Evaluation (Storage)</vt:lpstr>
      <vt:lpstr>Performance Evaluation (Storage)</vt:lpstr>
      <vt:lpstr>Conclusion</vt:lpstr>
      <vt:lpstr>References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and Evaluation of Pseudo LRU cache eviction policy</dc:title>
  <dc:creator>Shubhojit</dc:creator>
  <cp:lastModifiedBy>Shubhojit</cp:lastModifiedBy>
  <cp:revision>85</cp:revision>
  <dcterms:created xsi:type="dcterms:W3CDTF">2012-04-23T20:01:19Z</dcterms:created>
  <dcterms:modified xsi:type="dcterms:W3CDTF">2012-04-24T15:59:27Z</dcterms:modified>
</cp:coreProperties>
</file>