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3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27" indent="0" algn="ctr">
              <a:buNone/>
              <a:defRPr sz="2000"/>
            </a:lvl2pPr>
            <a:lvl3pPr marL="914254" indent="0" algn="ctr">
              <a:buNone/>
              <a:defRPr sz="1800"/>
            </a:lvl3pPr>
            <a:lvl4pPr marL="1371381" indent="0" algn="ctr">
              <a:buNone/>
              <a:defRPr sz="1600"/>
            </a:lvl4pPr>
            <a:lvl5pPr marL="1828507" indent="0" algn="ctr">
              <a:buNone/>
              <a:defRPr sz="1600"/>
            </a:lvl5pPr>
            <a:lvl6pPr marL="2285634" indent="0" algn="ctr">
              <a:buNone/>
              <a:defRPr sz="1600"/>
            </a:lvl6pPr>
            <a:lvl7pPr marL="2742761" indent="0" algn="ctr">
              <a:buNone/>
              <a:defRPr sz="1600"/>
            </a:lvl7pPr>
            <a:lvl8pPr marL="3199888" indent="0" algn="ctr">
              <a:buNone/>
              <a:defRPr sz="1600"/>
            </a:lvl8pPr>
            <a:lvl9pPr marL="365701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8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0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6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96E0-A245-45E0-AD2E-7A5DF0325A5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AC5F-435D-4ADD-ADCD-40335A77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3" indent="-228563" algn="l" defTabSz="9142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90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D42FB2-BEC0-4E5F-9C58-FD086765F991}"/>
              </a:ext>
            </a:extLst>
          </p:cNvPr>
          <p:cNvSpPr/>
          <p:nvPr/>
        </p:nvSpPr>
        <p:spPr>
          <a:xfrm>
            <a:off x="106094" y="908446"/>
            <a:ext cx="2954655" cy="5810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288E5-2A1B-4DFA-895F-C755198432DA}"/>
              </a:ext>
            </a:extLst>
          </p:cNvPr>
          <p:cNvSpPr/>
          <p:nvPr/>
        </p:nvSpPr>
        <p:spPr>
          <a:xfrm>
            <a:off x="3095625" y="908447"/>
            <a:ext cx="2954655" cy="581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050" tIns="9525" rIns="19050" bIns="95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F51883-00F7-4707-A848-DDCB26BC6A04}"/>
              </a:ext>
            </a:extLst>
          </p:cNvPr>
          <p:cNvSpPr/>
          <p:nvPr/>
        </p:nvSpPr>
        <p:spPr>
          <a:xfrm>
            <a:off x="6047392" y="908447"/>
            <a:ext cx="2954655" cy="581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050" tIns="9525" rIns="19050" bIns="95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F1DEB-46BB-4A52-B84A-4851BD3FB4E9}"/>
              </a:ext>
            </a:extLst>
          </p:cNvPr>
          <p:cNvSpPr/>
          <p:nvPr/>
        </p:nvSpPr>
        <p:spPr>
          <a:xfrm>
            <a:off x="139890" y="130069"/>
            <a:ext cx="8864221" cy="665329"/>
          </a:xfrm>
          <a:prstGeom prst="rect">
            <a:avLst/>
          </a:prstGeom>
          <a:noFill/>
          <a:ln w="5715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Vitriol in the 2020 US Presidential Election</a:t>
            </a:r>
          </a:p>
          <a:p>
            <a:pPr algn="ctr"/>
            <a:endParaRPr lang="en-US" sz="3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Shawn Chao, Sam Chinnery, Frank Gonzalez, Nyle Sykes, Evan Vogelbaum</a:t>
            </a:r>
          </a:p>
          <a:p>
            <a:pPr algn="ctr"/>
            <a:endParaRPr lang="en-US" sz="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17.835 Machine Learning and Data Science in Politics</a:t>
            </a:r>
          </a:p>
        </p:txBody>
      </p:sp>
      <p:pic>
        <p:nvPicPr>
          <p:cNvPr id="1026" name="Picture 2" descr="MITPoliticalScience (@MITPoliSci) | Twitter">
            <a:extLst>
              <a:ext uri="{FF2B5EF4-FFF2-40B4-BE49-F238E27FC236}">
                <a16:creationId xmlns:a16="http://schemas.microsoft.com/office/drawing/2014/main" id="{2C9AF275-B5BC-438A-AF53-FC6FAD969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9" b="36824"/>
          <a:stretch/>
        </p:blipFill>
        <p:spPr bwMode="auto">
          <a:xfrm>
            <a:off x="7560862" y="257762"/>
            <a:ext cx="1364776" cy="40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A7DE55-7376-462D-BEB8-08C06637C14C}"/>
              </a:ext>
            </a:extLst>
          </p:cNvPr>
          <p:cNvCxnSpPr>
            <a:cxnSpLocks/>
          </p:cNvCxnSpPr>
          <p:nvPr/>
        </p:nvCxnSpPr>
        <p:spPr>
          <a:xfrm>
            <a:off x="3094544" y="908446"/>
            <a:ext cx="0" cy="581025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B9DDD8-FE88-4AB9-8249-921FC271C496}"/>
              </a:ext>
            </a:extLst>
          </p:cNvPr>
          <p:cNvCxnSpPr/>
          <p:nvPr/>
        </p:nvCxnSpPr>
        <p:spPr>
          <a:xfrm>
            <a:off x="6050280" y="908446"/>
            <a:ext cx="0" cy="581025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9F3269-892C-4593-9B02-46A4AE2E51A3}"/>
              </a:ext>
            </a:extLst>
          </p:cNvPr>
          <p:cNvSpPr/>
          <p:nvPr/>
        </p:nvSpPr>
        <p:spPr>
          <a:xfrm>
            <a:off x="870839" y="913336"/>
            <a:ext cx="1371600" cy="1905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and Approach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C22CC2-30D7-4FA8-A1DB-058F8D527FC5}"/>
              </a:ext>
            </a:extLst>
          </p:cNvPr>
          <p:cNvSpPr/>
          <p:nvPr/>
        </p:nvSpPr>
        <p:spPr>
          <a:xfrm>
            <a:off x="669447" y="5230244"/>
            <a:ext cx="1737360" cy="1905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 Methods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B2D186-B2DA-4BFB-AFE2-733A64043BFE}"/>
              </a:ext>
            </a:extLst>
          </p:cNvPr>
          <p:cNvSpPr/>
          <p:nvPr/>
        </p:nvSpPr>
        <p:spPr>
          <a:xfrm>
            <a:off x="3825699" y="5612464"/>
            <a:ext cx="1554480" cy="1905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Results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1D2944-5D2D-4985-A57F-323614D0F259}"/>
              </a:ext>
            </a:extLst>
          </p:cNvPr>
          <p:cNvSpPr/>
          <p:nvPr/>
        </p:nvSpPr>
        <p:spPr>
          <a:xfrm>
            <a:off x="7105419" y="6051521"/>
            <a:ext cx="980281" cy="1905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C99D0C-90CA-405C-B408-511D2AD1CF76}"/>
              </a:ext>
            </a:extLst>
          </p:cNvPr>
          <p:cNvSpPr/>
          <p:nvPr/>
        </p:nvSpPr>
        <p:spPr>
          <a:xfrm>
            <a:off x="8298335" y="6654769"/>
            <a:ext cx="834681" cy="19499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en-US" sz="667" dirty="0">
                <a:latin typeface="Arial" panose="020B0604020202020204" pitchFamily="34" charset="0"/>
                <a:cs typeface="Arial" panose="020B0604020202020204" pitchFamily="34" charset="0"/>
              </a:rPr>
              <a:t>May 10, 2020</a:t>
            </a:r>
            <a:endParaRPr lang="en-US" sz="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681C7-7498-46CE-814A-DDD293725FF0}"/>
              </a:ext>
            </a:extLst>
          </p:cNvPr>
          <p:cNvSpPr txBox="1"/>
          <p:nvPr/>
        </p:nvSpPr>
        <p:spPr>
          <a:xfrm>
            <a:off x="106094" y="1156736"/>
            <a:ext cx="28723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sunt in culpa qui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sunt in culpa qui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005E6C-750D-4AFA-A249-CAAC8A4FE6F7}"/>
              </a:ext>
            </a:extLst>
          </p:cNvPr>
          <p:cNvSpPr/>
          <p:nvPr/>
        </p:nvSpPr>
        <p:spPr>
          <a:xfrm>
            <a:off x="1085054" y="3394850"/>
            <a:ext cx="980281" cy="1905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6B48E-B498-471E-A776-3FFFF291AE6F}"/>
              </a:ext>
            </a:extLst>
          </p:cNvPr>
          <p:cNvSpPr txBox="1"/>
          <p:nvPr/>
        </p:nvSpPr>
        <p:spPr>
          <a:xfrm>
            <a:off x="101952" y="4039978"/>
            <a:ext cx="2872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sunt in culpa qui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CCD65E-4684-4D00-A1F9-2BE9569116AD}"/>
              </a:ext>
            </a:extLst>
          </p:cNvPr>
          <p:cNvSpPr txBox="1"/>
          <p:nvPr/>
        </p:nvSpPr>
        <p:spPr>
          <a:xfrm>
            <a:off x="120462" y="5514050"/>
            <a:ext cx="2872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00C645-DF09-4D7A-9910-B0893EAC6674}"/>
              </a:ext>
            </a:extLst>
          </p:cNvPr>
          <p:cNvSpPr/>
          <p:nvPr/>
        </p:nvSpPr>
        <p:spPr>
          <a:xfrm>
            <a:off x="3734259" y="2041929"/>
            <a:ext cx="1645920" cy="192024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61488-C609-495E-87BF-20071ACBED8C}"/>
              </a:ext>
            </a:extLst>
          </p:cNvPr>
          <p:cNvSpPr txBox="1"/>
          <p:nvPr/>
        </p:nvSpPr>
        <p:spPr>
          <a:xfrm>
            <a:off x="3121043" y="2293973"/>
            <a:ext cx="287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54109-E22F-48CF-A4CE-E2F22E0AF48C}"/>
              </a:ext>
            </a:extLst>
          </p:cNvPr>
          <p:cNvSpPr txBox="1"/>
          <p:nvPr/>
        </p:nvSpPr>
        <p:spPr>
          <a:xfrm>
            <a:off x="6112852" y="918559"/>
            <a:ext cx="2872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points</a:t>
            </a: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points</a:t>
            </a: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points</a:t>
            </a: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points</a:t>
            </a: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points</a:t>
            </a:r>
          </a:p>
        </p:txBody>
      </p:sp>
      <p:sp>
        <p:nvSpPr>
          <p:cNvPr id="36" name="Heart 35">
            <a:extLst>
              <a:ext uri="{FF2B5EF4-FFF2-40B4-BE49-F238E27FC236}">
                <a16:creationId xmlns:a16="http://schemas.microsoft.com/office/drawing/2014/main" id="{7017A7CD-F44D-45EB-94AD-2DDC5B58391F}"/>
              </a:ext>
            </a:extLst>
          </p:cNvPr>
          <p:cNvSpPr/>
          <p:nvPr/>
        </p:nvSpPr>
        <p:spPr>
          <a:xfrm>
            <a:off x="6281479" y="1782871"/>
            <a:ext cx="1285842" cy="5345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Chart</a:t>
            </a:r>
          </a:p>
        </p:txBody>
      </p:sp>
      <p:sp>
        <p:nvSpPr>
          <p:cNvPr id="37" name="Heart 36">
            <a:extLst>
              <a:ext uri="{FF2B5EF4-FFF2-40B4-BE49-F238E27FC236}">
                <a16:creationId xmlns:a16="http://schemas.microsoft.com/office/drawing/2014/main" id="{D19B12E3-CA7A-4053-924F-BCF4B92C125D}"/>
              </a:ext>
            </a:extLst>
          </p:cNvPr>
          <p:cNvSpPr/>
          <p:nvPr/>
        </p:nvSpPr>
        <p:spPr>
          <a:xfrm>
            <a:off x="6217810" y="3205591"/>
            <a:ext cx="1349511" cy="5345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cloud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EFA1C8-C4F8-49AE-A1F4-683851D27252}"/>
              </a:ext>
            </a:extLst>
          </p:cNvPr>
          <p:cNvSpPr txBox="1"/>
          <p:nvPr/>
        </p:nvSpPr>
        <p:spPr>
          <a:xfrm>
            <a:off x="3124370" y="908446"/>
            <a:ext cx="2872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B970D5D-B1B8-461C-8170-0281F14471E7}"/>
              </a:ext>
            </a:extLst>
          </p:cNvPr>
          <p:cNvSpPr/>
          <p:nvPr/>
        </p:nvSpPr>
        <p:spPr>
          <a:xfrm>
            <a:off x="6663698" y="5012597"/>
            <a:ext cx="1828800" cy="1905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and Future Work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09D2E0-6789-411A-A2E2-852006B8654C}"/>
              </a:ext>
            </a:extLst>
          </p:cNvPr>
          <p:cNvSpPr txBox="1"/>
          <p:nvPr/>
        </p:nvSpPr>
        <p:spPr>
          <a:xfrm>
            <a:off x="6112853" y="6338961"/>
            <a:ext cx="287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Reference 1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Reference 2</a:t>
            </a:r>
          </a:p>
        </p:txBody>
      </p:sp>
      <p:sp>
        <p:nvSpPr>
          <p:cNvPr id="42" name="Heart 41">
            <a:extLst>
              <a:ext uri="{FF2B5EF4-FFF2-40B4-BE49-F238E27FC236}">
                <a16:creationId xmlns:a16="http://schemas.microsoft.com/office/drawing/2014/main" id="{CE11A468-F42D-4643-A6D9-30F7030F772C}"/>
              </a:ext>
            </a:extLst>
          </p:cNvPr>
          <p:cNvSpPr/>
          <p:nvPr/>
        </p:nvSpPr>
        <p:spPr>
          <a:xfrm>
            <a:off x="3530662" y="3048242"/>
            <a:ext cx="2063262" cy="5345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hashtag table</a:t>
            </a:r>
          </a:p>
        </p:txBody>
      </p:sp>
      <p:sp>
        <p:nvSpPr>
          <p:cNvPr id="43" name="Heart 42">
            <a:extLst>
              <a:ext uri="{FF2B5EF4-FFF2-40B4-BE49-F238E27FC236}">
                <a16:creationId xmlns:a16="http://schemas.microsoft.com/office/drawing/2014/main" id="{E75269AA-2C08-4472-8D8A-26A3C39E2029}"/>
              </a:ext>
            </a:extLst>
          </p:cNvPr>
          <p:cNvSpPr/>
          <p:nvPr/>
        </p:nvSpPr>
        <p:spPr>
          <a:xfrm>
            <a:off x="964071" y="3658919"/>
            <a:ext cx="1185134" cy="320679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logo</a:t>
            </a:r>
          </a:p>
        </p:txBody>
      </p:sp>
      <p:sp>
        <p:nvSpPr>
          <p:cNvPr id="44" name="Heart 43">
            <a:extLst>
              <a:ext uri="{FF2B5EF4-FFF2-40B4-BE49-F238E27FC236}">
                <a16:creationId xmlns:a16="http://schemas.microsoft.com/office/drawing/2014/main" id="{5D00C9A9-0863-466B-96AB-E0384A0F0F67}"/>
              </a:ext>
            </a:extLst>
          </p:cNvPr>
          <p:cNvSpPr/>
          <p:nvPr/>
        </p:nvSpPr>
        <p:spPr>
          <a:xfrm>
            <a:off x="278272" y="303283"/>
            <a:ext cx="1185134" cy="320679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logo</a:t>
            </a:r>
          </a:p>
        </p:txBody>
      </p:sp>
      <p:sp>
        <p:nvSpPr>
          <p:cNvPr id="45" name="Heart 44">
            <a:extLst>
              <a:ext uri="{FF2B5EF4-FFF2-40B4-BE49-F238E27FC236}">
                <a16:creationId xmlns:a16="http://schemas.microsoft.com/office/drawing/2014/main" id="{48DE8319-F4B0-4539-8AF7-F9FD2B37BDF2}"/>
              </a:ext>
            </a:extLst>
          </p:cNvPr>
          <p:cNvSpPr/>
          <p:nvPr/>
        </p:nvSpPr>
        <p:spPr>
          <a:xfrm>
            <a:off x="3964651" y="1353116"/>
            <a:ext cx="1185134" cy="320679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Darth Vader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952B7F8-9369-41BE-86E6-B48AED40CF8F}"/>
              </a:ext>
            </a:extLst>
          </p:cNvPr>
          <p:cNvSpPr/>
          <p:nvPr/>
        </p:nvSpPr>
        <p:spPr>
          <a:xfrm>
            <a:off x="3775819" y="3845084"/>
            <a:ext cx="1554480" cy="190500"/>
          </a:xfrm>
          <a:prstGeom prst="roundRect">
            <a:avLst/>
          </a:prstGeom>
          <a:solidFill>
            <a:srgbClr val="00006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Affiliation Matrix</a:t>
            </a:r>
          </a:p>
        </p:txBody>
      </p:sp>
      <p:sp>
        <p:nvSpPr>
          <p:cNvPr id="47" name="Heart 46">
            <a:extLst>
              <a:ext uri="{FF2B5EF4-FFF2-40B4-BE49-F238E27FC236}">
                <a16:creationId xmlns:a16="http://schemas.microsoft.com/office/drawing/2014/main" id="{F39B9ACB-FB07-4FC6-96EF-705951BC96E4}"/>
              </a:ext>
            </a:extLst>
          </p:cNvPr>
          <p:cNvSpPr/>
          <p:nvPr/>
        </p:nvSpPr>
        <p:spPr>
          <a:xfrm>
            <a:off x="3533503" y="4324705"/>
            <a:ext cx="2063262" cy="5345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goes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EBA674-4A23-4CEE-A88C-405C239D7AAF}"/>
              </a:ext>
            </a:extLst>
          </p:cNvPr>
          <p:cNvSpPr txBox="1"/>
          <p:nvPr/>
        </p:nvSpPr>
        <p:spPr>
          <a:xfrm>
            <a:off x="3111420" y="4978757"/>
            <a:ext cx="287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50" name="Heart 49">
            <a:extLst>
              <a:ext uri="{FF2B5EF4-FFF2-40B4-BE49-F238E27FC236}">
                <a16:creationId xmlns:a16="http://schemas.microsoft.com/office/drawing/2014/main" id="{68CD37F7-BC26-4732-B55C-06C2593BDA6E}"/>
              </a:ext>
            </a:extLst>
          </p:cNvPr>
          <p:cNvSpPr/>
          <p:nvPr/>
        </p:nvSpPr>
        <p:spPr>
          <a:xfrm>
            <a:off x="3533503" y="6120197"/>
            <a:ext cx="2063262" cy="5345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neg</a:t>
            </a:r>
          </a:p>
        </p:txBody>
      </p:sp>
      <p:sp>
        <p:nvSpPr>
          <p:cNvPr id="52" name="Heart 51">
            <a:extLst>
              <a:ext uri="{FF2B5EF4-FFF2-40B4-BE49-F238E27FC236}">
                <a16:creationId xmlns:a16="http://schemas.microsoft.com/office/drawing/2014/main" id="{7C6C07DD-0B1D-48AB-B234-22AB3D3D9861}"/>
              </a:ext>
            </a:extLst>
          </p:cNvPr>
          <p:cNvSpPr/>
          <p:nvPr/>
        </p:nvSpPr>
        <p:spPr>
          <a:xfrm>
            <a:off x="7712418" y="1774643"/>
            <a:ext cx="1285842" cy="5345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Chart</a:t>
            </a:r>
          </a:p>
        </p:txBody>
      </p:sp>
      <p:sp>
        <p:nvSpPr>
          <p:cNvPr id="53" name="Heart 52">
            <a:extLst>
              <a:ext uri="{FF2B5EF4-FFF2-40B4-BE49-F238E27FC236}">
                <a16:creationId xmlns:a16="http://schemas.microsoft.com/office/drawing/2014/main" id="{C9DBF63E-0D00-4509-9EF1-16DE4CE5110C}"/>
              </a:ext>
            </a:extLst>
          </p:cNvPr>
          <p:cNvSpPr/>
          <p:nvPr/>
        </p:nvSpPr>
        <p:spPr>
          <a:xfrm>
            <a:off x="7660156" y="3226315"/>
            <a:ext cx="1349511" cy="534572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cloud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B3741-0DCF-4ED3-94A5-61AEC3343754}"/>
              </a:ext>
            </a:extLst>
          </p:cNvPr>
          <p:cNvSpPr txBox="1"/>
          <p:nvPr/>
        </p:nvSpPr>
        <p:spPr>
          <a:xfrm>
            <a:off x="6085156" y="2422264"/>
            <a:ext cx="2872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points</a:t>
            </a: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points</a:t>
            </a: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points</a:t>
            </a: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points</a:t>
            </a: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F7273A-E420-4C93-861B-53FE00235BFA}"/>
              </a:ext>
            </a:extLst>
          </p:cNvPr>
          <p:cNvSpPr txBox="1"/>
          <p:nvPr/>
        </p:nvSpPr>
        <p:spPr>
          <a:xfrm>
            <a:off x="6127894" y="5249668"/>
            <a:ext cx="2872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Bullet point</a:t>
            </a:r>
          </a:p>
          <a:p>
            <a:pPr algn="just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6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506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Nyle Sykes</dc:creator>
  <cp:lastModifiedBy>Nyle Sykes</cp:lastModifiedBy>
  <cp:revision>13</cp:revision>
  <dcterms:created xsi:type="dcterms:W3CDTF">2020-05-05T21:16:15Z</dcterms:created>
  <dcterms:modified xsi:type="dcterms:W3CDTF">2020-05-09T19:28:18Z</dcterms:modified>
</cp:coreProperties>
</file>