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16" autoAdjust="0"/>
    <p:restoredTop sz="94660"/>
  </p:normalViewPr>
  <p:slideViewPr>
    <p:cSldViewPr snapToGrid="0">
      <p:cViewPr>
        <p:scale>
          <a:sx n="100" d="100"/>
          <a:sy n="100" d="100"/>
        </p:scale>
        <p:origin x="2283"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1" indent="0" algn="ctr">
              <a:buNone/>
              <a:defRPr sz="1600"/>
            </a:lvl7pPr>
            <a:lvl8pPr marL="3199888" indent="0" algn="ctr">
              <a:buNone/>
              <a:defRPr sz="1600"/>
            </a:lvl8pPr>
            <a:lvl9pPr marL="365701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2A96E0-A245-45E0-AD2E-7A5DF0325A51}"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158916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A96E0-A245-45E0-AD2E-7A5DF0325A51}"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409335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A96E0-A245-45E0-AD2E-7A5DF0325A51}"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189998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A96E0-A245-45E0-AD2E-7A5DF0325A51}"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296158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127" indent="0">
              <a:buNone/>
              <a:defRPr sz="2000">
                <a:solidFill>
                  <a:schemeClr val="tx1">
                    <a:tint val="75000"/>
                  </a:schemeClr>
                </a:solidFill>
              </a:defRPr>
            </a:lvl2pPr>
            <a:lvl3pPr marL="914254" indent="0">
              <a:buNone/>
              <a:defRPr sz="1800">
                <a:solidFill>
                  <a:schemeClr val="tx1">
                    <a:tint val="75000"/>
                  </a:schemeClr>
                </a:solidFill>
              </a:defRPr>
            </a:lvl3pPr>
            <a:lvl4pPr marL="1371381" indent="0">
              <a:buNone/>
              <a:defRPr sz="1600">
                <a:solidFill>
                  <a:schemeClr val="tx1">
                    <a:tint val="75000"/>
                  </a:schemeClr>
                </a:solidFill>
              </a:defRPr>
            </a:lvl4pPr>
            <a:lvl5pPr marL="1828507" indent="0">
              <a:buNone/>
              <a:defRPr sz="1600">
                <a:solidFill>
                  <a:schemeClr val="tx1">
                    <a:tint val="75000"/>
                  </a:schemeClr>
                </a:solidFill>
              </a:defRPr>
            </a:lvl5pPr>
            <a:lvl6pPr marL="2285634" indent="0">
              <a:buNone/>
              <a:defRPr sz="1600">
                <a:solidFill>
                  <a:schemeClr val="tx1">
                    <a:tint val="75000"/>
                  </a:schemeClr>
                </a:solidFill>
              </a:defRPr>
            </a:lvl6pPr>
            <a:lvl7pPr marL="2742761" indent="0">
              <a:buNone/>
              <a:defRPr sz="1600">
                <a:solidFill>
                  <a:schemeClr val="tx1">
                    <a:tint val="75000"/>
                  </a:schemeClr>
                </a:solidFill>
              </a:defRPr>
            </a:lvl7pPr>
            <a:lvl8pPr marL="3199888" indent="0">
              <a:buNone/>
              <a:defRPr sz="1600">
                <a:solidFill>
                  <a:schemeClr val="tx1">
                    <a:tint val="75000"/>
                  </a:schemeClr>
                </a:solidFill>
              </a:defRPr>
            </a:lvl8pPr>
            <a:lvl9pPr marL="365701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2A96E0-A245-45E0-AD2E-7A5DF0325A51}"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138335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2A96E0-A245-45E0-AD2E-7A5DF0325A51}"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316397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2A96E0-A245-45E0-AD2E-7A5DF0325A51}" type="datetimeFigureOut">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470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2A96E0-A245-45E0-AD2E-7A5DF0325A51}"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302480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A96E0-A245-45E0-AD2E-7A5DF0325A51}" type="datetimeFigureOut">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198734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2A96E0-A245-45E0-AD2E-7A5DF0325A51}"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272613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199"/>
            </a:lvl1pPr>
            <a:lvl2pPr marL="457127" indent="0">
              <a:buNone/>
              <a:defRPr sz="2800"/>
            </a:lvl2pPr>
            <a:lvl3pPr marL="914254" indent="0">
              <a:buNone/>
              <a:defRPr sz="2400"/>
            </a:lvl3pPr>
            <a:lvl4pPr marL="1371381" indent="0">
              <a:buNone/>
              <a:defRPr sz="2000"/>
            </a:lvl4pPr>
            <a:lvl5pPr marL="1828507" indent="0">
              <a:buNone/>
              <a:defRPr sz="2000"/>
            </a:lvl5pPr>
            <a:lvl6pPr marL="2285634" indent="0">
              <a:buNone/>
              <a:defRPr sz="2000"/>
            </a:lvl6pPr>
            <a:lvl7pPr marL="2742761" indent="0">
              <a:buNone/>
              <a:defRPr sz="2000"/>
            </a:lvl7pPr>
            <a:lvl8pPr marL="3199888" indent="0">
              <a:buNone/>
              <a:defRPr sz="2000"/>
            </a:lvl8pPr>
            <a:lvl9pPr marL="365701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2A96E0-A245-45E0-AD2E-7A5DF0325A51}"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325876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A96E0-A245-45E0-AD2E-7A5DF0325A51}" type="datetimeFigureOut">
              <a:rPr lang="en-US" smtClean="0"/>
              <a:t>5/9/2020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7AC5F-435D-4ADD-ADCD-40335A776A18}" type="slidenum">
              <a:rPr lang="en-US" smtClean="0"/>
              <a:t>‹#›</a:t>
            </a:fld>
            <a:endParaRPr lang="en-US"/>
          </a:p>
        </p:txBody>
      </p:sp>
    </p:spTree>
    <p:extLst>
      <p:ext uri="{BB962C8B-B14F-4D97-AF65-F5344CB8AC3E}">
        <p14:creationId xmlns:p14="http://schemas.microsoft.com/office/powerpoint/2010/main" val="883908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254"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63" indent="-228563" algn="l" defTabSz="9142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90" indent="-228563" algn="l" defTabSz="9142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17" indent="-228563" algn="l" defTabSz="9142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44"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7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9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25"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5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7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54" rtl="0" eaLnBrk="1" latinLnBrk="0" hangingPunct="1">
        <a:defRPr sz="1800" kern="1200">
          <a:solidFill>
            <a:schemeClr val="tx1"/>
          </a:solidFill>
          <a:latin typeface="+mn-lt"/>
          <a:ea typeface="+mn-ea"/>
          <a:cs typeface="+mn-cs"/>
        </a:defRPr>
      </a:lvl1pPr>
      <a:lvl2pPr marL="457127" algn="l" defTabSz="914254" rtl="0" eaLnBrk="1" latinLnBrk="0" hangingPunct="1">
        <a:defRPr sz="1800" kern="1200">
          <a:solidFill>
            <a:schemeClr val="tx1"/>
          </a:solidFill>
          <a:latin typeface="+mn-lt"/>
          <a:ea typeface="+mn-ea"/>
          <a:cs typeface="+mn-cs"/>
        </a:defRPr>
      </a:lvl2pPr>
      <a:lvl3pPr marL="914254" algn="l" defTabSz="914254" rtl="0" eaLnBrk="1" latinLnBrk="0" hangingPunct="1">
        <a:defRPr sz="1800" kern="1200">
          <a:solidFill>
            <a:schemeClr val="tx1"/>
          </a:solidFill>
          <a:latin typeface="+mn-lt"/>
          <a:ea typeface="+mn-ea"/>
          <a:cs typeface="+mn-cs"/>
        </a:defRPr>
      </a:lvl3pPr>
      <a:lvl4pPr marL="1371381" algn="l" defTabSz="914254" rtl="0" eaLnBrk="1" latinLnBrk="0" hangingPunct="1">
        <a:defRPr sz="1800" kern="1200">
          <a:solidFill>
            <a:schemeClr val="tx1"/>
          </a:solidFill>
          <a:latin typeface="+mn-lt"/>
          <a:ea typeface="+mn-ea"/>
          <a:cs typeface="+mn-cs"/>
        </a:defRPr>
      </a:lvl4pPr>
      <a:lvl5pPr marL="1828507" algn="l" defTabSz="914254" rtl="0" eaLnBrk="1" latinLnBrk="0" hangingPunct="1">
        <a:defRPr sz="1800" kern="1200">
          <a:solidFill>
            <a:schemeClr val="tx1"/>
          </a:solidFill>
          <a:latin typeface="+mn-lt"/>
          <a:ea typeface="+mn-ea"/>
          <a:cs typeface="+mn-cs"/>
        </a:defRPr>
      </a:lvl5pPr>
      <a:lvl6pPr marL="2285634" algn="l" defTabSz="914254" rtl="0" eaLnBrk="1" latinLnBrk="0" hangingPunct="1">
        <a:defRPr sz="1800" kern="1200">
          <a:solidFill>
            <a:schemeClr val="tx1"/>
          </a:solidFill>
          <a:latin typeface="+mn-lt"/>
          <a:ea typeface="+mn-ea"/>
          <a:cs typeface="+mn-cs"/>
        </a:defRPr>
      </a:lvl6pPr>
      <a:lvl7pPr marL="2742761" algn="l" defTabSz="914254" rtl="0" eaLnBrk="1" latinLnBrk="0" hangingPunct="1">
        <a:defRPr sz="1800" kern="1200">
          <a:solidFill>
            <a:schemeClr val="tx1"/>
          </a:solidFill>
          <a:latin typeface="+mn-lt"/>
          <a:ea typeface="+mn-ea"/>
          <a:cs typeface="+mn-cs"/>
        </a:defRPr>
      </a:lvl7pPr>
      <a:lvl8pPr marL="3199888" algn="l" defTabSz="914254" rtl="0" eaLnBrk="1" latinLnBrk="0" hangingPunct="1">
        <a:defRPr sz="1800" kern="1200">
          <a:solidFill>
            <a:schemeClr val="tx1"/>
          </a:solidFill>
          <a:latin typeface="+mn-lt"/>
          <a:ea typeface="+mn-ea"/>
          <a:cs typeface="+mn-cs"/>
        </a:defRPr>
      </a:lvl8pPr>
      <a:lvl9pPr marL="3657015" algn="l" defTabSz="9142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emf"/><Relationship Id="rId3" Type="http://schemas.openxmlformats.org/officeDocument/2006/relationships/image" Target="../media/image2.png"/><Relationship Id="rId7" Type="http://schemas.openxmlformats.org/officeDocument/2006/relationships/image" Target="../media/image6.tiff"/><Relationship Id="rId12"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0F51883-00F7-4707-A848-DDCB26BC6A04}"/>
              </a:ext>
            </a:extLst>
          </p:cNvPr>
          <p:cNvSpPr/>
          <p:nvPr/>
        </p:nvSpPr>
        <p:spPr>
          <a:xfrm>
            <a:off x="6047392" y="908447"/>
            <a:ext cx="2954655" cy="581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9050" tIns="9525" rIns="19050" bIns="9525" numCol="1" spcCol="0" rtlCol="0" fromWordArt="0" anchor="ctr" anchorCtr="0" forceAA="0" compatLnSpc="1">
            <a:prstTxWarp prst="textNoShape">
              <a:avLst/>
            </a:prstTxWarp>
            <a:noAutofit/>
          </a:bodyPr>
          <a:lstStyle/>
          <a:p>
            <a:pPr algn="ctr"/>
            <a:endParaRPr lang="en-US" sz="100"/>
          </a:p>
        </p:txBody>
      </p:sp>
      <p:grpSp>
        <p:nvGrpSpPr>
          <p:cNvPr id="84" name="Group 83">
            <a:extLst>
              <a:ext uri="{FF2B5EF4-FFF2-40B4-BE49-F238E27FC236}">
                <a16:creationId xmlns:a16="http://schemas.microsoft.com/office/drawing/2014/main" id="{6230C6D2-6977-4D87-AB86-A3C9EF982002}"/>
              </a:ext>
            </a:extLst>
          </p:cNvPr>
          <p:cNvGrpSpPr/>
          <p:nvPr/>
        </p:nvGrpSpPr>
        <p:grpSpPr>
          <a:xfrm>
            <a:off x="6231737" y="3498018"/>
            <a:ext cx="2770310" cy="1371600"/>
            <a:chOff x="6217614" y="3501070"/>
            <a:chExt cx="2770310" cy="1371600"/>
          </a:xfrm>
        </p:grpSpPr>
        <p:pic>
          <p:nvPicPr>
            <p:cNvPr id="35" name="Picture 34">
              <a:extLst>
                <a:ext uri="{FF2B5EF4-FFF2-40B4-BE49-F238E27FC236}">
                  <a16:creationId xmlns:a16="http://schemas.microsoft.com/office/drawing/2014/main" id="{1C1A121E-9F18-4740-A5C9-2109478A2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324" y="3501070"/>
              <a:ext cx="1371600" cy="1371600"/>
            </a:xfrm>
            <a:prstGeom prst="rect">
              <a:avLst/>
            </a:prstGeom>
          </p:spPr>
        </p:pic>
        <p:pic>
          <p:nvPicPr>
            <p:cNvPr id="81" name="Picture 80">
              <a:extLst>
                <a:ext uri="{FF2B5EF4-FFF2-40B4-BE49-F238E27FC236}">
                  <a16:creationId xmlns:a16="http://schemas.microsoft.com/office/drawing/2014/main" id="{A4714C95-FFBC-4179-BB4B-F2DCF02FC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614" y="3504277"/>
              <a:ext cx="1366205" cy="1366205"/>
            </a:xfrm>
            <a:prstGeom prst="rect">
              <a:avLst/>
            </a:prstGeom>
          </p:spPr>
        </p:pic>
      </p:grpSp>
      <p:sp>
        <p:nvSpPr>
          <p:cNvPr id="12" name="Rectangle 11">
            <a:extLst>
              <a:ext uri="{FF2B5EF4-FFF2-40B4-BE49-F238E27FC236}">
                <a16:creationId xmlns:a16="http://schemas.microsoft.com/office/drawing/2014/main" id="{1CD42FB2-BEC0-4E5F-9C58-FD086765F991}"/>
              </a:ext>
            </a:extLst>
          </p:cNvPr>
          <p:cNvSpPr/>
          <p:nvPr/>
        </p:nvSpPr>
        <p:spPr>
          <a:xfrm>
            <a:off x="106094" y="908446"/>
            <a:ext cx="2954655" cy="5810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a:p>
        </p:txBody>
      </p:sp>
      <p:sp>
        <p:nvSpPr>
          <p:cNvPr id="19" name="Rectangle 18">
            <a:extLst>
              <a:ext uri="{FF2B5EF4-FFF2-40B4-BE49-F238E27FC236}">
                <a16:creationId xmlns:a16="http://schemas.microsoft.com/office/drawing/2014/main" id="{B22288E5-2A1B-4DFA-895F-C755198432DA}"/>
              </a:ext>
            </a:extLst>
          </p:cNvPr>
          <p:cNvSpPr/>
          <p:nvPr/>
        </p:nvSpPr>
        <p:spPr>
          <a:xfrm>
            <a:off x="3095625" y="908447"/>
            <a:ext cx="2954655" cy="581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9050" tIns="9525" rIns="19050" bIns="9525" numCol="1" spcCol="0" rtlCol="0" fromWordArt="0" anchor="ctr" anchorCtr="0" forceAA="0" compatLnSpc="1">
            <a:prstTxWarp prst="textNoShape">
              <a:avLst/>
            </a:prstTxWarp>
            <a:noAutofit/>
          </a:bodyPr>
          <a:lstStyle/>
          <a:p>
            <a:pPr algn="ctr"/>
            <a:endParaRPr lang="en-US" sz="100"/>
          </a:p>
        </p:txBody>
      </p:sp>
      <p:sp>
        <p:nvSpPr>
          <p:cNvPr id="4" name="Rectangle 3">
            <a:extLst>
              <a:ext uri="{FF2B5EF4-FFF2-40B4-BE49-F238E27FC236}">
                <a16:creationId xmlns:a16="http://schemas.microsoft.com/office/drawing/2014/main" id="{78FF1DEB-46BB-4A52-B84A-4851BD3FB4E9}"/>
              </a:ext>
            </a:extLst>
          </p:cNvPr>
          <p:cNvSpPr/>
          <p:nvPr/>
        </p:nvSpPr>
        <p:spPr>
          <a:xfrm>
            <a:off x="139890" y="130069"/>
            <a:ext cx="8864221" cy="665329"/>
          </a:xfrm>
          <a:prstGeom prst="rect">
            <a:avLst/>
          </a:prstGeom>
          <a:noFill/>
          <a:ln w="1905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solidFill>
                  <a:srgbClr val="000066"/>
                </a:solidFill>
                <a:latin typeface="Arial" panose="020B0604020202020204" pitchFamily="34" charset="0"/>
                <a:cs typeface="Arial" panose="020B0604020202020204" pitchFamily="34" charset="0"/>
              </a:rPr>
              <a:t>Digital Vitriol in the 2020 US Presidential Election</a:t>
            </a:r>
          </a:p>
          <a:p>
            <a:pPr algn="ctr"/>
            <a:endParaRPr lang="en-US" sz="300" b="1" dirty="0">
              <a:solidFill>
                <a:srgbClr val="000066"/>
              </a:solidFill>
              <a:latin typeface="Arial" panose="020B0604020202020204" pitchFamily="34" charset="0"/>
              <a:cs typeface="Arial" panose="020B0604020202020204" pitchFamily="34" charset="0"/>
            </a:endParaRPr>
          </a:p>
          <a:p>
            <a:pPr algn="ctr"/>
            <a:r>
              <a:rPr lang="en-US" sz="833" b="1" dirty="0">
                <a:solidFill>
                  <a:schemeClr val="tx1"/>
                </a:solidFill>
                <a:latin typeface="Arial" panose="020B0604020202020204" pitchFamily="34" charset="0"/>
                <a:cs typeface="Arial" panose="020B0604020202020204" pitchFamily="34" charset="0"/>
              </a:rPr>
              <a:t>Shawn Chao, Sam Chinnery, Frank Gonzalez, Nyle Sykes, Evan Vogelbaum</a:t>
            </a:r>
          </a:p>
          <a:p>
            <a:pPr algn="ctr"/>
            <a:endParaRPr lang="en-US" sz="300" b="1" dirty="0">
              <a:solidFill>
                <a:schemeClr val="tx1"/>
              </a:solidFill>
              <a:latin typeface="Arial" panose="020B0604020202020204" pitchFamily="34" charset="0"/>
              <a:cs typeface="Arial" panose="020B0604020202020204" pitchFamily="34" charset="0"/>
            </a:endParaRPr>
          </a:p>
          <a:p>
            <a:pPr algn="ctr"/>
            <a:r>
              <a:rPr lang="en-US" sz="750" dirty="0">
                <a:solidFill>
                  <a:schemeClr val="tx1"/>
                </a:solidFill>
                <a:latin typeface="Arial" panose="020B0604020202020204" pitchFamily="34" charset="0"/>
                <a:cs typeface="Arial" panose="020B0604020202020204" pitchFamily="34" charset="0"/>
              </a:rPr>
              <a:t>17.835 Machine Learning and Data Science in Politics</a:t>
            </a:r>
          </a:p>
        </p:txBody>
      </p:sp>
      <p:pic>
        <p:nvPicPr>
          <p:cNvPr id="1026" name="Picture 2" descr="MITPoliticalScience (@MITPoliSci) | Twitter">
            <a:extLst>
              <a:ext uri="{FF2B5EF4-FFF2-40B4-BE49-F238E27FC236}">
                <a16:creationId xmlns:a16="http://schemas.microsoft.com/office/drawing/2014/main" id="{2C9AF275-B5BC-438A-AF53-FC6FAD9696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139" b="36824"/>
          <a:stretch/>
        </p:blipFill>
        <p:spPr bwMode="auto">
          <a:xfrm>
            <a:off x="7521331" y="257761"/>
            <a:ext cx="1364776" cy="4099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CFA7DE55-7376-462D-BEB8-08C06637C14C}"/>
              </a:ext>
            </a:extLst>
          </p:cNvPr>
          <p:cNvCxnSpPr>
            <a:cxnSpLocks/>
          </p:cNvCxnSpPr>
          <p:nvPr/>
        </p:nvCxnSpPr>
        <p:spPr>
          <a:xfrm>
            <a:off x="3094544" y="908446"/>
            <a:ext cx="0" cy="581025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B9DDD8-FE88-4AB9-8249-921FC271C496}"/>
              </a:ext>
            </a:extLst>
          </p:cNvPr>
          <p:cNvCxnSpPr/>
          <p:nvPr/>
        </p:nvCxnSpPr>
        <p:spPr>
          <a:xfrm>
            <a:off x="6050280" y="908446"/>
            <a:ext cx="0" cy="581025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759F3269-892C-4593-9B02-46A4AE2E51A3}"/>
              </a:ext>
            </a:extLst>
          </p:cNvPr>
          <p:cNvSpPr/>
          <p:nvPr/>
        </p:nvSpPr>
        <p:spPr>
          <a:xfrm>
            <a:off x="870837" y="903883"/>
            <a:ext cx="1371600"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b="1" dirty="0">
                <a:solidFill>
                  <a:schemeClr val="bg1"/>
                </a:solidFill>
                <a:latin typeface="Arial" panose="020B0604020202020204" pitchFamily="34" charset="0"/>
                <a:cs typeface="Arial" panose="020B0604020202020204" pitchFamily="34" charset="0"/>
              </a:rPr>
              <a:t>Problem and Approach</a:t>
            </a:r>
          </a:p>
        </p:txBody>
      </p:sp>
      <p:sp>
        <p:nvSpPr>
          <p:cNvPr id="18" name="Rectangle: Rounded Corners 17">
            <a:extLst>
              <a:ext uri="{FF2B5EF4-FFF2-40B4-BE49-F238E27FC236}">
                <a16:creationId xmlns:a16="http://schemas.microsoft.com/office/drawing/2014/main" id="{CDB2D186-B2DA-4BFB-AFE2-733A64043BFE}"/>
              </a:ext>
            </a:extLst>
          </p:cNvPr>
          <p:cNvSpPr/>
          <p:nvPr/>
        </p:nvSpPr>
        <p:spPr>
          <a:xfrm>
            <a:off x="6800858" y="903282"/>
            <a:ext cx="1554480"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b="1" dirty="0">
                <a:solidFill>
                  <a:schemeClr val="bg1"/>
                </a:solidFill>
                <a:latin typeface="Arial" panose="020B0604020202020204" pitchFamily="34" charset="0"/>
                <a:cs typeface="Arial" panose="020B0604020202020204" pitchFamily="34" charset="0"/>
              </a:rPr>
              <a:t>Sentiment Analysis Results</a:t>
            </a:r>
          </a:p>
        </p:txBody>
      </p:sp>
      <p:sp>
        <p:nvSpPr>
          <p:cNvPr id="2" name="Rectangle 1">
            <a:extLst>
              <a:ext uri="{FF2B5EF4-FFF2-40B4-BE49-F238E27FC236}">
                <a16:creationId xmlns:a16="http://schemas.microsoft.com/office/drawing/2014/main" id="{8FC99D0C-90CA-405C-B408-511D2AD1CF76}"/>
              </a:ext>
            </a:extLst>
          </p:cNvPr>
          <p:cNvSpPr/>
          <p:nvPr/>
        </p:nvSpPr>
        <p:spPr>
          <a:xfrm>
            <a:off x="8298335" y="6654769"/>
            <a:ext cx="834681" cy="194990"/>
          </a:xfrm>
          <a:prstGeom prst="rect">
            <a:avLst/>
          </a:prstGeom>
        </p:spPr>
        <p:txBody>
          <a:bodyPr wrap="square" anchor="b">
            <a:spAutoFit/>
          </a:bodyPr>
          <a:lstStyle/>
          <a:p>
            <a:pPr algn="r"/>
            <a:r>
              <a:rPr lang="en-US" sz="667" dirty="0">
                <a:latin typeface="Arial" panose="020B0604020202020204" pitchFamily="34" charset="0"/>
                <a:cs typeface="Arial" panose="020B0604020202020204" pitchFamily="34" charset="0"/>
              </a:rPr>
              <a:t>May 10, 2020</a:t>
            </a:r>
            <a:endParaRPr lang="en-US" sz="667" dirty="0"/>
          </a:p>
        </p:txBody>
      </p:sp>
      <p:sp>
        <p:nvSpPr>
          <p:cNvPr id="40" name="TextBox 39">
            <a:extLst>
              <a:ext uri="{FF2B5EF4-FFF2-40B4-BE49-F238E27FC236}">
                <a16:creationId xmlns:a16="http://schemas.microsoft.com/office/drawing/2014/main" id="{4DBCF237-704A-4DFD-9316-ABA4FC582180}"/>
              </a:ext>
            </a:extLst>
          </p:cNvPr>
          <p:cNvSpPr txBox="1"/>
          <p:nvPr/>
        </p:nvSpPr>
        <p:spPr>
          <a:xfrm>
            <a:off x="111858" y="1094383"/>
            <a:ext cx="2872351" cy="1815882"/>
          </a:xfrm>
          <a:prstGeom prst="rect">
            <a:avLst/>
          </a:prstGeom>
          <a:noFill/>
        </p:spPr>
        <p:txBody>
          <a:bodyPr wrap="square" rtlCol="0">
            <a:spAutoFit/>
          </a:bodyPr>
          <a:lstStyle/>
          <a:p>
            <a:pPr algn="just"/>
            <a:r>
              <a:rPr lang="en-US" sz="800" dirty="0">
                <a:latin typeface="Arial" panose="020B0604020202020204" pitchFamily="34" charset="0"/>
                <a:cs typeface="Arial" panose="020B0604020202020204" pitchFamily="34" charset="0"/>
              </a:rPr>
              <a:t>Social media has created a place for political influencers to interact with their society. It drastically lowered the barrier for individuals to express their political opinions and past researchers proved capable of using individuals’ online activity to estimate political ideologies. These tactics were used in conjunction with sentiment analysis to assign levels of vitriol to the followers of various presidential candidates. </a:t>
            </a:r>
          </a:p>
          <a:p>
            <a:pPr algn="just"/>
            <a:endParaRPr lang="en-US" sz="400" dirty="0">
              <a:latin typeface="Arial" panose="020B0604020202020204" pitchFamily="34" charset="0"/>
              <a:cs typeface="Arial" panose="020B0604020202020204" pitchFamily="34" charset="0"/>
            </a:endParaRPr>
          </a:p>
          <a:p>
            <a:pPr algn="just"/>
            <a:r>
              <a:rPr lang="en-US" sz="800" dirty="0">
                <a:latin typeface="Arial" panose="020B0604020202020204" pitchFamily="34" charset="0"/>
                <a:cs typeface="Arial" panose="020B0604020202020204" pitchFamily="34" charset="0"/>
              </a:rPr>
              <a:t>Specifically, the vitriol of Bernie Sanders individuals was expected to be higher than normal due to two factors:</a:t>
            </a:r>
          </a:p>
          <a:p>
            <a:pPr marL="171450"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Cognitive dissonance </a:t>
            </a:r>
          </a:p>
          <a:p>
            <a:pPr marL="171450"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Far-from-center ideologies</a:t>
            </a:r>
          </a:p>
          <a:p>
            <a:pPr algn="just"/>
            <a:endParaRPr lang="en-US" sz="400" dirty="0">
              <a:latin typeface="Arial" panose="020B0604020202020204" pitchFamily="34" charset="0"/>
              <a:cs typeface="Arial" panose="020B0604020202020204" pitchFamily="34" charset="0"/>
            </a:endParaRPr>
          </a:p>
          <a:p>
            <a:pPr algn="just"/>
            <a:r>
              <a:rPr lang="en-US" sz="800" dirty="0">
                <a:latin typeface="Arial" panose="020B0604020202020204" pitchFamily="34" charset="0"/>
                <a:cs typeface="Arial" panose="020B0604020202020204" pitchFamily="34" charset="0"/>
              </a:rPr>
              <a:t>Tweets were scrapped from twitter from supporters of various candidates to test this hypothesis.</a:t>
            </a:r>
          </a:p>
        </p:txBody>
      </p:sp>
      <p:sp>
        <p:nvSpPr>
          <p:cNvPr id="48" name="Rectangle: Rounded Corners 47">
            <a:extLst>
              <a:ext uri="{FF2B5EF4-FFF2-40B4-BE49-F238E27FC236}">
                <a16:creationId xmlns:a16="http://schemas.microsoft.com/office/drawing/2014/main" id="{A8BBDE98-0A04-43D6-920B-D47B5EAA8706}"/>
              </a:ext>
            </a:extLst>
          </p:cNvPr>
          <p:cNvSpPr/>
          <p:nvPr/>
        </p:nvSpPr>
        <p:spPr>
          <a:xfrm>
            <a:off x="1047986" y="2909463"/>
            <a:ext cx="980281"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b="1" dirty="0">
                <a:solidFill>
                  <a:schemeClr val="bg1"/>
                </a:solidFill>
                <a:latin typeface="Arial" panose="020B0604020202020204" pitchFamily="34" charset="0"/>
                <a:cs typeface="Arial" panose="020B0604020202020204" pitchFamily="34" charset="0"/>
              </a:rPr>
              <a:t>Data</a:t>
            </a:r>
          </a:p>
        </p:txBody>
      </p:sp>
      <p:sp>
        <p:nvSpPr>
          <p:cNvPr id="51" name="TextBox 50">
            <a:extLst>
              <a:ext uri="{FF2B5EF4-FFF2-40B4-BE49-F238E27FC236}">
                <a16:creationId xmlns:a16="http://schemas.microsoft.com/office/drawing/2014/main" id="{5FD0ED58-D46B-4555-8472-5D735F0690E4}"/>
              </a:ext>
            </a:extLst>
          </p:cNvPr>
          <p:cNvSpPr txBox="1"/>
          <p:nvPr/>
        </p:nvSpPr>
        <p:spPr>
          <a:xfrm>
            <a:off x="105014" y="3459918"/>
            <a:ext cx="2872351" cy="1154162"/>
          </a:xfrm>
          <a:prstGeom prst="rect">
            <a:avLst/>
          </a:prstGeom>
          <a:noFill/>
        </p:spPr>
        <p:txBody>
          <a:bodyPr wrap="square" rtlCol="0">
            <a:spAutoFit/>
          </a:bodyPr>
          <a:lstStyle/>
          <a:p>
            <a:pPr algn="just"/>
            <a:r>
              <a:rPr lang="en-US" sz="800" b="1" dirty="0">
                <a:latin typeface="Arial" panose="020B0604020202020204" pitchFamily="34" charset="0"/>
                <a:cs typeface="Arial" panose="020B0604020202020204" pitchFamily="34" charset="0"/>
              </a:rPr>
              <a:t>We collected Twitter data using the TWINT API with simple integration to the Python </a:t>
            </a:r>
            <a:r>
              <a:rPr lang="en-US" sz="800" b="1" i="1" dirty="0">
                <a:latin typeface="Arial" panose="020B0604020202020204" pitchFamily="34" charset="0"/>
                <a:cs typeface="Arial" panose="020B0604020202020204" pitchFamily="34" charset="0"/>
              </a:rPr>
              <a:t>pandas</a:t>
            </a:r>
            <a:r>
              <a:rPr lang="en-US" sz="800" b="1" dirty="0">
                <a:latin typeface="Arial" panose="020B0604020202020204" pitchFamily="34" charset="0"/>
                <a:cs typeface="Arial" panose="020B0604020202020204" pitchFamily="34" charset="0"/>
              </a:rPr>
              <a:t> package.</a:t>
            </a:r>
          </a:p>
          <a:p>
            <a:pPr algn="just"/>
            <a:endParaRPr lang="en-US" sz="400" b="1" dirty="0">
              <a:latin typeface="Arial" panose="020B0604020202020204" pitchFamily="34" charset="0"/>
              <a:cs typeface="Arial" panose="020B0604020202020204" pitchFamily="34" charset="0"/>
            </a:endParaRPr>
          </a:p>
          <a:p>
            <a:pPr algn="just"/>
            <a:r>
              <a:rPr lang="en-US" sz="800" b="1" dirty="0">
                <a:latin typeface="Arial" panose="020B0604020202020204" pitchFamily="34" charset="0"/>
                <a:cs typeface="Arial" panose="020B0604020202020204" pitchFamily="34" charset="0"/>
              </a:rPr>
              <a:t>Data Collected from TWINT:</a:t>
            </a:r>
          </a:p>
          <a:p>
            <a:pPr marL="171450"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14 usernames of political candidates</a:t>
            </a:r>
          </a:p>
          <a:p>
            <a:pPr marL="171450"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Over 5000 usernames of followers per candidate  </a:t>
            </a:r>
          </a:p>
          <a:p>
            <a:pPr marL="171450"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Over 165000 total tweets from those followers</a:t>
            </a:r>
          </a:p>
          <a:p>
            <a:pPr marL="171450"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5000 usernames of who these followers followed</a:t>
            </a:r>
          </a:p>
          <a:p>
            <a:pPr marL="628650" lvl="1"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Find between-candidate overlap/affiliation</a:t>
            </a:r>
          </a:p>
        </p:txBody>
      </p:sp>
      <p:grpSp>
        <p:nvGrpSpPr>
          <p:cNvPr id="8" name="Group 7">
            <a:extLst>
              <a:ext uri="{FF2B5EF4-FFF2-40B4-BE49-F238E27FC236}">
                <a16:creationId xmlns:a16="http://schemas.microsoft.com/office/drawing/2014/main" id="{2DE33A8A-D921-4FA5-8E36-304714DB29B1}"/>
              </a:ext>
            </a:extLst>
          </p:cNvPr>
          <p:cNvGrpSpPr/>
          <p:nvPr/>
        </p:nvGrpSpPr>
        <p:grpSpPr>
          <a:xfrm>
            <a:off x="382507" y="3112974"/>
            <a:ext cx="2348259" cy="369259"/>
            <a:chOff x="481441" y="3130150"/>
            <a:chExt cx="2348259" cy="369259"/>
          </a:xfrm>
        </p:grpSpPr>
        <p:pic>
          <p:nvPicPr>
            <p:cNvPr id="56" name="Picture 55">
              <a:extLst>
                <a:ext uri="{FF2B5EF4-FFF2-40B4-BE49-F238E27FC236}">
                  <a16:creationId xmlns:a16="http://schemas.microsoft.com/office/drawing/2014/main" id="{FAA3C959-FC59-4331-BC78-D32EBE5A42CE}"/>
                </a:ext>
              </a:extLst>
            </p:cNvPr>
            <p:cNvPicPr>
              <a:picLocks noChangeAspect="1"/>
            </p:cNvPicPr>
            <p:nvPr/>
          </p:nvPicPr>
          <p:blipFill>
            <a:blip r:embed="rId5">
              <a:clrChange>
                <a:clrFrom>
                  <a:srgbClr val="FAFBFC"/>
                </a:clrFrom>
                <a:clrTo>
                  <a:srgbClr val="FAFBFC">
                    <a:alpha val="0"/>
                  </a:srgbClr>
                </a:clrTo>
              </a:clrChange>
            </a:blip>
            <a:stretch>
              <a:fillRect/>
            </a:stretch>
          </p:blipFill>
          <p:spPr>
            <a:xfrm>
              <a:off x="481441" y="3130150"/>
              <a:ext cx="1030777" cy="365760"/>
            </a:xfrm>
            <a:prstGeom prst="rect">
              <a:avLst/>
            </a:prstGeom>
            <a:effectLst>
              <a:outerShdw blurRad="76200" dir="18900000" sy="23000" kx="-1200000" algn="bl" rotWithShape="0">
                <a:prstClr val="black">
                  <a:alpha val="20000"/>
                </a:prstClr>
              </a:outerShdw>
            </a:effectLst>
          </p:spPr>
        </p:pic>
        <p:pic>
          <p:nvPicPr>
            <p:cNvPr id="57" name="Picture 56" descr="pandas (software) - Wikipedia">
              <a:extLst>
                <a:ext uri="{FF2B5EF4-FFF2-40B4-BE49-F238E27FC236}">
                  <a16:creationId xmlns:a16="http://schemas.microsoft.com/office/drawing/2014/main" id="{7E2997D9-019B-4D41-B24C-236C05B023A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3052" b="13051"/>
            <a:stretch/>
          </p:blipFill>
          <p:spPr bwMode="auto">
            <a:xfrm>
              <a:off x="1605053" y="3133649"/>
              <a:ext cx="1224647" cy="365760"/>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sp>
        <p:nvSpPr>
          <p:cNvPr id="58" name="Rectangle: Rounded Corners 57">
            <a:extLst>
              <a:ext uri="{FF2B5EF4-FFF2-40B4-BE49-F238E27FC236}">
                <a16:creationId xmlns:a16="http://schemas.microsoft.com/office/drawing/2014/main" id="{71AF65D6-9BD3-447D-8E0B-D6D4388029A7}"/>
              </a:ext>
            </a:extLst>
          </p:cNvPr>
          <p:cNvSpPr/>
          <p:nvPr/>
        </p:nvSpPr>
        <p:spPr>
          <a:xfrm>
            <a:off x="680023" y="4580688"/>
            <a:ext cx="1737360"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b="1" dirty="0">
                <a:solidFill>
                  <a:schemeClr val="bg1"/>
                </a:solidFill>
                <a:latin typeface="Arial" panose="020B0604020202020204" pitchFamily="34" charset="0"/>
                <a:cs typeface="Arial" panose="020B0604020202020204" pitchFamily="34" charset="0"/>
              </a:rPr>
              <a:t>Sentiment Analysis Methods</a:t>
            </a:r>
          </a:p>
        </p:txBody>
      </p:sp>
      <p:sp>
        <p:nvSpPr>
          <p:cNvPr id="59" name="TextBox 58">
            <a:extLst>
              <a:ext uri="{FF2B5EF4-FFF2-40B4-BE49-F238E27FC236}">
                <a16:creationId xmlns:a16="http://schemas.microsoft.com/office/drawing/2014/main" id="{21AF9E4D-F1D8-4698-95DD-477A75556DB4}"/>
              </a:ext>
            </a:extLst>
          </p:cNvPr>
          <p:cNvSpPr txBox="1"/>
          <p:nvPr/>
        </p:nvSpPr>
        <p:spPr>
          <a:xfrm>
            <a:off x="113429" y="4771188"/>
            <a:ext cx="2872351" cy="707886"/>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r>
              <a:rPr lang="en-US" b="1" dirty="0"/>
              <a:t>Naïve Bayes Models</a:t>
            </a:r>
          </a:p>
          <a:p>
            <a:pPr marL="171450" indent="-171450">
              <a:buFontTx/>
              <a:buChar char="-"/>
            </a:pPr>
            <a:r>
              <a:rPr lang="en-US" dirty="0"/>
              <a:t>Scale Priors by probability of class given input</a:t>
            </a:r>
          </a:p>
          <a:p>
            <a:pPr marL="171450" indent="-171450">
              <a:buFontTx/>
              <a:buChar char="-"/>
            </a:pPr>
            <a:r>
              <a:rPr lang="en-US" dirty="0"/>
              <a:t>Assumes Independence of Features</a:t>
            </a:r>
          </a:p>
          <a:p>
            <a:pPr marL="171450" indent="-171450">
              <a:buFontTx/>
              <a:buChar char="-"/>
            </a:pPr>
            <a:r>
              <a:rPr lang="en-US" b="1" dirty="0"/>
              <a:t>NLTK: </a:t>
            </a:r>
            <a:r>
              <a:rPr lang="en-US" sz="800" dirty="0">
                <a:latin typeface="Arial" panose="020B0604020202020204" pitchFamily="34" charset="0"/>
                <a:cs typeface="Arial" panose="020B0604020202020204" pitchFamily="34" charset="0"/>
              </a:rPr>
              <a:t>Twitter Data, </a:t>
            </a:r>
            <a:r>
              <a:rPr lang="en-US" sz="800" dirty="0" err="1">
                <a:latin typeface="Arial" panose="020B0604020202020204" pitchFamily="34" charset="0"/>
                <a:cs typeface="Arial" panose="020B0604020202020204" pitchFamily="34" charset="0"/>
              </a:rPr>
              <a:t>Stopwords</a:t>
            </a:r>
            <a:r>
              <a:rPr lang="en-US" sz="800" dirty="0">
                <a:latin typeface="Arial" panose="020B0604020202020204" pitchFamily="34" charset="0"/>
                <a:cs typeface="Arial" panose="020B0604020202020204" pitchFamily="34" charset="0"/>
              </a:rPr>
              <a:t>, Noise Reduction</a:t>
            </a:r>
          </a:p>
          <a:p>
            <a:pPr marL="171450" indent="-171450">
              <a:buFontTx/>
              <a:buChar char="-"/>
            </a:pPr>
            <a:r>
              <a:rPr lang="en-US" b="1" dirty="0" err="1"/>
              <a:t>TextBlob</a:t>
            </a:r>
            <a:r>
              <a:rPr lang="en-US" dirty="0"/>
              <a:t>: ”Vanilla” Model, IMBD Data</a:t>
            </a:r>
          </a:p>
        </p:txBody>
      </p:sp>
      <p:pic>
        <p:nvPicPr>
          <p:cNvPr id="60" name="Picture 59">
            <a:extLst>
              <a:ext uri="{FF2B5EF4-FFF2-40B4-BE49-F238E27FC236}">
                <a16:creationId xmlns:a16="http://schemas.microsoft.com/office/drawing/2014/main" id="{DA836C8C-4EAE-415B-9B58-B715BEAF283C}"/>
              </a:ext>
            </a:extLst>
          </p:cNvPr>
          <p:cNvPicPr>
            <a:picLocks noChangeAspect="1"/>
          </p:cNvPicPr>
          <p:nvPr/>
        </p:nvPicPr>
        <p:blipFill>
          <a:blip r:embed="rId7"/>
          <a:stretch>
            <a:fillRect/>
          </a:stretch>
        </p:blipFill>
        <p:spPr>
          <a:xfrm>
            <a:off x="954255" y="5467226"/>
            <a:ext cx="1204764" cy="284670"/>
          </a:xfrm>
          <a:prstGeom prst="rect">
            <a:avLst/>
          </a:prstGeom>
        </p:spPr>
      </p:pic>
      <p:sp>
        <p:nvSpPr>
          <p:cNvPr id="61" name="TextBox 60">
            <a:extLst>
              <a:ext uri="{FF2B5EF4-FFF2-40B4-BE49-F238E27FC236}">
                <a16:creationId xmlns:a16="http://schemas.microsoft.com/office/drawing/2014/main" id="{B5A093EB-1B45-45B5-A996-B951DCD1FCFA}"/>
              </a:ext>
            </a:extLst>
          </p:cNvPr>
          <p:cNvSpPr txBox="1"/>
          <p:nvPr/>
        </p:nvSpPr>
        <p:spPr>
          <a:xfrm>
            <a:off x="105014" y="5643767"/>
            <a:ext cx="2872351" cy="1077218"/>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r>
              <a:rPr lang="en-US" b="1" dirty="0"/>
              <a:t>VADER</a:t>
            </a:r>
          </a:p>
          <a:p>
            <a:pPr marL="171450" indent="-171450">
              <a:buFontTx/>
              <a:buChar char="-"/>
            </a:pPr>
            <a:r>
              <a:rPr lang="en-US" dirty="0"/>
              <a:t>Specialized to Social Media</a:t>
            </a:r>
          </a:p>
          <a:p>
            <a:pPr marL="171450" indent="-171450">
              <a:buFontTx/>
              <a:buChar char="-"/>
            </a:pPr>
            <a:r>
              <a:rPr lang="en-US" dirty="0"/>
              <a:t>Defines heuristics from many datasets</a:t>
            </a:r>
          </a:p>
          <a:p>
            <a:pPr marL="171450" indent="-171450">
              <a:buFontTx/>
              <a:buChar char="-"/>
            </a:pPr>
            <a:r>
              <a:rPr lang="en-US" dirty="0"/>
              <a:t>Accounts for Sentiment Laden Emojis</a:t>
            </a:r>
            <a:endParaRPr lang="en-US" sz="800" dirty="0">
              <a:latin typeface="Arial" panose="020B0604020202020204" pitchFamily="34" charset="0"/>
              <a:cs typeface="Arial" panose="020B0604020202020204" pitchFamily="34" charset="0"/>
            </a:endParaRPr>
          </a:p>
          <a:p>
            <a:pPr marL="628650" lvl="1" indent="-171450">
              <a:buFontTx/>
              <a:buChar char="-"/>
            </a:pPr>
            <a:r>
              <a:rPr lang="en-US" sz="800" dirty="0">
                <a:latin typeface="Arial" panose="020B0604020202020204" pitchFamily="34" charset="0"/>
                <a:cs typeface="Arial" panose="020B0604020202020204" pitchFamily="34" charset="0"/>
              </a:rPr>
              <a:t>😍 = smiling face with heart-eyes</a:t>
            </a:r>
          </a:p>
          <a:p>
            <a:pPr marL="628650" lvl="1" indent="-171450">
              <a:buFontTx/>
              <a:buChar char="-"/>
            </a:pPr>
            <a:r>
              <a:rPr lang="en-US" sz="800" dirty="0">
                <a:latin typeface="Arial" panose="020B0604020202020204" pitchFamily="34" charset="0"/>
                <a:cs typeface="Arial" panose="020B0604020202020204" pitchFamily="34" charset="0"/>
              </a:rPr>
              <a:t>😱 = face screaming in fear</a:t>
            </a:r>
          </a:p>
          <a:p>
            <a:pPr marL="171450" indent="-171450">
              <a:buFontTx/>
              <a:buChar char="-"/>
            </a:pPr>
            <a:r>
              <a:rPr lang="en-US" dirty="0"/>
              <a:t>Understands Trigram Sentiment Switches</a:t>
            </a:r>
          </a:p>
          <a:p>
            <a:pPr marL="628650" lvl="1" indent="-171450">
              <a:buFontTx/>
              <a:buChar char="-"/>
            </a:pPr>
            <a:r>
              <a:rPr lang="en-US" sz="800" dirty="0">
                <a:latin typeface="Arial" panose="020B0604020202020204" pitchFamily="34" charset="0"/>
                <a:cs typeface="Arial" panose="020B0604020202020204" pitchFamily="34" charset="0"/>
              </a:rPr>
              <a:t>“The food here </a:t>
            </a:r>
            <a:r>
              <a:rPr lang="en-US" sz="800" u="sng" dirty="0">
                <a:solidFill>
                  <a:srgbClr val="FF0000"/>
                </a:solidFill>
                <a:latin typeface="Arial" panose="020B0604020202020204" pitchFamily="34" charset="0"/>
                <a:cs typeface="Arial" panose="020B0604020202020204" pitchFamily="34" charset="0"/>
              </a:rPr>
              <a:t>isn’t really all</a:t>
            </a:r>
            <a:r>
              <a:rPr lang="en-US" sz="800" dirty="0">
                <a:latin typeface="Arial" panose="020B0604020202020204" pitchFamily="34" charset="0"/>
                <a:cs typeface="Arial" panose="020B0604020202020204" pitchFamily="34" charset="0"/>
              </a:rPr>
              <a:t> </a:t>
            </a:r>
            <a:r>
              <a:rPr lang="en-US" sz="800" dirty="0">
                <a:solidFill>
                  <a:schemeClr val="accent6"/>
                </a:solidFill>
                <a:latin typeface="Arial" panose="020B0604020202020204" pitchFamily="34" charset="0"/>
                <a:cs typeface="Arial" panose="020B0604020202020204" pitchFamily="34" charset="0"/>
              </a:rPr>
              <a:t>that great</a:t>
            </a:r>
            <a:endParaRPr lang="en-US" sz="800" dirty="0">
              <a:latin typeface="Arial" panose="020B0604020202020204" pitchFamily="34" charset="0"/>
              <a:cs typeface="Arial" panose="020B0604020202020204" pitchFamily="34" charset="0"/>
            </a:endParaRPr>
          </a:p>
        </p:txBody>
      </p:sp>
      <p:pic>
        <p:nvPicPr>
          <p:cNvPr id="62" name="Picture 61">
            <a:extLst>
              <a:ext uri="{FF2B5EF4-FFF2-40B4-BE49-F238E27FC236}">
                <a16:creationId xmlns:a16="http://schemas.microsoft.com/office/drawing/2014/main" id="{9981B22E-8855-4C7C-839B-5DBD59C9939F}"/>
              </a:ext>
            </a:extLst>
          </p:cNvPr>
          <p:cNvPicPr>
            <a:picLocks noChangeAspect="1"/>
          </p:cNvPicPr>
          <p:nvPr/>
        </p:nvPicPr>
        <p:blipFill>
          <a:blip r:embed="rId8"/>
          <a:stretch>
            <a:fillRect/>
          </a:stretch>
        </p:blipFill>
        <p:spPr>
          <a:xfrm>
            <a:off x="2200312" y="5712535"/>
            <a:ext cx="358367" cy="442196"/>
          </a:xfrm>
          <a:prstGeom prst="rect">
            <a:avLst/>
          </a:prstGeom>
        </p:spPr>
      </p:pic>
      <p:sp>
        <p:nvSpPr>
          <p:cNvPr id="63" name="Rectangle: Rounded Corners 62">
            <a:extLst>
              <a:ext uri="{FF2B5EF4-FFF2-40B4-BE49-F238E27FC236}">
                <a16:creationId xmlns:a16="http://schemas.microsoft.com/office/drawing/2014/main" id="{69F034FF-1A1C-45E5-9569-B28B7D9882F7}"/>
              </a:ext>
            </a:extLst>
          </p:cNvPr>
          <p:cNvSpPr/>
          <p:nvPr/>
        </p:nvSpPr>
        <p:spPr>
          <a:xfrm>
            <a:off x="7087957" y="6060795"/>
            <a:ext cx="980281" cy="128016"/>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00" b="1" dirty="0">
                <a:solidFill>
                  <a:schemeClr val="bg1"/>
                </a:solidFill>
                <a:latin typeface="Arial" panose="020B0604020202020204" pitchFamily="34" charset="0"/>
                <a:cs typeface="Arial" panose="020B0604020202020204" pitchFamily="34" charset="0"/>
              </a:rPr>
              <a:t>References</a:t>
            </a:r>
          </a:p>
        </p:txBody>
      </p:sp>
      <p:sp>
        <p:nvSpPr>
          <p:cNvPr id="64" name="Rectangle: Rounded Corners 63">
            <a:extLst>
              <a:ext uri="{FF2B5EF4-FFF2-40B4-BE49-F238E27FC236}">
                <a16:creationId xmlns:a16="http://schemas.microsoft.com/office/drawing/2014/main" id="{6A5807F9-C345-4E6C-A5C1-EE9686B0701B}"/>
              </a:ext>
            </a:extLst>
          </p:cNvPr>
          <p:cNvSpPr/>
          <p:nvPr/>
        </p:nvSpPr>
        <p:spPr>
          <a:xfrm>
            <a:off x="6663697" y="4697220"/>
            <a:ext cx="1828800"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b="1" dirty="0">
                <a:solidFill>
                  <a:schemeClr val="bg1"/>
                </a:solidFill>
                <a:latin typeface="Arial" panose="020B0604020202020204" pitchFamily="34" charset="0"/>
                <a:cs typeface="Arial" panose="020B0604020202020204" pitchFamily="34" charset="0"/>
              </a:rPr>
              <a:t>Limitations and Future Work</a:t>
            </a:r>
          </a:p>
        </p:txBody>
      </p:sp>
      <p:sp>
        <p:nvSpPr>
          <p:cNvPr id="65" name="TextBox 64">
            <a:extLst>
              <a:ext uri="{FF2B5EF4-FFF2-40B4-BE49-F238E27FC236}">
                <a16:creationId xmlns:a16="http://schemas.microsoft.com/office/drawing/2014/main" id="{C10A9686-8FE7-4EDF-A5AB-D5C7949DCDB6}"/>
              </a:ext>
            </a:extLst>
          </p:cNvPr>
          <p:cNvSpPr txBox="1"/>
          <p:nvPr/>
        </p:nvSpPr>
        <p:spPr>
          <a:xfrm>
            <a:off x="6088543" y="6195476"/>
            <a:ext cx="2872351" cy="523220"/>
          </a:xfrm>
          <a:prstGeom prst="rect">
            <a:avLst/>
          </a:prstGeom>
          <a:noFill/>
        </p:spPr>
        <p:txBody>
          <a:bodyPr wrap="square" rtlCol="0">
            <a:spAutoFit/>
          </a:bodyPr>
          <a:lstStyle/>
          <a:p>
            <a:pPr marL="228600" indent="-228600">
              <a:buFont typeface="+mj-lt"/>
              <a:buAutoNum type="arabicPeriod"/>
            </a:pPr>
            <a:r>
              <a:rPr lang="en-US" sz="700" dirty="0">
                <a:latin typeface="Arial" panose="020B0604020202020204" pitchFamily="34" charset="0"/>
                <a:cs typeface="Arial" panose="020B0604020202020204" pitchFamily="34" charset="0"/>
              </a:rPr>
              <a:t>Bond, Robert, and Solomon Messing. "Quantifying social media’s political space: Estimating ideology from publicly revealed preferences on Facebook." </a:t>
            </a:r>
            <a:r>
              <a:rPr lang="en-US" sz="700" i="1" dirty="0">
                <a:latin typeface="Arial" panose="020B0604020202020204" pitchFamily="34" charset="0"/>
                <a:cs typeface="Arial" panose="020B0604020202020204" pitchFamily="34" charset="0"/>
              </a:rPr>
              <a:t>American Political Science Review </a:t>
            </a:r>
            <a:r>
              <a:rPr lang="en-US" sz="700" dirty="0">
                <a:latin typeface="Arial" panose="020B0604020202020204" pitchFamily="34" charset="0"/>
                <a:cs typeface="Arial" panose="020B0604020202020204" pitchFamily="34" charset="0"/>
              </a:rPr>
              <a:t>109.1 (2015): 62-78.</a:t>
            </a:r>
          </a:p>
        </p:txBody>
      </p:sp>
      <p:sp>
        <p:nvSpPr>
          <p:cNvPr id="66" name="TextBox 65">
            <a:extLst>
              <a:ext uri="{FF2B5EF4-FFF2-40B4-BE49-F238E27FC236}">
                <a16:creationId xmlns:a16="http://schemas.microsoft.com/office/drawing/2014/main" id="{107B4872-728C-40AF-9FA1-6892B6B9B521}"/>
              </a:ext>
            </a:extLst>
          </p:cNvPr>
          <p:cNvSpPr txBox="1"/>
          <p:nvPr/>
        </p:nvSpPr>
        <p:spPr>
          <a:xfrm>
            <a:off x="6080221" y="4879827"/>
            <a:ext cx="2872351" cy="1200329"/>
          </a:xfrm>
          <a:prstGeom prst="rect">
            <a:avLst/>
          </a:prstGeom>
          <a:noFill/>
        </p:spPr>
        <p:txBody>
          <a:bodyPr wrap="square" rtlCol="0">
            <a:spAutoFit/>
          </a:bodyPr>
          <a:lstStyle/>
          <a:p>
            <a:pPr marL="171450" indent="-171450" algn="just">
              <a:buFont typeface="Arial" panose="020B0604020202020204" pitchFamily="34" charset="0"/>
              <a:buChar char="•"/>
            </a:pPr>
            <a:r>
              <a:rPr lang="en-US" sz="800" b="1" dirty="0">
                <a:latin typeface="Arial" panose="020B0604020202020204" pitchFamily="34" charset="0"/>
                <a:cs typeface="Arial" panose="020B0604020202020204" pitchFamily="34" charset="0"/>
              </a:rPr>
              <a:t>Data collection: </a:t>
            </a:r>
            <a:r>
              <a:rPr lang="en-US" sz="800" dirty="0">
                <a:latin typeface="Arial" panose="020B0604020202020204" pitchFamily="34" charset="0"/>
                <a:cs typeface="Arial" panose="020B0604020202020204" pitchFamily="34" charset="0"/>
              </a:rPr>
              <a:t>Tweets were collected following the outbreak of COVID-19. Future work would limit the data to tweets posted prior to the outbreak</a:t>
            </a:r>
          </a:p>
          <a:p>
            <a:pPr marL="171450" indent="-171450" algn="just">
              <a:buFont typeface="Arial" panose="020B0604020202020204" pitchFamily="34" charset="0"/>
              <a:buChar char="•"/>
            </a:pPr>
            <a:r>
              <a:rPr lang="en-US" sz="800" b="1" dirty="0">
                <a:latin typeface="Arial" panose="020B0604020202020204" pitchFamily="34" charset="0"/>
                <a:cs typeface="Arial" panose="020B0604020202020204" pitchFamily="34" charset="0"/>
              </a:rPr>
              <a:t>Overlap between candidates: </a:t>
            </a:r>
            <a:r>
              <a:rPr lang="en-US" sz="800" dirty="0">
                <a:latin typeface="Arial" panose="020B0604020202020204" pitchFamily="34" charset="0"/>
                <a:cs typeface="Arial" panose="020B0604020202020204" pitchFamily="34" charset="0"/>
              </a:rPr>
              <a:t>Future work would consider alternate data sources (e.g. Reddit) where political affiliation may be more easily distinguishable</a:t>
            </a:r>
          </a:p>
          <a:p>
            <a:pPr marL="171450" indent="-171450" algn="just">
              <a:buFont typeface="Arial" panose="020B0604020202020204" pitchFamily="34" charset="0"/>
              <a:buChar char="•"/>
            </a:pPr>
            <a:r>
              <a:rPr lang="en-US" sz="800" b="1" dirty="0">
                <a:latin typeface="Arial" panose="020B0604020202020204" pitchFamily="34" charset="0"/>
                <a:cs typeface="Arial" panose="020B0604020202020204" pitchFamily="34" charset="0"/>
              </a:rPr>
              <a:t>Sample bias: </a:t>
            </a:r>
            <a:r>
              <a:rPr lang="en-US" sz="800" dirty="0">
                <a:latin typeface="Arial" panose="020B0604020202020204" pitchFamily="34" charset="0"/>
                <a:cs typeface="Arial" panose="020B0604020202020204" pitchFamily="34" charset="0"/>
              </a:rPr>
              <a:t>The ideological distribution of Twitter users is not uniform. Future work would cross-reference election contribution databases to determine ideology</a:t>
            </a:r>
            <a:endParaRPr lang="en-US" sz="800" b="1" dirty="0">
              <a:latin typeface="Arial" panose="020B0604020202020204" pitchFamily="34" charset="0"/>
              <a:cs typeface="Arial" panose="020B0604020202020204" pitchFamily="34" charset="0"/>
            </a:endParaRPr>
          </a:p>
        </p:txBody>
      </p:sp>
      <p:pic>
        <p:nvPicPr>
          <p:cNvPr id="79" name="Picture 2" descr="Twitter logo">
            <a:extLst>
              <a:ext uri="{FF2B5EF4-FFF2-40B4-BE49-F238E27FC236}">
                <a16:creationId xmlns:a16="http://schemas.microsoft.com/office/drawing/2014/main" id="{0A273365-28F1-40E9-9C37-215AA31455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24" y="217984"/>
            <a:ext cx="489270" cy="48949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a:extLst>
              <a:ext uri="{FF2B5EF4-FFF2-40B4-BE49-F238E27FC236}">
                <a16:creationId xmlns:a16="http://schemas.microsoft.com/office/drawing/2014/main" id="{957F60B6-70BF-4896-9022-6C08047A4F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92469" y="1534860"/>
            <a:ext cx="2743200" cy="1828800"/>
          </a:xfrm>
          <a:prstGeom prst="rect">
            <a:avLst/>
          </a:prstGeom>
        </p:spPr>
      </p:pic>
      <p:sp>
        <p:nvSpPr>
          <p:cNvPr id="85" name="TextBox 84">
            <a:extLst>
              <a:ext uri="{FF2B5EF4-FFF2-40B4-BE49-F238E27FC236}">
                <a16:creationId xmlns:a16="http://schemas.microsoft.com/office/drawing/2014/main" id="{2F318FE5-226F-4089-AEA6-AB9B163027A3}"/>
              </a:ext>
            </a:extLst>
          </p:cNvPr>
          <p:cNvSpPr txBox="1"/>
          <p:nvPr/>
        </p:nvSpPr>
        <p:spPr>
          <a:xfrm>
            <a:off x="6080222" y="1097548"/>
            <a:ext cx="2872351" cy="461665"/>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dirty="0"/>
              <a:t>Average sentiment for all tweets, negative tweets, and positive tweets by followers of candidates shown below</a:t>
            </a:r>
          </a:p>
          <a:p>
            <a:pPr marL="171450" indent="-171450">
              <a:buFont typeface="Arial" panose="020B0604020202020204" pitchFamily="34" charset="0"/>
              <a:buChar char="•"/>
            </a:pPr>
            <a:r>
              <a:rPr lang="en-US" dirty="0"/>
              <a:t>Combination of Vader and </a:t>
            </a:r>
            <a:r>
              <a:rPr lang="en-US" dirty="0" err="1"/>
              <a:t>TextBlob</a:t>
            </a:r>
            <a:r>
              <a:rPr lang="en-US" dirty="0"/>
              <a:t> results</a:t>
            </a:r>
          </a:p>
        </p:txBody>
      </p:sp>
      <p:sp>
        <p:nvSpPr>
          <p:cNvPr id="87" name="TextBox 86">
            <a:extLst>
              <a:ext uri="{FF2B5EF4-FFF2-40B4-BE49-F238E27FC236}">
                <a16:creationId xmlns:a16="http://schemas.microsoft.com/office/drawing/2014/main" id="{A6ABF8A1-18EC-4923-9BE6-420877EBC7AC}"/>
              </a:ext>
            </a:extLst>
          </p:cNvPr>
          <p:cNvSpPr txBox="1"/>
          <p:nvPr/>
        </p:nvSpPr>
        <p:spPr>
          <a:xfrm>
            <a:off x="6097229" y="3308580"/>
            <a:ext cx="2872351" cy="461665"/>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dirty="0"/>
              <a:t>While Sanders’ supporters are more negative than other Democratic candidates, we cannot attribute this to material differences in the negative vocabulary used</a:t>
            </a:r>
          </a:p>
        </p:txBody>
      </p:sp>
      <p:sp>
        <p:nvSpPr>
          <p:cNvPr id="86" name="Rectangle 85">
            <a:extLst>
              <a:ext uri="{FF2B5EF4-FFF2-40B4-BE49-F238E27FC236}">
                <a16:creationId xmlns:a16="http://schemas.microsoft.com/office/drawing/2014/main" id="{DFEC9543-339F-4662-B7F2-28783B69971E}"/>
              </a:ext>
            </a:extLst>
          </p:cNvPr>
          <p:cNvSpPr/>
          <p:nvPr/>
        </p:nvSpPr>
        <p:spPr>
          <a:xfrm>
            <a:off x="6521325" y="4450121"/>
            <a:ext cx="777777" cy="184666"/>
          </a:xfrm>
          <a:prstGeom prst="rect">
            <a:avLst/>
          </a:prstGeom>
          <a:solidFill>
            <a:schemeClr val="bg1"/>
          </a:solidFill>
          <a:ln>
            <a:solidFill>
              <a:schemeClr val="tx1"/>
            </a:solidFill>
          </a:ln>
        </p:spPr>
        <p:txBody>
          <a:bodyPr wrap="none" anchor="ctr">
            <a:spAutoFit/>
          </a:bodyPr>
          <a:lstStyle/>
          <a:p>
            <a:r>
              <a:rPr lang="en-US" sz="600" i="1" dirty="0">
                <a:latin typeface="Arial" panose="020B0604020202020204" pitchFamily="34" charset="0"/>
                <a:cs typeface="Arial" panose="020B0604020202020204" pitchFamily="34" charset="0"/>
              </a:rPr>
              <a:t>Elizabeth Warren</a:t>
            </a:r>
            <a:endParaRPr lang="en-US" sz="600" i="1" dirty="0"/>
          </a:p>
        </p:txBody>
      </p:sp>
      <p:sp>
        <p:nvSpPr>
          <p:cNvPr id="89" name="Rectangle 88">
            <a:extLst>
              <a:ext uri="{FF2B5EF4-FFF2-40B4-BE49-F238E27FC236}">
                <a16:creationId xmlns:a16="http://schemas.microsoft.com/office/drawing/2014/main" id="{4D1A0107-3142-4AD0-826A-418F0988751A}"/>
              </a:ext>
            </a:extLst>
          </p:cNvPr>
          <p:cNvSpPr/>
          <p:nvPr/>
        </p:nvSpPr>
        <p:spPr>
          <a:xfrm>
            <a:off x="7961791" y="4450121"/>
            <a:ext cx="718466" cy="184666"/>
          </a:xfrm>
          <a:prstGeom prst="rect">
            <a:avLst/>
          </a:prstGeom>
          <a:solidFill>
            <a:schemeClr val="bg1"/>
          </a:solidFill>
          <a:ln>
            <a:solidFill>
              <a:schemeClr val="tx1"/>
            </a:solidFill>
          </a:ln>
        </p:spPr>
        <p:txBody>
          <a:bodyPr wrap="none" anchor="ctr">
            <a:spAutoFit/>
          </a:bodyPr>
          <a:lstStyle/>
          <a:p>
            <a:r>
              <a:rPr lang="en-US" sz="600" i="1" dirty="0">
                <a:latin typeface="Arial" panose="020B0604020202020204" pitchFamily="34" charset="0"/>
                <a:cs typeface="Arial" panose="020B0604020202020204" pitchFamily="34" charset="0"/>
              </a:rPr>
              <a:t>Bernie Sanders</a:t>
            </a:r>
            <a:endParaRPr lang="en-US" sz="600" i="1" dirty="0"/>
          </a:p>
        </p:txBody>
      </p:sp>
      <p:sp>
        <p:nvSpPr>
          <p:cNvPr id="90" name="Rectangle: Rounded Corners 89">
            <a:extLst>
              <a:ext uri="{FF2B5EF4-FFF2-40B4-BE49-F238E27FC236}">
                <a16:creationId xmlns:a16="http://schemas.microsoft.com/office/drawing/2014/main" id="{DC769978-9C48-456C-82A1-D27450D41712}"/>
              </a:ext>
            </a:extLst>
          </p:cNvPr>
          <p:cNvSpPr/>
          <p:nvPr/>
        </p:nvSpPr>
        <p:spPr>
          <a:xfrm>
            <a:off x="3801756" y="2651950"/>
            <a:ext cx="1554480"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33" b="1" dirty="0">
                <a:solidFill>
                  <a:schemeClr val="bg1"/>
                </a:solidFill>
                <a:latin typeface="Arial" panose="020B0604020202020204" pitchFamily="34" charset="0"/>
                <a:cs typeface="Arial" panose="020B0604020202020204" pitchFamily="34" charset="0"/>
              </a:rPr>
              <a:t>Affiliation Matrix</a:t>
            </a:r>
          </a:p>
        </p:txBody>
      </p:sp>
      <p:grpSp>
        <p:nvGrpSpPr>
          <p:cNvPr id="91" name="Group 90">
            <a:extLst>
              <a:ext uri="{FF2B5EF4-FFF2-40B4-BE49-F238E27FC236}">
                <a16:creationId xmlns:a16="http://schemas.microsoft.com/office/drawing/2014/main" id="{10A1E1DD-F728-4ECB-8D20-388F5357ECA0}"/>
              </a:ext>
            </a:extLst>
          </p:cNvPr>
          <p:cNvGrpSpPr/>
          <p:nvPr/>
        </p:nvGrpSpPr>
        <p:grpSpPr>
          <a:xfrm>
            <a:off x="3139971" y="927937"/>
            <a:ext cx="2872352" cy="1653320"/>
            <a:chOff x="3121043" y="2041929"/>
            <a:chExt cx="2872352" cy="1653320"/>
          </a:xfrm>
        </p:grpSpPr>
        <p:sp>
          <p:nvSpPr>
            <p:cNvPr id="92" name="Rectangle: Rounded Corners 91">
              <a:extLst>
                <a:ext uri="{FF2B5EF4-FFF2-40B4-BE49-F238E27FC236}">
                  <a16:creationId xmlns:a16="http://schemas.microsoft.com/office/drawing/2014/main" id="{A87786EF-22A7-429F-971B-D813A8F71AAA}"/>
                </a:ext>
              </a:extLst>
            </p:cNvPr>
            <p:cNvSpPr/>
            <p:nvPr/>
          </p:nvSpPr>
          <p:spPr>
            <a:xfrm>
              <a:off x="3734259" y="2041929"/>
              <a:ext cx="1645920" cy="192024"/>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33" b="1" dirty="0">
                  <a:solidFill>
                    <a:schemeClr val="bg1"/>
                  </a:solidFill>
                  <a:latin typeface="Arial" panose="020B0604020202020204" pitchFamily="34" charset="0"/>
                  <a:cs typeface="Arial" panose="020B0604020202020204" pitchFamily="34" charset="0"/>
                </a:rPr>
                <a:t>Descriptive Analysis</a:t>
              </a:r>
            </a:p>
          </p:txBody>
        </p:sp>
        <p:sp>
          <p:nvSpPr>
            <p:cNvPr id="93" name="TextBox 92">
              <a:extLst>
                <a:ext uri="{FF2B5EF4-FFF2-40B4-BE49-F238E27FC236}">
                  <a16:creationId xmlns:a16="http://schemas.microsoft.com/office/drawing/2014/main" id="{62EA9992-6985-4FA4-9830-872D0C302F34}"/>
                </a:ext>
              </a:extLst>
            </p:cNvPr>
            <p:cNvSpPr txBox="1"/>
            <p:nvPr/>
          </p:nvSpPr>
          <p:spPr>
            <a:xfrm>
              <a:off x="3121043" y="2225393"/>
              <a:ext cx="2872351" cy="461665"/>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dirty="0"/>
                <a:t>Collected top hashtags per party (GOP omitted below)</a:t>
              </a:r>
            </a:p>
            <a:p>
              <a:pPr marL="171450" indent="-171450">
                <a:buFont typeface="Arial" panose="020B0604020202020204" pitchFamily="34" charset="0"/>
                <a:buChar char="•"/>
              </a:pPr>
              <a:r>
                <a:rPr lang="en-US" dirty="0"/>
                <a:t>Sanders supporters used less aggressive hashtags than supporters of other Democratic candidates</a:t>
              </a:r>
            </a:p>
          </p:txBody>
        </p:sp>
        <p:pic>
          <p:nvPicPr>
            <p:cNvPr id="94" name="Picture 93">
              <a:extLst>
                <a:ext uri="{FF2B5EF4-FFF2-40B4-BE49-F238E27FC236}">
                  <a16:creationId xmlns:a16="http://schemas.microsoft.com/office/drawing/2014/main" id="{F627B6C1-3783-43D7-BFD1-FF50F26FC980}"/>
                </a:ext>
              </a:extLst>
            </p:cNvPr>
            <p:cNvPicPr>
              <a:picLocks noChangeAspect="1"/>
            </p:cNvPicPr>
            <p:nvPr/>
          </p:nvPicPr>
          <p:blipFill>
            <a:blip r:embed="rId11"/>
            <a:stretch>
              <a:fillRect/>
            </a:stretch>
          </p:blipFill>
          <p:spPr>
            <a:xfrm>
              <a:off x="3149049" y="2700923"/>
              <a:ext cx="2844346" cy="994326"/>
            </a:xfrm>
            <a:prstGeom prst="rect">
              <a:avLst/>
            </a:prstGeom>
          </p:spPr>
        </p:pic>
      </p:grpSp>
      <p:sp>
        <p:nvSpPr>
          <p:cNvPr id="95" name="TextBox 94">
            <a:extLst>
              <a:ext uri="{FF2B5EF4-FFF2-40B4-BE49-F238E27FC236}">
                <a16:creationId xmlns:a16="http://schemas.microsoft.com/office/drawing/2014/main" id="{E9AE74ED-E1C7-491D-B500-6C5E02732EB8}"/>
              </a:ext>
            </a:extLst>
          </p:cNvPr>
          <p:cNvSpPr txBox="1"/>
          <p:nvPr/>
        </p:nvSpPr>
        <p:spPr>
          <a:xfrm>
            <a:off x="3139971" y="2831301"/>
            <a:ext cx="2872351" cy="707886"/>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dirty="0"/>
              <a:t>Matrices describe overlap between the sets of supporters of candidate pairs</a:t>
            </a:r>
          </a:p>
          <a:p>
            <a:pPr marL="171450" indent="-171450">
              <a:buFont typeface="Arial" panose="020B0604020202020204" pitchFamily="34" charset="0"/>
              <a:buChar char="•"/>
            </a:pPr>
            <a:r>
              <a:rPr lang="en-US" dirty="0"/>
              <a:t>The “incumbency effect” is clearly visible: Trump has a significantly larger follower base and thus has considerable overlap with most other candidates</a:t>
            </a:r>
          </a:p>
        </p:txBody>
      </p:sp>
      <p:grpSp>
        <p:nvGrpSpPr>
          <p:cNvPr id="96" name="Group 95">
            <a:extLst>
              <a:ext uri="{FF2B5EF4-FFF2-40B4-BE49-F238E27FC236}">
                <a16:creationId xmlns:a16="http://schemas.microsoft.com/office/drawing/2014/main" id="{95CC6843-2769-486B-B652-5B1C8F00668F}"/>
              </a:ext>
            </a:extLst>
          </p:cNvPr>
          <p:cNvGrpSpPr/>
          <p:nvPr/>
        </p:nvGrpSpPr>
        <p:grpSpPr>
          <a:xfrm>
            <a:off x="3195103" y="3556628"/>
            <a:ext cx="2755468" cy="1616270"/>
            <a:chOff x="3172021" y="3521850"/>
            <a:chExt cx="2755468" cy="1616270"/>
          </a:xfrm>
        </p:grpSpPr>
        <p:pic>
          <p:nvPicPr>
            <p:cNvPr id="97" name="Picture 96">
              <a:extLst>
                <a:ext uri="{FF2B5EF4-FFF2-40B4-BE49-F238E27FC236}">
                  <a16:creationId xmlns:a16="http://schemas.microsoft.com/office/drawing/2014/main" id="{113DE2AF-77A5-4B9C-B613-8CA9667CEC0A}"/>
                </a:ext>
              </a:extLst>
            </p:cNvPr>
            <p:cNvPicPr>
              <a:picLocks noChangeAspect="1"/>
            </p:cNvPicPr>
            <p:nvPr/>
          </p:nvPicPr>
          <p:blipFill>
            <a:blip r:embed="rId12"/>
            <a:stretch>
              <a:fillRect/>
            </a:stretch>
          </p:blipFill>
          <p:spPr>
            <a:xfrm>
              <a:off x="3237479" y="3521850"/>
              <a:ext cx="2624553" cy="1362899"/>
            </a:xfrm>
            <a:prstGeom prst="rect">
              <a:avLst/>
            </a:prstGeom>
          </p:spPr>
        </p:pic>
        <p:sp>
          <p:nvSpPr>
            <p:cNvPr id="98" name="TextBox 97">
              <a:extLst>
                <a:ext uri="{FF2B5EF4-FFF2-40B4-BE49-F238E27FC236}">
                  <a16:creationId xmlns:a16="http://schemas.microsoft.com/office/drawing/2014/main" id="{AAE30741-1258-4970-8AC0-FE63C69EE28F}"/>
                </a:ext>
              </a:extLst>
            </p:cNvPr>
            <p:cNvSpPr txBox="1"/>
            <p:nvPr/>
          </p:nvSpPr>
          <p:spPr>
            <a:xfrm>
              <a:off x="3172021" y="4861121"/>
              <a:ext cx="2755468" cy="276999"/>
            </a:xfrm>
            <a:prstGeom prst="rect">
              <a:avLst/>
            </a:prstGeom>
            <a:noFill/>
          </p:spPr>
          <p:txBody>
            <a:bodyPr wrap="square" rtlCol="0">
              <a:spAutoFit/>
            </a:bodyPr>
            <a:lstStyle/>
            <a:p>
              <a:pPr algn="ctr"/>
              <a:r>
                <a:rPr lang="en-US" sz="600" i="1" dirty="0">
                  <a:latin typeface="Arial" panose="020B0604020202020204" pitchFamily="34" charset="0"/>
                  <a:cs typeface="Arial" panose="020B0604020202020204" pitchFamily="34" charset="0"/>
                </a:rPr>
                <a:t>“Affiliation matrix” between candidates: shows the number of users that follow both (row) and (column). Blue cells indicate higher overlap.</a:t>
              </a:r>
            </a:p>
          </p:txBody>
        </p:sp>
      </p:grpSp>
      <p:grpSp>
        <p:nvGrpSpPr>
          <p:cNvPr id="99" name="Group 98">
            <a:extLst>
              <a:ext uri="{FF2B5EF4-FFF2-40B4-BE49-F238E27FC236}">
                <a16:creationId xmlns:a16="http://schemas.microsoft.com/office/drawing/2014/main" id="{FDC771EF-30BE-4F79-A3B0-161300F103D5}"/>
              </a:ext>
            </a:extLst>
          </p:cNvPr>
          <p:cNvGrpSpPr/>
          <p:nvPr/>
        </p:nvGrpSpPr>
        <p:grpSpPr>
          <a:xfrm>
            <a:off x="3195103" y="5142431"/>
            <a:ext cx="2755468" cy="1620405"/>
            <a:chOff x="3199244" y="5145753"/>
            <a:chExt cx="2755468" cy="1620405"/>
          </a:xfrm>
        </p:grpSpPr>
        <p:pic>
          <p:nvPicPr>
            <p:cNvPr id="100" name="Picture 99">
              <a:extLst>
                <a:ext uri="{FF2B5EF4-FFF2-40B4-BE49-F238E27FC236}">
                  <a16:creationId xmlns:a16="http://schemas.microsoft.com/office/drawing/2014/main" id="{F1378693-D6BC-43FD-ACFB-49EA2E4BEF2B}"/>
                </a:ext>
              </a:extLst>
            </p:cNvPr>
            <p:cNvPicPr>
              <a:picLocks noChangeAspect="1"/>
            </p:cNvPicPr>
            <p:nvPr/>
          </p:nvPicPr>
          <p:blipFill>
            <a:blip r:embed="rId13"/>
            <a:stretch>
              <a:fillRect/>
            </a:stretch>
          </p:blipFill>
          <p:spPr>
            <a:xfrm>
              <a:off x="3265128" y="5145753"/>
              <a:ext cx="2623700" cy="1362456"/>
            </a:xfrm>
            <a:prstGeom prst="rect">
              <a:avLst/>
            </a:prstGeom>
          </p:spPr>
        </p:pic>
        <p:sp>
          <p:nvSpPr>
            <p:cNvPr id="101" name="TextBox 100">
              <a:extLst>
                <a:ext uri="{FF2B5EF4-FFF2-40B4-BE49-F238E27FC236}">
                  <a16:creationId xmlns:a16="http://schemas.microsoft.com/office/drawing/2014/main" id="{E6C637B1-5391-4624-91E0-07CCB1513A1F}"/>
                </a:ext>
              </a:extLst>
            </p:cNvPr>
            <p:cNvSpPr txBox="1"/>
            <p:nvPr/>
          </p:nvSpPr>
          <p:spPr>
            <a:xfrm>
              <a:off x="3199244" y="6489159"/>
              <a:ext cx="2755468" cy="276999"/>
            </a:xfrm>
            <a:prstGeom prst="rect">
              <a:avLst/>
            </a:prstGeom>
            <a:noFill/>
          </p:spPr>
          <p:txBody>
            <a:bodyPr wrap="square" rtlCol="0">
              <a:spAutoFit/>
            </a:bodyPr>
            <a:lstStyle/>
            <a:p>
              <a:pPr algn="ctr"/>
              <a:r>
                <a:rPr lang="en-US" sz="600" i="1" dirty="0">
                  <a:latin typeface="Arial" panose="020B0604020202020204" pitchFamily="34" charset="0"/>
                  <a:cs typeface="Arial" panose="020B0604020202020204" pitchFamily="34" charset="0"/>
                </a:rPr>
                <a:t>“Agreement matrix” between candidates: shows the probability that a follower of (row) also follows (column). Red cells indicate higher overlap.</a:t>
              </a:r>
            </a:p>
          </p:txBody>
        </p:sp>
      </p:grpSp>
    </p:spTree>
    <p:extLst>
      <p:ext uri="{BB962C8B-B14F-4D97-AF65-F5344CB8AC3E}">
        <p14:creationId xmlns:p14="http://schemas.microsoft.com/office/powerpoint/2010/main" val="21540632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1195</TotalTime>
  <Words>557</Words>
  <Application>Microsoft Office PowerPoint</Application>
  <PresentationFormat>On-screen Show (4:3)</PresentationFormat>
  <Paragraphs>57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Nyle Sykes</dc:creator>
  <cp:lastModifiedBy>Nyle Sykes</cp:lastModifiedBy>
  <cp:revision>20</cp:revision>
  <dcterms:created xsi:type="dcterms:W3CDTF">2020-05-05T21:16:15Z</dcterms:created>
  <dcterms:modified xsi:type="dcterms:W3CDTF">2020-05-09T22:15:55Z</dcterms:modified>
</cp:coreProperties>
</file>