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Sparse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memory efficient simulation </a:t>
            </a:r>
          </a:p>
          <a:p>
            <a:r>
              <a:rPr lang="en-US" dirty="0" smtClean="0"/>
              <a:t>of a 2-D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0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reasonable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new container class should be consistent with others in Java</a:t>
            </a:r>
          </a:p>
          <a:p>
            <a:pPr marL="0" indent="0">
              <a:buNone/>
            </a:pPr>
            <a:r>
              <a:rPr lang="en-US" sz="2400" dirty="0" smtClean="0"/>
              <a:t>Consider the List Interface: 		a 2-D 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3962400" cy="276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size() 			</a:t>
            </a:r>
          </a:p>
          <a:p>
            <a:r>
              <a:rPr lang="en-US" sz="2000" b="1" dirty="0" err="1"/>
              <a:t>boolean</a:t>
            </a:r>
            <a:r>
              <a:rPr lang="en-US" sz="2000" dirty="0"/>
              <a:t> add(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	</a:t>
            </a:r>
          </a:p>
          <a:p>
            <a:r>
              <a:rPr lang="en-US" sz="2000" b="1" dirty="0"/>
              <a:t>void</a:t>
            </a:r>
            <a:r>
              <a:rPr lang="en-US" sz="2000" dirty="0"/>
              <a:t> add(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get(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) 		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set(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remove(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)	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2667000"/>
            <a:ext cx="4648200" cy="276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dirty="0" err="1" smtClean="0"/>
              <a:t>numRows</a:t>
            </a:r>
            <a:r>
              <a:rPr lang="en-US" dirty="0" smtClean="0"/>
              <a:t>()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 smtClean="0"/>
              <a:t>numColumns</a:t>
            </a:r>
            <a:r>
              <a:rPr lang="en-US" dirty="0" smtClean="0"/>
              <a:t>()</a:t>
            </a:r>
            <a:endParaRPr lang="en-US" b="1" dirty="0"/>
          </a:p>
          <a:p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size() 			</a:t>
            </a:r>
          </a:p>
          <a:p>
            <a:r>
              <a:rPr lang="en-US" sz="2000" b="1" dirty="0" smtClean="0"/>
              <a:t> </a:t>
            </a:r>
            <a:r>
              <a:rPr lang="en-US" sz="2000" dirty="0"/>
              <a:t>	</a:t>
            </a:r>
          </a:p>
          <a:p>
            <a:r>
              <a:rPr lang="en-US" sz="2000" b="1" dirty="0"/>
              <a:t>void</a:t>
            </a:r>
            <a:r>
              <a:rPr lang="en-US" sz="2000" dirty="0"/>
              <a:t> add(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 smtClean="0"/>
              <a:t>r, </a:t>
            </a:r>
            <a:r>
              <a:rPr lang="en-US" sz="2000" b="1" dirty="0" err="1" smtClean="0"/>
              <a:t>int</a:t>
            </a:r>
            <a:r>
              <a:rPr lang="en-US" sz="2000" i="1" dirty="0" smtClean="0"/>
              <a:t> c</a:t>
            </a:r>
            <a:r>
              <a:rPr lang="en-US" sz="2000" dirty="0" smtClean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get(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) </a:t>
            </a:r>
            <a:r>
              <a:rPr lang="en-US" sz="2000" dirty="0"/>
              <a:t>		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set(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remove(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6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reasonable interface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82005"/>
            <a:ext cx="3962400" cy="27699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dirty="0" err="1" smtClean="0"/>
              <a:t>numRows</a:t>
            </a:r>
            <a:r>
              <a:rPr lang="en-US" dirty="0" smtClean="0"/>
              <a:t>()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 smtClean="0"/>
              <a:t>numColumns</a:t>
            </a:r>
            <a:r>
              <a:rPr lang="en-US" dirty="0" smtClean="0"/>
              <a:t>()</a:t>
            </a:r>
            <a:endParaRPr lang="en-US" b="1" dirty="0"/>
          </a:p>
          <a:p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size() 			</a:t>
            </a:r>
          </a:p>
          <a:p>
            <a:r>
              <a:rPr lang="en-US" sz="2000" b="1" dirty="0" smtClean="0"/>
              <a:t> </a:t>
            </a:r>
            <a:r>
              <a:rPr lang="en-US" sz="2000" dirty="0"/>
              <a:t>	</a:t>
            </a:r>
          </a:p>
          <a:p>
            <a:r>
              <a:rPr lang="en-US" sz="2000" b="1" dirty="0"/>
              <a:t>void</a:t>
            </a:r>
            <a:r>
              <a:rPr lang="en-US" sz="2000" dirty="0"/>
              <a:t> add(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 smtClean="0"/>
              <a:t>r, </a:t>
            </a:r>
            <a:r>
              <a:rPr lang="en-US" sz="2000" b="1" dirty="0" err="1" smtClean="0"/>
              <a:t>int</a:t>
            </a:r>
            <a:r>
              <a:rPr lang="en-US" sz="2000" i="1" dirty="0" smtClean="0"/>
              <a:t> c</a:t>
            </a:r>
            <a:r>
              <a:rPr lang="en-US" sz="2000" dirty="0" smtClean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get(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) </a:t>
            </a:r>
            <a:r>
              <a:rPr lang="en-US" sz="2000" dirty="0"/>
              <a:t>		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set(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remove(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0946" y="1337046"/>
            <a:ext cx="4267200" cy="2369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//returns # rows set in constructor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//returns # cols set in constructor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//returns # actual elements stored</a:t>
            </a:r>
            <a:r>
              <a:rPr lang="en-US" sz="2000" dirty="0"/>
              <a:t>	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//adds </a:t>
            </a:r>
            <a:r>
              <a:rPr lang="en-US" dirty="0" err="1" smtClean="0">
                <a:solidFill>
                  <a:srgbClr val="C00000"/>
                </a:solidFill>
              </a:rPr>
              <a:t>obj</a:t>
            </a:r>
            <a:r>
              <a:rPr lang="en-US" dirty="0" smtClean="0">
                <a:solidFill>
                  <a:srgbClr val="C00000"/>
                </a:solidFill>
              </a:rPr>
              <a:t> at row r, col c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//returns the element at row r, col c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//changes element at (</a:t>
            </a:r>
            <a:r>
              <a:rPr lang="en-US" dirty="0" err="1" smtClean="0">
                <a:solidFill>
                  <a:srgbClr val="C00000"/>
                </a:solidFill>
              </a:rPr>
              <a:t>r,c</a:t>
            </a:r>
            <a:r>
              <a:rPr lang="en-US" dirty="0" smtClean="0">
                <a:solidFill>
                  <a:srgbClr val="C00000"/>
                </a:solidFill>
              </a:rPr>
              <a:t>), returns old value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//removes element at (</a:t>
            </a:r>
            <a:r>
              <a:rPr lang="en-US" dirty="0" err="1" smtClean="0">
                <a:solidFill>
                  <a:srgbClr val="C00000"/>
                </a:solidFill>
              </a:rPr>
              <a:t>r,c</a:t>
            </a:r>
            <a:r>
              <a:rPr lang="en-US" dirty="0" smtClean="0">
                <a:solidFill>
                  <a:srgbClr val="C00000"/>
                </a:solidFill>
              </a:rPr>
              <a:t>), returns its value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4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sz="2800" dirty="0" smtClean="0"/>
              <a:t>Sparse Matrix:  a container class where elements are stored by their row and column index.  </a:t>
            </a:r>
          </a:p>
          <a:p>
            <a:r>
              <a:rPr lang="en-US" sz="2800" dirty="0" smtClean="0"/>
              <a:t>Memory is only used for cells that are occupied.</a:t>
            </a:r>
          </a:p>
          <a:p>
            <a:pPr lvl="1"/>
            <a:r>
              <a:rPr lang="en-US" dirty="0" smtClean="0"/>
              <a:t>Chess / Checkers:  the majority of cells are unused, and fewer are used as game progresses.</a:t>
            </a:r>
          </a:p>
          <a:p>
            <a:pPr lvl="1"/>
            <a:r>
              <a:rPr lang="en-US" dirty="0" smtClean="0"/>
              <a:t>Battleship / Othello:  more cells are occupied as game progresses.</a:t>
            </a:r>
          </a:p>
          <a:p>
            <a:r>
              <a:rPr lang="en-US" sz="2800" dirty="0" smtClean="0"/>
              <a:t>The internal container is a sorted dynamic array (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/Linked List) where each item has knowledge of which row and col it is simulated to be in.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4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83614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381313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Sparse Matrix cell contains:</a:t>
            </a:r>
          </a:p>
          <a:p>
            <a:pPr lvl="1"/>
            <a:r>
              <a:rPr lang="en-US" sz="2400" dirty="0" smtClean="0"/>
              <a:t>An object to store</a:t>
            </a:r>
          </a:p>
          <a:p>
            <a:pPr lvl="1"/>
            <a:r>
              <a:rPr lang="en-US" sz="2400" dirty="0" smtClean="0"/>
              <a:t>The row and column of where it is simulated to exist</a:t>
            </a:r>
          </a:p>
          <a:p>
            <a:pPr lvl="1"/>
            <a:r>
              <a:rPr lang="en-US" sz="2400" dirty="0" smtClean="0"/>
              <a:t>A key value to keep the cells in row order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94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488014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0843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(0,0) should have a key of 0</a:t>
            </a:r>
          </a:p>
          <a:p>
            <a:r>
              <a:rPr lang="en-US" sz="2400" dirty="0" smtClean="0"/>
              <a:t>(0,1) should have a key of 1</a:t>
            </a:r>
          </a:p>
          <a:p>
            <a:r>
              <a:rPr lang="en-US" sz="2400" dirty="0" smtClean="0"/>
              <a:t>(0,2) should have a key of 2</a:t>
            </a:r>
          </a:p>
          <a:p>
            <a:r>
              <a:rPr lang="en-US" sz="2400" dirty="0" smtClean="0"/>
              <a:t>(1,0) should have a key of 3</a:t>
            </a:r>
          </a:p>
          <a:p>
            <a:r>
              <a:rPr lang="en-US" sz="2400" dirty="0" smtClean="0"/>
              <a:t>(1,1) should have a key of 4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(2,2) should have a key of 8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581400"/>
            <a:ext cx="44958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For a simulated array of size (</a:t>
            </a:r>
            <a:r>
              <a:rPr lang="en-US" sz="2400" b="1" dirty="0" err="1" smtClean="0">
                <a:solidFill>
                  <a:srgbClr val="C00000"/>
                </a:solidFill>
              </a:rPr>
              <a:t>numRows</a:t>
            </a:r>
            <a:r>
              <a:rPr lang="en-US" sz="2400" b="1" dirty="0" smtClean="0">
                <a:solidFill>
                  <a:srgbClr val="C00000"/>
                </a:solidFill>
              </a:rPr>
              <a:t> x </a:t>
            </a:r>
            <a:r>
              <a:rPr lang="en-US" sz="2400" b="1" dirty="0" err="1" smtClean="0">
                <a:solidFill>
                  <a:srgbClr val="C00000"/>
                </a:solidFill>
              </a:rPr>
              <a:t>numCols</a:t>
            </a:r>
            <a:r>
              <a:rPr lang="en-US" sz="2400" b="1" dirty="0" smtClean="0">
                <a:solidFill>
                  <a:srgbClr val="C00000"/>
                </a:solidFill>
              </a:rPr>
              <a:t>), what formula can you use to find the key of any cell?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77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133832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95257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(0,0) should have a key of 0</a:t>
            </a:r>
          </a:p>
          <a:p>
            <a:r>
              <a:rPr lang="en-US" sz="2400" dirty="0" smtClean="0"/>
              <a:t>(0,1) should have a key of 1</a:t>
            </a:r>
          </a:p>
          <a:p>
            <a:r>
              <a:rPr lang="en-US" sz="2400" dirty="0" smtClean="0"/>
              <a:t>(0,2) should have a key of 2</a:t>
            </a:r>
          </a:p>
          <a:p>
            <a:r>
              <a:rPr lang="en-US" sz="2400" dirty="0" smtClean="0"/>
              <a:t>(1,0) should have a key of 3</a:t>
            </a:r>
          </a:p>
          <a:p>
            <a:r>
              <a:rPr lang="en-US" sz="2400" dirty="0" smtClean="0"/>
              <a:t>(1,1) should have a key of 4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(2,2) should have a key of 8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581400"/>
            <a:ext cx="44958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a simulated array of size (</a:t>
            </a:r>
            <a:r>
              <a:rPr lang="en-US" sz="2400" b="1" dirty="0" err="1" smtClean="0"/>
              <a:t>numRows</a:t>
            </a:r>
            <a:r>
              <a:rPr lang="en-US" sz="2400" b="1" dirty="0" smtClean="0"/>
              <a:t> x </a:t>
            </a:r>
            <a:r>
              <a:rPr lang="en-US" sz="2400" b="1" dirty="0" err="1" smtClean="0"/>
              <a:t>numCols</a:t>
            </a:r>
            <a:r>
              <a:rPr lang="en-US" sz="2400" b="1" dirty="0" smtClean="0"/>
              <a:t>), what formula can you use to find the key of any cell?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(row * </a:t>
            </a:r>
            <a:r>
              <a:rPr lang="en-US" sz="2400" b="1" dirty="0" err="1" smtClean="0">
                <a:solidFill>
                  <a:srgbClr val="C00000"/>
                </a:solidFill>
              </a:rPr>
              <a:t>numCols</a:t>
            </a:r>
            <a:r>
              <a:rPr lang="en-US" sz="2400" b="1" dirty="0" smtClean="0">
                <a:solidFill>
                  <a:srgbClr val="C00000"/>
                </a:solidFill>
              </a:rPr>
              <a:t>) + col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464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96113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37378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say we want to add “G” at row 2, col 0.</a:t>
            </a:r>
          </a:p>
          <a:p>
            <a:r>
              <a:rPr lang="en-US" sz="2400" dirty="0" smtClean="0"/>
              <a:t>	key = (2*3) + 0 = 6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2698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49916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09734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say we want to add “G” at row 2, col 0.</a:t>
            </a:r>
          </a:p>
          <a:p>
            <a:r>
              <a:rPr lang="en-US" sz="2400" dirty="0" smtClean="0"/>
              <a:t>	key = (2*3) + 0 = 6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We need to add a new cell between key 4 and key 7.</a:t>
            </a:r>
          </a:p>
          <a:p>
            <a:r>
              <a:rPr lang="en-US" sz="2400" dirty="0" smtClean="0"/>
              <a:t>Traverse an index to the first element who’s key is greater than 6 and insert the new cell at that spot.</a:t>
            </a:r>
            <a:endParaRPr lang="en-US" sz="2400" dirty="0"/>
          </a:p>
          <a:p>
            <a:endParaRPr lang="en-US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5791"/>
              </p:ext>
            </p:extLst>
          </p:nvPr>
        </p:nvGraphicFramePr>
        <p:xfrm>
          <a:off x="6878782" y="2486891"/>
          <a:ext cx="8382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(2,0)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key:6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781800" y="2133600"/>
            <a:ext cx="457200" cy="381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9000" y="2133600"/>
            <a:ext cx="533400" cy="381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9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19473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35499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</a:p>
                    <a:p>
                      <a:pPr algn="ctr"/>
                      <a:r>
                        <a:rPr lang="en-US" dirty="0" smtClean="0"/>
                        <a:t>(2,0)</a:t>
                      </a:r>
                    </a:p>
                    <a:p>
                      <a:pPr algn="ctr"/>
                      <a:r>
                        <a:rPr lang="en-US" dirty="0" smtClean="0"/>
                        <a:t>key:6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say we want to add “G” at row 2, col 0.</a:t>
            </a:r>
          </a:p>
          <a:p>
            <a:r>
              <a:rPr lang="en-US" sz="2400" dirty="0" smtClean="0"/>
              <a:t>	key = (2*3) + 0 = 6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We need to add a new cell between key 4 and key 7.</a:t>
            </a:r>
          </a:p>
          <a:p>
            <a:r>
              <a:rPr lang="en-US" sz="2400" dirty="0" smtClean="0"/>
              <a:t>Traverse an index to the first element who’s key is greater than 6 and insert the new cell at that spot.</a:t>
            </a:r>
          </a:p>
          <a:p>
            <a:endParaRPr lang="en-US" sz="2400" dirty="0"/>
          </a:p>
          <a:p>
            <a:r>
              <a:rPr lang="en-US" sz="2400" dirty="0" smtClean="0"/>
              <a:t>Level order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257228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reasonable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new container class should be consistent with others in Java</a:t>
            </a:r>
          </a:p>
          <a:p>
            <a:pPr marL="0" indent="0">
              <a:buNone/>
            </a:pPr>
            <a:r>
              <a:rPr lang="en-US" sz="2400" dirty="0" smtClean="0"/>
              <a:t>Consider the List Interface: 		</a:t>
            </a:r>
            <a:r>
              <a:rPr lang="en-US" sz="2400" b="1" dirty="0" smtClean="0">
                <a:solidFill>
                  <a:srgbClr val="FF0000"/>
                </a:solidFill>
              </a:rPr>
              <a:t>a 2-D version?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3962400" cy="276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size() 			</a:t>
            </a:r>
          </a:p>
          <a:p>
            <a:r>
              <a:rPr lang="en-US" sz="2000" b="1" dirty="0" err="1"/>
              <a:t>boolean</a:t>
            </a:r>
            <a:r>
              <a:rPr lang="en-US" sz="2000" dirty="0"/>
              <a:t> add(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	</a:t>
            </a:r>
          </a:p>
          <a:p>
            <a:r>
              <a:rPr lang="en-US" sz="2000" b="1" dirty="0"/>
              <a:t>void</a:t>
            </a:r>
            <a:r>
              <a:rPr lang="en-US" sz="2000" dirty="0"/>
              <a:t> add(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get(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) 		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set(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remove(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)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7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733</Words>
  <Application>Microsoft Office PowerPoint</Application>
  <PresentationFormat>On-screen Show (4:3)</PresentationFormat>
  <Paragraphs>322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Sparse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reasonable interface</vt:lpstr>
      <vt:lpstr>A reasonable interface</vt:lpstr>
      <vt:lpstr>A reasonable interface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Matrix</dc:title>
  <dc:creator>Oberle, Doug R</dc:creator>
  <cp:lastModifiedBy>Administrator</cp:lastModifiedBy>
  <cp:revision>13</cp:revision>
  <dcterms:created xsi:type="dcterms:W3CDTF">2006-08-16T00:00:00Z</dcterms:created>
  <dcterms:modified xsi:type="dcterms:W3CDTF">2015-04-22T17:23:01Z</dcterms:modified>
</cp:coreProperties>
</file>