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16af6d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b16af6d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8250" y="28475"/>
            <a:ext cx="6954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1</a:t>
            </a:r>
            <a:r>
              <a:rPr lang="en-GB" sz="1800">
                <a:solidFill>
                  <a:schemeClr val="dk1"/>
                </a:solidFill>
              </a:rPr>
              <a:t>. Cascading effect: path analysis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2377850" y="1057213"/>
            <a:ext cx="4126750" cy="2901875"/>
            <a:chOff x="2377850" y="1057213"/>
            <a:chExt cx="4126750" cy="2901875"/>
          </a:xfrm>
        </p:grpSpPr>
        <p:sp>
          <p:nvSpPr>
            <p:cNvPr id="56" name="Google Shape;56;p13"/>
            <p:cNvSpPr/>
            <p:nvPr/>
          </p:nvSpPr>
          <p:spPr>
            <a:xfrm>
              <a:off x="3889225" y="2380188"/>
              <a:ext cx="916200" cy="348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DTN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7 months</a:t>
              </a:r>
              <a:endParaRPr sz="120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400600" y="2380188"/>
              <a:ext cx="916200" cy="348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DTN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12 months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377850" y="1149588"/>
              <a:ext cx="916200" cy="348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GAD7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3 weeks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889225" y="1149588"/>
              <a:ext cx="916200" cy="348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GAD7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7 months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400600" y="1149588"/>
              <a:ext cx="916200" cy="348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GAD7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12 months</a:t>
              </a:r>
              <a:endParaRPr sz="1200"/>
            </a:p>
          </p:txBody>
        </p:sp>
        <p:cxnSp>
          <p:nvCxnSpPr>
            <p:cNvPr id="61" name="Google Shape;61;p13"/>
            <p:cNvCxnSpPr>
              <a:stCxn id="58" idx="3"/>
              <a:endCxn id="59" idx="1"/>
            </p:cNvCxnSpPr>
            <p:nvPr/>
          </p:nvCxnSpPr>
          <p:spPr>
            <a:xfrm>
              <a:off x="3294050" y="1323738"/>
              <a:ext cx="59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" name="Google Shape;62;p13"/>
            <p:cNvCxnSpPr>
              <a:stCxn id="59" idx="3"/>
              <a:endCxn id="60" idx="1"/>
            </p:cNvCxnSpPr>
            <p:nvPr/>
          </p:nvCxnSpPr>
          <p:spPr>
            <a:xfrm>
              <a:off x="4805425" y="1323738"/>
              <a:ext cx="59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" name="Google Shape;63;p13"/>
            <p:cNvCxnSpPr>
              <a:stCxn id="56" idx="3"/>
              <a:endCxn id="57" idx="1"/>
            </p:cNvCxnSpPr>
            <p:nvPr/>
          </p:nvCxnSpPr>
          <p:spPr>
            <a:xfrm>
              <a:off x="4805425" y="2554338"/>
              <a:ext cx="5952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" name="Google Shape;64;p13"/>
            <p:cNvCxnSpPr>
              <a:stCxn id="59" idx="2"/>
              <a:endCxn id="57" idx="0"/>
            </p:cNvCxnSpPr>
            <p:nvPr/>
          </p:nvCxnSpPr>
          <p:spPr>
            <a:xfrm>
              <a:off x="4347325" y="1497888"/>
              <a:ext cx="1511400" cy="88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" name="Google Shape;65;p13"/>
            <p:cNvCxnSpPr>
              <a:stCxn id="56" idx="0"/>
              <a:endCxn id="59" idx="2"/>
            </p:cNvCxnSpPr>
            <p:nvPr/>
          </p:nvCxnSpPr>
          <p:spPr>
            <a:xfrm rot="10800000">
              <a:off x="4347325" y="1497888"/>
              <a:ext cx="0" cy="8823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" name="Google Shape;66;p13"/>
            <p:cNvCxnSpPr>
              <a:stCxn id="58" idx="2"/>
              <a:endCxn id="56" idx="1"/>
            </p:cNvCxnSpPr>
            <p:nvPr/>
          </p:nvCxnSpPr>
          <p:spPr>
            <a:xfrm>
              <a:off x="2835950" y="1497888"/>
              <a:ext cx="1053300" cy="105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10800000">
              <a:off x="5858700" y="1497888"/>
              <a:ext cx="0" cy="8823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" name="Google Shape;68;p13"/>
            <p:cNvSpPr/>
            <p:nvPr/>
          </p:nvSpPr>
          <p:spPr>
            <a:xfrm>
              <a:off x="2377850" y="3610788"/>
              <a:ext cx="916200" cy="348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EPDS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3 weeks</a:t>
              </a:r>
              <a:endParaRPr sz="120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889225" y="3610788"/>
              <a:ext cx="916200" cy="348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EPDS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7 months</a:t>
              </a:r>
              <a:endParaRPr sz="120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400600" y="3610788"/>
              <a:ext cx="916200" cy="348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CES-D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12 months</a:t>
              </a:r>
              <a:endParaRPr sz="1200"/>
            </a:p>
          </p:txBody>
        </p:sp>
        <p:cxnSp>
          <p:nvCxnSpPr>
            <p:cNvPr id="71" name="Google Shape;71;p13"/>
            <p:cNvCxnSpPr>
              <a:stCxn id="68" idx="0"/>
              <a:endCxn id="56" idx="1"/>
            </p:cNvCxnSpPr>
            <p:nvPr/>
          </p:nvCxnSpPr>
          <p:spPr>
            <a:xfrm flipH="1" rot="10800000">
              <a:off x="2835950" y="2554488"/>
              <a:ext cx="1053300" cy="10563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" name="Google Shape;72;p13"/>
            <p:cNvCxnSpPr>
              <a:stCxn id="68" idx="3"/>
              <a:endCxn id="69" idx="1"/>
            </p:cNvCxnSpPr>
            <p:nvPr/>
          </p:nvCxnSpPr>
          <p:spPr>
            <a:xfrm>
              <a:off x="3294050" y="3784938"/>
              <a:ext cx="59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" name="Google Shape;73;p13"/>
            <p:cNvCxnSpPr>
              <a:stCxn id="69" idx="3"/>
              <a:endCxn id="70" idx="1"/>
            </p:cNvCxnSpPr>
            <p:nvPr/>
          </p:nvCxnSpPr>
          <p:spPr>
            <a:xfrm>
              <a:off x="4805425" y="3784938"/>
              <a:ext cx="595200" cy="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" name="Google Shape;74;p13"/>
            <p:cNvCxnSpPr>
              <a:stCxn id="57" idx="2"/>
              <a:endCxn id="70" idx="0"/>
            </p:cNvCxnSpPr>
            <p:nvPr/>
          </p:nvCxnSpPr>
          <p:spPr>
            <a:xfrm>
              <a:off x="5858700" y="2728488"/>
              <a:ext cx="0" cy="88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" name="Google Shape;75;p13"/>
            <p:cNvCxnSpPr>
              <a:stCxn id="56" idx="2"/>
              <a:endCxn id="69" idx="0"/>
            </p:cNvCxnSpPr>
            <p:nvPr/>
          </p:nvCxnSpPr>
          <p:spPr>
            <a:xfrm>
              <a:off x="4347325" y="2728488"/>
              <a:ext cx="0" cy="88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" name="Google Shape;76;p13"/>
            <p:cNvCxnSpPr>
              <a:stCxn id="69" idx="0"/>
              <a:endCxn id="57" idx="2"/>
            </p:cNvCxnSpPr>
            <p:nvPr/>
          </p:nvCxnSpPr>
          <p:spPr>
            <a:xfrm flipH="1" rot="10800000">
              <a:off x="4347325" y="2728488"/>
              <a:ext cx="1511400" cy="8823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" name="Google Shape;77;p13"/>
            <p:cNvSpPr txBox="1"/>
            <p:nvPr/>
          </p:nvSpPr>
          <p:spPr>
            <a:xfrm>
              <a:off x="3316750" y="1682613"/>
              <a:ext cx="59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.422***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3316750" y="3000300"/>
              <a:ext cx="59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-0.114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3243475" y="3522450"/>
              <a:ext cx="64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-.713***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4856250" y="3522450"/>
              <a:ext cx="64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.198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5858700" y="3000300"/>
              <a:ext cx="64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.134**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5858700" y="1682613"/>
              <a:ext cx="64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.019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3307800" y="1057213"/>
              <a:ext cx="59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.528***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4805425" y="1061238"/>
              <a:ext cx="59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.686***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4271150" y="1682613"/>
              <a:ext cx="59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.061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5064913" y="1682613"/>
              <a:ext cx="59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.434***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4347325" y="3000300"/>
              <a:ext cx="59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.085*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5171500" y="3000300"/>
              <a:ext cx="59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-.195</a:t>
              </a:r>
              <a:endParaRPr sz="10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55750" y="219900"/>
            <a:ext cx="6954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2</a:t>
            </a:r>
            <a:r>
              <a:rPr lang="en-GB" sz="1800">
                <a:solidFill>
                  <a:schemeClr val="dk1"/>
                </a:solidFill>
              </a:rPr>
              <a:t>. </a:t>
            </a:r>
            <a:r>
              <a:rPr lang="en-GB" sz="1800">
                <a:solidFill>
                  <a:schemeClr val="dk1"/>
                </a:solidFill>
              </a:rPr>
              <a:t>Predicting Infant Temperament from Maternal Postnatal Health​, SEM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231950" y="1414938"/>
            <a:ext cx="8496375" cy="2847063"/>
            <a:chOff x="231950" y="1414938"/>
            <a:chExt cx="8496375" cy="2847063"/>
          </a:xfrm>
        </p:grpSpPr>
        <p:sp>
          <p:nvSpPr>
            <p:cNvPr id="95" name="Google Shape;95;p14"/>
            <p:cNvSpPr/>
            <p:nvPr/>
          </p:nvSpPr>
          <p:spPr>
            <a:xfrm>
              <a:off x="2306775" y="2317663"/>
              <a:ext cx="1410900" cy="1410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2258475" y="2838463"/>
              <a:ext cx="150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Maternal anxiety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618275" y="2317663"/>
              <a:ext cx="1410900" cy="1410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4570125" y="2838463"/>
              <a:ext cx="150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Infant temperament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3807450" y="2626663"/>
              <a:ext cx="72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.645***</a:t>
              </a:r>
              <a:endParaRPr sz="1000">
                <a:solidFill>
                  <a:schemeClr val="dk1"/>
                </a:solidFill>
              </a:endParaRPr>
            </a:p>
          </p:txBody>
        </p:sp>
        <p:cxnSp>
          <p:nvCxnSpPr>
            <p:cNvPr id="100" name="Google Shape;100;p14"/>
            <p:cNvCxnSpPr>
              <a:endCxn id="98" idx="1"/>
            </p:cNvCxnSpPr>
            <p:nvPr/>
          </p:nvCxnSpPr>
          <p:spPr>
            <a:xfrm>
              <a:off x="3756525" y="3023113"/>
              <a:ext cx="813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4"/>
            <p:cNvSpPr txBox="1"/>
            <p:nvPr/>
          </p:nvSpPr>
          <p:spPr>
            <a:xfrm>
              <a:off x="4317713" y="1414938"/>
              <a:ext cx="9939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Birth weight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5432138" y="1414938"/>
              <a:ext cx="8976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Child sex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03" name="Google Shape;103;p14"/>
            <p:cNvCxnSpPr>
              <a:stCxn id="101" idx="2"/>
              <a:endCxn id="97" idx="0"/>
            </p:cNvCxnSpPr>
            <p:nvPr/>
          </p:nvCxnSpPr>
          <p:spPr>
            <a:xfrm>
              <a:off x="4814663" y="1784238"/>
              <a:ext cx="509100" cy="53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4"/>
            <p:cNvCxnSpPr>
              <a:stCxn id="102" idx="2"/>
              <a:endCxn id="97" idx="0"/>
            </p:cNvCxnSpPr>
            <p:nvPr/>
          </p:nvCxnSpPr>
          <p:spPr>
            <a:xfrm flipH="1">
              <a:off x="5323838" y="1784238"/>
              <a:ext cx="557100" cy="53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" name="Google Shape;105;p14"/>
            <p:cNvSpPr txBox="1"/>
            <p:nvPr/>
          </p:nvSpPr>
          <p:spPr>
            <a:xfrm>
              <a:off x="4963275" y="1784238"/>
              <a:ext cx="72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-.003***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5669550" y="1784238"/>
              <a:ext cx="80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-1.618*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6788175" y="2322538"/>
              <a:ext cx="897600" cy="554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DTN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7 months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6788175" y="3174463"/>
              <a:ext cx="897600" cy="554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DTN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12 months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09" name="Google Shape;109;p14"/>
            <p:cNvCxnSpPr>
              <a:stCxn id="98" idx="3"/>
              <a:endCxn id="107" idx="1"/>
            </p:cNvCxnSpPr>
            <p:nvPr/>
          </p:nvCxnSpPr>
          <p:spPr>
            <a:xfrm flipH="1" rot="10800000">
              <a:off x="6077325" y="2599513"/>
              <a:ext cx="711000" cy="4236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" name="Google Shape;110;p14"/>
            <p:cNvSpPr txBox="1"/>
            <p:nvPr/>
          </p:nvSpPr>
          <p:spPr>
            <a:xfrm>
              <a:off x="5979075" y="2492088"/>
              <a:ext cx="80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1.0</a:t>
              </a:r>
              <a:endParaRPr sz="1000">
                <a:solidFill>
                  <a:schemeClr val="dk1"/>
                </a:solidFill>
              </a:endParaRPr>
            </a:p>
          </p:txBody>
        </p:sp>
        <p:cxnSp>
          <p:nvCxnSpPr>
            <p:cNvPr id="111" name="Google Shape;111;p14"/>
            <p:cNvCxnSpPr>
              <a:stCxn id="98" idx="3"/>
              <a:endCxn id="108" idx="1"/>
            </p:cNvCxnSpPr>
            <p:nvPr/>
          </p:nvCxnSpPr>
          <p:spPr>
            <a:xfrm>
              <a:off x="6077325" y="3023113"/>
              <a:ext cx="711000" cy="4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" name="Google Shape;112;p14"/>
            <p:cNvSpPr txBox="1"/>
            <p:nvPr/>
          </p:nvSpPr>
          <p:spPr>
            <a:xfrm>
              <a:off x="6135000" y="2878263"/>
              <a:ext cx="80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.788***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743025" y="1784250"/>
              <a:ext cx="897600" cy="554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GAD7</a:t>
              </a:r>
              <a:r>
                <a:rPr lang="en-GB" sz="1200">
                  <a:solidFill>
                    <a:schemeClr val="dk1"/>
                  </a:solidFill>
                </a:rPr>
                <a:t>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3 weeks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743025" y="2746075"/>
              <a:ext cx="897600" cy="554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GAD7</a:t>
              </a:r>
              <a:r>
                <a:rPr lang="en-GB" sz="1200">
                  <a:solidFill>
                    <a:schemeClr val="dk1"/>
                  </a:solidFill>
                </a:rPr>
                <a:t>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7 months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743025" y="3707900"/>
              <a:ext cx="897600" cy="554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GAD7</a:t>
              </a:r>
              <a:r>
                <a:rPr lang="en-GB" sz="1200">
                  <a:solidFill>
                    <a:schemeClr val="dk1"/>
                  </a:solidFill>
                </a:rPr>
                <a:t>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12 months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16" name="Google Shape;116;p14"/>
            <p:cNvCxnSpPr>
              <a:stCxn id="113" idx="3"/>
              <a:endCxn id="96" idx="1"/>
            </p:cNvCxnSpPr>
            <p:nvPr/>
          </p:nvCxnSpPr>
          <p:spPr>
            <a:xfrm>
              <a:off x="1640625" y="2061300"/>
              <a:ext cx="618000" cy="9618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7" name="Google Shape;117;p14"/>
            <p:cNvCxnSpPr>
              <a:stCxn id="114" idx="3"/>
              <a:endCxn id="96" idx="1"/>
            </p:cNvCxnSpPr>
            <p:nvPr/>
          </p:nvCxnSpPr>
          <p:spPr>
            <a:xfrm>
              <a:off x="1640625" y="3023125"/>
              <a:ext cx="617700" cy="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8" name="Google Shape;118;p14"/>
            <p:cNvCxnSpPr>
              <a:stCxn id="115" idx="3"/>
              <a:endCxn id="96" idx="1"/>
            </p:cNvCxnSpPr>
            <p:nvPr/>
          </p:nvCxnSpPr>
          <p:spPr>
            <a:xfrm flipH="1" rot="10800000">
              <a:off x="1640625" y="3023150"/>
              <a:ext cx="617700" cy="96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9" name="Google Shape;119;p14"/>
            <p:cNvSpPr txBox="1"/>
            <p:nvPr/>
          </p:nvSpPr>
          <p:spPr>
            <a:xfrm>
              <a:off x="1740650" y="3707888"/>
              <a:ext cx="72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.585*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1547000" y="2722513"/>
              <a:ext cx="72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1.109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1640625" y="2153838"/>
              <a:ext cx="72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1.0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52125" y="2032350"/>
              <a:ext cx="720900" cy="961800"/>
            </a:xfrm>
            <a:prstGeom prst="arc">
              <a:avLst>
                <a:gd fmla="val 5367749" name="adj1"/>
                <a:gd fmla="val 16276093" name="adj2"/>
              </a:avLst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231950" y="2357538"/>
              <a:ext cx="72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-.199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382950" y="2646325"/>
              <a:ext cx="720900" cy="916200"/>
            </a:xfrm>
            <a:prstGeom prst="arc">
              <a:avLst>
                <a:gd fmla="val 15979560" name="adj1"/>
                <a:gd fmla="val 5606319" name="adj2"/>
              </a:avLst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8007425" y="2838463"/>
              <a:ext cx="72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.565***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78150" y="3023100"/>
              <a:ext cx="720900" cy="994200"/>
            </a:xfrm>
            <a:prstGeom prst="arc">
              <a:avLst>
                <a:gd fmla="val 5367749" name="adj1"/>
                <a:gd fmla="val 16276093" name="adj2"/>
              </a:avLst>
            </a:prstGeom>
            <a:noFill/>
            <a:ln cap="flat" cmpd="sng" w="19050">
              <a:solidFill>
                <a:srgbClr val="B7B7B7"/>
              </a:solidFill>
              <a:prstDash val="solid"/>
              <a:round/>
              <a:headEnd len="sm" w="sm" type="triangl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248063" y="3426188"/>
              <a:ext cx="72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</a:rPr>
                <a:t>.270</a:t>
              </a:r>
              <a:endParaRPr sz="1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