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09" r:id="rId4"/>
    <p:sldId id="295" r:id="rId5"/>
    <p:sldId id="310" r:id="rId6"/>
    <p:sldId id="296" r:id="rId7"/>
    <p:sldId id="274" r:id="rId8"/>
    <p:sldId id="315" r:id="rId9"/>
    <p:sldId id="316" r:id="rId10"/>
    <p:sldId id="311" r:id="rId11"/>
    <p:sldId id="312" r:id="rId12"/>
    <p:sldId id="313" r:id="rId13"/>
    <p:sldId id="301" r:id="rId14"/>
    <p:sldId id="300" r:id="rId15"/>
    <p:sldId id="307" r:id="rId16"/>
    <p:sldId id="308" r:id="rId17"/>
    <p:sldId id="262" r:id="rId18"/>
    <p:sldId id="31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orient="horz" pos="3360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pos="6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C362"/>
    <a:srgbClr val="393939"/>
    <a:srgbClr val="030303"/>
    <a:srgbClr val="FFC627"/>
    <a:srgbClr val="3B3B3B"/>
    <a:srgbClr val="1E1E1E"/>
    <a:srgbClr val="3AA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5"/>
    <p:restoredTop sz="95706" autoAdjust="0"/>
  </p:normalViewPr>
  <p:slideViewPr>
    <p:cSldViewPr snapToGrid="0">
      <p:cViewPr varScale="1">
        <p:scale>
          <a:sx n="72" d="100"/>
          <a:sy n="72" d="100"/>
        </p:scale>
        <p:origin x="916" y="36"/>
      </p:cViewPr>
      <p:guideLst>
        <p:guide orient="horz" pos="4200"/>
        <p:guide pos="3840"/>
        <p:guide pos="504"/>
        <p:guide orient="horz" pos="576"/>
        <p:guide orient="horz" pos="3360"/>
        <p:guide pos="864"/>
        <p:guide pos="6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841EE-4D30-6640-A197-A7626DCE26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941A0-C2DC-A446-AB23-ED7B77DD1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41A0-C2DC-A446-AB23-ED7B77DD12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41A0-C2DC-A446-AB23-ED7B77DD1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41A0-C2DC-A446-AB23-ED7B77DD12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8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41A0-C2DC-A446-AB23-ED7B77DD12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89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41A0-C2DC-A446-AB23-ED7B77DD12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part</a:t>
            </a:r>
          </a:p>
          <a:p>
            <a:r>
              <a:rPr lang="en-US" dirty="0"/>
              <a:t>1. Introduce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41A0-C2DC-A446-AB23-ED7B77DD12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“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and implement a Supply Chain Risk &amp; Resiliency Tool aimed at significantly enhancing supply chain management capabilities.</a:t>
            </a:r>
          </a:p>
          <a:p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Risk &amp; Resiliency Tool will utilize data to predict and mitigate potential supply chain disruptions by analyzing historical trends, current data, and external factors. </a:t>
            </a:r>
          </a:p>
          <a:p>
            <a:endParaRPr lang="en-US" sz="1200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project's goal is to empower decision-makers with advanced, data-driven insights </a:t>
            </a:r>
            <a:r>
              <a:rPr lang="en-US" sz="120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improving supply chain resilience and responsiveness in a dynamic and often unpredictable business environment.”</a:t>
            </a:r>
            <a:b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41A0-C2DC-A446-AB23-ED7B77DD1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5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the part</a:t>
            </a:r>
          </a:p>
          <a:p>
            <a:r>
              <a:rPr lang="en-US" dirty="0"/>
              <a:t>1. Introduce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41A0-C2DC-A446-AB23-ED7B77DD12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2941A0-C2DC-A446-AB23-ED7B77DD12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965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2941A0-C2DC-A446-AB23-ED7B77DD12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09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2941A0-C2DC-A446-AB23-ED7B77DD12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152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2941A0-C2DC-A446-AB23-ED7B77DD12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03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41A0-C2DC-A446-AB23-ED7B77DD12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5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269E-0BDA-36B5-E9AC-2E540CB7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73C6D-A6C9-21E1-06DE-6A563C75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E589-0569-C7AE-2356-17610003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EB25-CB14-7D23-4CB9-AB3D1211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C587-3928-36C0-5842-D73557A2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0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9A89-8E7E-D884-223A-D1C73732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2F20D-E0F3-ADD3-3EFF-89A90867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72A02-2055-23FE-DB65-A91779E4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A400-F98D-6F9D-CD04-B8A2EF8F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50D5-06C2-22B4-B6B4-57633C4A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3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8DB8-7AA8-E160-630E-E03DAAF62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8A010-2B66-E900-DB9B-397A00BB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0BB3-FAD9-A19E-491B-258EEC4A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3723-4DCA-4E24-52A3-360C500D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5732-4125-0CA7-F6D4-7BA9CAC4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2C33-E8B4-667E-6B17-014145D8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57D2-1C95-EA67-A0E0-1B1C622C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363D-333E-4C9F-14D8-5E056DFA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1AD8-FC05-0CDF-1320-58AAE96C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113DD-48A8-DDC6-A170-C4AECE23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9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DCB2-2EAF-A01F-A3EA-1F9AD2DF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91AC-3129-54E8-DC56-EC717B1B7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CFD0-7E0C-3839-0F71-5985255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09AA-3E6F-4B9B-73F7-3C196A74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BC8F-9EE9-6045-7174-EFEDE1CF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0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58CB-0B5E-E755-6226-97E15969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0A67-6F81-34A0-9383-E28392A7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561D4-289B-78F2-B7A2-47A556E2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C420-E4E3-BDAE-86A5-8561139A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2A73-B363-02BD-A379-5B88E545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4E154-26E7-5955-7A3A-40DF1654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BE61-8381-C3E3-B3AE-E271937C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4DDC-0D30-38A6-7ADD-22FA92979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CD6FE-2269-F35D-661F-5749D094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26ACF-E28F-47EC-5B2F-88049D650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08404-DD81-48C8-4C5D-57F1F16AB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90F27-9CE2-06EB-4490-B24BE324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F8797-1BF0-4DFF-3459-F4EE06EC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F1382-5E6E-8FF0-9B5A-2BF1FEC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D211-B657-E1DE-BAB6-79F4EA9F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5F13D-D6FF-8892-A91B-D646F600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B8C4C-54D2-BD74-4ACB-848328D4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F3418-F3AD-5828-D867-5E935E6D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2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1473-50D3-83D8-CF77-146F8A27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01A1C-2E4C-92E6-9343-32636BD5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342D4-4E0E-EDCE-E620-9001A81C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39A4-1213-4A42-6441-4744D85A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DF15-C3C1-2245-C2B9-6EB05565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97DA-299B-5035-F115-CCD99F893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C50A-337C-CE8D-6AB5-88925187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2536E-0ECC-FC34-FA45-B2D3D93F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36EA8-AFA9-B29E-7A06-18482E4B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B095-A137-2F3B-5A93-B1407F2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017C3-D946-19C9-3056-94A4BB24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00144-E910-0FD4-3B6F-910B46F8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66AC8-25AB-E831-4D6E-1D44B849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71AB-DDDA-9159-2F38-187D842C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24F4-3D0E-9349-C9E1-88DCE8E1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3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1E1E">
                <a:alpha val="75000"/>
                <a:lumMod val="0"/>
              </a:srgbClr>
            </a:gs>
            <a:gs pos="34000">
              <a:srgbClr val="1E1E1E">
                <a:alpha val="77970"/>
                <a:lumMod val="9918"/>
              </a:srgbClr>
            </a:gs>
            <a:gs pos="75000">
              <a:srgbClr val="1E1E1E">
                <a:lumMod val="14764"/>
                <a:alpha val="90000"/>
              </a:srgbClr>
            </a:gs>
            <a:gs pos="98000">
              <a:srgbClr val="1E1E1E">
                <a:lumMod val="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7B335-50D0-EB10-8B72-FF42423C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9FF9C-5E09-77CC-6E7D-606586DF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4C06-7F50-B331-1D5E-D052AD010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7A1C-2DC1-8F47-AF83-5BD8981449D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113A-DB3D-6A90-2D56-61BFC8F5F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0917-8844-7F5A-F147-F94F82F1A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69C7-8D4B-5147-9D59-FC385AFC9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glowing lines and dots&#10;&#10;Description automatically generated with medium confidence">
            <a:extLst>
              <a:ext uri="{FF2B5EF4-FFF2-40B4-BE49-F238E27FC236}">
                <a16:creationId xmlns:a16="http://schemas.microsoft.com/office/drawing/2014/main" id="{CCB3F00C-27E0-13CD-A68F-D0CA93DD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964B35-D14A-3034-D709-1C7A003787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>
              <a:alpha val="91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9E33B-DB0E-2CBB-9285-2BE4E18BF4EC}"/>
              </a:ext>
            </a:extLst>
          </p:cNvPr>
          <p:cNvSpPr/>
          <p:nvPr/>
        </p:nvSpPr>
        <p:spPr>
          <a:xfrm>
            <a:off x="-6375774" y="7406879"/>
            <a:ext cx="3141432" cy="986589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1814282" y="1408297"/>
            <a:ext cx="8576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CAPSTONE PROJECT 2024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ADC4B0-FDAB-96CB-A570-4C62EA156F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80" t="39139" r="29392" b="39367"/>
          <a:stretch/>
        </p:blipFill>
        <p:spPr>
          <a:xfrm>
            <a:off x="10566324" y="6207732"/>
            <a:ext cx="1474237" cy="533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F147B-C456-42C2-9B41-5719E752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481" y="2804760"/>
            <a:ext cx="6373861" cy="341632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&amp; RESILIENCY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43472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A6C0A1-69B1-79B6-A618-5EB2B00E95CA}"/>
              </a:ext>
            </a:extLst>
          </p:cNvPr>
          <p:cNvSpPr/>
          <p:nvPr/>
        </p:nvSpPr>
        <p:spPr>
          <a:xfrm>
            <a:off x="0" y="914400"/>
            <a:ext cx="12192000" cy="575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89D50-6057-31D1-49B6-B40DDF358966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2C362"/>
                </a:solidFill>
                <a:effectLst/>
                <a:uLnTx/>
                <a:uFillTx/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INVENTORY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15EC2-634E-3898-4946-7789D3AD9D8D}"/>
              </a:ext>
            </a:extLst>
          </p:cNvPr>
          <p:cNvSpPr txBox="1"/>
          <p:nvPr/>
        </p:nvSpPr>
        <p:spPr>
          <a:xfrm>
            <a:off x="242064" y="1307517"/>
            <a:ext cx="449385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Obsolescence Risk of Inventory</a:t>
            </a:r>
          </a:p>
        </p:txBody>
      </p:sp>
      <p:pic>
        <p:nvPicPr>
          <p:cNvPr id="6" name="Picture 5" descr="A pie chart with numbers and a few percentages">
            <a:extLst>
              <a:ext uri="{FF2B5EF4-FFF2-40B4-BE49-F238E27FC236}">
                <a16:creationId xmlns:a16="http://schemas.microsoft.com/office/drawing/2014/main" id="{8796482F-AFAC-407E-7690-7E7A1C18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25848"/>
            <a:ext cx="4493858" cy="41325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DA8E77-8619-3A82-CD79-A7F1A9307FB1}"/>
              </a:ext>
            </a:extLst>
          </p:cNvPr>
          <p:cNvSpPr txBox="1"/>
          <p:nvPr/>
        </p:nvSpPr>
        <p:spPr>
          <a:xfrm flipH="1">
            <a:off x="5499279" y="1332254"/>
            <a:ext cx="54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Top 10 Inventory by Quantity On Hand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282D4-6470-E1A9-1E4B-D6DF253DD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357" y="1925849"/>
            <a:ext cx="5562574" cy="37794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8BAA78-F789-7E1E-00F5-5AC2E5193522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5C56F4-8024-6709-856C-9101259CF784}"/>
              </a:ext>
            </a:extLst>
          </p:cNvPr>
          <p:cNvSpPr/>
          <p:nvPr/>
        </p:nvSpPr>
        <p:spPr>
          <a:xfrm>
            <a:off x="242064" y="1676849"/>
            <a:ext cx="5257215" cy="41572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E8B5B-9E82-E159-EF04-8420ADD60071}"/>
              </a:ext>
            </a:extLst>
          </p:cNvPr>
          <p:cNvSpPr/>
          <p:nvPr/>
        </p:nvSpPr>
        <p:spPr>
          <a:xfrm>
            <a:off x="5637229" y="1658061"/>
            <a:ext cx="5945171" cy="41572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7C6CD9-7B49-6671-760C-B9598477B0B4}"/>
              </a:ext>
            </a:extLst>
          </p:cNvPr>
          <p:cNvSpPr/>
          <p:nvPr/>
        </p:nvSpPr>
        <p:spPr>
          <a:xfrm>
            <a:off x="0" y="914400"/>
            <a:ext cx="12192000" cy="575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89D50-6057-31D1-49B6-B40DDF358966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2C362"/>
                </a:solidFill>
                <a:effectLst/>
                <a:uLnTx/>
                <a:uFillTx/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INVENTORY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A90C6-DB5F-AC00-8BED-E2967B963ADD}"/>
              </a:ext>
            </a:extLst>
          </p:cNvPr>
          <p:cNvSpPr txBox="1"/>
          <p:nvPr/>
        </p:nvSpPr>
        <p:spPr>
          <a:xfrm>
            <a:off x="6045859" y="1047454"/>
            <a:ext cx="41383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lang="en-US" b="1" i="1" dirty="0">
                <a:latin typeface="Calibri" panose="020F0502020204030204"/>
              </a:rPr>
              <a:t>Plant wise Obsolescence risk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15EC2-634E-3898-4946-7789D3AD9D8D}"/>
              </a:ext>
            </a:extLst>
          </p:cNvPr>
          <p:cNvSpPr txBox="1"/>
          <p:nvPr/>
        </p:nvSpPr>
        <p:spPr>
          <a:xfrm>
            <a:off x="554807" y="1047454"/>
            <a:ext cx="449385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Obsolescence Risk By Aging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A09DD0-1483-1502-C8B7-A4477360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42" y="1416786"/>
            <a:ext cx="5439534" cy="44860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CDBF3D-2504-476D-8C3C-89694996F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59" y="1467432"/>
            <a:ext cx="3982006" cy="443544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E92BC1-ECD1-BF37-6DD6-B9EFBC9D6CA1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F1EF86-BE4F-A64C-1EEB-04AE3FDA631E}"/>
              </a:ext>
            </a:extLst>
          </p:cNvPr>
          <p:cNvSpPr/>
          <p:nvPr/>
        </p:nvSpPr>
        <p:spPr>
          <a:xfrm>
            <a:off x="609173" y="1416786"/>
            <a:ext cx="5257215" cy="479460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5566B-76C6-1F61-560A-13A7ECF9340A}"/>
              </a:ext>
            </a:extLst>
          </p:cNvPr>
          <p:cNvSpPr/>
          <p:nvPr/>
        </p:nvSpPr>
        <p:spPr>
          <a:xfrm>
            <a:off x="6045859" y="1416786"/>
            <a:ext cx="5699673" cy="479460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04A14E-720E-AF7E-5158-C2D050F3A28A}"/>
              </a:ext>
            </a:extLst>
          </p:cNvPr>
          <p:cNvSpPr/>
          <p:nvPr/>
        </p:nvSpPr>
        <p:spPr>
          <a:xfrm>
            <a:off x="0" y="914410"/>
            <a:ext cx="12192000" cy="575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614D65-7285-CF1F-BFF8-A0DD6380B2A9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89D50-6057-31D1-49B6-B40DDF358966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42C362"/>
                </a:solidFill>
                <a:effectLst/>
                <a:uLnTx/>
                <a:uFillTx/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SHIPPING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5D53B-FB56-777E-2784-44BF90D2B0B4}"/>
              </a:ext>
            </a:extLst>
          </p:cNvPr>
          <p:cNvSpPr txBox="1"/>
          <p:nvPr/>
        </p:nvSpPr>
        <p:spPr>
          <a:xfrm>
            <a:off x="6515776" y="1454118"/>
            <a:ext cx="464378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Carrier Performance Risk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0C6D-157B-30C1-B3E4-220D96FC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76" y="1923259"/>
            <a:ext cx="5221138" cy="4084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508FB4-0E6D-79B5-0A56-8FA38DFAFC3E}"/>
              </a:ext>
            </a:extLst>
          </p:cNvPr>
          <p:cNvSpPr txBox="1"/>
          <p:nvPr/>
        </p:nvSpPr>
        <p:spPr>
          <a:xfrm>
            <a:off x="369376" y="1454118"/>
            <a:ext cx="464378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latin typeface="Calibri" panose="020F0502020204030204"/>
                <a:ea typeface="Cooper Hewitt" pitchFamily="2" charset="77"/>
                <a:cs typeface="Gujarati MT" pitchFamily="2" charset="0"/>
              </a:rPr>
              <a:t>Obsolescence Risk by Shipped days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Cooper Hewitt" pitchFamily="2" charset="77"/>
              <a:cs typeface="Gujarati MT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A5E2FE-2696-9189-1765-AEC85158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70" y="1923260"/>
            <a:ext cx="5404541" cy="4084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E33C8-1922-2D83-A118-04FF35A7D654}"/>
              </a:ext>
            </a:extLst>
          </p:cNvPr>
          <p:cNvSpPr txBox="1"/>
          <p:nvPr/>
        </p:nvSpPr>
        <p:spPr>
          <a:xfrm>
            <a:off x="6411503" y="6169903"/>
            <a:ext cx="522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 Risk: High(10 to 15 Days), Medium(5 to 9 Days), Low(-3 to 4 Days)</a:t>
            </a:r>
          </a:p>
        </p:txBody>
      </p:sp>
    </p:spTree>
    <p:extLst>
      <p:ext uri="{BB962C8B-B14F-4D97-AF65-F5344CB8AC3E}">
        <p14:creationId xmlns:p14="http://schemas.microsoft.com/office/powerpoint/2010/main" val="396140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3C5313-439E-69D7-05C9-A8C816524614}"/>
              </a:ext>
            </a:extLst>
          </p:cNvPr>
          <p:cNvSpPr/>
          <p:nvPr/>
        </p:nvSpPr>
        <p:spPr>
          <a:xfrm>
            <a:off x="0" y="914400"/>
            <a:ext cx="12192000" cy="575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614D65-7285-CF1F-BFF8-A0DD6380B2A9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89D50-6057-31D1-49B6-B40DDF358966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42C362"/>
                </a:solidFill>
                <a:effectLst/>
                <a:uLnTx/>
                <a:uFillTx/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SHIPPING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A4291-058A-1B64-1E6F-977063773638}"/>
              </a:ext>
            </a:extLst>
          </p:cNvPr>
          <p:cNvSpPr txBox="1"/>
          <p:nvPr/>
        </p:nvSpPr>
        <p:spPr>
          <a:xfrm>
            <a:off x="280737" y="1270335"/>
            <a:ext cx="449385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Top 5 Countries with Delay Risk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887E1-3A59-0B6D-1754-B3E24E48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12" y="1892970"/>
            <a:ext cx="5141494" cy="3553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755A7-AC8D-B9DA-5906-20762B87E272}"/>
              </a:ext>
            </a:extLst>
          </p:cNvPr>
          <p:cNvSpPr txBox="1"/>
          <p:nvPr/>
        </p:nvSpPr>
        <p:spPr>
          <a:xfrm>
            <a:off x="6360903" y="1270335"/>
            <a:ext cx="449385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Additional Insights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15042B-EB69-C897-18E3-16E501138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08" y="1892970"/>
            <a:ext cx="5696745" cy="3553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B6EE7B-0C59-74BC-B44B-03B3EDF53397}"/>
              </a:ext>
            </a:extLst>
          </p:cNvPr>
          <p:cNvSpPr/>
          <p:nvPr/>
        </p:nvSpPr>
        <p:spPr>
          <a:xfrm>
            <a:off x="242064" y="1676849"/>
            <a:ext cx="5991311" cy="41572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57199D-62A6-2611-8767-7D84FEE13548}"/>
              </a:ext>
            </a:extLst>
          </p:cNvPr>
          <p:cNvSpPr/>
          <p:nvPr/>
        </p:nvSpPr>
        <p:spPr>
          <a:xfrm>
            <a:off x="6360903" y="1676848"/>
            <a:ext cx="5680843" cy="41572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5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AE3022-48DD-0D5A-88BC-C3895B9B137A}"/>
              </a:ext>
            </a:extLst>
          </p:cNvPr>
          <p:cNvSpPr/>
          <p:nvPr/>
        </p:nvSpPr>
        <p:spPr>
          <a:xfrm>
            <a:off x="0" y="914400"/>
            <a:ext cx="12192000" cy="575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614D65-7285-CF1F-BFF8-A0DD6380B2A9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89D50-6057-31D1-49B6-B40DDF358966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42C362"/>
                </a:solidFill>
                <a:effectLst/>
                <a:uLnTx/>
                <a:uFillTx/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PURCHASE ORDERS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A0BD4-438A-48BD-D7DC-14B650A6C344}"/>
              </a:ext>
            </a:extLst>
          </p:cNvPr>
          <p:cNvSpPr txBox="1"/>
          <p:nvPr/>
        </p:nvSpPr>
        <p:spPr>
          <a:xfrm>
            <a:off x="317491" y="1222665"/>
            <a:ext cx="449385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latin typeface="Calibri" panose="020F0502020204030204"/>
                <a:ea typeface="Cooper Hewitt" pitchFamily="2" charset="77"/>
                <a:cs typeface="Gujarati MT" pitchFamily="2" charset="0"/>
              </a:rPr>
              <a:t>Supplier Risk In Purchase Orders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Cooper Hewitt" pitchFamily="2" charset="77"/>
              <a:cs typeface="Gujarati M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6CD04-9C9C-4B3C-0337-A0B07BD3D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1" y="1767644"/>
            <a:ext cx="6472989" cy="3912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CA4552-79FA-6FCD-A04C-C17F97A94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589" y="1767645"/>
            <a:ext cx="4791920" cy="391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444F66-5C66-7E1E-9F9B-BF94863AD216}"/>
              </a:ext>
            </a:extLst>
          </p:cNvPr>
          <p:cNvSpPr txBox="1"/>
          <p:nvPr/>
        </p:nvSpPr>
        <p:spPr>
          <a:xfrm>
            <a:off x="7082589" y="1222665"/>
            <a:ext cx="449385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Additional Insights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C51A4-8333-7F02-9527-23DE13F80F20}"/>
              </a:ext>
            </a:extLst>
          </p:cNvPr>
          <p:cNvSpPr/>
          <p:nvPr/>
        </p:nvSpPr>
        <p:spPr>
          <a:xfrm>
            <a:off x="242064" y="1676849"/>
            <a:ext cx="6661012" cy="41572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4914D-15D8-4FD1-F7B5-8B30CA76C9EF}"/>
              </a:ext>
            </a:extLst>
          </p:cNvPr>
          <p:cNvSpPr/>
          <p:nvPr/>
        </p:nvSpPr>
        <p:spPr>
          <a:xfrm>
            <a:off x="6978503" y="1676848"/>
            <a:ext cx="5063243" cy="41572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C3E02-B072-9780-4689-2AE7F82B0960}"/>
              </a:ext>
            </a:extLst>
          </p:cNvPr>
          <p:cNvSpPr/>
          <p:nvPr/>
        </p:nvSpPr>
        <p:spPr>
          <a:xfrm>
            <a:off x="0" y="914400"/>
            <a:ext cx="12192000" cy="575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614D65-7285-CF1F-BFF8-A0DD6380B2A9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89D50-6057-31D1-49B6-B40DDF358966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42C362"/>
                </a:solidFill>
                <a:effectLst/>
                <a:uLnTx/>
                <a:uFillTx/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PURCHASE ORDERS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A0E17-7286-01BB-8B02-8FA2634E6BBB}"/>
              </a:ext>
            </a:extLst>
          </p:cNvPr>
          <p:cNvSpPr txBox="1"/>
          <p:nvPr/>
        </p:nvSpPr>
        <p:spPr>
          <a:xfrm>
            <a:off x="263527" y="1456602"/>
            <a:ext cx="525636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Multi-Sourcing Risk in Purchase Orders</a:t>
            </a:r>
          </a:p>
        </p:txBody>
      </p:sp>
      <p:pic>
        <p:nvPicPr>
          <p:cNvPr id="11" name="Picture 10" descr="A screenshot of a number of products">
            <a:extLst>
              <a:ext uri="{FF2B5EF4-FFF2-40B4-BE49-F238E27FC236}">
                <a16:creationId xmlns:a16="http://schemas.microsoft.com/office/drawing/2014/main" id="{A0B4F61A-E558-9CDA-F602-CB8514EE2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24" y="1959829"/>
            <a:ext cx="5686928" cy="3552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8FD0F1-3F41-A373-C0C8-C986E0C41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5" y="1959828"/>
            <a:ext cx="5331006" cy="3603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DBA96C-92C8-E3C9-1E72-EF92F3377025}"/>
              </a:ext>
            </a:extLst>
          </p:cNvPr>
          <p:cNvSpPr txBox="1"/>
          <p:nvPr/>
        </p:nvSpPr>
        <p:spPr>
          <a:xfrm>
            <a:off x="6151924" y="1456602"/>
            <a:ext cx="525636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Additional Insights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D436C6-9B19-CFD8-3D87-1527BD598850}"/>
              </a:ext>
            </a:extLst>
          </p:cNvPr>
          <p:cNvSpPr/>
          <p:nvPr/>
        </p:nvSpPr>
        <p:spPr>
          <a:xfrm>
            <a:off x="345095" y="1857155"/>
            <a:ext cx="5520868" cy="37988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B1B5F-56CD-508D-85B1-A4273E99F437}"/>
              </a:ext>
            </a:extLst>
          </p:cNvPr>
          <p:cNvSpPr/>
          <p:nvPr/>
        </p:nvSpPr>
        <p:spPr>
          <a:xfrm>
            <a:off x="6020619" y="1857154"/>
            <a:ext cx="5882628" cy="37988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2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D8D5A2-5C7E-EE1A-8293-BA6A1B11B3FF}"/>
              </a:ext>
            </a:extLst>
          </p:cNvPr>
          <p:cNvSpPr/>
          <p:nvPr/>
        </p:nvSpPr>
        <p:spPr>
          <a:xfrm>
            <a:off x="0" y="914400"/>
            <a:ext cx="12192000" cy="575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279F0-AA62-A44F-F408-812028538113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AM.CG PRO" pitchFamily="2" charset="77"/>
              <a:ea typeface="Cooper Hewitt" pitchFamily="2" charset="77"/>
              <a:cs typeface="Gujarati M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5BA88-0AE0-1E6A-5007-B0B5A3D88A13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42C362"/>
                </a:solidFill>
                <a:effectLst/>
                <a:uLnTx/>
                <a:uFillTx/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OVERALL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8F7F90-3D95-B82F-84E9-DDD28FD33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8" t="4645" r="1745" b="4800"/>
          <a:stretch/>
        </p:blipFill>
        <p:spPr>
          <a:xfrm>
            <a:off x="1173745" y="981576"/>
            <a:ext cx="4775200" cy="2447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931AC9-164A-33C1-DB5B-C1C539D68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7" t="3674" r="1874" b="3481"/>
          <a:stretch/>
        </p:blipFill>
        <p:spPr>
          <a:xfrm>
            <a:off x="1173745" y="3572377"/>
            <a:ext cx="4775200" cy="271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A5DE4-F376-7859-5198-805CBEE55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2" t="4124" r="1997" b="2356"/>
          <a:stretch/>
        </p:blipFill>
        <p:spPr>
          <a:xfrm>
            <a:off x="6311900" y="981575"/>
            <a:ext cx="4775200" cy="244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E31F9-E695-3125-FB09-968F07CF47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8" t="2250" r="2252" b="3012"/>
          <a:stretch/>
        </p:blipFill>
        <p:spPr>
          <a:xfrm>
            <a:off x="6311900" y="3572377"/>
            <a:ext cx="4775200" cy="27178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DB5C6A-05E6-08DF-A9CA-8151ADB821BD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2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5E007A-A5D7-5015-09B5-D597653AEF4E}"/>
              </a:ext>
            </a:extLst>
          </p:cNvPr>
          <p:cNvSpPr/>
          <p:nvPr/>
        </p:nvSpPr>
        <p:spPr>
          <a:xfrm>
            <a:off x="0" y="914402"/>
            <a:ext cx="12192000" cy="5753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614D65-7285-CF1F-BFF8-A0DD6380B2A9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D89D50-6057-31D1-49B6-B40DDF358966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42C362"/>
                </a:solidFill>
                <a:effectLst/>
                <a:uLnTx/>
                <a:uFillTx/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OVERALL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B0D19-A16A-7F7A-E3FB-91320ACD7219}"/>
              </a:ext>
            </a:extLst>
          </p:cNvPr>
          <p:cNvSpPr txBox="1"/>
          <p:nvPr/>
        </p:nvSpPr>
        <p:spPr>
          <a:xfrm>
            <a:off x="5715519" y="1211398"/>
            <a:ext cx="487375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1">
                <a:latin typeface="Calibri" panose="020F0502020204030204"/>
                <a:ea typeface="Cooper Hewitt" pitchFamily="2" charset="77"/>
                <a:cs typeface="Gujarati MT" pitchFamily="2" charset="0"/>
              </a:defRPr>
            </a:lvl1pPr>
          </a:lstStyle>
          <a:p>
            <a:r>
              <a:rPr lang="en-US" sz="1800" dirty="0"/>
              <a:t>Key Performance Indicators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BD8130-CA0A-7590-B08A-3250A8C6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59" y="2040786"/>
            <a:ext cx="5100260" cy="3143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29513-8E80-D769-9F32-5B626BE22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519" y="2040785"/>
            <a:ext cx="6296904" cy="3143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2301B4-3A45-1005-27EC-5F538137E0E6}"/>
              </a:ext>
            </a:extLst>
          </p:cNvPr>
          <p:cNvSpPr txBox="1"/>
          <p:nvPr/>
        </p:nvSpPr>
        <p:spPr>
          <a:xfrm>
            <a:off x="462859" y="1211398"/>
            <a:ext cx="487375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1">
                <a:latin typeface="Calibri" panose="020F0502020204030204"/>
                <a:ea typeface="Cooper Hewitt" pitchFamily="2" charset="77"/>
                <a:cs typeface="Gujarati MT" pitchFamily="2" charset="0"/>
              </a:defRPr>
            </a:lvl1pPr>
          </a:lstStyle>
          <a:p>
            <a:r>
              <a:rPr lang="en-US" sz="1800" dirty="0"/>
              <a:t>75% of Demand coming from 18% Customers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4E7B4-0E26-E196-3B55-2DCEEE91467B}"/>
              </a:ext>
            </a:extLst>
          </p:cNvPr>
          <p:cNvSpPr/>
          <p:nvPr/>
        </p:nvSpPr>
        <p:spPr>
          <a:xfrm>
            <a:off x="5672777" y="2040785"/>
            <a:ext cx="6339646" cy="31436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A6F7C7-B6CA-B6F1-0F91-2DB09D46C24C}"/>
              </a:ext>
            </a:extLst>
          </p:cNvPr>
          <p:cNvSpPr/>
          <p:nvPr/>
        </p:nvSpPr>
        <p:spPr>
          <a:xfrm>
            <a:off x="0" y="914400"/>
            <a:ext cx="12192000" cy="575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986EB-059F-467F-F758-F79D04A54E47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What-if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F61796-0D63-DD06-E965-888894111A4B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AFD8D08-8E7F-8FFF-DAB8-EC04EF36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108277"/>
            <a:ext cx="1083143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60A130-CDF2-ED10-694D-FB9A0D16E1D6}"/>
              </a:ext>
            </a:extLst>
          </p:cNvPr>
          <p:cNvSpPr txBox="1"/>
          <p:nvPr/>
        </p:nvSpPr>
        <p:spPr>
          <a:xfrm>
            <a:off x="2077640" y="1698259"/>
            <a:ext cx="803671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Dashboard demonstration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C533E-8465-B270-6CDB-AE779BF7AAA3}"/>
              </a:ext>
            </a:extLst>
          </p:cNvPr>
          <p:cNvCxnSpPr>
            <a:cxnSpLocks/>
          </p:cNvCxnSpPr>
          <p:nvPr/>
        </p:nvCxnSpPr>
        <p:spPr>
          <a:xfrm>
            <a:off x="3435649" y="2532560"/>
            <a:ext cx="5320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981389" y="377865"/>
            <a:ext cx="369109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ea typeface="Cooper Hewitt" pitchFamily="2" charset="77"/>
                <a:cs typeface="Gujarati MT" pitchFamily="2" charset="0"/>
              </a:rPr>
              <a:t>TABLE OF CONTENTS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ooper Hewitt" pitchFamily="2" charset="77"/>
              <a:cs typeface="Gujarati MT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792B5-E03E-8BB5-B71E-D0374FCA9637}"/>
              </a:ext>
            </a:extLst>
          </p:cNvPr>
          <p:cNvSpPr txBox="1"/>
          <p:nvPr/>
        </p:nvSpPr>
        <p:spPr>
          <a:xfrm>
            <a:off x="981389" y="1203503"/>
            <a:ext cx="10310785" cy="34187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b="1" dirty="0">
                <a:solidFill>
                  <a:prstClr val="white"/>
                </a:solidFill>
                <a:ea typeface="Cooper Hewitt" pitchFamily="2" charset="77"/>
                <a:cs typeface="Gujarati MT" pitchFamily="2" charset="0"/>
              </a:rPr>
              <a:t>Problem Statement</a:t>
            </a:r>
          </a:p>
          <a:p>
            <a:pPr marL="457200" marR="0" lvl="0" indent="-4572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b="1" dirty="0">
                <a:solidFill>
                  <a:schemeClr val="bg1"/>
                </a:solidFill>
                <a:ea typeface="Cooper Hewitt" pitchFamily="2" charset="77"/>
                <a:cs typeface="Gujarati MT" pitchFamily="2" charset="0"/>
              </a:rPr>
              <a:t>Business Value</a:t>
            </a:r>
          </a:p>
          <a:p>
            <a:pPr marL="457200" marR="0" lvl="0" indent="-4572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b="1" dirty="0">
                <a:solidFill>
                  <a:prstClr val="white"/>
                </a:solidFill>
                <a:ea typeface="Cooper Hewitt" pitchFamily="2" charset="77"/>
                <a:cs typeface="Gujarati MT" pitchFamily="2" charset="0"/>
              </a:rPr>
              <a:t>Risk and Resiliency Dashboard</a:t>
            </a:r>
          </a:p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white"/>
                </a:solidFill>
                <a:ea typeface="Cooper Hewitt" pitchFamily="2" charset="77"/>
                <a:cs typeface="Gujarati MT" pitchFamily="2" charset="0"/>
              </a:rPr>
              <a:t>4.  Dashboard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94535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60A130-CDF2-ED10-694D-FB9A0D16E1D6}"/>
              </a:ext>
            </a:extLst>
          </p:cNvPr>
          <p:cNvSpPr txBox="1"/>
          <p:nvPr/>
        </p:nvSpPr>
        <p:spPr>
          <a:xfrm>
            <a:off x="2077640" y="1698259"/>
            <a:ext cx="803671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DAM.CG PRO" pitchFamily="2" charset="77"/>
                <a:ea typeface="Cooper Hewitt" pitchFamily="2" charset="77"/>
                <a:cs typeface="Gujarati MT" pitchFamily="2" charset="0"/>
              </a:rPr>
              <a:t>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AM.CG PRO" pitchFamily="2" charset="77"/>
              <a:ea typeface="Cooper Hewitt" pitchFamily="2" charset="77"/>
              <a:cs typeface="Gujarati MT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Problem statement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C533E-8465-B270-6CDB-AE779BF7AAA3}"/>
              </a:ext>
            </a:extLst>
          </p:cNvPr>
          <p:cNvCxnSpPr>
            <a:cxnSpLocks/>
          </p:cNvCxnSpPr>
          <p:nvPr/>
        </p:nvCxnSpPr>
        <p:spPr>
          <a:xfrm>
            <a:off x="3435649" y="2532560"/>
            <a:ext cx="5320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6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951244" y="439420"/>
            <a:ext cx="369109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>
                <a:solidFill>
                  <a:prstClr val="white"/>
                </a:solidFill>
                <a:ea typeface="Cooper Hewitt" pitchFamily="2" charset="77"/>
                <a:cs typeface="Gujarati MT" pitchFamily="2" charset="0"/>
              </a:rPr>
              <a:t>PROBLEM STATEMENT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ooper Hewitt" pitchFamily="2" charset="77"/>
              <a:cs typeface="Gujarati M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D3A7C-BA8F-0BB9-8957-D7958022CD3C}"/>
              </a:ext>
            </a:extLst>
          </p:cNvPr>
          <p:cNvSpPr txBox="1"/>
          <p:nvPr/>
        </p:nvSpPr>
        <p:spPr>
          <a:xfrm>
            <a:off x="5085682" y="1596201"/>
            <a:ext cx="202063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ADAM.CG PRO" pitchFamily="2" charset="77"/>
                <a:ea typeface="Cooper Hewitt" pitchFamily="2" charset="77"/>
                <a:cs typeface="Gujarati MT" pitchFamily="2" charset="0"/>
              </a:rPr>
              <a:t>Why?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AM.CG PRO" pitchFamily="2" charset="77"/>
              <a:ea typeface="Cooper Hewitt" pitchFamily="2" charset="77"/>
              <a:cs typeface="Gujarati M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798F9-C999-79DA-7EEF-79763E42AFD7}"/>
              </a:ext>
            </a:extLst>
          </p:cNvPr>
          <p:cNvSpPr txBox="1"/>
          <p:nvPr/>
        </p:nvSpPr>
        <p:spPr>
          <a:xfrm>
            <a:off x="2059056" y="2762071"/>
            <a:ext cx="8870948" cy="169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 </a:t>
            </a:r>
            <a:r>
              <a:rPr lang="en-US" i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chain management capabilities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i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data to predict and mitigate potential supply chain disruptions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i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Empower decision-makers with advanced, data-driven insights </a:t>
            </a:r>
          </a:p>
          <a:p>
            <a:pPr marL="457200" marR="0" lvl="0" indent="-4572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60A130-CDF2-ED10-694D-FB9A0D16E1D6}"/>
              </a:ext>
            </a:extLst>
          </p:cNvPr>
          <p:cNvSpPr txBox="1"/>
          <p:nvPr/>
        </p:nvSpPr>
        <p:spPr>
          <a:xfrm>
            <a:off x="2077640" y="1698259"/>
            <a:ext cx="803671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DAM.CG PRO" pitchFamily="2" charset="77"/>
                <a:ea typeface="Cooper Hewitt" pitchFamily="2" charset="77"/>
                <a:cs typeface="Gujarati MT" pitchFamily="2" charset="0"/>
              </a:rPr>
              <a:t>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DAM.CG PRO" pitchFamily="2" charset="77"/>
              <a:ea typeface="Cooper Hewitt" pitchFamily="2" charset="77"/>
              <a:cs typeface="Gujarati MT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Business value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C533E-8465-B270-6CDB-AE779BF7AAA3}"/>
              </a:ext>
            </a:extLst>
          </p:cNvPr>
          <p:cNvCxnSpPr>
            <a:cxnSpLocks/>
          </p:cNvCxnSpPr>
          <p:nvPr/>
        </p:nvCxnSpPr>
        <p:spPr>
          <a:xfrm>
            <a:off x="3435649" y="2532560"/>
            <a:ext cx="5320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8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D8F71-4D69-F52D-346A-5813A85F2F42}"/>
              </a:ext>
            </a:extLst>
          </p:cNvPr>
          <p:cNvSpPr txBox="1"/>
          <p:nvPr/>
        </p:nvSpPr>
        <p:spPr>
          <a:xfrm>
            <a:off x="981389" y="377865"/>
            <a:ext cx="369109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sng" dirty="0">
                <a:solidFill>
                  <a:prstClr val="white"/>
                </a:solidFill>
                <a:ea typeface="Cooper Hewitt" pitchFamily="2" charset="77"/>
                <a:cs typeface="Gujarati MT" pitchFamily="2" charset="0"/>
              </a:rPr>
              <a:t>BUSINESS VALUE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ooper Hewitt" pitchFamily="2" charset="77"/>
              <a:cs typeface="Gujarati MT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79040-EF73-48E5-9B9C-3EB757FB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78403"/>
            <a:ext cx="5005015" cy="170119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Improved Risk Management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2. Enhanced Decision-Making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3. Supply Chain Optimization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4. Customer Satisfaction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5. Cost Reduction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6.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196297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60A130-CDF2-ED10-694D-FB9A0D16E1D6}"/>
              </a:ext>
            </a:extLst>
          </p:cNvPr>
          <p:cNvSpPr txBox="1"/>
          <p:nvPr/>
        </p:nvSpPr>
        <p:spPr>
          <a:xfrm>
            <a:off x="2077640" y="1698259"/>
            <a:ext cx="8036719" cy="16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AC533E-8465-B270-6CDB-AE779BF7AAA3}"/>
              </a:ext>
            </a:extLst>
          </p:cNvPr>
          <p:cNvCxnSpPr>
            <a:cxnSpLocks/>
          </p:cNvCxnSpPr>
          <p:nvPr/>
        </p:nvCxnSpPr>
        <p:spPr>
          <a:xfrm>
            <a:off x="3435649" y="2532560"/>
            <a:ext cx="5320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D561FF-4299-1618-411D-88B914AFFAD7}"/>
              </a:ext>
            </a:extLst>
          </p:cNvPr>
          <p:cNvSpPr/>
          <p:nvPr/>
        </p:nvSpPr>
        <p:spPr>
          <a:xfrm>
            <a:off x="0" y="914404"/>
            <a:ext cx="12192000" cy="575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2D8BEF-8E83-3E82-439C-B9321A0E5CE0}"/>
              </a:ext>
            </a:extLst>
          </p:cNvPr>
          <p:cNvSpPr/>
          <p:nvPr/>
        </p:nvSpPr>
        <p:spPr>
          <a:xfrm>
            <a:off x="800100" y="1494253"/>
            <a:ext cx="5295900" cy="5034509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958F0-1297-A013-E59B-CE45B852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04" y="1680717"/>
            <a:ext cx="5025018" cy="385293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B5A76F7-A1C7-18E2-5F1F-35CF87A327F1}"/>
              </a:ext>
            </a:extLst>
          </p:cNvPr>
          <p:cNvSpPr/>
          <p:nvPr/>
        </p:nvSpPr>
        <p:spPr>
          <a:xfrm>
            <a:off x="6506336" y="1488519"/>
            <a:ext cx="5098475" cy="5040243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578BD-4730-A550-E98F-E25A6E8A35C0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46ED33-47DF-BFFA-8E03-0026DAC81AF0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FE76B6-815E-2097-1F68-DCE8DDD2A8BC}"/>
              </a:ext>
            </a:extLst>
          </p:cNvPr>
          <p:cNvSpPr txBox="1"/>
          <p:nvPr/>
        </p:nvSpPr>
        <p:spPr>
          <a:xfrm>
            <a:off x="695927" y="983957"/>
            <a:ext cx="525636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How much is High Risk in our Demand?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A685D-1708-B966-DD7A-21B58E4C17E8}"/>
              </a:ext>
            </a:extLst>
          </p:cNvPr>
          <p:cNvSpPr/>
          <p:nvPr/>
        </p:nvSpPr>
        <p:spPr>
          <a:xfrm>
            <a:off x="1461699" y="2171835"/>
            <a:ext cx="1396831" cy="322564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21B0D-526D-8D8B-365B-0B23D6152CEB}"/>
              </a:ext>
            </a:extLst>
          </p:cNvPr>
          <p:cNvSpPr txBox="1"/>
          <p:nvPr/>
        </p:nvSpPr>
        <p:spPr>
          <a:xfrm>
            <a:off x="1297311" y="5693325"/>
            <a:ext cx="4301479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Top 2 influential Risks 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Obsolescence Risk ($</a:t>
            </a:r>
            <a:r>
              <a:rPr lang="en-US" sz="1400" i="1" dirty="0">
                <a:latin typeface="Calibri" panose="020F0502020204030204"/>
                <a:ea typeface="Cooper Hewitt" pitchFamily="2" charset="77"/>
                <a:cs typeface="Gujarati MT" pitchFamily="2" charset="0"/>
              </a:rPr>
              <a:t>124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, 53%)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Market Risk ($</a:t>
            </a:r>
            <a:r>
              <a:rPr lang="en-US" sz="1400" i="1" dirty="0">
                <a:latin typeface="Calibri" panose="020F0502020204030204"/>
                <a:ea typeface="Cooper Hewitt" pitchFamily="2" charset="77"/>
                <a:cs typeface="Gujarati MT" pitchFamily="2" charset="0"/>
              </a:rPr>
              <a:t>58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, 25%)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A4594-26DC-765E-5631-E310E3E1A080}"/>
              </a:ext>
            </a:extLst>
          </p:cNvPr>
          <p:cNvSpPr txBox="1"/>
          <p:nvPr/>
        </p:nvSpPr>
        <p:spPr>
          <a:xfrm>
            <a:off x="695927" y="1338525"/>
            <a:ext cx="5256362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Demand Value by Each risk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1EC3E0-EBBC-0270-30F1-60FA22468195}"/>
              </a:ext>
            </a:extLst>
          </p:cNvPr>
          <p:cNvCxnSpPr>
            <a:cxnSpLocks/>
          </p:cNvCxnSpPr>
          <p:nvPr/>
        </p:nvCxnSpPr>
        <p:spPr>
          <a:xfrm>
            <a:off x="1070983" y="5588675"/>
            <a:ext cx="4754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C001AA-1A62-8AD3-0C94-F955642117C4}"/>
              </a:ext>
            </a:extLst>
          </p:cNvPr>
          <p:cNvSpPr txBox="1"/>
          <p:nvPr/>
        </p:nvSpPr>
        <p:spPr>
          <a:xfrm>
            <a:off x="6422801" y="978353"/>
            <a:ext cx="525636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Is there any Risk in our Critical Demand?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9F94D-F2E3-DEC1-7184-102F4EF216E1}"/>
              </a:ext>
            </a:extLst>
          </p:cNvPr>
          <p:cNvSpPr txBox="1"/>
          <p:nvPr/>
        </p:nvSpPr>
        <p:spPr>
          <a:xfrm>
            <a:off x="6422801" y="1332921"/>
            <a:ext cx="5256362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Demand Value by Customer Required Date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944D75-B5DD-21D4-C240-F33DCC508811}"/>
              </a:ext>
            </a:extLst>
          </p:cNvPr>
          <p:cNvCxnSpPr>
            <a:cxnSpLocks/>
          </p:cNvCxnSpPr>
          <p:nvPr/>
        </p:nvCxnSpPr>
        <p:spPr>
          <a:xfrm>
            <a:off x="6850676" y="5588675"/>
            <a:ext cx="44374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23E4AC-2196-9D10-5A48-21AB2077F9F6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42C362"/>
                </a:solidFill>
                <a:effectLst/>
                <a:uLnTx/>
                <a:uFillTx/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D</a:t>
            </a:r>
            <a:r>
              <a:rPr lang="en-US" sz="2000" b="1" dirty="0">
                <a:solidFill>
                  <a:srgbClr val="42C362"/>
                </a:solidFill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EMAND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srgbClr val="42C362"/>
              </a:solidFill>
              <a:effectLst/>
              <a:uLnTx/>
              <a:uFillTx/>
              <a:latin typeface="ADAM.CG PRO" pitchFamily="2" charset="77"/>
              <a:ea typeface="COOPERHEWITT-BOOK" pitchFamily="2" charset="77"/>
              <a:cs typeface="Gujarati MT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46674-65AC-59F7-7E0A-2A1196648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565" y="1694394"/>
            <a:ext cx="5049246" cy="3839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5EF46C-D38F-065B-7FC9-08FFF088BB5C}"/>
              </a:ext>
            </a:extLst>
          </p:cNvPr>
          <p:cNvSpPr txBox="1"/>
          <p:nvPr/>
        </p:nvSpPr>
        <p:spPr>
          <a:xfrm>
            <a:off x="6862664" y="5647158"/>
            <a:ext cx="4301479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In Critical Demand,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High Risk takes 54% of Value</a:t>
            </a:r>
            <a:b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</a:b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($16.7M Value, 115K Quantity) </a:t>
            </a:r>
          </a:p>
        </p:txBody>
      </p:sp>
    </p:spTree>
    <p:extLst>
      <p:ext uri="{BB962C8B-B14F-4D97-AF65-F5344CB8AC3E}">
        <p14:creationId xmlns:p14="http://schemas.microsoft.com/office/powerpoint/2010/main" val="397997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E6F963-211F-DADC-7936-5EA70DD3D42A}"/>
              </a:ext>
            </a:extLst>
          </p:cNvPr>
          <p:cNvSpPr/>
          <p:nvPr/>
        </p:nvSpPr>
        <p:spPr>
          <a:xfrm>
            <a:off x="0" y="914400"/>
            <a:ext cx="12192000" cy="5753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682E5-C486-CD74-156F-F277EAFED5DF}"/>
              </a:ext>
            </a:extLst>
          </p:cNvPr>
          <p:cNvSpPr/>
          <p:nvPr/>
        </p:nvSpPr>
        <p:spPr>
          <a:xfrm>
            <a:off x="767487" y="1205347"/>
            <a:ext cx="5256362" cy="5369575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578BD-4730-A550-E98F-E25A6E8A35C0}"/>
              </a:ext>
            </a:extLst>
          </p:cNvPr>
          <p:cNvSpPr txBox="1"/>
          <p:nvPr/>
        </p:nvSpPr>
        <p:spPr>
          <a:xfrm>
            <a:off x="609600" y="184947"/>
            <a:ext cx="525636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AM.CG PRO" pitchFamily="2" charset="77"/>
                <a:ea typeface="Cooper Hewitt" pitchFamily="2" charset="77"/>
                <a:cs typeface="Gujarati MT" pitchFamily="2" charset="0"/>
              </a:rPr>
              <a:t>Risk &amp; Resiliency Dashboard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46ED33-47DF-BFFA-8E03-0026DAC81AF0}"/>
              </a:ext>
            </a:extLst>
          </p:cNvPr>
          <p:cNvCxnSpPr>
            <a:cxnSpLocks/>
          </p:cNvCxnSpPr>
          <p:nvPr/>
        </p:nvCxnSpPr>
        <p:spPr>
          <a:xfrm>
            <a:off x="609600" y="646612"/>
            <a:ext cx="5049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1ECB0C-59B0-18FA-C666-50B782E6FC3C}"/>
              </a:ext>
            </a:extLst>
          </p:cNvPr>
          <p:cNvSpPr txBox="1"/>
          <p:nvPr/>
        </p:nvSpPr>
        <p:spPr>
          <a:xfrm>
            <a:off x="695927" y="974090"/>
            <a:ext cx="525636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Obsolescence Risk in Demand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550369-9466-8DD8-3AB0-E4A3F94BEF39}"/>
              </a:ext>
            </a:extLst>
          </p:cNvPr>
          <p:cNvCxnSpPr>
            <a:cxnSpLocks/>
          </p:cNvCxnSpPr>
          <p:nvPr/>
        </p:nvCxnSpPr>
        <p:spPr>
          <a:xfrm>
            <a:off x="6138864" y="1205347"/>
            <a:ext cx="0" cy="5355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EB5645-6637-9E8A-76C4-D3C189A5B20A}"/>
              </a:ext>
            </a:extLst>
          </p:cNvPr>
          <p:cNvSpPr txBox="1"/>
          <p:nvPr/>
        </p:nvSpPr>
        <p:spPr>
          <a:xfrm>
            <a:off x="6168471" y="974090"/>
            <a:ext cx="525636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ooper Hewitt" pitchFamily="2" charset="77"/>
                <a:cs typeface="Gujarati MT" pitchFamily="2" charset="0"/>
              </a:rPr>
              <a:t>Market Risk in Demand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4C91E-15D9-811A-6B0B-550E8DC48769}"/>
              </a:ext>
            </a:extLst>
          </p:cNvPr>
          <p:cNvSpPr txBox="1"/>
          <p:nvPr/>
        </p:nvSpPr>
        <p:spPr>
          <a:xfrm>
            <a:off x="7165591" y="262979"/>
            <a:ext cx="392150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42C362"/>
                </a:solidFill>
                <a:latin typeface="ADAM.CG PRO" pitchFamily="2" charset="77"/>
                <a:ea typeface="COOPERHEWITT-BOOK" pitchFamily="2" charset="77"/>
                <a:cs typeface="Gujarati MT" pitchFamily="2" charset="0"/>
              </a:rPr>
              <a:t>DEMAND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srgbClr val="42C362"/>
              </a:solidFill>
              <a:effectLst/>
              <a:uLnTx/>
              <a:uFillTx/>
              <a:latin typeface="ADAM.CG PRO" pitchFamily="2" charset="77"/>
              <a:ea typeface="COOPERHEWITT-BOOK" pitchFamily="2" charset="77"/>
              <a:cs typeface="Gujarati MT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7DEBF-DF85-6DC2-CABB-B708524A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5" y="1311289"/>
            <a:ext cx="3688773" cy="1740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ED73E-1414-BDA6-3CB2-2F370896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135086"/>
            <a:ext cx="5147604" cy="3414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9E9389-4BD7-5D62-73D4-4D3019F69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210" y="1311289"/>
            <a:ext cx="5094803" cy="52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2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9226</TotalTime>
  <Words>419</Words>
  <Application>Microsoft Office PowerPoint</Application>
  <PresentationFormat>Widescreen</PresentationFormat>
  <Paragraphs>90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ADAM.CG PRO</vt:lpstr>
      <vt:lpstr>Arial</vt:lpstr>
      <vt:lpstr>Calibri</vt:lpstr>
      <vt:lpstr>Calibri Light</vt:lpstr>
      <vt:lpstr>Cooper Hewitt</vt:lpstr>
      <vt:lpstr>Times New Roman</vt:lpstr>
      <vt:lpstr>Verdana</vt:lpstr>
      <vt:lpstr>Wingdings</vt:lpstr>
      <vt:lpstr>Office Theme</vt:lpstr>
      <vt:lpstr>RISK &amp; RESILIENCY INTERACTIVE DASHBOARD</vt:lpstr>
      <vt:lpstr>PowerPoint Presentation</vt:lpstr>
      <vt:lpstr>PowerPoint Presentation</vt:lpstr>
      <vt:lpstr>PowerPoint Presentation</vt:lpstr>
      <vt:lpstr>PowerPoint Presentation</vt:lpstr>
      <vt:lpstr>1. Improved Risk Management  2. Enhanced Decision-Making  3. Supply Chain Optimization  4. Customer Satisfaction  5. Cost Reduction  6. Competitive 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Jiyoung Lee</dc:creator>
  <cp:lastModifiedBy>Sandeep Chintu</cp:lastModifiedBy>
  <cp:revision>64</cp:revision>
  <dcterms:created xsi:type="dcterms:W3CDTF">2024-02-19T19:01:54Z</dcterms:created>
  <dcterms:modified xsi:type="dcterms:W3CDTF">2024-09-12T23:48:28Z</dcterms:modified>
</cp:coreProperties>
</file>