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5143500" type="screen16x9"/>
  <p:notesSz cx="6858000" cy="9144000"/>
  <p:embeddedFontLst>
    <p:embeddedFont>
      <p:font typeface="Century Gothic" panose="020B0502020202020204" pitchFamily="34" charset="0"/>
      <p:regular r:id="rId11"/>
      <p:bold r:id="rId12"/>
      <p:italic r:id="rId13"/>
      <p:boldItalic r:id="rId14"/>
    </p:embeddedFont>
    <p:embeddedFont>
      <p:font typeface="Inter" panose="020B0604020202020204" charset="0"/>
      <p:regular r:id="rId15"/>
      <p:bold r:id="rId16"/>
      <p:italic r:id="rId17"/>
      <p:boldItalic r:id="rId18"/>
    </p:embeddedFont>
    <p:embeddedFont>
      <p:font typeface="Inter Light" panose="020B060402020202020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lzQBRYSWQ5+/7NS40dpR3n1Hk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3276D4-FA08-426C-AE74-5BBACD9A00C2}">
  <a:tblStyle styleId="{A93276D4-FA08-426C-AE74-5BBACD9A00C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782995F-DEAF-4169-8EA2-C3A7F225CCF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4A449AD-A201-448C-893D-90E8FFFBF51B}"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44" autoAdjust="0"/>
  </p:normalViewPr>
  <p:slideViewPr>
    <p:cSldViewPr snapToGrid="0">
      <p:cViewPr varScale="1">
        <p:scale>
          <a:sx n="79" d="100"/>
          <a:sy n="79" d="100"/>
        </p:scale>
        <p:origin x="9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dirty="0">
                <a:solidFill>
                  <a:schemeClr val="dk1"/>
                </a:solidFill>
              </a:rPr>
              <a:t>3 seconds</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rPr>
              <a:t>In alignment with the Pyramid Principle, start your presentation by letting the audience know upfront what is your investment decision for the company. The rest of the presentation will build upon this decision.</a:t>
            </a:r>
            <a:endParaRPr sz="1400"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7 seconds</a:t>
            </a:r>
            <a:endParaRPr sz="5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000" dirty="0">
                <a:solidFill>
                  <a:schemeClr val="dk1"/>
                </a:solidFill>
              </a:rPr>
              <a:t>The agenda slide is important for a couple of reasons. Not only are you letting your audience know what to expect from this presentation, but in the event that they would come back to this presentation and look for certain parts that they wanted to check out, this should serve as a guide for them to do that.</a:t>
            </a:r>
            <a:endParaRPr sz="7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1" indent="0" algn="l" rtl="0">
              <a:lnSpc>
                <a:spcPct val="100000"/>
              </a:lnSpc>
              <a:spcBef>
                <a:spcPts val="0"/>
              </a:spcBef>
              <a:spcAft>
                <a:spcPts val="0"/>
              </a:spcAft>
              <a:buSzPts val="1100"/>
              <a:buNone/>
            </a:pPr>
            <a:r>
              <a:rPr lang="en" sz="1100" b="0" i="0" u="none" strike="noStrike" cap="none" dirty="0">
                <a:solidFill>
                  <a:srgbClr val="000000"/>
                </a:solidFill>
                <a:latin typeface="Arial"/>
                <a:ea typeface="Arial"/>
                <a:cs typeface="Arial"/>
                <a:sym typeface="Arial"/>
              </a:rPr>
              <a:t> 15-20 seconds</a:t>
            </a:r>
            <a:endParaRPr dirty="0"/>
          </a:p>
          <a:p>
            <a:pPr marL="457200" lvl="1"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457200" lvl="1" indent="0" algn="l" rtl="0">
              <a:lnSpc>
                <a:spcPct val="100000"/>
              </a:lnSpc>
              <a:spcBef>
                <a:spcPts val="0"/>
              </a:spcBef>
              <a:spcAft>
                <a:spcPts val="0"/>
              </a:spcAft>
              <a:buSzPts val="1100"/>
              <a:buNone/>
            </a:pPr>
            <a:r>
              <a:rPr lang="en" sz="1100" b="0" i="0" u="none" strike="noStrike" cap="none" dirty="0">
                <a:solidFill>
                  <a:srgbClr val="000000"/>
                </a:solidFill>
                <a:latin typeface="Arial"/>
                <a:ea typeface="Arial"/>
                <a:cs typeface="Arial"/>
                <a:sym typeface="Arial"/>
              </a:rPr>
              <a:t>While presenting this slide, you’re expected to highlight some important data points. Here are some questions to guide you:</a:t>
            </a:r>
            <a:br>
              <a:rPr lang="en" sz="1100" b="0" i="0" u="none" strike="noStrike" cap="none" dirty="0">
                <a:solidFill>
                  <a:srgbClr val="000000"/>
                </a:solidFill>
                <a:latin typeface="Arial"/>
                <a:ea typeface="Arial"/>
                <a:cs typeface="Arial"/>
                <a:sym typeface="Arial"/>
              </a:rPr>
            </a:br>
            <a:r>
              <a:rPr lang="en" sz="1100" b="0" i="0" u="none" strike="noStrike" cap="none" dirty="0">
                <a:solidFill>
                  <a:srgbClr val="000000"/>
                </a:solidFill>
                <a:latin typeface="Arial"/>
                <a:ea typeface="Arial"/>
                <a:cs typeface="Arial"/>
                <a:sym typeface="Arial"/>
              </a:rPr>
              <a:t>1. </a:t>
            </a:r>
            <a:r>
              <a:rPr lang="en" dirty="0"/>
              <a:t>What are the key differences in pricing models used by Company X and Company Y for their digital advertising products?</a:t>
            </a:r>
            <a:endParaRPr dirty="0"/>
          </a:p>
          <a:p>
            <a:pPr marL="457200" lvl="1" indent="0" algn="l" rtl="0">
              <a:lnSpc>
                <a:spcPct val="100000"/>
              </a:lnSpc>
              <a:spcBef>
                <a:spcPts val="0"/>
              </a:spcBef>
              <a:spcAft>
                <a:spcPts val="0"/>
              </a:spcAft>
              <a:buSzPts val="1100"/>
              <a:buNone/>
            </a:pPr>
            <a:r>
              <a:rPr lang="en" dirty="0"/>
              <a:t>2. How do the CPC, CPM, and CPA prices compare between Company X ‘s and Company Y the differ for different types of digital ads?</a:t>
            </a:r>
            <a:endParaRPr dirty="0"/>
          </a:p>
          <a:p>
            <a:pPr marL="457200" lvl="1" indent="0" algn="l" rtl="0">
              <a:lnSpc>
                <a:spcPct val="100000"/>
              </a:lnSpc>
              <a:spcBef>
                <a:spcPts val="0"/>
              </a:spcBef>
              <a:spcAft>
                <a:spcPts val="0"/>
              </a:spcAft>
              <a:buSzPts val="1100"/>
              <a:buNone/>
            </a:pPr>
            <a:r>
              <a:rPr lang="en" dirty="0"/>
              <a:t>3. What patterns or unique strategies can you identify from the pricing models of these competitors?</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eea4c0d83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eea4c0d83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20-25 seconds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ea4c0d8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eea4c0d838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15 - 20 seconds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For the last two columns, make sure you: </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Present the ROAS figures for different ad formats and placements for each competitor.</a:t>
            </a:r>
            <a:endParaRPr b="1"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Analyze how different ad types convert to sales or leads.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Discuss the patterns and effectiveness of various ad types in driving conversions.</a:t>
            </a:r>
            <a:endParaRPr dirty="0">
              <a:solidFill>
                <a:schemeClr val="dk1"/>
              </a:solidFill>
            </a:endParaRPr>
          </a:p>
          <a:p>
            <a:pPr marL="0" lvl="0" indent="0" algn="l" rtl="0">
              <a:lnSpc>
                <a:spcPct val="115000"/>
              </a:lnSpc>
              <a:spcBef>
                <a:spcPts val="1200"/>
              </a:spcBef>
              <a:spcAft>
                <a:spcPts val="0"/>
              </a:spcAft>
              <a:buSzPts val="1100"/>
              <a:buNone/>
            </a:pPr>
            <a:r>
              <a:rPr lang="en" dirty="0">
                <a:solidFill>
                  <a:schemeClr val="dk1"/>
                </a:solidFill>
              </a:rPr>
              <a:t>Example: </a:t>
            </a:r>
            <a:br>
              <a:rPr lang="en" dirty="0">
                <a:solidFill>
                  <a:schemeClr val="dk1"/>
                </a:solidFill>
              </a:rPr>
            </a:br>
            <a:br>
              <a:rPr lang="en" dirty="0">
                <a:solidFill>
                  <a:schemeClr val="dk1"/>
                </a:solidFill>
              </a:rPr>
            </a:br>
            <a:r>
              <a:rPr lang="en" dirty="0">
                <a:solidFill>
                  <a:schemeClr val="dk1"/>
                </a:solidFill>
              </a:rPr>
              <a:t>Competitor	Ad Format	ROAS	        Conversion Performance</a:t>
            </a:r>
            <a:endParaRPr dirty="0">
              <a:solidFill>
                <a:schemeClr val="dk1"/>
              </a:solidFill>
            </a:endParaRPr>
          </a:p>
          <a:p>
            <a:pPr marL="0" lvl="0" indent="0" algn="l" rtl="0">
              <a:lnSpc>
                <a:spcPct val="115000"/>
              </a:lnSpc>
              <a:spcBef>
                <a:spcPts val="1200"/>
              </a:spcBef>
              <a:spcAft>
                <a:spcPts val="0"/>
              </a:spcAft>
              <a:buSzPts val="1100"/>
              <a:buNone/>
            </a:pPr>
            <a:r>
              <a:rPr lang="en" dirty="0">
                <a:solidFill>
                  <a:schemeClr val="dk1"/>
                </a:solidFill>
              </a:rPr>
              <a:t>        A	            Video Ads	1.5x	        High conversion, strong engagement</a:t>
            </a:r>
            <a:endParaRPr dirty="0">
              <a:solidFill>
                <a:schemeClr val="dk1"/>
              </a:solidFill>
            </a:endParaRPr>
          </a:p>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ea4c0d83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eea4c0d838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15-20 seconds</a:t>
            </a:r>
            <a:endParaRPr dirty="0"/>
          </a:p>
          <a:p>
            <a:pPr marL="0" lvl="0" indent="0" algn="l" rtl="0">
              <a:lnSpc>
                <a:spcPct val="100000"/>
              </a:lnSpc>
              <a:spcBef>
                <a:spcPts val="0"/>
              </a:spcBef>
              <a:spcAft>
                <a:spcPts val="0"/>
              </a:spcAft>
              <a:buSzPts val="1100"/>
              <a:buNone/>
            </a:pPr>
            <a:endParaRPr dirty="0"/>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Compare these value propositions to understand how each competitor positions themselves in the market. Provide a brief summary highlighting the key value points and unique selling points (USPs) for advertisers. Here is what each of these terms means: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Value points</a:t>
            </a:r>
            <a:r>
              <a:rPr lang="en" dirty="0">
                <a:solidFill>
                  <a:schemeClr val="dk1"/>
                </a:solidFill>
              </a:rPr>
              <a:t> are the specific benefits and advantages that an advertiser gains by using a competitor’s ad products, such as better targeting, higher engagement rates, or cost-effectiveness. </a:t>
            </a:r>
            <a:r>
              <a:rPr lang="en" b="1" dirty="0">
                <a:solidFill>
                  <a:schemeClr val="dk1"/>
                </a:solidFill>
              </a:rPr>
              <a:t>Unique selling points (USPs)</a:t>
            </a:r>
            <a:r>
              <a:rPr lang="en" dirty="0">
                <a:solidFill>
                  <a:schemeClr val="dk1"/>
                </a:solidFill>
              </a:rPr>
              <a:t> are distinctive features or benefits that set one competitor's offerings apart from others, like exclusive audience insights, innovative ad formats, or superior customer support.</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In the note on the side, explain how these value points and USPs influence the overall market positioning of each competitor, and why advertisers might choose one over another based on these factors.</a:t>
            </a:r>
            <a:endParaRPr dirty="0">
              <a:solidFill>
                <a:schemeClr val="dk1"/>
              </a:solidFill>
            </a:endParaRPr>
          </a:p>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1" indent="0" algn="l" rtl="0">
              <a:lnSpc>
                <a:spcPct val="100000"/>
              </a:lnSpc>
              <a:spcBef>
                <a:spcPts val="0"/>
              </a:spcBef>
              <a:spcAft>
                <a:spcPts val="0"/>
              </a:spcAft>
              <a:buSzPts val="1100"/>
              <a:buNone/>
            </a:pPr>
            <a:r>
              <a:rPr lang="en" sz="1600" dirty="0"/>
              <a:t>5 seconds</a:t>
            </a:r>
            <a:endParaRPr sz="1600" dirty="0"/>
          </a:p>
          <a:p>
            <a:pPr marL="457200" lvl="1" indent="0" algn="l" rtl="0">
              <a:lnSpc>
                <a:spcPct val="100000"/>
              </a:lnSpc>
              <a:spcBef>
                <a:spcPts val="0"/>
              </a:spcBef>
              <a:spcAft>
                <a:spcPts val="0"/>
              </a:spcAft>
              <a:buSzPts val="1100"/>
              <a:buNone/>
            </a:pPr>
            <a:endParaRPr sz="700" dirty="0"/>
          </a:p>
          <a:p>
            <a:pPr marL="457200" lvl="1" indent="0" algn="l" rtl="0">
              <a:lnSpc>
                <a:spcPct val="100000"/>
              </a:lnSpc>
              <a:spcBef>
                <a:spcPts val="0"/>
              </a:spcBef>
              <a:spcAft>
                <a:spcPts val="0"/>
              </a:spcAft>
              <a:buClr>
                <a:schemeClr val="dk1"/>
              </a:buClr>
              <a:buSzPts val="1100"/>
              <a:buFont typeface="Arial"/>
              <a:buNone/>
            </a:pPr>
            <a:r>
              <a:rPr lang="en" sz="1000" dirty="0">
                <a:solidFill>
                  <a:schemeClr val="dk1"/>
                </a:solidFill>
              </a:rPr>
              <a:t>You can craft this by answering the question, what is the most important thing that you want the audience to take away from this presentation? And that answer would help you in creating this concluding statement. Here is the content you can reference while thinking of talking points for this slide:</a:t>
            </a:r>
            <a:endParaRPr sz="1000" dirty="0">
              <a:solidFill>
                <a:schemeClr val="dk1"/>
              </a:solidFill>
            </a:endParaRPr>
          </a:p>
          <a:p>
            <a:pPr marL="914400" lvl="1" indent="-298450" algn="l" rtl="0">
              <a:lnSpc>
                <a:spcPct val="115000"/>
              </a:lnSpc>
              <a:spcBef>
                <a:spcPts val="1200"/>
              </a:spcBef>
              <a:spcAft>
                <a:spcPts val="0"/>
              </a:spcAft>
              <a:buClr>
                <a:schemeClr val="dk1"/>
              </a:buClr>
              <a:buSzPts val="1100"/>
              <a:buChar char="●"/>
            </a:pPr>
            <a:r>
              <a:rPr lang="en" sz="1000" dirty="0">
                <a:solidFill>
                  <a:schemeClr val="dk1"/>
                </a:solidFill>
              </a:rPr>
              <a:t>What can Expedia’s Media Solutions team learn from their competitors?</a:t>
            </a:r>
            <a:endParaRPr sz="1000" dirty="0">
              <a:solidFill>
                <a:schemeClr val="dk1"/>
              </a:solidFill>
            </a:endParaRPr>
          </a:p>
          <a:p>
            <a:pPr marL="1371600" lvl="2" indent="-298450" algn="l" rtl="0">
              <a:lnSpc>
                <a:spcPct val="115000"/>
              </a:lnSpc>
              <a:spcBef>
                <a:spcPts val="0"/>
              </a:spcBef>
              <a:spcAft>
                <a:spcPts val="0"/>
              </a:spcAft>
              <a:buClr>
                <a:schemeClr val="dk1"/>
              </a:buClr>
              <a:buSzPts val="1100"/>
              <a:buChar char="○"/>
            </a:pPr>
            <a:r>
              <a:rPr lang="en" sz="1000" dirty="0">
                <a:solidFill>
                  <a:schemeClr val="dk1"/>
                </a:solidFill>
              </a:rPr>
              <a:t>How can the insights from the pricing comparison inform Expedia's decisions on ad placements and formats?</a:t>
            </a:r>
            <a:endParaRPr sz="1000" dirty="0">
              <a:solidFill>
                <a:schemeClr val="dk1"/>
              </a:solidFill>
            </a:endParaRPr>
          </a:p>
          <a:p>
            <a:pPr marL="1371600" lvl="2" indent="-298450" algn="l" rtl="0">
              <a:lnSpc>
                <a:spcPct val="115000"/>
              </a:lnSpc>
              <a:spcBef>
                <a:spcPts val="0"/>
              </a:spcBef>
              <a:spcAft>
                <a:spcPts val="0"/>
              </a:spcAft>
              <a:buClr>
                <a:schemeClr val="dk1"/>
              </a:buClr>
              <a:buSzPts val="1100"/>
              <a:buChar char="○"/>
            </a:pPr>
            <a:r>
              <a:rPr lang="en" sz="1000" dirty="0">
                <a:solidFill>
                  <a:schemeClr val="dk1"/>
                </a:solidFill>
              </a:rPr>
              <a:t>How can they use it to improve their digital advertisement strategy?</a:t>
            </a:r>
            <a:endParaRPr sz="1000" dirty="0">
              <a:solidFill>
                <a:schemeClr val="dk1"/>
              </a:solidFill>
            </a:endParaRPr>
          </a:p>
          <a:p>
            <a:pPr marL="1371600" lvl="2" indent="-298450" algn="l" rtl="0">
              <a:lnSpc>
                <a:spcPct val="115000"/>
              </a:lnSpc>
              <a:spcBef>
                <a:spcPts val="0"/>
              </a:spcBef>
              <a:spcAft>
                <a:spcPts val="0"/>
              </a:spcAft>
              <a:buClr>
                <a:schemeClr val="dk1"/>
              </a:buClr>
              <a:buSzPts val="1100"/>
              <a:buChar char="○"/>
            </a:pPr>
            <a:r>
              <a:rPr lang="en" sz="1000" dirty="0">
                <a:solidFill>
                  <a:schemeClr val="dk1"/>
                </a:solidFill>
              </a:rPr>
              <a:t>How can they use it to increase their value proposition for the advertisers?</a:t>
            </a:r>
            <a:endParaRPr sz="1000" dirty="0">
              <a:solidFill>
                <a:schemeClr val="dk1"/>
              </a:solidFill>
            </a:endParaRPr>
          </a:p>
          <a:p>
            <a:pPr marL="457200" lvl="1" indent="0" algn="l" rtl="0">
              <a:lnSpc>
                <a:spcPct val="100000"/>
              </a:lnSpc>
              <a:spcBef>
                <a:spcPts val="1200"/>
              </a:spcBef>
              <a:spcAft>
                <a:spcPts val="0"/>
              </a:spcAft>
              <a:buClr>
                <a:schemeClr val="dk1"/>
              </a:buClr>
              <a:buSzPts val="1100"/>
              <a:buFont typeface="Arial"/>
              <a:buNone/>
            </a:pPr>
            <a:br>
              <a:rPr lang="en" sz="1000" dirty="0">
                <a:solidFill>
                  <a:schemeClr val="dk1"/>
                </a:solidFill>
              </a:rPr>
            </a:br>
            <a:endParaRPr sz="1000" dirty="0">
              <a:solidFill>
                <a:schemeClr val="dk1"/>
              </a:solidFill>
            </a:endParaRPr>
          </a:p>
          <a:p>
            <a:pPr marL="457200" lvl="1" indent="0" algn="l" rtl="0">
              <a:lnSpc>
                <a:spcPct val="100000"/>
              </a:lnSpc>
              <a:spcBef>
                <a:spcPts val="0"/>
              </a:spcBef>
              <a:spcAft>
                <a:spcPts val="0"/>
              </a:spcAft>
              <a:buClr>
                <a:schemeClr val="dk1"/>
              </a:buClr>
              <a:buSzPts val="1100"/>
              <a:buFont typeface="Arial"/>
              <a:buNone/>
            </a:pPr>
            <a:endParaRPr sz="1000" dirty="0">
              <a:solidFill>
                <a:schemeClr val="dk1"/>
              </a:solidFill>
            </a:endParaRPr>
          </a:p>
          <a:p>
            <a:pPr marL="0" lvl="0" indent="0" algn="l" rtl="0">
              <a:lnSpc>
                <a:spcPct val="100000"/>
              </a:lnSpc>
              <a:spcBef>
                <a:spcPts val="0"/>
              </a:spcBef>
              <a:spcAft>
                <a:spcPts val="0"/>
              </a:spcAft>
              <a:buSzPts val="1100"/>
              <a:buNone/>
            </a:pPr>
            <a:endParaRPr sz="7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000c56ee8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8000c56ee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99620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21436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55217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651179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9222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58603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9/10/2024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1237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22587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9794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9" name="Google Shape;1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64132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900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0516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11283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61469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42508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0452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522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26076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5209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713"/>
          <a:stretch/>
        </p:blipFill>
        <p:spPr>
          <a:xfrm>
            <a:off x="6000148" y="0"/>
            <a:ext cx="1202540" cy="857250"/>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4199"/>
          <a:stretch/>
        </p:blipFill>
        <p:spPr>
          <a:xfrm>
            <a:off x="6456759" y="4569649"/>
            <a:ext cx="745301" cy="573851"/>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9/10/2024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3931611"/>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 id="2147484163" r:id="rId15"/>
    <p:sldLayoutId id="2147484164" r:id="rId16"/>
    <p:sldLayoutId id="2147484165" r:id="rId17"/>
    <p:sldLayoutId id="2147484166" r:id="rId18"/>
    <p:sldLayoutId id="2147484167"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uber.com/" TargetMode="External"/><Relationship Id="rId7" Type="http://schemas.openxmlformats.org/officeDocument/2006/relationships/hyperlink" Target="https://www.mckinsey.com/industries/automotive-and-assembly/our-insights/the-future-of-mobility-is-at-our-doorstep"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s://www.phocuswright.com/Travel-Research/Market-Overview-Sizing/Online-Travel-Agencies" TargetMode="External"/><Relationship Id="rId5" Type="http://schemas.openxmlformats.org/officeDocument/2006/relationships/hyperlink" Target="https://www.statista.com/outlook/mmo/mobility-services/ride-hailing-taxi/worldwide" TargetMode="External"/><Relationship Id="rId4" Type="http://schemas.openxmlformats.org/officeDocument/2006/relationships/hyperlink" Target="https://www.tri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42000"/>
                <a:hueMod val="42000"/>
                <a:satMod val="124000"/>
                <a:lumMod val="62000"/>
              </a:schemeClr>
              <a:schemeClr val="bg2">
                <a:tint val="96000"/>
                <a:satMod val="130000"/>
              </a:schemeClr>
            </a:duotone>
          </a:blip>
          <a:stretch/>
        </a:blipFill>
        <a:effectLst/>
      </p:bgPr>
    </p:bg>
    <p:spTree>
      <p:nvGrpSpPr>
        <p:cNvPr id="1" name="Shape 61"/>
        <p:cNvGrpSpPr/>
        <p:nvPr/>
      </p:nvGrpSpPr>
      <p:grpSpPr>
        <a:xfrm>
          <a:off x="0" y="0"/>
          <a:ext cx="0" cy="0"/>
          <a:chOff x="0" y="0"/>
          <a:chExt cx="0" cy="0"/>
        </a:xfrm>
      </p:grpSpPr>
      <p:sp>
        <p:nvSpPr>
          <p:cNvPr id="62" name="Google Shape;62;p2"/>
          <p:cNvSpPr txBox="1">
            <a:spLocks noGrp="1"/>
          </p:cNvSpPr>
          <p:nvPr>
            <p:ph type="ctrTitle"/>
          </p:nvPr>
        </p:nvSpPr>
        <p:spPr>
          <a:xfrm>
            <a:off x="724128" y="467678"/>
            <a:ext cx="7695743" cy="2642914"/>
          </a:xfrm>
          <a:prstGeom prst="rect">
            <a:avLst/>
          </a:prstGeom>
        </p:spPr>
        <p:txBody>
          <a:bodyPr spcFirstLastPara="1" lIns="91425" tIns="91425" rIns="91425" bIns="91425" anchorCtr="0">
            <a:normAutofit/>
          </a:bodyPr>
          <a:lstStyle/>
          <a:p>
            <a:pPr marL="0" lvl="0" indent="0" algn="ctr" rtl="0">
              <a:lnSpc>
                <a:spcPct val="90000"/>
              </a:lnSpc>
              <a:spcBef>
                <a:spcPts val="0"/>
              </a:spcBef>
              <a:spcAft>
                <a:spcPts val="0"/>
              </a:spcAft>
              <a:buSzPts val="5200"/>
              <a:buNone/>
            </a:pPr>
            <a:r>
              <a:rPr lang="en-US" sz="4200" b="1" u="sng" dirty="0"/>
              <a:t>STRATEGIC INSIGHTS AND COMPETITIVE EDGE: A COMPREHENSIVE EXTERNSHIP JOURNEY</a:t>
            </a:r>
            <a:endParaRPr lang="en-US" sz="4200" b="1" u="sng" dirty="0">
              <a:latin typeface="Inter"/>
              <a:ea typeface="Inter"/>
              <a:cs typeface="Inter"/>
              <a:sym typeface="Inter"/>
            </a:endParaRPr>
          </a:p>
        </p:txBody>
      </p:sp>
      <p:sp>
        <p:nvSpPr>
          <p:cNvPr id="63" name="Google Shape;63;p2"/>
          <p:cNvSpPr txBox="1">
            <a:spLocks noGrp="1"/>
          </p:cNvSpPr>
          <p:nvPr>
            <p:ph type="subTitle" idx="1"/>
          </p:nvPr>
        </p:nvSpPr>
        <p:spPr>
          <a:xfrm>
            <a:off x="724128" y="3583035"/>
            <a:ext cx="7695743" cy="907322"/>
          </a:xfrm>
          <a:prstGeom prst="rect">
            <a:avLst/>
          </a:prstGeom>
        </p:spPr>
        <p:txBody>
          <a:bodyPr spcFirstLastPara="1" lIns="91425" tIns="91425" rIns="91425" bIns="91425" anchorCtr="0">
            <a:normAutofit/>
          </a:bodyPr>
          <a:lstStyle/>
          <a:p>
            <a:pPr marL="0" lvl="0" indent="0" algn="ctr" rtl="0">
              <a:spcBef>
                <a:spcPts val="0"/>
              </a:spcBef>
              <a:spcAft>
                <a:spcPts val="600"/>
              </a:spcAft>
              <a:buSzPts val="2800"/>
              <a:buNone/>
            </a:pPr>
            <a:r>
              <a:rPr lang="en-US" sz="1800" b="1" dirty="0">
                <a:solidFill>
                  <a:schemeClr val="bg2"/>
                </a:solidFill>
                <a:highlight>
                  <a:srgbClr val="00FF00"/>
                </a:highlight>
                <a:latin typeface="Inter"/>
                <a:ea typeface="Inter"/>
                <a:cs typeface="Inter"/>
                <a:sym typeface="Inter"/>
              </a:rPr>
              <a:t>Project by </a:t>
            </a:r>
          </a:p>
          <a:p>
            <a:pPr marL="0" lvl="0" indent="0" algn="ctr" rtl="0">
              <a:spcBef>
                <a:spcPts val="0"/>
              </a:spcBef>
              <a:spcAft>
                <a:spcPts val="600"/>
              </a:spcAft>
              <a:buSzPts val="2800"/>
              <a:buNone/>
            </a:pPr>
            <a:r>
              <a:rPr lang="en-US" sz="1800" b="1" dirty="0">
                <a:solidFill>
                  <a:schemeClr val="bg2"/>
                </a:solidFill>
                <a:highlight>
                  <a:srgbClr val="00FF00"/>
                </a:highlight>
                <a:latin typeface="Inter"/>
                <a:ea typeface="Inter"/>
                <a:cs typeface="Inter"/>
                <a:sym typeface="Inter"/>
              </a:rPr>
              <a:t>Satya Sandeep Chintu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42000"/>
                <a:hueMod val="42000"/>
                <a:satMod val="124000"/>
                <a:lumMod val="62000"/>
              </a:schemeClr>
              <a:schemeClr val="bg2">
                <a:tint val="96000"/>
                <a:satMod val="130000"/>
              </a:schemeClr>
            </a:duotone>
          </a:blip>
          <a:stretch/>
        </a:blipFill>
        <a:effectLst/>
      </p:bgPr>
    </p:bg>
    <p:spTree>
      <p:nvGrpSpPr>
        <p:cNvPr id="1" name="Shape 67"/>
        <p:cNvGrpSpPr/>
        <p:nvPr/>
      </p:nvGrpSpPr>
      <p:grpSpPr>
        <a:xfrm>
          <a:off x="0" y="0"/>
          <a:ext cx="0" cy="0"/>
          <a:chOff x="0" y="0"/>
          <a:chExt cx="0" cy="0"/>
        </a:xfrm>
      </p:grpSpPr>
      <p:sp>
        <p:nvSpPr>
          <p:cNvPr id="68" name="Google Shape;68;p3"/>
          <p:cNvSpPr txBox="1"/>
          <p:nvPr/>
        </p:nvSpPr>
        <p:spPr>
          <a:xfrm>
            <a:off x="488001" y="471949"/>
            <a:ext cx="2497746" cy="1231490"/>
          </a:xfrm>
          <a:prstGeom prst="rect">
            <a:avLst/>
          </a:prstGeom>
        </p:spPr>
        <p:txBody>
          <a:bodyPr spcFirstLastPara="1" vert="horz" lIns="91440" tIns="45720" rIns="91440" bIns="45720" rtlCol="0" anchor="t" anchorCtr="0">
            <a:normAutofit/>
          </a:bodyPr>
          <a:lstStyle/>
          <a:p>
            <a:pPr marL="0" marR="0" lvl="0" indent="0">
              <a:spcBef>
                <a:spcPct val="0"/>
              </a:spcBef>
              <a:spcAft>
                <a:spcPts val="600"/>
              </a:spcAft>
              <a:buClr>
                <a:srgbClr val="000000"/>
              </a:buClr>
              <a:buSzPts val="3300"/>
            </a:pPr>
            <a:r>
              <a:rPr lang="en-US" sz="4200" u="none" strike="noStrike" cap="none">
                <a:solidFill>
                  <a:schemeClr val="tx2"/>
                </a:solidFill>
                <a:latin typeface="+mj-lt"/>
                <a:ea typeface="+mj-ea"/>
                <a:cs typeface="+mj-cs"/>
                <a:sym typeface="Inter"/>
              </a:rPr>
              <a:t>Agenda</a:t>
            </a:r>
          </a:p>
        </p:txBody>
      </p:sp>
      <p:pic>
        <p:nvPicPr>
          <p:cNvPr id="71" name="Picture 70" descr="Colourful adhesive taps and pen on open notebook">
            <a:extLst>
              <a:ext uri="{FF2B5EF4-FFF2-40B4-BE49-F238E27FC236}">
                <a16:creationId xmlns:a16="http://schemas.microsoft.com/office/drawing/2014/main" id="{B577749F-F3E5-5B1B-B008-A9E52DF89BBF}"/>
              </a:ext>
            </a:extLst>
          </p:cNvPr>
          <p:cNvPicPr>
            <a:picLocks noChangeAspect="1"/>
          </p:cNvPicPr>
          <p:nvPr/>
        </p:nvPicPr>
        <p:blipFill>
          <a:blip r:embed="rId4"/>
          <a:srcRect r="26416"/>
          <a:stretch/>
        </p:blipFill>
        <p:spPr>
          <a:xfrm>
            <a:off x="3476010" y="10"/>
            <a:ext cx="5670097" cy="5143490"/>
          </a:xfrm>
          <a:prstGeom prst="rect">
            <a:avLst/>
          </a:prstGeom>
        </p:spPr>
      </p:pic>
      <p:sp>
        <p:nvSpPr>
          <p:cNvPr id="69" name="Google Shape;69;p3"/>
          <p:cNvSpPr txBox="1"/>
          <p:nvPr/>
        </p:nvSpPr>
        <p:spPr>
          <a:xfrm>
            <a:off x="488001" y="1828800"/>
            <a:ext cx="2497746" cy="2857499"/>
          </a:xfrm>
          <a:prstGeom prst="rect">
            <a:avLst/>
          </a:prstGeom>
        </p:spPr>
        <p:txBody>
          <a:bodyPr spcFirstLastPara="1" vert="horz" lIns="91440" tIns="45720" rIns="91440" bIns="45720" rtlCol="0" anchorCtr="0">
            <a:normAutofit/>
          </a:bodyPr>
          <a:lstStyle/>
          <a:p>
            <a:pPr marL="457200" marR="0" lvl="0" indent="-309559">
              <a:lnSpc>
                <a:spcPct val="90000"/>
              </a:lnSpc>
              <a:spcBef>
                <a:spcPts val="1000"/>
              </a:spcBef>
              <a:buClr>
                <a:schemeClr val="accent1"/>
              </a:buClr>
              <a:buSzPct val="80000"/>
              <a:buFont typeface="Wingdings 3" charset="2"/>
              <a:buChar char=""/>
            </a:pPr>
            <a:r>
              <a:rPr lang="en-US" sz="1400" u="none" strike="noStrike" cap="none" dirty="0">
                <a:latin typeface="+mj-lt"/>
                <a:ea typeface="+mj-ea"/>
                <a:cs typeface="+mj-cs"/>
                <a:sym typeface="Inter Light"/>
              </a:rPr>
              <a:t>Overview of Pricing Models and Prices Charged</a:t>
            </a:r>
          </a:p>
          <a:p>
            <a:pPr marL="457200" marR="0" lvl="0" indent="-309558">
              <a:lnSpc>
                <a:spcPct val="90000"/>
              </a:lnSpc>
              <a:spcBef>
                <a:spcPts val="1000"/>
              </a:spcBef>
              <a:buClr>
                <a:schemeClr val="accent1"/>
              </a:buClr>
              <a:buSzPct val="80000"/>
              <a:buFont typeface="Wingdings 3" charset="2"/>
              <a:buChar char=""/>
            </a:pPr>
            <a:r>
              <a:rPr lang="en-US" sz="1400" u="none" strike="noStrike" cap="none" dirty="0">
                <a:latin typeface="+mj-lt"/>
                <a:ea typeface="+mj-ea"/>
                <a:cs typeface="+mj-cs"/>
                <a:sym typeface="Inter Light"/>
              </a:rPr>
              <a:t>Key Differences in Pricing Models</a:t>
            </a:r>
          </a:p>
          <a:p>
            <a:pPr marL="457200" marR="0" lvl="0" indent="-304800">
              <a:lnSpc>
                <a:spcPct val="90000"/>
              </a:lnSpc>
              <a:spcBef>
                <a:spcPts val="1000"/>
              </a:spcBef>
              <a:buClr>
                <a:schemeClr val="accent1"/>
              </a:buClr>
              <a:buSzPct val="80000"/>
              <a:buFont typeface="Wingdings 3" charset="2"/>
              <a:buChar char=""/>
            </a:pPr>
            <a:r>
              <a:rPr lang="en-US" sz="1400" u="none" strike="noStrike" cap="none" dirty="0">
                <a:latin typeface="+mj-lt"/>
                <a:ea typeface="+mj-ea"/>
                <a:cs typeface="+mj-cs"/>
                <a:sym typeface="Inter Light"/>
              </a:rPr>
              <a:t>Ad Placement and Format Effectiveness</a:t>
            </a:r>
          </a:p>
          <a:p>
            <a:pPr marL="457200" marR="0" lvl="0" indent="-304800">
              <a:lnSpc>
                <a:spcPct val="90000"/>
              </a:lnSpc>
              <a:spcBef>
                <a:spcPts val="1000"/>
              </a:spcBef>
              <a:buClr>
                <a:schemeClr val="accent1"/>
              </a:buClr>
              <a:buSzPct val="80000"/>
              <a:buFont typeface="Wingdings 3" charset="2"/>
              <a:buChar char=""/>
            </a:pPr>
            <a:r>
              <a:rPr lang="en-US" sz="1400" u="none" strike="noStrike" cap="none" dirty="0">
                <a:latin typeface="+mj-lt"/>
                <a:ea typeface="+mj-ea"/>
                <a:cs typeface="+mj-cs"/>
                <a:sym typeface="Inter Light"/>
              </a:rPr>
              <a:t>Return On Ad Spend</a:t>
            </a:r>
          </a:p>
          <a:p>
            <a:pPr marL="457200" marR="0" lvl="0" indent="-304800">
              <a:lnSpc>
                <a:spcPct val="90000"/>
              </a:lnSpc>
              <a:spcBef>
                <a:spcPts val="1000"/>
              </a:spcBef>
              <a:buClr>
                <a:schemeClr val="accent1"/>
              </a:buClr>
              <a:buSzPct val="80000"/>
              <a:buFont typeface="Wingdings 3" charset="2"/>
              <a:buChar char=""/>
            </a:pPr>
            <a:r>
              <a:rPr lang="en-US" sz="1400" u="none" strike="noStrike" cap="none" dirty="0">
                <a:latin typeface="+mj-lt"/>
                <a:ea typeface="+mj-ea"/>
                <a:cs typeface="+mj-cs"/>
                <a:sym typeface="Inter Light"/>
              </a:rPr>
              <a:t>Value Proposition</a:t>
            </a:r>
          </a:p>
          <a:p>
            <a:pPr marL="457200" marR="0" lvl="0" indent="-304800">
              <a:lnSpc>
                <a:spcPct val="90000"/>
              </a:lnSpc>
              <a:spcBef>
                <a:spcPts val="1000"/>
              </a:spcBef>
              <a:buClr>
                <a:schemeClr val="accent1"/>
              </a:buClr>
              <a:buSzPct val="80000"/>
              <a:buFont typeface="Wingdings 3" charset="2"/>
              <a:buChar char=""/>
            </a:pPr>
            <a:r>
              <a:rPr lang="en-US" sz="1400" u="none" strike="noStrike" cap="none" dirty="0">
                <a:latin typeface="+mj-lt"/>
                <a:ea typeface="+mj-ea"/>
                <a:cs typeface="+mj-cs"/>
                <a:sym typeface="Inter Light"/>
              </a:rPr>
              <a:t>Concluding Insights</a:t>
            </a:r>
          </a:p>
          <a:p>
            <a:pPr marL="457200" marR="0" lvl="0" indent="-233359">
              <a:lnSpc>
                <a:spcPct val="90000"/>
              </a:lnSpc>
              <a:spcBef>
                <a:spcPts val="1000"/>
              </a:spcBef>
              <a:buClr>
                <a:schemeClr val="accent1"/>
              </a:buClr>
              <a:buSzPct val="80000"/>
              <a:buFont typeface="Wingdings 3" charset="2"/>
              <a:buChar char=""/>
            </a:pPr>
            <a:endParaRPr lang="en-US" sz="1400" u="none" strike="noStrike" cap="none" dirty="0">
              <a:latin typeface="+mj-lt"/>
              <a:ea typeface="+mj-ea"/>
              <a:cs typeface="+mj-cs"/>
              <a:sym typeface="Inter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809750" y="69801"/>
            <a:ext cx="7763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b="1" dirty="0">
                <a:latin typeface="Inter"/>
                <a:ea typeface="Inter"/>
                <a:cs typeface="Inter"/>
                <a:sym typeface="Inter"/>
              </a:rPr>
              <a:t>Overview of Pricing Models and Prices</a:t>
            </a:r>
            <a:r>
              <a:rPr lang="en" sz="2400" b="1" dirty="0">
                <a:latin typeface="Inter"/>
                <a:ea typeface="Inter"/>
                <a:cs typeface="Inter"/>
                <a:sym typeface="Inte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Charged</a:t>
            </a:r>
            <a:endParaRPr sz="2400" b="1" dirty="0">
              <a:latin typeface="Inter"/>
              <a:ea typeface="Inter"/>
              <a:cs typeface="Inter"/>
              <a:sym typeface="Inter"/>
            </a:endParaRPr>
          </a:p>
        </p:txBody>
      </p:sp>
      <p:graphicFrame>
        <p:nvGraphicFramePr>
          <p:cNvPr id="75" name="Google Shape;75;p4"/>
          <p:cNvGraphicFramePr/>
          <p:nvPr>
            <p:extLst>
              <p:ext uri="{D42A27DB-BD31-4B8C-83A1-F6EECF244321}">
                <p14:modId xmlns:p14="http://schemas.microsoft.com/office/powerpoint/2010/main" val="972455316"/>
              </p:ext>
            </p:extLst>
          </p:nvPr>
        </p:nvGraphicFramePr>
        <p:xfrm>
          <a:off x="1338698" y="701269"/>
          <a:ext cx="6609020" cy="3839841"/>
        </p:xfrm>
        <a:graphic>
          <a:graphicData uri="http://schemas.openxmlformats.org/drawingml/2006/table">
            <a:tbl>
              <a:tblPr>
                <a:noFill/>
                <a:tableStyleId>{A93276D4-FA08-426C-AE74-5BBACD9A00C2}</a:tableStyleId>
              </a:tblPr>
              <a:tblGrid>
                <a:gridCol w="1652255">
                  <a:extLst>
                    <a:ext uri="{9D8B030D-6E8A-4147-A177-3AD203B41FA5}">
                      <a16:colId xmlns:a16="http://schemas.microsoft.com/office/drawing/2014/main" val="20000"/>
                    </a:ext>
                  </a:extLst>
                </a:gridCol>
                <a:gridCol w="1652255">
                  <a:extLst>
                    <a:ext uri="{9D8B030D-6E8A-4147-A177-3AD203B41FA5}">
                      <a16:colId xmlns:a16="http://schemas.microsoft.com/office/drawing/2014/main" val="20001"/>
                    </a:ext>
                  </a:extLst>
                </a:gridCol>
                <a:gridCol w="1652255">
                  <a:extLst>
                    <a:ext uri="{9D8B030D-6E8A-4147-A177-3AD203B41FA5}">
                      <a16:colId xmlns:a16="http://schemas.microsoft.com/office/drawing/2014/main" val="20002"/>
                    </a:ext>
                  </a:extLst>
                </a:gridCol>
                <a:gridCol w="1652255">
                  <a:extLst>
                    <a:ext uri="{9D8B030D-6E8A-4147-A177-3AD203B41FA5}">
                      <a16:colId xmlns:a16="http://schemas.microsoft.com/office/drawing/2014/main" val="20003"/>
                    </a:ext>
                  </a:extLst>
                </a:gridCol>
              </a:tblGrid>
              <a:tr h="385748">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chemeClr val="lt1"/>
                          </a:solidFill>
                          <a:latin typeface="Inter Light"/>
                          <a:ea typeface="Inter Light"/>
                          <a:cs typeface="Inter Light"/>
                          <a:sym typeface="Inter Light"/>
                        </a:rPr>
                        <a:t>Competitor</a:t>
                      </a:r>
                      <a:endParaRPr sz="1000" u="none" strike="noStrike" cap="none" dirty="0">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77777"/>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chemeClr val="lt1"/>
                          </a:solidFill>
                          <a:latin typeface="Inter Light"/>
                          <a:ea typeface="Inter Light"/>
                          <a:cs typeface="Inter Light"/>
                          <a:sym typeface="Inter Light"/>
                        </a:rPr>
                        <a:t>Product</a:t>
                      </a:r>
                      <a:endParaRPr sz="1000" u="none" strike="noStrike" cap="none">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77777"/>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chemeClr val="lt1"/>
                          </a:solidFill>
                          <a:latin typeface="Inter Light"/>
                          <a:ea typeface="Inter Light"/>
                          <a:cs typeface="Inter Light"/>
                          <a:sym typeface="Inter Light"/>
                        </a:rPr>
                        <a:t>Pricing Model</a:t>
                      </a:r>
                      <a:endParaRPr sz="1000" u="none" strike="noStrike" cap="none">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77777"/>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a:solidFill>
                            <a:schemeClr val="lt1"/>
                          </a:solidFill>
                          <a:latin typeface="Inter Light"/>
                          <a:ea typeface="Inter Light"/>
                          <a:cs typeface="Inter Light"/>
                          <a:sym typeface="Inter Light"/>
                        </a:rPr>
                        <a:t>Ad </a:t>
                      </a:r>
                      <a:r>
                        <a:rPr lang="en" sz="1000" u="none" strike="noStrike" cap="none">
                          <a:solidFill>
                            <a:schemeClr val="lt1"/>
                          </a:solidFill>
                          <a:latin typeface="Inter Light"/>
                          <a:ea typeface="Inter Light"/>
                          <a:cs typeface="Inter Light"/>
                          <a:sym typeface="Inter Light"/>
                        </a:rPr>
                        <a:t>Price</a:t>
                      </a:r>
                      <a:endParaRPr sz="1000" u="none" strike="noStrike" cap="none">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77777"/>
                    </a:solidFill>
                  </a:tcPr>
                </a:tc>
                <a:extLst>
                  <a:ext uri="{0D108BD9-81ED-4DB2-BD59-A6C34878D82A}">
                    <a16:rowId xmlns:a16="http://schemas.microsoft.com/office/drawing/2014/main" val="10000"/>
                  </a:ext>
                </a:extLst>
              </a:tr>
              <a:tr h="689982">
                <a:tc>
                  <a:txBody>
                    <a:bodyPr/>
                    <a:lstStyle/>
                    <a:p>
                      <a:pPr marL="0" marR="0" lvl="0" indent="0" algn="ctr" rtl="0">
                        <a:lnSpc>
                          <a:spcPct val="115000"/>
                        </a:lnSpc>
                        <a:spcBef>
                          <a:spcPts val="0"/>
                        </a:spcBef>
                        <a:spcAft>
                          <a:spcPts val="0"/>
                        </a:spcAft>
                        <a:buClr>
                          <a:srgbClr val="000000"/>
                        </a:buClr>
                        <a:buSzPts val="900"/>
                        <a:buFont typeface="Arial"/>
                        <a:buNone/>
                      </a:pPr>
                      <a:r>
                        <a:rPr lang="en" sz="1000" i="1" u="none" strike="noStrike" cap="none" dirty="0">
                          <a:solidFill>
                            <a:schemeClr val="lt1"/>
                          </a:solidFill>
                          <a:latin typeface="Inter Light"/>
                          <a:ea typeface="Inter Light"/>
                          <a:cs typeface="Inter Light"/>
                          <a:sym typeface="Inter Light"/>
                        </a:rPr>
                        <a:t>Write the competitor’s name</a:t>
                      </a:r>
                      <a:endParaRPr sz="1000" i="1" u="none" strike="noStrike" cap="none" dirty="0">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B9B9B"/>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1000" i="1" u="none" strike="noStrike" cap="none" dirty="0">
                          <a:latin typeface="Inter Light"/>
                          <a:ea typeface="Inter Light"/>
                          <a:cs typeface="Inter Light"/>
                          <a:sym typeface="Inter Light"/>
                        </a:rPr>
                        <a:t>Write the name of the digital advertising product</a:t>
                      </a:r>
                      <a:endParaRPr sz="1000" i="1"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900"/>
                        <a:buFont typeface="Arial"/>
                        <a:buNone/>
                      </a:pPr>
                      <a:r>
                        <a:rPr lang="en" sz="1000" i="1" u="none" strike="noStrike" cap="none">
                          <a:solidFill>
                            <a:srgbClr val="000000"/>
                          </a:solidFill>
                          <a:latin typeface="Inter Light"/>
                          <a:ea typeface="Inter Light"/>
                          <a:cs typeface="Inter Light"/>
                          <a:sym typeface="Inter Light"/>
                        </a:rPr>
                        <a:t>What pricing models (CPC, CPM and/or CPA) are used for this product’s pricing?</a:t>
                      </a:r>
                      <a:endParaRPr sz="1000" u="none" strike="noStrike" cap="none">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900"/>
                        <a:buFont typeface="Arial"/>
                        <a:buNone/>
                      </a:pPr>
                      <a:r>
                        <a:rPr lang="en" sz="1000" i="1">
                          <a:latin typeface="Inter Light"/>
                          <a:ea typeface="Inter Light"/>
                          <a:cs typeface="Inter Light"/>
                          <a:sym typeface="Inter Light"/>
                        </a:rPr>
                        <a:t>What is the price charged?</a:t>
                      </a:r>
                      <a:endParaRPr sz="1000" u="none" strike="noStrike" cap="none">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00496">
                <a:tc rowSpan="3">
                  <a:txBody>
                    <a:bodyPr/>
                    <a:lstStyle/>
                    <a:p>
                      <a:pPr marL="0" marR="0" lvl="0" indent="0" algn="ctr" rtl="0">
                        <a:lnSpc>
                          <a:spcPct val="115000"/>
                        </a:lnSpc>
                        <a:spcBef>
                          <a:spcPts val="0"/>
                        </a:spcBef>
                        <a:spcAft>
                          <a:spcPts val="0"/>
                        </a:spcAft>
                        <a:buClr>
                          <a:srgbClr val="000000"/>
                        </a:buClr>
                        <a:buSzPts val="1100"/>
                        <a:buFont typeface="Arial"/>
                        <a:buNone/>
                      </a:pPr>
                      <a:r>
                        <a:rPr lang="en" sz="1000" u="none" strike="noStrike" cap="none" dirty="0">
                          <a:solidFill>
                            <a:schemeClr val="lt1"/>
                          </a:solidFill>
                          <a:latin typeface="Inter Light"/>
                          <a:ea typeface="Inter Light"/>
                          <a:cs typeface="Inter Light"/>
                          <a:sym typeface="Inter Light"/>
                        </a:rPr>
                        <a:t>UBER</a:t>
                      </a:r>
                      <a:endParaRPr sz="1000" u="none" strike="noStrike" cap="none" dirty="0">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B9B9B"/>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it-IT" sz="1100" b="0" i="0" u="none" strike="noStrike" cap="none" dirty="0">
                          <a:solidFill>
                            <a:srgbClr val="000000"/>
                          </a:solidFill>
                          <a:effectLst/>
                          <a:latin typeface="Arial"/>
                          <a:ea typeface="Arial"/>
                          <a:cs typeface="Arial"/>
                          <a:sym typeface="Arial"/>
                        </a:rPr>
                        <a:t>UberX</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it-IT" sz="1100" b="0" i="0" u="none" strike="noStrike" cap="none" dirty="0">
                          <a:solidFill>
                            <a:srgbClr val="000000"/>
                          </a:solidFill>
                          <a:effectLst/>
                          <a:latin typeface="Arial"/>
                          <a:ea typeface="Arial"/>
                          <a:cs typeface="Arial"/>
                          <a:sym typeface="Arial"/>
                        </a:rPr>
                        <a:t>CPA</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it-IT" sz="1100" b="0" i="0" u="none" strike="noStrike" cap="none" dirty="0">
                          <a:solidFill>
                            <a:srgbClr val="000000"/>
                          </a:solidFill>
                          <a:effectLst/>
                          <a:latin typeface="Arial"/>
                          <a:ea typeface="Arial"/>
                          <a:cs typeface="Arial"/>
                          <a:sym typeface="Arial"/>
                        </a:rPr>
                        <a:t>$1.50 per ride</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78018">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1100" b="0" i="0" u="none" strike="noStrike" cap="none" dirty="0">
                          <a:solidFill>
                            <a:srgbClr val="000000"/>
                          </a:solidFill>
                          <a:effectLst/>
                          <a:latin typeface="Arial"/>
                          <a:ea typeface="Arial"/>
                          <a:cs typeface="Arial"/>
                          <a:sym typeface="Arial"/>
                        </a:rPr>
                        <a:t>Uber Eats</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CPC, CPA</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$0.50 per click, $5 per order</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78018">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1100" b="0" i="0" u="none" strike="noStrike" cap="none" dirty="0">
                          <a:solidFill>
                            <a:srgbClr val="000000"/>
                          </a:solidFill>
                          <a:effectLst/>
                          <a:latin typeface="Arial"/>
                          <a:ea typeface="Arial"/>
                          <a:cs typeface="Arial"/>
                          <a:sym typeface="Arial"/>
                        </a:rPr>
                        <a:t>Uber Pool</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CPA </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$1.00 per ride</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615847">
                <a:tc rowSpan="3">
                  <a:txBody>
                    <a:bodyPr/>
                    <a:lstStyle/>
                    <a:p>
                      <a:pPr marL="0" marR="0" lvl="0" indent="0" algn="ctr" rtl="0">
                        <a:lnSpc>
                          <a:spcPct val="115000"/>
                        </a:lnSpc>
                        <a:spcBef>
                          <a:spcPts val="0"/>
                        </a:spcBef>
                        <a:spcAft>
                          <a:spcPts val="0"/>
                        </a:spcAft>
                        <a:buClr>
                          <a:srgbClr val="000000"/>
                        </a:buClr>
                        <a:buSzPts val="1100"/>
                        <a:buFont typeface="Arial"/>
                        <a:buNone/>
                      </a:pPr>
                      <a:r>
                        <a:rPr lang="en" sz="1000" u="none" strike="noStrike" cap="none" dirty="0">
                          <a:solidFill>
                            <a:schemeClr val="lt1"/>
                          </a:solidFill>
                          <a:latin typeface="Inter Light"/>
                          <a:ea typeface="Inter Light"/>
                          <a:cs typeface="Inter Light"/>
                          <a:sym typeface="Inter Light"/>
                        </a:rPr>
                        <a:t>CTRIP</a:t>
                      </a:r>
                      <a:endParaRPr sz="1000" u="none" strike="noStrike" cap="none" dirty="0">
                        <a:solidFill>
                          <a:schemeClr val="lt1"/>
                        </a:solidFill>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B9B9B"/>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1100" b="0" i="0" u="none" strike="noStrike" cap="none" dirty="0">
                          <a:solidFill>
                            <a:srgbClr val="000000"/>
                          </a:solidFill>
                          <a:effectLst/>
                          <a:latin typeface="Arial"/>
                          <a:ea typeface="Arial"/>
                          <a:cs typeface="Arial"/>
                          <a:sym typeface="Arial"/>
                        </a:rPr>
                        <a:t>Flight Booking</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CPC, CPA</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$0.75 per click, $10 per booking</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78018">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1100" b="0" i="0" u="none" strike="noStrike" cap="none" dirty="0">
                          <a:solidFill>
                            <a:srgbClr val="000000"/>
                          </a:solidFill>
                          <a:effectLst/>
                          <a:latin typeface="Arial"/>
                          <a:ea typeface="Arial"/>
                          <a:cs typeface="Arial"/>
                          <a:sym typeface="Arial"/>
                        </a:rPr>
                        <a:t>Hotel Booking</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CPC, CPA </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$0.60 per click, $8 per booking</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78018">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1100" b="0" i="0" u="none" strike="noStrike" cap="none" dirty="0">
                          <a:solidFill>
                            <a:srgbClr val="000000"/>
                          </a:solidFill>
                          <a:effectLst/>
                          <a:latin typeface="Arial"/>
                          <a:ea typeface="Arial"/>
                          <a:cs typeface="Arial"/>
                          <a:sym typeface="Arial"/>
                        </a:rPr>
                        <a:t>Package Tours</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CPA</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effectLst/>
                          <a:latin typeface="Arial"/>
                          <a:ea typeface="Arial"/>
                          <a:cs typeface="Arial"/>
                          <a:sym typeface="Arial"/>
                        </a:rPr>
                        <a:t>$20 per package booked</a:t>
                      </a:r>
                      <a:endParaRPr sz="1100" u="none" strike="noStrike" cap="none" dirty="0">
                        <a:latin typeface="Inter Light"/>
                        <a:ea typeface="Inter Light"/>
                        <a:cs typeface="Inter Light"/>
                        <a:sym typeface="Inter Light"/>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eea4c0d838_0_12"/>
          <p:cNvSpPr txBox="1">
            <a:spLocks noGrp="1"/>
          </p:cNvSpPr>
          <p:nvPr>
            <p:ph type="title"/>
          </p:nvPr>
        </p:nvSpPr>
        <p:spPr>
          <a:xfrm>
            <a:off x="311700" y="1431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n" sz="2400" b="1">
                <a:latin typeface="Inter"/>
                <a:ea typeface="Inter"/>
                <a:cs typeface="Inter"/>
                <a:sym typeface="Inter"/>
              </a:rPr>
              <a:t>Ad Placement and Format Effectiveness</a:t>
            </a:r>
            <a:endParaRPr sz="2400" b="1">
              <a:latin typeface="Inter"/>
              <a:ea typeface="Inter"/>
              <a:cs typeface="Inter"/>
              <a:sym typeface="Inter"/>
            </a:endParaRPr>
          </a:p>
          <a:p>
            <a:pPr marL="0" lvl="0" indent="0" algn="l" rtl="0">
              <a:lnSpc>
                <a:spcPct val="100000"/>
              </a:lnSpc>
              <a:spcBef>
                <a:spcPts val="0"/>
              </a:spcBef>
              <a:spcAft>
                <a:spcPts val="0"/>
              </a:spcAft>
              <a:buSzPts val="3111"/>
              <a:buNone/>
            </a:pPr>
            <a:endParaRPr>
              <a:latin typeface="Inter"/>
              <a:ea typeface="Inter"/>
              <a:cs typeface="Inter"/>
              <a:sym typeface="Inter"/>
            </a:endParaRPr>
          </a:p>
        </p:txBody>
      </p:sp>
      <p:sp>
        <p:nvSpPr>
          <p:cNvPr id="81" name="Google Shape;81;g2eea4c0d838_0_12"/>
          <p:cNvSpPr txBox="1">
            <a:spLocks noGrp="1"/>
          </p:cNvSpPr>
          <p:nvPr>
            <p:ph type="body" idx="1"/>
          </p:nvPr>
        </p:nvSpPr>
        <p:spPr>
          <a:xfrm>
            <a:off x="311700" y="563450"/>
            <a:ext cx="8520600" cy="856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dirty="0">
                <a:solidFill>
                  <a:schemeClr val="dk1"/>
                </a:solidFill>
                <a:latin typeface="Inter Light"/>
                <a:ea typeface="Inter Light"/>
                <a:cs typeface="Inter Light"/>
                <a:sym typeface="Inter Light"/>
              </a:rPr>
              <a:t>Summarize the common ad placements and formats used by each competitor.</a:t>
            </a:r>
            <a:endParaRPr sz="1200" b="1" dirty="0">
              <a:solidFill>
                <a:schemeClr val="dk1"/>
              </a:solidFill>
              <a:latin typeface="Inter Light"/>
              <a:ea typeface="Inter Light"/>
              <a:cs typeface="Inter Light"/>
              <a:sym typeface="Inter Light"/>
            </a:endParaRPr>
          </a:p>
          <a:p>
            <a:pPr marL="0" lvl="0" indent="0" algn="ctr" rtl="0">
              <a:lnSpc>
                <a:spcPct val="115000"/>
              </a:lnSpc>
              <a:spcBef>
                <a:spcPts val="0"/>
              </a:spcBef>
              <a:spcAft>
                <a:spcPts val="0"/>
              </a:spcAft>
              <a:buSzPts val="1800"/>
              <a:buNone/>
            </a:pPr>
            <a:r>
              <a:rPr lang="en" sz="1200" b="1" dirty="0">
                <a:solidFill>
                  <a:schemeClr val="dk1"/>
                </a:solidFill>
                <a:latin typeface="Inter Light"/>
                <a:ea typeface="Inter Light"/>
                <a:cs typeface="Inter Light"/>
                <a:sym typeface="Inter Light"/>
              </a:rPr>
              <a:t>Highlight the most effective and commonly used placements and formats.</a:t>
            </a:r>
            <a:endParaRPr sz="1200" b="1" dirty="0">
              <a:solidFill>
                <a:schemeClr val="dk1"/>
              </a:solidFill>
              <a:latin typeface="Inter Light"/>
              <a:ea typeface="Inter Light"/>
              <a:cs typeface="Inter Light"/>
              <a:sym typeface="Inter Light"/>
            </a:endParaRPr>
          </a:p>
        </p:txBody>
      </p:sp>
      <p:sp>
        <p:nvSpPr>
          <p:cNvPr id="82" name="Google Shape;82;g2eea4c0d838_0_12"/>
          <p:cNvSpPr txBox="1">
            <a:spLocks noGrp="1"/>
          </p:cNvSpPr>
          <p:nvPr>
            <p:ph type="title" idx="4294967295"/>
          </p:nvPr>
        </p:nvSpPr>
        <p:spPr>
          <a:xfrm>
            <a:off x="0" y="1339850"/>
            <a:ext cx="3892550" cy="573088"/>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 sz="1400" b="1" dirty="0">
                <a:latin typeface="Inter"/>
                <a:ea typeface="Inter"/>
                <a:cs typeface="Inter"/>
                <a:sym typeface="Inte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Device </a:t>
            </a:r>
            <a:r>
              <a:rPr lang="en" sz="1400" b="1" dirty="0">
                <a:latin typeface="Inter"/>
                <a:ea typeface="Inter"/>
                <a:cs typeface="Inter"/>
                <a:sym typeface="Inter"/>
              </a:rPr>
              <a:t>Frequency and Spend Amount</a:t>
            </a:r>
            <a:endParaRPr sz="1400" b="1" dirty="0">
              <a:latin typeface="Inter"/>
              <a:ea typeface="Inter"/>
              <a:cs typeface="Inter"/>
              <a:sym typeface="Inter"/>
            </a:endParaRPr>
          </a:p>
        </p:txBody>
      </p:sp>
      <p:sp>
        <p:nvSpPr>
          <p:cNvPr id="83" name="Google Shape;83;g2eea4c0d838_0_12"/>
          <p:cNvSpPr txBox="1">
            <a:spLocks noGrp="1"/>
          </p:cNvSpPr>
          <p:nvPr>
            <p:ph type="body" idx="4294967295"/>
          </p:nvPr>
        </p:nvSpPr>
        <p:spPr>
          <a:xfrm>
            <a:off x="5006975" y="4203700"/>
            <a:ext cx="4137025" cy="85566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323"/>
              <a:buNone/>
            </a:pPr>
            <a:r>
              <a:rPr lang="en" sz="1000" dirty="0">
                <a:latin typeface="Inter Light"/>
                <a:ea typeface="Inter Light"/>
                <a:cs typeface="Inter Light"/>
                <a:sym typeface="Inter Light"/>
              </a:rPr>
              <a:t>Compare ad performance and pricing between mobile and desktop devices for each competitor.</a:t>
            </a:r>
            <a:endParaRPr sz="1000" dirty="0">
              <a:latin typeface="Inter Light"/>
              <a:ea typeface="Inter Light"/>
              <a:cs typeface="Inter Light"/>
              <a:sym typeface="Inter Light"/>
            </a:endParaRPr>
          </a:p>
          <a:p>
            <a:pPr marL="0" lvl="0" indent="0" algn="l" rtl="0">
              <a:lnSpc>
                <a:spcPct val="115000"/>
              </a:lnSpc>
              <a:spcBef>
                <a:spcPts val="0"/>
              </a:spcBef>
              <a:spcAft>
                <a:spcPts val="0"/>
              </a:spcAft>
              <a:buSzPts val="2323"/>
              <a:buNone/>
            </a:pPr>
            <a:endParaRPr sz="1000" dirty="0">
              <a:latin typeface="Inter Light"/>
              <a:ea typeface="Inter Light"/>
              <a:cs typeface="Inter Light"/>
              <a:sym typeface="Inter Light"/>
            </a:endParaRPr>
          </a:p>
          <a:p>
            <a:pPr marL="0" lvl="0" indent="0" algn="l" rtl="0">
              <a:lnSpc>
                <a:spcPct val="115000"/>
              </a:lnSpc>
              <a:spcBef>
                <a:spcPts val="0"/>
              </a:spcBef>
              <a:spcAft>
                <a:spcPts val="0"/>
              </a:spcAft>
              <a:buSzPts val="2323"/>
              <a:buNone/>
            </a:pPr>
            <a:r>
              <a:rPr lang="en" sz="1000" dirty="0">
                <a:latin typeface="Inter Light"/>
                <a:ea typeface="Inter Light"/>
                <a:cs typeface="Inter Light"/>
                <a:sym typeface="Inter Light"/>
              </a:rPr>
              <a:t>Discuss how device type influences ad effectiveness and pricing.</a:t>
            </a:r>
            <a:endParaRPr sz="1000" dirty="0">
              <a:latin typeface="Inter Light"/>
              <a:ea typeface="Inter Light"/>
              <a:cs typeface="Inter Light"/>
              <a:sym typeface="Inter Light"/>
            </a:endParaRPr>
          </a:p>
        </p:txBody>
      </p:sp>
      <p:sp>
        <p:nvSpPr>
          <p:cNvPr id="85" name="Google Shape;85;g2eea4c0d838_0_12"/>
          <p:cNvSpPr txBox="1">
            <a:spLocks noGrp="1"/>
          </p:cNvSpPr>
          <p:nvPr>
            <p:ph type="title" idx="4294967295"/>
          </p:nvPr>
        </p:nvSpPr>
        <p:spPr>
          <a:xfrm>
            <a:off x="5251450" y="1328738"/>
            <a:ext cx="3892550" cy="573087"/>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 sz="1400" b="1" dirty="0">
                <a:latin typeface="Inter"/>
                <a:ea typeface="Inter"/>
                <a:cs typeface="Inter"/>
                <a:sym typeface="Inter"/>
              </a:rPr>
              <a:t>Results by Format</a:t>
            </a:r>
            <a:endParaRPr sz="1400" b="1" dirty="0">
              <a:latin typeface="Inter"/>
              <a:ea typeface="Inter"/>
              <a:cs typeface="Inter"/>
              <a:sym typeface="Inter"/>
            </a:endParaRPr>
          </a:p>
        </p:txBody>
      </p:sp>
      <p:sp>
        <p:nvSpPr>
          <p:cNvPr id="86" name="Google Shape;86;g2eea4c0d838_0_12"/>
          <p:cNvSpPr txBox="1">
            <a:spLocks noGrp="1"/>
          </p:cNvSpPr>
          <p:nvPr>
            <p:ph type="body" idx="4294967295"/>
          </p:nvPr>
        </p:nvSpPr>
        <p:spPr>
          <a:xfrm>
            <a:off x="0" y="4287838"/>
            <a:ext cx="3843338" cy="855662"/>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118"/>
              <a:buNone/>
            </a:pPr>
            <a:r>
              <a:rPr lang="en" sz="1000" dirty="0">
                <a:latin typeface="Inter Light"/>
                <a:ea typeface="Inter Light"/>
                <a:cs typeface="Inter Light"/>
                <a:sym typeface="Inter Light"/>
              </a:rPr>
              <a:t>Identify the most commonly utilized ad placements.</a:t>
            </a:r>
            <a:endParaRPr sz="1000" dirty="0">
              <a:latin typeface="Inter Light"/>
              <a:ea typeface="Inter Light"/>
              <a:cs typeface="Inter Light"/>
              <a:sym typeface="Inter Light"/>
            </a:endParaRPr>
          </a:p>
        </p:txBody>
      </p:sp>
      <p:sp>
        <p:nvSpPr>
          <p:cNvPr id="84" name="Google Shape;84;g2eea4c0d838_0_12"/>
          <p:cNvSpPr/>
          <p:nvPr/>
        </p:nvSpPr>
        <p:spPr>
          <a:xfrm>
            <a:off x="431925" y="1913200"/>
            <a:ext cx="3843000" cy="201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dirty="0">
                <a:solidFill>
                  <a:srgbClr val="000000"/>
                </a:solidFill>
                <a:latin typeface="Inter Light"/>
                <a:ea typeface="Inter Light"/>
                <a:cs typeface="Inter Light"/>
                <a:sym typeface="Inter Light"/>
              </a:rPr>
              <a:t>[Use diagrams, bar graphs, pie charts or line charts to visually represent the data]</a:t>
            </a:r>
            <a:endParaRPr sz="1200" i="0" u="none" strike="noStrike" cap="none" dirty="0">
              <a:solidFill>
                <a:srgbClr val="000000"/>
              </a:solidFill>
              <a:latin typeface="Inter Light"/>
              <a:ea typeface="Inter Light"/>
              <a:cs typeface="Inter Light"/>
              <a:sym typeface="Inter Light"/>
            </a:endParaRPr>
          </a:p>
        </p:txBody>
      </p:sp>
      <p:sp>
        <p:nvSpPr>
          <p:cNvPr id="87" name="Google Shape;87;g2eea4c0d838_0_12"/>
          <p:cNvSpPr/>
          <p:nvPr/>
        </p:nvSpPr>
        <p:spPr>
          <a:xfrm>
            <a:off x="4915100" y="1901600"/>
            <a:ext cx="3843000" cy="201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i="0" u="none" strike="noStrike" cap="none">
                <a:solidFill>
                  <a:srgbClr val="000000"/>
                </a:solidFill>
                <a:latin typeface="Inter Light"/>
                <a:ea typeface="Inter Light"/>
                <a:cs typeface="Inter Light"/>
                <a:sym typeface="Inter Light"/>
              </a:rPr>
              <a:t>[Use diagrams, bar graphs, pie charts or line charts to visually represent the data]</a:t>
            </a:r>
            <a:endParaRPr sz="1200" i="0" u="none" strike="noStrike" cap="none">
              <a:solidFill>
                <a:srgbClr val="000000"/>
              </a:solidFill>
              <a:latin typeface="Inter Light"/>
              <a:ea typeface="Inter Light"/>
              <a:cs typeface="Inter Light"/>
              <a:sym typeface="Inter Light"/>
            </a:endParaRPr>
          </a:p>
        </p:txBody>
      </p:sp>
      <p:pic>
        <p:nvPicPr>
          <p:cNvPr id="3" name="Picture 2">
            <a:extLst>
              <a:ext uri="{FF2B5EF4-FFF2-40B4-BE49-F238E27FC236}">
                <a16:creationId xmlns:a16="http://schemas.microsoft.com/office/drawing/2014/main" id="{D81FC98E-0CF3-9C0A-008D-739267D31CE9}"/>
              </a:ext>
            </a:extLst>
          </p:cNvPr>
          <p:cNvPicPr>
            <a:picLocks noChangeAspect="1"/>
          </p:cNvPicPr>
          <p:nvPr/>
        </p:nvPicPr>
        <p:blipFill>
          <a:blip r:embed="rId3"/>
          <a:stretch>
            <a:fillRect/>
          </a:stretch>
        </p:blipFill>
        <p:spPr>
          <a:xfrm>
            <a:off x="208869" y="1657284"/>
            <a:ext cx="4216288" cy="2636800"/>
          </a:xfrm>
          <a:prstGeom prst="rect">
            <a:avLst/>
          </a:prstGeom>
        </p:spPr>
      </p:pic>
      <p:pic>
        <p:nvPicPr>
          <p:cNvPr id="5" name="Picture 4">
            <a:extLst>
              <a:ext uri="{FF2B5EF4-FFF2-40B4-BE49-F238E27FC236}">
                <a16:creationId xmlns:a16="http://schemas.microsoft.com/office/drawing/2014/main" id="{36E64180-DCCC-8642-2D0C-DBC21DFE164B}"/>
              </a:ext>
            </a:extLst>
          </p:cNvPr>
          <p:cNvPicPr>
            <a:picLocks noChangeAspect="1"/>
          </p:cNvPicPr>
          <p:nvPr/>
        </p:nvPicPr>
        <p:blipFill>
          <a:blip r:embed="rId4"/>
          <a:stretch>
            <a:fillRect/>
          </a:stretch>
        </p:blipFill>
        <p:spPr>
          <a:xfrm>
            <a:off x="4798361" y="1675053"/>
            <a:ext cx="3959739" cy="2636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eea4c0d838_0_28"/>
          <p:cNvSpPr txBox="1">
            <a:spLocks noGrp="1"/>
          </p:cNvSpPr>
          <p:nvPr>
            <p:ph type="title"/>
          </p:nvPr>
        </p:nvSpPr>
        <p:spPr>
          <a:xfrm>
            <a:off x="311700" y="18957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420" b="1">
                <a:latin typeface="Inter"/>
                <a:ea typeface="Inter"/>
                <a:cs typeface="Inter"/>
                <a:sym typeface="Inter"/>
              </a:rPr>
              <a:t>Return On Ad Spend</a:t>
            </a:r>
            <a:endParaRPr sz="2420" b="1">
              <a:latin typeface="Inter"/>
              <a:ea typeface="Inter"/>
              <a:cs typeface="Inter"/>
              <a:sym typeface="Inter"/>
            </a:endParaRPr>
          </a:p>
        </p:txBody>
      </p:sp>
      <p:sp>
        <p:nvSpPr>
          <p:cNvPr id="93" name="Google Shape;93;g2eea4c0d838_0_28"/>
          <p:cNvSpPr txBox="1">
            <a:spLocks noGrp="1"/>
          </p:cNvSpPr>
          <p:nvPr>
            <p:ph type="body" idx="1"/>
          </p:nvPr>
        </p:nvSpPr>
        <p:spPr>
          <a:xfrm>
            <a:off x="311700" y="4245475"/>
            <a:ext cx="8520600" cy="740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000">
                <a:latin typeface="Inter Light"/>
                <a:ea typeface="Inter Light"/>
                <a:cs typeface="Inter Light"/>
                <a:sym typeface="Inter Light"/>
              </a:rPr>
              <a:t>Provide a brief overview of the overall impact of different ad types and placements on the ROAS for each competitor. Identify areas of strength and opportunities for improvement based on the findings.</a:t>
            </a:r>
            <a:endParaRPr sz="1000">
              <a:latin typeface="Inter Light"/>
              <a:ea typeface="Inter Light"/>
              <a:cs typeface="Inter Light"/>
              <a:sym typeface="Inter Light"/>
            </a:endParaRPr>
          </a:p>
        </p:txBody>
      </p:sp>
      <p:graphicFrame>
        <p:nvGraphicFramePr>
          <p:cNvPr id="94" name="Google Shape;94;g2eea4c0d838_0_28"/>
          <p:cNvGraphicFramePr/>
          <p:nvPr>
            <p:extLst>
              <p:ext uri="{D42A27DB-BD31-4B8C-83A1-F6EECF244321}">
                <p14:modId xmlns:p14="http://schemas.microsoft.com/office/powerpoint/2010/main" val="3897372851"/>
              </p:ext>
            </p:extLst>
          </p:nvPr>
        </p:nvGraphicFramePr>
        <p:xfrm>
          <a:off x="407876" y="775809"/>
          <a:ext cx="8202700" cy="3456131"/>
        </p:xfrm>
        <a:graphic>
          <a:graphicData uri="http://schemas.openxmlformats.org/drawingml/2006/table">
            <a:tbl>
              <a:tblPr>
                <a:noFill/>
                <a:tableStyleId>{9782995F-DEAF-4169-8EA2-C3A7F225CCF7}</a:tableStyleId>
              </a:tblPr>
              <a:tblGrid>
                <a:gridCol w="1679125">
                  <a:extLst>
                    <a:ext uri="{9D8B030D-6E8A-4147-A177-3AD203B41FA5}">
                      <a16:colId xmlns:a16="http://schemas.microsoft.com/office/drawing/2014/main" val="20000"/>
                    </a:ext>
                  </a:extLst>
                </a:gridCol>
                <a:gridCol w="2615500">
                  <a:extLst>
                    <a:ext uri="{9D8B030D-6E8A-4147-A177-3AD203B41FA5}">
                      <a16:colId xmlns:a16="http://schemas.microsoft.com/office/drawing/2014/main" val="20001"/>
                    </a:ext>
                  </a:extLst>
                </a:gridCol>
                <a:gridCol w="1009825">
                  <a:extLst>
                    <a:ext uri="{9D8B030D-6E8A-4147-A177-3AD203B41FA5}">
                      <a16:colId xmlns:a16="http://schemas.microsoft.com/office/drawing/2014/main" val="20002"/>
                    </a:ext>
                  </a:extLst>
                </a:gridCol>
                <a:gridCol w="2898250">
                  <a:extLst>
                    <a:ext uri="{9D8B030D-6E8A-4147-A177-3AD203B41FA5}">
                      <a16:colId xmlns:a16="http://schemas.microsoft.com/office/drawing/2014/main" val="20003"/>
                    </a:ext>
                  </a:extLst>
                </a:gridCol>
              </a:tblGrid>
              <a:tr h="520737">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a:solidFill>
                            <a:schemeClr val="lt1"/>
                          </a:solidFill>
                          <a:latin typeface="Inter Light"/>
                          <a:ea typeface="Inter Light"/>
                          <a:cs typeface="Inter Light"/>
                          <a:sym typeface="Inter Light"/>
                        </a:rPr>
                        <a:t>Competitor</a:t>
                      </a:r>
                      <a:endParaRPr sz="1200" u="none" strike="noStrike" cap="none">
                        <a:solidFill>
                          <a:schemeClr val="lt1"/>
                        </a:solidFill>
                        <a:latin typeface="Inter Light"/>
                        <a:ea typeface="Inter Light"/>
                        <a:cs typeface="Inter Light"/>
                        <a:sym typeface="Inter Light"/>
                      </a:endParaRPr>
                    </a:p>
                  </a:txBody>
                  <a:tcPr marL="91425" marR="91425" marT="91425" marB="91425" anchor="ctr">
                    <a:solidFill>
                      <a:srgbClr val="88888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a:solidFill>
                            <a:schemeClr val="lt1"/>
                          </a:solidFill>
                          <a:latin typeface="Inter Light"/>
                          <a:ea typeface="Inter Light"/>
                          <a:cs typeface="Inter Light"/>
                          <a:sym typeface="Inter Light"/>
                        </a:rPr>
                        <a:t>Ad Format</a:t>
                      </a:r>
                      <a:endParaRPr sz="1200" u="none" strike="noStrike" cap="none">
                        <a:solidFill>
                          <a:schemeClr val="lt1"/>
                        </a:solidFill>
                        <a:latin typeface="Inter Light"/>
                        <a:ea typeface="Inter Light"/>
                        <a:cs typeface="Inter Light"/>
                        <a:sym typeface="Inter Light"/>
                      </a:endParaRPr>
                    </a:p>
                  </a:txBody>
                  <a:tcPr marL="91425" marR="91425" marT="91425" marB="91425" anchor="ctr">
                    <a:solidFill>
                      <a:srgbClr val="88888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a:solidFill>
                            <a:schemeClr val="lt1"/>
                          </a:solidFill>
                          <a:latin typeface="Inter Light"/>
                          <a:ea typeface="Inter Light"/>
                          <a:cs typeface="Inter Light"/>
                          <a:sym typeface="Inter Light"/>
                        </a:rPr>
                        <a:t>ROAS</a:t>
                      </a:r>
                      <a:endParaRPr sz="1200" u="none" strike="noStrike" cap="none">
                        <a:solidFill>
                          <a:schemeClr val="lt1"/>
                        </a:solidFill>
                        <a:latin typeface="Inter Light"/>
                        <a:ea typeface="Inter Light"/>
                        <a:cs typeface="Inter Light"/>
                        <a:sym typeface="Inter Light"/>
                      </a:endParaRPr>
                    </a:p>
                  </a:txBody>
                  <a:tcPr marL="91425" marR="91425" marT="91425" marB="91425" anchor="ctr">
                    <a:solidFill>
                      <a:srgbClr val="88888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a:solidFill>
                            <a:schemeClr val="lt1"/>
                          </a:solidFill>
                          <a:latin typeface="Inter Light"/>
                          <a:ea typeface="Inter Light"/>
                          <a:cs typeface="Inter Light"/>
                          <a:sym typeface="Inter Ligh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Conversion Performance</a:t>
                      </a:r>
                      <a:r>
                        <a:rPr lang="en" sz="1200" u="none" strike="noStrike" cap="none">
                          <a:solidFill>
                            <a:schemeClr val="lt1"/>
                          </a:solidFill>
                          <a:latin typeface="Inter Light"/>
                          <a:ea typeface="Inter Light"/>
                          <a:cs typeface="Inter Light"/>
                          <a:sym typeface="Inter Light"/>
                        </a:rPr>
                        <a:t> or </a:t>
                      </a:r>
                      <a:endParaRPr sz="1200" u="none" strike="noStrike" cap="none">
                        <a:solidFill>
                          <a:schemeClr val="lt1"/>
                        </a:solidFill>
                        <a:latin typeface="Inter Light"/>
                        <a:ea typeface="Inter Light"/>
                        <a:cs typeface="Inter Light"/>
                        <a:sym typeface="Inter Light"/>
                      </a:endParaRPr>
                    </a:p>
                    <a:p>
                      <a:pPr marL="0" marR="0" lvl="0" indent="0" algn="ctr" rtl="0">
                        <a:lnSpc>
                          <a:spcPct val="100000"/>
                        </a:lnSpc>
                        <a:spcBef>
                          <a:spcPts val="0"/>
                        </a:spcBef>
                        <a:spcAft>
                          <a:spcPts val="0"/>
                        </a:spcAft>
                        <a:buClr>
                          <a:srgbClr val="000000"/>
                        </a:buClr>
                        <a:buSzPts val="1400"/>
                        <a:buFont typeface="Arial"/>
                        <a:buNone/>
                      </a:pPr>
                      <a:r>
                        <a:rPr lang="en" sz="1200" u="none" strike="noStrike" cap="none">
                          <a:solidFill>
                            <a:schemeClr val="lt1"/>
                          </a:solidFill>
                          <a:latin typeface="Inter Light"/>
                          <a:ea typeface="Inter Light"/>
                          <a:cs typeface="Inter Light"/>
                          <a:sym typeface="Inter Light"/>
                        </a:rPr>
                        <a:t>Additional Metrics</a:t>
                      </a:r>
                      <a:endParaRPr sz="1200" u="none" strike="noStrike" cap="none">
                        <a:solidFill>
                          <a:schemeClr val="lt1"/>
                        </a:solidFill>
                        <a:latin typeface="Inter Light"/>
                        <a:ea typeface="Inter Light"/>
                        <a:cs typeface="Inter Light"/>
                        <a:sym typeface="Inter Light"/>
                      </a:endParaRPr>
                    </a:p>
                  </a:txBody>
                  <a:tcPr marL="91425" marR="91425" marT="91425" marB="91425" anchor="ctr">
                    <a:solidFill>
                      <a:srgbClr val="888888"/>
                    </a:solidFill>
                  </a:tcPr>
                </a:tc>
                <a:extLst>
                  <a:ext uri="{0D108BD9-81ED-4DB2-BD59-A6C34878D82A}">
                    <a16:rowId xmlns:a16="http://schemas.microsoft.com/office/drawing/2014/main" val="10000"/>
                  </a:ext>
                </a:extLst>
              </a:tr>
              <a:tr h="578599">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UBER</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Mobile App Ads</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2.1</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High conversion, strong user acquisition</a:t>
                      </a:r>
                      <a:endParaRPr sz="1200" u="none" strike="noStrike" cap="none" dirty="0">
                        <a:latin typeface="Inter Light"/>
                        <a:ea typeface="Inter Light"/>
                        <a:cs typeface="Inter Light"/>
                        <a:sym typeface="Inter Light"/>
                      </a:endParaRPr>
                    </a:p>
                  </a:txBody>
                  <a:tcPr marL="91425" marR="91425" marT="91425" marB="91425"/>
                </a:tc>
                <a:extLst>
                  <a:ext uri="{0D108BD9-81ED-4DB2-BD59-A6C34878D82A}">
                    <a16:rowId xmlns:a16="http://schemas.microsoft.com/office/drawing/2014/main" val="10001"/>
                  </a:ext>
                </a:extLst>
              </a:tr>
              <a:tr h="578599">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UBER</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Social Media Ads</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1.8</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Good engagement, moderate conversion</a:t>
                      </a:r>
                      <a:endParaRPr sz="1200" u="none" strike="noStrike" cap="none" dirty="0">
                        <a:latin typeface="Inter Light"/>
                        <a:ea typeface="Inter Light"/>
                        <a:cs typeface="Inter Light"/>
                        <a:sym typeface="Inter Light"/>
                      </a:endParaRPr>
                    </a:p>
                  </a:txBody>
                  <a:tcPr marL="91425" marR="91425" marT="91425" marB="91425"/>
                </a:tc>
                <a:extLst>
                  <a:ext uri="{0D108BD9-81ED-4DB2-BD59-A6C34878D82A}">
                    <a16:rowId xmlns:a16="http://schemas.microsoft.com/office/drawing/2014/main" val="10002"/>
                  </a:ext>
                </a:extLst>
              </a:tr>
              <a:tr h="578599">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UBER</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Search Engine Marketing</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1.5</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Moderate conversion, high intent traffic</a:t>
                      </a:r>
                      <a:endParaRPr sz="1200" u="none" strike="noStrike" cap="none" dirty="0">
                        <a:latin typeface="Inter Light"/>
                        <a:ea typeface="Inter Light"/>
                        <a:cs typeface="Inter Light"/>
                        <a:sym typeface="Inter Light"/>
                      </a:endParaRPr>
                    </a:p>
                  </a:txBody>
                  <a:tcPr marL="91425" marR="91425" marT="91425" marB="91425"/>
                </a:tc>
                <a:extLst>
                  <a:ext uri="{0D108BD9-81ED-4DB2-BD59-A6C34878D82A}">
                    <a16:rowId xmlns:a16="http://schemas.microsoft.com/office/drawing/2014/main" val="10003"/>
                  </a:ext>
                </a:extLst>
              </a:tr>
              <a:tr h="469241">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CTRIP</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Display Ads</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1.7</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Moderate conversion, broad reach</a:t>
                      </a:r>
                      <a:endParaRPr sz="1200" u="none" strike="noStrike" cap="none" dirty="0">
                        <a:latin typeface="Inter Light"/>
                        <a:ea typeface="Inter Light"/>
                        <a:cs typeface="Inter Light"/>
                        <a:sym typeface="Inter Light"/>
                      </a:endParaRPr>
                    </a:p>
                  </a:txBody>
                  <a:tcPr marL="91425" marR="91425" marT="91425" marB="91425"/>
                </a:tc>
                <a:extLst>
                  <a:ext uri="{0D108BD9-81ED-4DB2-BD59-A6C34878D82A}">
                    <a16:rowId xmlns:a16="http://schemas.microsoft.com/office/drawing/2014/main" val="10004"/>
                  </a:ext>
                </a:extLst>
              </a:tr>
              <a:tr h="578599">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CTRIP</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Email Marketing</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Inter Light"/>
                          <a:ea typeface="Inter Light"/>
                          <a:cs typeface="Inter Light"/>
                          <a:sym typeface="Inter Light"/>
                        </a:rPr>
                        <a:t>2.0</a:t>
                      </a:r>
                      <a:endParaRPr sz="1200" u="none" strike="noStrike" cap="none" dirty="0">
                        <a:latin typeface="Inter Light"/>
                        <a:ea typeface="Inter Light"/>
                        <a:cs typeface="Inter Light"/>
                        <a:sym typeface="Inter 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High conversion, excellent for retention</a:t>
                      </a:r>
                      <a:endParaRPr sz="1200" u="none" strike="noStrike" cap="none" dirty="0">
                        <a:latin typeface="Inter Light"/>
                        <a:ea typeface="Inter Light"/>
                        <a:cs typeface="Inter Light"/>
                        <a:sym typeface="Inter Ligh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eea4c0d838_0_57"/>
          <p:cNvSpPr txBox="1">
            <a:spLocks noGrp="1"/>
          </p:cNvSpPr>
          <p:nvPr>
            <p:ph type="title"/>
          </p:nvPr>
        </p:nvSpPr>
        <p:spPr>
          <a:xfrm>
            <a:off x="311700" y="310000"/>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420" b="1">
                <a:latin typeface="Inter"/>
                <a:ea typeface="Inter"/>
                <a:cs typeface="Inter"/>
                <a:sym typeface="Inte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Value Proposition</a:t>
            </a:r>
            <a:endParaRPr sz="2420" b="1">
              <a:latin typeface="Inter"/>
              <a:ea typeface="Inter"/>
              <a:cs typeface="Inter"/>
              <a:sym typeface="Inter"/>
            </a:endParaRPr>
          </a:p>
        </p:txBody>
      </p:sp>
      <p:sp>
        <p:nvSpPr>
          <p:cNvPr id="100" name="Google Shape;100;g2eea4c0d838_0_57"/>
          <p:cNvSpPr txBox="1">
            <a:spLocks noGrp="1"/>
          </p:cNvSpPr>
          <p:nvPr>
            <p:ph type="body" idx="1"/>
          </p:nvPr>
        </p:nvSpPr>
        <p:spPr>
          <a:xfrm>
            <a:off x="5659550" y="706275"/>
            <a:ext cx="2839200" cy="3664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0"/>
              </a:spcAft>
              <a:buSzPts val="1800"/>
              <a:buNone/>
            </a:pPr>
            <a:r>
              <a:rPr lang="en" sz="1200">
                <a:latin typeface="Inter Light"/>
                <a:ea typeface="Inter Light"/>
                <a:cs typeface="Inter Light"/>
                <a:sym typeface="Inter Light"/>
              </a:rPr>
              <a:t>Compare these value propositions to understand how each competitor positions themselves in the market, and provide a brief summary of your findings.</a:t>
            </a:r>
            <a:endParaRPr sz="1200">
              <a:latin typeface="Inter Light"/>
              <a:ea typeface="Inter Light"/>
              <a:cs typeface="Inter Light"/>
              <a:sym typeface="Inter Light"/>
            </a:endParaRPr>
          </a:p>
        </p:txBody>
      </p:sp>
      <p:graphicFrame>
        <p:nvGraphicFramePr>
          <p:cNvPr id="101" name="Google Shape;101;g2eea4c0d838_0_57"/>
          <p:cNvGraphicFramePr/>
          <p:nvPr>
            <p:extLst>
              <p:ext uri="{D42A27DB-BD31-4B8C-83A1-F6EECF244321}">
                <p14:modId xmlns:p14="http://schemas.microsoft.com/office/powerpoint/2010/main" val="671334918"/>
              </p:ext>
            </p:extLst>
          </p:nvPr>
        </p:nvGraphicFramePr>
        <p:xfrm>
          <a:off x="179925" y="1837400"/>
          <a:ext cx="5479625" cy="1821090"/>
        </p:xfrm>
        <a:graphic>
          <a:graphicData uri="http://schemas.openxmlformats.org/drawingml/2006/table">
            <a:tbl>
              <a:tblPr>
                <a:noFill/>
                <a:tableStyleId>{04A449AD-A201-448C-893D-90E8FFFBF51B}</a:tableStyleId>
              </a:tblPr>
              <a:tblGrid>
                <a:gridCol w="1755700">
                  <a:extLst>
                    <a:ext uri="{9D8B030D-6E8A-4147-A177-3AD203B41FA5}">
                      <a16:colId xmlns:a16="http://schemas.microsoft.com/office/drawing/2014/main" val="20000"/>
                    </a:ext>
                  </a:extLst>
                </a:gridCol>
                <a:gridCol w="1755700">
                  <a:extLst>
                    <a:ext uri="{9D8B030D-6E8A-4147-A177-3AD203B41FA5}">
                      <a16:colId xmlns:a16="http://schemas.microsoft.com/office/drawing/2014/main" val="20001"/>
                    </a:ext>
                  </a:extLst>
                </a:gridCol>
                <a:gridCol w="19682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Key Value Points</a:t>
                      </a:r>
                      <a:endParaRPr/>
                    </a:p>
                  </a:txBody>
                  <a:tcPr marL="91425" marR="91425" marT="91425" marB="91425"/>
                </a:tc>
                <a:tc>
                  <a:txBody>
                    <a:bodyPr/>
                    <a:lstStyle/>
                    <a:p>
                      <a:pPr marL="0" lvl="0" indent="0" algn="l" rtl="0">
                        <a:spcBef>
                          <a:spcPts val="0"/>
                        </a:spcBef>
                        <a:spcAft>
                          <a:spcPts val="0"/>
                        </a:spcAft>
                        <a:buNone/>
                      </a:pPr>
                      <a:r>
                        <a:rPr lang="en"/>
                        <a:t>Unique Selling Points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UBER</a:t>
                      </a:r>
                      <a:endParaRPr dirty="0"/>
                    </a:p>
                  </a:txBody>
                  <a:tcPr marL="91425" marR="91425" marT="91425" marB="91425">
                    <a:solidFill>
                      <a:srgbClr val="D9D9D9"/>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Convenient on-demand transportation</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Flexible work opportunities for drivers</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CTRIP</a:t>
                      </a:r>
                      <a:endParaRPr dirty="0"/>
                    </a:p>
                  </a:txBody>
                  <a:tcPr marL="91425" marR="91425" marT="91425" marB="91425">
                    <a:solidFill>
                      <a:srgbClr val="D9D9D9"/>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One-stop travel booking platform</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Competitive pricing</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p:nvPr/>
        </p:nvSpPr>
        <p:spPr>
          <a:xfrm>
            <a:off x="922725" y="1226676"/>
            <a:ext cx="2222100" cy="3361506"/>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Calibri"/>
              <a:buNone/>
            </a:pPr>
            <a:endParaRPr sz="1200" i="0" u="none" strike="noStrike" cap="none">
              <a:solidFill>
                <a:schemeClr val="dk1"/>
              </a:solidFill>
              <a:latin typeface="Inter Light"/>
              <a:ea typeface="Inter Light"/>
              <a:cs typeface="Inter Light"/>
              <a:sym typeface="Inter Light"/>
            </a:endParaRPr>
          </a:p>
        </p:txBody>
      </p:sp>
      <p:sp>
        <p:nvSpPr>
          <p:cNvPr id="107" name="Google Shape;107;p8"/>
          <p:cNvSpPr txBox="1"/>
          <p:nvPr/>
        </p:nvSpPr>
        <p:spPr>
          <a:xfrm>
            <a:off x="1044448" y="1412089"/>
            <a:ext cx="1978800" cy="2538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 sz="1200" i="0" u="none" strike="noStrike" cap="none">
                <a:solidFill>
                  <a:srgbClr val="000000"/>
                </a:solidFill>
                <a:latin typeface="Inter Light"/>
                <a:ea typeface="Inter Light"/>
                <a:cs typeface="Inter Light"/>
                <a:sym typeface="Inter Light"/>
              </a:rPr>
              <a:t>Context</a:t>
            </a:r>
            <a:endParaRPr sz="1200" i="0" u="none" strike="noStrike" cap="none">
              <a:solidFill>
                <a:srgbClr val="000000"/>
              </a:solidFill>
              <a:latin typeface="Inter Light"/>
              <a:ea typeface="Inter Light"/>
              <a:cs typeface="Inter Light"/>
              <a:sym typeface="Inter Light"/>
            </a:endParaRPr>
          </a:p>
        </p:txBody>
      </p:sp>
      <p:sp>
        <p:nvSpPr>
          <p:cNvPr id="108" name="Google Shape;108;p8"/>
          <p:cNvSpPr txBox="1"/>
          <p:nvPr/>
        </p:nvSpPr>
        <p:spPr>
          <a:xfrm>
            <a:off x="980840" y="2397480"/>
            <a:ext cx="2106000" cy="746328"/>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100" b="0" i="0" dirty="0">
                <a:solidFill>
                  <a:srgbClr val="020817"/>
                </a:solidFill>
                <a:effectLst/>
                <a:highlight>
                  <a:srgbClr val="F9FAFB"/>
                </a:highlight>
                <a:latin typeface="__Inter_36bd41"/>
              </a:rPr>
              <a:t>Analysis of UBER (indirect competitor) and CTRIP (direct competitor) value propositions and ad effectiveness.</a:t>
            </a:r>
            <a:endParaRPr sz="1000" i="0" u="none" strike="noStrike" cap="none" dirty="0">
              <a:solidFill>
                <a:srgbClr val="000000"/>
              </a:solidFill>
              <a:latin typeface="Inter Light"/>
              <a:ea typeface="Inter Light"/>
              <a:cs typeface="Inter Light"/>
              <a:sym typeface="Inter Light"/>
            </a:endParaRPr>
          </a:p>
        </p:txBody>
      </p:sp>
      <p:sp>
        <p:nvSpPr>
          <p:cNvPr id="109" name="Google Shape;109;p8"/>
          <p:cNvSpPr/>
          <p:nvPr/>
        </p:nvSpPr>
        <p:spPr>
          <a:xfrm>
            <a:off x="3521738" y="1226675"/>
            <a:ext cx="2222100" cy="3361507"/>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Calibri"/>
              <a:buNone/>
            </a:pPr>
            <a:endParaRPr sz="1200" i="0" u="none" strike="noStrike" cap="none">
              <a:solidFill>
                <a:srgbClr val="FFFFFF"/>
              </a:solidFill>
              <a:latin typeface="Inter Light"/>
              <a:ea typeface="Inter Light"/>
              <a:cs typeface="Inter Light"/>
              <a:sym typeface="Inter Light"/>
            </a:endParaRPr>
          </a:p>
        </p:txBody>
      </p:sp>
      <p:sp>
        <p:nvSpPr>
          <p:cNvPr id="110" name="Google Shape;110;p8"/>
          <p:cNvSpPr txBox="1"/>
          <p:nvPr/>
        </p:nvSpPr>
        <p:spPr>
          <a:xfrm>
            <a:off x="3643461" y="1412089"/>
            <a:ext cx="1978800" cy="2538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 sz="1200" i="0" u="none" strike="noStrike" cap="none">
                <a:solidFill>
                  <a:srgbClr val="000000"/>
                </a:solidFill>
                <a:latin typeface="Inter Light"/>
                <a:ea typeface="Inter Light"/>
                <a:cs typeface="Inter Light"/>
                <a:sym typeface="Inter Light"/>
              </a:rPr>
              <a:t>Recommendation</a:t>
            </a:r>
            <a:endParaRPr sz="1200" i="0" u="none" strike="noStrike" cap="none">
              <a:solidFill>
                <a:srgbClr val="000000"/>
              </a:solidFill>
              <a:latin typeface="Inter Light"/>
              <a:ea typeface="Inter Light"/>
              <a:cs typeface="Inter Light"/>
              <a:sym typeface="Inter Light"/>
            </a:endParaRPr>
          </a:p>
        </p:txBody>
      </p:sp>
      <p:sp>
        <p:nvSpPr>
          <p:cNvPr id="111" name="Google Shape;111;p8"/>
          <p:cNvSpPr txBox="1"/>
          <p:nvPr/>
        </p:nvSpPr>
        <p:spPr>
          <a:xfrm>
            <a:off x="3579853" y="2397480"/>
            <a:ext cx="2106000" cy="746328"/>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100" b="0" i="0" dirty="0">
                <a:solidFill>
                  <a:srgbClr val="020817"/>
                </a:solidFill>
                <a:effectLst/>
                <a:highlight>
                  <a:srgbClr val="F9FAFB"/>
                </a:highlight>
                <a:latin typeface="__Inter_36bd41"/>
              </a:rPr>
              <a:t>Focus on enhancing mobile app advertising and expanding integrated travel services to compete effectively.</a:t>
            </a:r>
            <a:endParaRPr sz="1000" i="0" u="none" strike="noStrike" cap="none" dirty="0">
              <a:solidFill>
                <a:srgbClr val="000000"/>
              </a:solidFill>
              <a:latin typeface="Inter Light"/>
              <a:ea typeface="Inter Light"/>
              <a:cs typeface="Inter Light"/>
              <a:sym typeface="Inter Light"/>
            </a:endParaRPr>
          </a:p>
        </p:txBody>
      </p:sp>
      <p:sp>
        <p:nvSpPr>
          <p:cNvPr id="112" name="Google Shape;112;p8"/>
          <p:cNvSpPr/>
          <p:nvPr/>
        </p:nvSpPr>
        <p:spPr>
          <a:xfrm>
            <a:off x="6124872" y="1212494"/>
            <a:ext cx="2096400" cy="3375689"/>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113" name="Google Shape;113;p8"/>
          <p:cNvSpPr txBox="1"/>
          <p:nvPr/>
        </p:nvSpPr>
        <p:spPr>
          <a:xfrm>
            <a:off x="6242472" y="1412089"/>
            <a:ext cx="1978800" cy="253800"/>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 sz="1200" i="0" u="none" strike="noStrike" cap="none">
                <a:solidFill>
                  <a:srgbClr val="000000"/>
                </a:solidFill>
                <a:latin typeface="Inter Light"/>
                <a:ea typeface="Inter Light"/>
                <a:cs typeface="Inter Light"/>
                <a:sym typeface="Inter Light"/>
              </a:rPr>
              <a:t>Next-steps</a:t>
            </a:r>
            <a:endParaRPr sz="1200" i="0" u="none" strike="noStrike" cap="none">
              <a:solidFill>
                <a:srgbClr val="000000"/>
              </a:solidFill>
              <a:latin typeface="Inter Light"/>
              <a:ea typeface="Inter Light"/>
              <a:cs typeface="Inter Light"/>
              <a:sym typeface="Inter Light"/>
            </a:endParaRPr>
          </a:p>
        </p:txBody>
      </p:sp>
      <p:sp>
        <p:nvSpPr>
          <p:cNvPr id="114" name="Google Shape;114;p8"/>
          <p:cNvSpPr txBox="1"/>
          <p:nvPr/>
        </p:nvSpPr>
        <p:spPr>
          <a:xfrm>
            <a:off x="6182922" y="1734771"/>
            <a:ext cx="1980300" cy="3016180"/>
          </a:xfrm>
          <a:prstGeom prst="rect">
            <a:avLst/>
          </a:prstGeom>
          <a:noFill/>
          <a:ln>
            <a:noFill/>
          </a:ln>
        </p:spPr>
        <p:txBody>
          <a:bodyPr spcFirstLastPara="1" wrap="square" lIns="34275" tIns="34275" rIns="34275" bIns="34275" anchor="t" anchorCtr="0">
            <a:spAutoFit/>
          </a:bodyPr>
          <a:lstStyle/>
          <a:p>
            <a:pPr algn="l">
              <a:lnSpc>
                <a:spcPct val="150000"/>
              </a:lnSpc>
              <a:buFont typeface="Arial" panose="020B0604020202020204" pitchFamily="34" charset="0"/>
              <a:buChar char="•"/>
            </a:pPr>
            <a:r>
              <a:rPr lang="en-US" sz="1100" b="0" i="0" dirty="0">
                <a:solidFill>
                  <a:srgbClr val="020817"/>
                </a:solidFill>
                <a:effectLst/>
                <a:highlight>
                  <a:srgbClr val="F9FAFB"/>
                </a:highlight>
                <a:latin typeface="__Inter_36bd41"/>
              </a:rPr>
              <a:t>Conduct in-depth user experience research to identify areas for improvement in the mobile app.</a:t>
            </a:r>
          </a:p>
          <a:p>
            <a:pPr algn="l">
              <a:lnSpc>
                <a:spcPct val="150000"/>
              </a:lnSpc>
              <a:buFont typeface="Arial" panose="020B0604020202020204" pitchFamily="34" charset="0"/>
              <a:buChar char="•"/>
            </a:pPr>
            <a:r>
              <a:rPr lang="en-US" sz="1100" b="0" i="0" dirty="0">
                <a:solidFill>
                  <a:srgbClr val="020817"/>
                </a:solidFill>
                <a:effectLst/>
                <a:highlight>
                  <a:srgbClr val="F9FAFB"/>
                </a:highlight>
                <a:latin typeface="__Inter_36bd41"/>
              </a:rPr>
              <a:t>Explore partnerships with local transportation providers to offer more integrated travel solutions.</a:t>
            </a:r>
          </a:p>
          <a:p>
            <a:pPr algn="l">
              <a:lnSpc>
                <a:spcPct val="150000"/>
              </a:lnSpc>
              <a:buFont typeface="Arial" panose="020B0604020202020204" pitchFamily="34" charset="0"/>
              <a:buChar char="•"/>
            </a:pPr>
            <a:r>
              <a:rPr lang="en-US" sz="1100" b="0" i="0" dirty="0">
                <a:solidFill>
                  <a:srgbClr val="020817"/>
                </a:solidFill>
                <a:effectLst/>
                <a:highlight>
                  <a:srgbClr val="F9FAFB"/>
                </a:highlight>
                <a:latin typeface="__Inter_36bd41"/>
              </a:rPr>
              <a:t>Develop a comprehensive loyalty program to increase customer retention and lifetime value.</a:t>
            </a:r>
          </a:p>
          <a:p>
            <a:pPr marL="0" marR="0" lvl="0" indent="0" algn="ctr" rtl="0">
              <a:lnSpc>
                <a:spcPct val="100000"/>
              </a:lnSpc>
              <a:spcBef>
                <a:spcPts val="0"/>
              </a:spcBef>
              <a:spcAft>
                <a:spcPts val="0"/>
              </a:spcAft>
              <a:buClr>
                <a:srgbClr val="000000"/>
              </a:buClr>
              <a:buSzPts val="1200"/>
              <a:buFont typeface="Calibri"/>
              <a:buNone/>
            </a:pPr>
            <a:r>
              <a:rPr lang="en" sz="1000" i="0" u="none" strike="noStrike" cap="none" dirty="0">
                <a:solidFill>
                  <a:srgbClr val="000000"/>
                </a:solidFill>
                <a:latin typeface="Inter Light"/>
                <a:ea typeface="Inter Light"/>
                <a:cs typeface="Inter Light"/>
                <a:sym typeface="Inter Light"/>
              </a:rPr>
              <a:t>.</a:t>
            </a:r>
            <a:endParaRPr sz="1200" i="0" u="none" strike="noStrike" cap="none" dirty="0">
              <a:solidFill>
                <a:srgbClr val="000000"/>
              </a:solidFill>
              <a:latin typeface="Inter Light"/>
              <a:ea typeface="Inter Light"/>
              <a:cs typeface="Inter Light"/>
              <a:sym typeface="Inter Light"/>
            </a:endParaRPr>
          </a:p>
        </p:txBody>
      </p:sp>
      <p:sp>
        <p:nvSpPr>
          <p:cNvPr id="115" name="Google Shape;115;p8"/>
          <p:cNvSpPr txBox="1">
            <a:spLocks noGrp="1"/>
          </p:cNvSpPr>
          <p:nvPr>
            <p:ph type="title" idx="4294967295"/>
          </p:nvPr>
        </p:nvSpPr>
        <p:spPr>
          <a:xfrm>
            <a:off x="0" y="285750"/>
            <a:ext cx="8521700" cy="57308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111"/>
              <a:buNone/>
            </a:pPr>
            <a:r>
              <a:rPr lang="en" sz="2400" b="1">
                <a:latin typeface="Inter"/>
                <a:ea typeface="Inter"/>
                <a:cs typeface="Inter"/>
                <a:sym typeface="Inter"/>
              </a:rPr>
              <a:t>[Concluding Insights]</a:t>
            </a:r>
            <a:endParaRPr sz="2400" b="1">
              <a:latin typeface="Inter"/>
              <a:ea typeface="Inter"/>
              <a:cs typeface="Inter"/>
              <a:sym typeface="Inter"/>
            </a:endParaRPr>
          </a:p>
          <a:p>
            <a:pPr marL="0" lvl="0" indent="0" algn="ctr" rtl="0">
              <a:lnSpc>
                <a:spcPct val="100000"/>
              </a:lnSpc>
              <a:spcBef>
                <a:spcPts val="0"/>
              </a:spcBef>
              <a:spcAft>
                <a:spcPts val="0"/>
              </a:spcAft>
              <a:buSzPts val="3111"/>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g28000c56ee8_0_0"/>
          <p:cNvSpPr txBox="1">
            <a:spLocks noGrp="1"/>
          </p:cNvSpPr>
          <p:nvPr>
            <p:ph type="title"/>
          </p:nvPr>
        </p:nvSpPr>
        <p:spPr>
          <a:xfrm>
            <a:off x="554850" y="628432"/>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Helvetica Neue"/>
              <a:buNone/>
            </a:pPr>
            <a:r>
              <a:rPr lang="en" sz="2400" b="1" i="0" u="none" strike="noStrike" cap="none" dirty="0">
                <a:solidFill>
                  <a:schemeClr val="dk1"/>
                </a:solidFill>
                <a:latin typeface="Inter"/>
                <a:ea typeface="Inter"/>
                <a:cs typeface="Inter"/>
                <a:sym typeface="Inter"/>
              </a:rPr>
              <a:t>Reference Links:</a:t>
            </a:r>
            <a:endParaRPr sz="2400" b="1" dirty="0">
              <a:latin typeface="Inter"/>
              <a:ea typeface="Inter"/>
              <a:cs typeface="Inter"/>
              <a:sym typeface="Inter"/>
            </a:endParaRPr>
          </a:p>
        </p:txBody>
      </p:sp>
      <p:sp>
        <p:nvSpPr>
          <p:cNvPr id="120" name="Google Shape;120;g28000c56ee8_0_0"/>
          <p:cNvSpPr txBox="1">
            <a:spLocks noGrp="1"/>
          </p:cNvSpPr>
          <p:nvPr>
            <p:ph type="body" idx="1"/>
          </p:nvPr>
        </p:nvSpPr>
        <p:spPr>
          <a:xfrm>
            <a:off x="569782" y="1563828"/>
            <a:ext cx="8004300" cy="2182783"/>
          </a:xfrm>
          <a:prstGeom prst="rect">
            <a:avLst/>
          </a:prstGeom>
          <a:noFill/>
          <a:ln>
            <a:noFill/>
          </a:ln>
        </p:spPr>
        <p:txBody>
          <a:bodyPr spcFirstLastPara="1" wrap="square" lIns="68575" tIns="34275" rIns="68575" bIns="34275" anchor="t" anchorCtr="0">
            <a:normAutofit fontScale="92500" lnSpcReduction="20000"/>
          </a:bodyPr>
          <a:lstStyle/>
          <a:p>
            <a:pPr algn="l">
              <a:lnSpc>
                <a:spcPct val="170000"/>
              </a:lnSpc>
              <a:buFont typeface="+mj-lt"/>
              <a:buAutoNum type="arabicPeriod"/>
            </a:pPr>
            <a:r>
              <a:rPr lang="en-US" sz="1200" b="0" i="0" dirty="0">
                <a:solidFill>
                  <a:srgbClr val="020817"/>
                </a:solidFill>
                <a:effectLst/>
                <a:highlight>
                  <a:srgbClr val="F9FAFB"/>
                </a:highlight>
                <a:latin typeface="__Inter_36bd41"/>
              </a:rPr>
              <a:t>UBER Official Website: </a:t>
            </a:r>
            <a:r>
              <a:rPr lang="en-US" sz="1200" b="0" i="0" u="sng" dirty="0">
                <a:solidFill>
                  <a:srgbClr val="020817"/>
                </a:solidFill>
                <a:effectLst/>
                <a:highlight>
                  <a:srgbClr val="F9FAFB"/>
                </a:highlight>
                <a:latin typeface="__Inter_36bd41"/>
                <a:hlinkClick r:id="rId3"/>
              </a:rPr>
              <a:t>https://www.uber.com/</a:t>
            </a:r>
            <a:endParaRPr lang="en-US" sz="1200" b="0" i="0" dirty="0">
              <a:solidFill>
                <a:srgbClr val="020817"/>
              </a:solidFill>
              <a:effectLst/>
              <a:highlight>
                <a:srgbClr val="F9FAFB"/>
              </a:highlight>
              <a:latin typeface="__Inter_36bd41"/>
            </a:endParaRPr>
          </a:p>
          <a:p>
            <a:pPr algn="l">
              <a:lnSpc>
                <a:spcPct val="170000"/>
              </a:lnSpc>
              <a:buFont typeface="+mj-lt"/>
              <a:buAutoNum type="arabicPeriod"/>
            </a:pPr>
            <a:r>
              <a:rPr lang="en-US" sz="1200" b="0" i="0" dirty="0">
                <a:solidFill>
                  <a:srgbClr val="020817"/>
                </a:solidFill>
                <a:effectLst/>
                <a:highlight>
                  <a:srgbClr val="F9FAFB"/>
                </a:highlight>
                <a:latin typeface="__Inter_36bd41"/>
              </a:rPr>
              <a:t>CTRIP Official Website (Trip.com Group): </a:t>
            </a:r>
            <a:r>
              <a:rPr lang="en-US" sz="1200" b="0" i="0" u="sng" dirty="0">
                <a:solidFill>
                  <a:srgbClr val="020817"/>
                </a:solidFill>
                <a:effectLst/>
                <a:highlight>
                  <a:srgbClr val="F9FAFB"/>
                </a:highlight>
                <a:latin typeface="__Inter_36bd41"/>
                <a:hlinkClick r:id="rId4"/>
              </a:rPr>
              <a:t>https://www.trip.com/</a:t>
            </a:r>
            <a:endParaRPr lang="en-US" sz="1200" b="0" i="0" dirty="0">
              <a:solidFill>
                <a:srgbClr val="020817"/>
              </a:solidFill>
              <a:effectLst/>
              <a:highlight>
                <a:srgbClr val="F9FAFB"/>
              </a:highlight>
              <a:latin typeface="__Inter_36bd41"/>
            </a:endParaRPr>
          </a:p>
          <a:p>
            <a:pPr algn="l">
              <a:lnSpc>
                <a:spcPct val="170000"/>
              </a:lnSpc>
              <a:buFont typeface="+mj-lt"/>
              <a:buAutoNum type="arabicPeriod"/>
            </a:pPr>
            <a:r>
              <a:rPr lang="en-US" sz="1200" b="0" i="0" dirty="0">
                <a:solidFill>
                  <a:srgbClr val="020817"/>
                </a:solidFill>
                <a:effectLst/>
                <a:highlight>
                  <a:srgbClr val="F9FAFB"/>
                </a:highlight>
                <a:latin typeface="__Inter_36bd41"/>
              </a:rPr>
              <a:t>Statista - Ride-Hailing &amp; Taxi Market Report: </a:t>
            </a:r>
            <a:r>
              <a:rPr lang="en-US" sz="1200" b="0" i="0" u="sng" dirty="0">
                <a:solidFill>
                  <a:srgbClr val="020817"/>
                </a:solidFill>
                <a:effectLst/>
                <a:highlight>
                  <a:srgbClr val="F9FAFB"/>
                </a:highlight>
                <a:latin typeface="__Inter_36bd41"/>
                <a:hlinkClick r:id="rId5"/>
              </a:rPr>
              <a:t>https://www.statista.com/outlook/mmo/mobility-services/ride-hailing-taxi/worldwide</a:t>
            </a:r>
            <a:endParaRPr lang="en-US" sz="1200" b="0" i="0" dirty="0">
              <a:solidFill>
                <a:srgbClr val="020817"/>
              </a:solidFill>
              <a:effectLst/>
              <a:highlight>
                <a:srgbClr val="F9FAFB"/>
              </a:highlight>
              <a:latin typeface="__Inter_36bd41"/>
            </a:endParaRPr>
          </a:p>
          <a:p>
            <a:pPr algn="l">
              <a:lnSpc>
                <a:spcPct val="170000"/>
              </a:lnSpc>
              <a:buFont typeface="+mj-lt"/>
              <a:buAutoNum type="arabicPeriod"/>
            </a:pPr>
            <a:r>
              <a:rPr lang="en-US" sz="1200" b="0" i="0" dirty="0" err="1">
                <a:solidFill>
                  <a:srgbClr val="020817"/>
                </a:solidFill>
                <a:effectLst/>
                <a:highlight>
                  <a:srgbClr val="F9FAFB"/>
                </a:highlight>
                <a:latin typeface="__Inter_36bd41"/>
              </a:rPr>
              <a:t>Phocuswright</a:t>
            </a:r>
            <a:r>
              <a:rPr lang="en-US" sz="1200" b="0" i="0" dirty="0">
                <a:solidFill>
                  <a:srgbClr val="020817"/>
                </a:solidFill>
                <a:effectLst/>
                <a:highlight>
                  <a:srgbClr val="F9FAFB"/>
                </a:highlight>
                <a:latin typeface="__Inter_36bd41"/>
              </a:rPr>
              <a:t> - Online Travel Agencies Report: </a:t>
            </a:r>
            <a:r>
              <a:rPr lang="en-US" sz="1200" b="0" i="0" u="sng" dirty="0">
                <a:solidFill>
                  <a:srgbClr val="020817"/>
                </a:solidFill>
                <a:effectLst/>
                <a:highlight>
                  <a:srgbClr val="F9FAFB"/>
                </a:highlight>
                <a:latin typeface="__Inter_36bd41"/>
                <a:hlinkClick r:id="rId6"/>
              </a:rPr>
              <a:t>https://www.phocuswright.com/Travel-Research/Market-Overview-Sizing/Online-Travel-Agencies</a:t>
            </a:r>
            <a:endParaRPr lang="en-US" sz="1200" b="0" i="0" dirty="0">
              <a:solidFill>
                <a:srgbClr val="020817"/>
              </a:solidFill>
              <a:effectLst/>
              <a:highlight>
                <a:srgbClr val="F9FAFB"/>
              </a:highlight>
              <a:latin typeface="__Inter_36bd41"/>
            </a:endParaRPr>
          </a:p>
          <a:p>
            <a:pPr algn="l">
              <a:lnSpc>
                <a:spcPct val="170000"/>
              </a:lnSpc>
              <a:buFont typeface="+mj-lt"/>
              <a:buAutoNum type="arabicPeriod"/>
            </a:pPr>
            <a:r>
              <a:rPr lang="en-US" sz="1200" b="0" i="0" dirty="0">
                <a:solidFill>
                  <a:srgbClr val="020817"/>
                </a:solidFill>
                <a:effectLst/>
                <a:highlight>
                  <a:srgbClr val="F9FAFB"/>
                </a:highlight>
                <a:latin typeface="__Inter_36bd41"/>
              </a:rPr>
              <a:t>McKinsey &amp; Company - The Future of Mobility: </a:t>
            </a:r>
            <a:r>
              <a:rPr lang="en-US" sz="1200" b="0" i="0" u="sng" dirty="0">
                <a:solidFill>
                  <a:srgbClr val="020817"/>
                </a:solidFill>
                <a:effectLst/>
                <a:highlight>
                  <a:srgbClr val="F9FAFB"/>
                </a:highlight>
                <a:latin typeface="__Inter_36bd41"/>
                <a:hlinkClick r:id="rId7"/>
              </a:rPr>
              <a:t>https://www.mckinsey.com/industries/automotive-and-assembly/our-insights/the-future-of-mobility-is-at-our-doorstep</a:t>
            </a:r>
            <a:endParaRPr lang="en-US" sz="1200" b="0" i="0" dirty="0">
              <a:solidFill>
                <a:srgbClr val="020817"/>
              </a:solidFill>
              <a:effectLst/>
              <a:highlight>
                <a:srgbClr val="F9FAFB"/>
              </a:highlight>
              <a:latin typeface="__Inter_36bd41"/>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D5F16AA-EBF8-4A05-9C33-51C83E60E25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150</TotalTime>
  <Words>1130</Words>
  <Application>Microsoft Office PowerPoint</Application>
  <PresentationFormat>On-screen Show (16:9)</PresentationFormat>
  <Paragraphs>136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Inter</vt:lpstr>
      <vt:lpstr>Century Gothic</vt:lpstr>
      <vt:lpstr>Calibri</vt:lpstr>
      <vt:lpstr>Inter Light</vt:lpstr>
      <vt:lpstr>Helvetica Neue</vt:lpstr>
      <vt:lpstr>__Inter_36bd41</vt:lpstr>
      <vt:lpstr>Wingdings 3</vt:lpstr>
      <vt:lpstr>Arial</vt:lpstr>
      <vt:lpstr>Ion</vt:lpstr>
      <vt:lpstr>STRATEGIC INSIGHTS AND COMPETITIVE EDGE: A COMPREHENSIVE EXTERNSHIP JOURNEY</vt:lpstr>
      <vt:lpstr>PowerPoint Presentation</vt:lpstr>
      <vt:lpstr>Overview of Pricing Models and Prices Charged</vt:lpstr>
      <vt:lpstr>Device Frequency and Spend Amount</vt:lpstr>
      <vt:lpstr>Return On Ad Spend</vt:lpstr>
      <vt:lpstr>Value Proposition</vt:lpstr>
      <vt:lpstr>[Concluding Insights] </vt:lpstr>
      <vt:lpstr>Reference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Chintu</dc:creator>
  <cp:lastModifiedBy>Sandeep Chintu</cp:lastModifiedBy>
  <cp:revision>6</cp:revision>
  <dcterms:modified xsi:type="dcterms:W3CDTF">2024-09-10T19:07:56Z</dcterms:modified>
</cp:coreProperties>
</file>