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4" r:id="rId3"/>
    <p:sldId id="330" r:id="rId4"/>
    <p:sldId id="388" r:id="rId5"/>
    <p:sldId id="389" r:id="rId6"/>
    <p:sldId id="390" r:id="rId7"/>
    <p:sldId id="393" r:id="rId8"/>
    <p:sldId id="392" r:id="rId9"/>
    <p:sldId id="391" r:id="rId10"/>
    <p:sldId id="342" r:id="rId11"/>
    <p:sldId id="344" r:id="rId12"/>
    <p:sldId id="375" r:id="rId13"/>
    <p:sldId id="376" r:id="rId14"/>
    <p:sldId id="378" r:id="rId15"/>
    <p:sldId id="382" r:id="rId16"/>
    <p:sldId id="383" r:id="rId17"/>
    <p:sldId id="380" r:id="rId18"/>
    <p:sldId id="386" r:id="rId19"/>
    <p:sldId id="381" r:id="rId20"/>
    <p:sldId id="384" r:id="rId21"/>
    <p:sldId id="387" r:id="rId22"/>
    <p:sldId id="338" r:id="rId23"/>
    <p:sldId id="340" r:id="rId24"/>
    <p:sldId id="348" r:id="rId25"/>
    <p:sldId id="349" r:id="rId26"/>
    <p:sldId id="352" r:id="rId27"/>
    <p:sldId id="353" r:id="rId28"/>
    <p:sldId id="354" r:id="rId29"/>
    <p:sldId id="355" r:id="rId30"/>
    <p:sldId id="357" r:id="rId31"/>
    <p:sldId id="358" r:id="rId32"/>
    <p:sldId id="356" r:id="rId33"/>
    <p:sldId id="360" r:id="rId34"/>
    <p:sldId id="364" r:id="rId35"/>
    <p:sldId id="361" r:id="rId36"/>
    <p:sldId id="363" r:id="rId37"/>
    <p:sldId id="367" r:id="rId38"/>
    <p:sldId id="366" r:id="rId39"/>
    <p:sldId id="368" r:id="rId40"/>
    <p:sldId id="278" r:id="rId41"/>
  </p:sldIdLst>
  <p:sldSz cx="10688638" cy="75628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89929"/>
    <a:srgbClr val="E5AD30"/>
    <a:srgbClr val="FFBC21"/>
    <a:srgbClr val="FF91AA"/>
    <a:srgbClr val="FF8290"/>
    <a:srgbClr val="FF0F7F"/>
    <a:srgbClr val="400080"/>
    <a:srgbClr val="FF8000"/>
    <a:srgbClr val="A3C5FF"/>
    <a:srgbClr val="428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72" y="-112"/>
      </p:cViewPr>
      <p:guideLst>
        <p:guide orient="horz" pos="83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E433-C549-1F4F-AA9A-0A8FCE6813F5}" type="datetimeFigureOut">
              <a:rPr lang="en-US" smtClean="0"/>
              <a:t>28/02/16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8D35-AA9F-5A41-A44C-7D11F570CA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844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C57F9-FED6-E54C-90FC-1A614F632D09}" type="datetimeFigureOut">
              <a:rPr lang="en-US" smtClean="0"/>
              <a:t>28/02/16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A980F-770E-CB48-A7F8-D7360A9BD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469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980F-770E-CB48-A7F8-D7360A9BD1C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36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9" y="2349387"/>
            <a:ext cx="9085343" cy="1621111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6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84" y="2097982"/>
            <a:ext cx="10053670" cy="5177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13938" y="6300535"/>
            <a:ext cx="1244600" cy="6731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491512" y="1537936"/>
            <a:ext cx="5632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Title</a:t>
            </a:r>
            <a:endParaRPr lang="en-US" sz="24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6738" y="394562"/>
            <a:ext cx="1701800" cy="71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688638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0" i="0" strike="noStrike" cap="none" spc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/>
                <a:latin typeface="Gill Sans Light"/>
                <a:cs typeface="Gill Sans Light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Gill Sans Light"/>
                <a:cs typeface="Gill Sans Light"/>
              </a:defRPr>
            </a:lvl1pPr>
            <a:lvl2pPr marL="742950" indent="-285750">
              <a:buFont typeface="Wingdings" charset="2"/>
              <a:buChar char="§"/>
              <a:defRPr sz="2400" b="0" i="0">
                <a:solidFill>
                  <a:schemeClr val="bg1"/>
                </a:solidFill>
                <a:latin typeface="Gill Sans Light"/>
                <a:cs typeface="Gill Sans Light"/>
              </a:defRPr>
            </a:lvl2pPr>
            <a:lvl3pPr marL="1143000" indent="-228600">
              <a:buFont typeface="Courier New"/>
              <a:buChar char="o"/>
              <a:defRPr sz="2000" b="0" i="0">
                <a:solidFill>
                  <a:schemeClr val="bg1"/>
                </a:solidFill>
                <a:latin typeface="Gill Sans Light"/>
                <a:cs typeface="Gill Sans Light"/>
              </a:defRPr>
            </a:lvl3pPr>
            <a:lvl4pPr>
              <a:defRPr sz="1800" b="0" i="0">
                <a:solidFill>
                  <a:schemeClr val="bg1"/>
                </a:solidFill>
                <a:latin typeface="Gill Sans Light"/>
                <a:cs typeface="Gill Sans Light"/>
              </a:defRPr>
            </a:lvl4pPr>
            <a:lvl5pPr>
              <a:defRPr sz="1800" b="0" i="0">
                <a:solidFill>
                  <a:schemeClr val="bg1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FFFFFF"/>
                </a:solidFill>
                <a:latin typeface="Gill Sans Light"/>
                <a:cs typeface="Gill Sans Light"/>
              </a:defRPr>
            </a:lvl1pPr>
          </a:lstStyle>
          <a:p>
            <a:fld id="{C3A0C06B-9A85-1E4D-8424-B6AC8E78A9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433" y="7009643"/>
            <a:ext cx="2494016" cy="402652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dirty="0" smtClean="0"/>
              <a:t>Sebastian Schmeier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/>
                <a:cs typeface="Gill Sans Light"/>
              </a:defRPr>
            </a:lvl1pPr>
          </a:lstStyle>
          <a:p>
            <a:fld id="{C357F887-9484-EE4E-9185-A6CB3DFE79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3" y="302865"/>
            <a:ext cx="9619774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764666"/>
            <a:ext cx="9619774" cy="499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3"/>
            <a:ext cx="338473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2" y="7009643"/>
            <a:ext cx="249401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E3E3E"/>
                </a:solidFill>
              </a:defRPr>
            </a:lvl1pPr>
          </a:lstStyle>
          <a:p>
            <a:fld id="{C357F887-9484-EE4E-9185-A6CB3DFE79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kern="1200" cap="none" spc="0">
          <a:ln w="10160">
            <a:solidFill>
              <a:schemeClr val="accent1"/>
            </a:solidFill>
            <a:prstDash val="solid"/>
          </a:ln>
          <a:solidFill>
            <a:srgbClr val="FFFFFF"/>
          </a:solidFill>
          <a:effectLst>
            <a:outerShdw blurRad="38100" dist="32000" dir="5400000" algn="tl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938" y="6300535"/>
            <a:ext cx="1244600" cy="673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38" y="394562"/>
            <a:ext cx="1701800" cy="7112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83060" y="4547935"/>
            <a:ext cx="4999434" cy="1752600"/>
          </a:xfrm>
        </p:spPr>
        <p:txBody>
          <a:bodyPr>
            <a:normAutofit/>
          </a:bodyPr>
          <a:lstStyle/>
          <a:p>
            <a:r>
              <a:rPr lang="en-AU" sz="20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Sebastian Schmeier</a:t>
            </a:r>
          </a:p>
          <a:p>
            <a:r>
              <a:rPr lang="en-AU" sz="2000" dirty="0" err="1">
                <a:solidFill>
                  <a:srgbClr val="FFFFFF"/>
                </a:solidFill>
                <a:latin typeface="Gill Sans Light"/>
                <a:cs typeface="Gill Sans Light"/>
              </a:rPr>
              <a:t>s.schmeier@</a:t>
            </a:r>
            <a:r>
              <a:rPr lang="en-AU" sz="2000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gmail.com</a:t>
            </a:r>
            <a:endParaRPr lang="en-AU" sz="2000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r>
              <a:rPr lang="en-AU" sz="2000" dirty="0">
                <a:solidFill>
                  <a:srgbClr val="FFFFFF"/>
                </a:solidFill>
                <a:latin typeface="Gill Sans Light"/>
                <a:cs typeface="Gill Sans Light"/>
              </a:rPr>
              <a:t>http://</a:t>
            </a:r>
            <a:r>
              <a:rPr lang="en-AU" sz="2000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sschmeier.com</a:t>
            </a:r>
            <a:r>
              <a:rPr lang="en-AU" sz="20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/</a:t>
            </a:r>
            <a:r>
              <a:rPr lang="en-AU" sz="2000" dirty="0" err="1">
                <a:solidFill>
                  <a:srgbClr val="FFFFFF"/>
                </a:solidFill>
                <a:latin typeface="Gill Sans Light"/>
                <a:cs typeface="Gill Sans Light"/>
              </a:rPr>
              <a:t>bioinf</a:t>
            </a:r>
            <a:r>
              <a:rPr lang="en-AU" sz="2000" dirty="0">
                <a:solidFill>
                  <a:srgbClr val="FFFFFF"/>
                </a:solidFill>
                <a:latin typeface="Gill Sans Light"/>
                <a:cs typeface="Gill Sans Light"/>
              </a:rPr>
              <a:t>-workshop/</a:t>
            </a:r>
            <a:endParaRPr lang="en-AU" sz="2000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r>
              <a:rPr lang="en-AU" sz="20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2016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40755" y="2672286"/>
            <a:ext cx="7373183" cy="1470025"/>
          </a:xfrm>
          <a:effectLst/>
        </p:spPr>
        <p:txBody>
          <a:bodyPr>
            <a:normAutofit/>
          </a:bodyPr>
          <a:lstStyle/>
          <a:p>
            <a:pPr algn="ctr"/>
            <a:r>
              <a:rPr lang="en-AU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Genome </a:t>
            </a:r>
            <a:r>
              <a:rPr lang="en-AU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Assembly: </a:t>
            </a:r>
            <a:r>
              <a:rPr lang="en-AU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  <a:t/>
            </a:r>
            <a:br>
              <a:rPr lang="en-AU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AU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An Introduction</a:t>
            </a:r>
            <a:endParaRPr lang="en-AU" sz="36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fragment assembly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Given: A set of reads (strings) {</a:t>
            </a:r>
            <a:r>
              <a:rPr lang="en-AU" i="1" dirty="0"/>
              <a:t>s</a:t>
            </a:r>
            <a:r>
              <a:rPr lang="en-AU" sz="1400" i="1" dirty="0"/>
              <a:t>1</a:t>
            </a:r>
            <a:r>
              <a:rPr lang="en-AU" i="1" dirty="0"/>
              <a:t>, s</a:t>
            </a:r>
            <a:r>
              <a:rPr lang="en-AU" sz="1400" i="1" dirty="0"/>
              <a:t>2</a:t>
            </a:r>
            <a:r>
              <a:rPr lang="en-AU" i="1" dirty="0"/>
              <a:t>, … , </a:t>
            </a:r>
            <a:r>
              <a:rPr lang="en-AU" i="1" dirty="0" err="1"/>
              <a:t>s</a:t>
            </a:r>
            <a:r>
              <a:rPr lang="en-AU" sz="1400" i="1" dirty="0" err="1"/>
              <a:t>n</a:t>
            </a:r>
            <a:r>
              <a:rPr lang="en-AU" sz="1400" i="1" dirty="0"/>
              <a:t> </a:t>
            </a:r>
            <a:r>
              <a:rPr lang="en-AU" dirty="0"/>
              <a:t>}</a:t>
            </a:r>
          </a:p>
          <a:p>
            <a:r>
              <a:rPr lang="en-AU" dirty="0" smtClean="0"/>
              <a:t>Do</a:t>
            </a:r>
            <a:r>
              <a:rPr lang="en-AU" dirty="0"/>
              <a:t>: Determine a large string </a:t>
            </a:r>
            <a:r>
              <a:rPr lang="en-AU" i="1" dirty="0"/>
              <a:t>s</a:t>
            </a:r>
            <a:r>
              <a:rPr lang="en-AU" dirty="0"/>
              <a:t> that “best explains” </a:t>
            </a:r>
            <a:r>
              <a:rPr lang="en-AU" dirty="0" smtClean="0"/>
              <a:t>the reads</a:t>
            </a:r>
          </a:p>
          <a:p>
            <a:pPr marL="342900" lvl="1" indent="-342900">
              <a:buFont typeface="Arial"/>
              <a:buChar char="•"/>
            </a:pPr>
            <a:endParaRPr lang="en-AU" dirty="0" smtClean="0"/>
          </a:p>
          <a:p>
            <a:r>
              <a:rPr lang="en-AU" dirty="0" smtClean="0"/>
              <a:t>What </a:t>
            </a:r>
            <a:r>
              <a:rPr lang="en-AU" dirty="0"/>
              <a:t>do we mean by “best explains”?</a:t>
            </a:r>
          </a:p>
          <a:p>
            <a:r>
              <a:rPr lang="en-AU" dirty="0" smtClean="0"/>
              <a:t>What </a:t>
            </a:r>
            <a:r>
              <a:rPr lang="en-AU" dirty="0"/>
              <a:t>assumptions might we require?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3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Shortest superstring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AU" sz="2800" dirty="0" smtClean="0"/>
              <a:t>Objective</a:t>
            </a:r>
            <a:r>
              <a:rPr lang="en-AU" sz="2800" dirty="0"/>
              <a:t>: Find a string </a:t>
            </a:r>
            <a:r>
              <a:rPr lang="en-AU" sz="2800" i="1" dirty="0"/>
              <a:t>s</a:t>
            </a:r>
            <a:r>
              <a:rPr lang="en-AU" sz="2800" dirty="0"/>
              <a:t> such that</a:t>
            </a:r>
          </a:p>
          <a:p>
            <a:pPr marL="742950" lvl="2" indent="-342900">
              <a:buFont typeface="Arial"/>
              <a:buChar char="•"/>
            </a:pPr>
            <a:r>
              <a:rPr lang="en-AU" sz="2400" dirty="0"/>
              <a:t>all reads s</a:t>
            </a:r>
            <a:r>
              <a:rPr lang="en-AU" sz="2400" baseline="-25000" dirty="0"/>
              <a:t>1</a:t>
            </a:r>
            <a:r>
              <a:rPr lang="en-AU" sz="2400" dirty="0"/>
              <a:t>, s</a:t>
            </a:r>
            <a:r>
              <a:rPr lang="en-AU" sz="2400" baseline="-25000" dirty="0"/>
              <a:t>2</a:t>
            </a:r>
            <a:r>
              <a:rPr lang="en-AU" sz="2400" dirty="0"/>
              <a:t>, … , </a:t>
            </a:r>
            <a:r>
              <a:rPr lang="en-AU" sz="2400" dirty="0" err="1"/>
              <a:t>s</a:t>
            </a:r>
            <a:r>
              <a:rPr lang="en-AU" sz="2400" baseline="-25000" dirty="0" err="1"/>
              <a:t>n</a:t>
            </a:r>
            <a:r>
              <a:rPr lang="en-AU" sz="2400" dirty="0"/>
              <a:t> are substrings of </a:t>
            </a:r>
            <a:r>
              <a:rPr lang="en-AU" sz="2400" i="1" dirty="0"/>
              <a:t>s</a:t>
            </a:r>
          </a:p>
          <a:p>
            <a:pPr marL="742950" lvl="2" indent="-342900">
              <a:buFont typeface="Arial"/>
              <a:buChar char="•"/>
            </a:pPr>
            <a:r>
              <a:rPr lang="en-AU" sz="2400" i="1" dirty="0"/>
              <a:t>s</a:t>
            </a:r>
            <a:r>
              <a:rPr lang="en-AU" sz="2400" dirty="0"/>
              <a:t> </a:t>
            </a:r>
            <a:r>
              <a:rPr lang="en-AU" sz="2400" dirty="0" smtClean="0"/>
              <a:t>is </a:t>
            </a:r>
            <a:r>
              <a:rPr lang="en-AU" sz="2400" dirty="0"/>
              <a:t>as short as </a:t>
            </a:r>
            <a:r>
              <a:rPr lang="en-AU" sz="2400" dirty="0" smtClean="0"/>
              <a:t>possible</a:t>
            </a:r>
          </a:p>
          <a:p>
            <a:pPr marL="742950" lvl="2" indent="-342900">
              <a:buFont typeface="Arial"/>
              <a:buChar char="•"/>
            </a:pPr>
            <a:endParaRPr lang="en-AU" dirty="0"/>
          </a:p>
          <a:p>
            <a:r>
              <a:rPr lang="en-AU" dirty="0"/>
              <a:t>Assumptions:</a:t>
            </a:r>
          </a:p>
          <a:p>
            <a:pPr lvl="1"/>
            <a:r>
              <a:rPr lang="en-AU" dirty="0" smtClean="0"/>
              <a:t>Reads </a:t>
            </a:r>
            <a:r>
              <a:rPr lang="en-AU" dirty="0"/>
              <a:t>are 100% </a:t>
            </a:r>
            <a:r>
              <a:rPr lang="en-AU" dirty="0" smtClean="0"/>
              <a:t>accurate</a:t>
            </a:r>
          </a:p>
          <a:p>
            <a:pPr lvl="1"/>
            <a:r>
              <a:rPr lang="en-AU" dirty="0" smtClean="0"/>
              <a:t>Identical </a:t>
            </a:r>
            <a:r>
              <a:rPr lang="en-AU" dirty="0"/>
              <a:t>reads must come from the same </a:t>
            </a:r>
            <a:r>
              <a:rPr lang="en-AU" dirty="0" smtClean="0"/>
              <a:t>location on </a:t>
            </a:r>
            <a:r>
              <a:rPr lang="en-AU" dirty="0"/>
              <a:t>the </a:t>
            </a:r>
            <a:r>
              <a:rPr lang="en-AU" dirty="0" smtClean="0"/>
              <a:t>genome</a:t>
            </a:r>
          </a:p>
          <a:p>
            <a:pPr lvl="1"/>
            <a:r>
              <a:rPr lang="en-AU" dirty="0" smtClean="0"/>
              <a:t>“</a:t>
            </a:r>
            <a:r>
              <a:rPr lang="en-AU" dirty="0"/>
              <a:t>best” = “simplest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8104" y="27988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372" y="194594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1096" y="116111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0605" y="2768178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09140" y="967118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61684" y="1684331"/>
            <a:ext cx="1796129" cy="4877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3838" y="1789355"/>
            <a:ext cx="374047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39405" y="23638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913372" y="195045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3771096" y="110212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088069" y="2768178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1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2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0800000" flipV="1">
            <a:off x="4192815" y="2172119"/>
            <a:ext cx="61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1186" y="520785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5409" y="881965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7468" y="123166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16063" y="1588968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606541" y="1480370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928584" y="2424723"/>
            <a:ext cx="241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ATGCGTGGCA    </a:t>
            </a:r>
            <a:endParaRPr lang="en-AU" sz="28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119787" y="1044005"/>
            <a:ext cx="0" cy="13807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42356" y="2046472"/>
            <a:ext cx="0" cy="4649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The assumption is that all substrings are represented</a:t>
            </a:r>
          </a:p>
          <a:p>
            <a:r>
              <a:rPr lang="en-AU" sz="2000" dirty="0" smtClean="0">
                <a:solidFill>
                  <a:srgbClr val="FFFFFF"/>
                </a:solidFill>
              </a:rPr>
              <a:t>Even modern sequencers that generate 100nt reads </a:t>
            </a:r>
            <a:r>
              <a:rPr lang="en-AU" sz="2000" b="1" u="sng" dirty="0" smtClean="0">
                <a:solidFill>
                  <a:srgbClr val="FFFFFF"/>
                </a:solidFill>
              </a:rPr>
              <a:t>do not </a:t>
            </a:r>
            <a:r>
              <a:rPr lang="en-AU" sz="2000" dirty="0" smtClean="0">
                <a:solidFill>
                  <a:srgbClr val="FFFFFF"/>
                </a:solidFill>
              </a:rPr>
              <a:t>cover all possible 100-mers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9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86677" y="2301316"/>
            <a:ext cx="196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make them unique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/>
          <p:cNvSpPr txBox="1"/>
          <p:nvPr/>
        </p:nvSpPr>
        <p:spPr>
          <a:xfrm>
            <a:off x="6134667" y="3352504"/>
            <a:ext cx="3491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Draw edge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to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r>
              <a:rPr lang="en-AU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AU" dirty="0">
                <a:solidFill>
                  <a:srgbClr val="FFFFFF"/>
                </a:solidFill>
              </a:rPr>
              <a:t>w</a:t>
            </a:r>
            <a:r>
              <a:rPr lang="en-AU" dirty="0" smtClean="0">
                <a:solidFill>
                  <a:srgbClr val="FFFFFF"/>
                </a:solidFill>
              </a:rPr>
              <a:t>here</a:t>
            </a:r>
            <a:endParaRPr lang="en-AU" dirty="0">
              <a:solidFill>
                <a:srgbClr val="FFFFFF"/>
              </a:solidFill>
            </a:endParaRPr>
          </a:p>
          <a:p>
            <a:r>
              <a:rPr lang="en-AU" u="sng" dirty="0" smtClean="0">
                <a:solidFill>
                  <a:srgbClr val="FFFFFF"/>
                </a:solidFill>
              </a:rPr>
              <a:t>suffix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overlaps </a:t>
            </a:r>
            <a:r>
              <a:rPr lang="en-AU" u="sng" dirty="0" smtClean="0">
                <a:solidFill>
                  <a:srgbClr val="FFFFFF"/>
                </a:solidFill>
              </a:rPr>
              <a:t>prefix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endParaRPr lang="en-AU" i="1" dirty="0">
              <a:solidFill>
                <a:srgbClr val="FFFFFF"/>
              </a:solidFill>
            </a:endParaRPr>
          </a:p>
        </p:txBody>
      </p:sp>
      <p:sp>
        <p:nvSpPr>
          <p:cNvPr id="4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3352504"/>
            <a:ext cx="3491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Draw edge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to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r>
              <a:rPr lang="en-AU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AU" dirty="0">
                <a:solidFill>
                  <a:srgbClr val="FFFFFF"/>
                </a:solidFill>
              </a:rPr>
              <a:t>w</a:t>
            </a:r>
            <a:r>
              <a:rPr lang="en-AU" dirty="0" smtClean="0">
                <a:solidFill>
                  <a:srgbClr val="FFFFFF"/>
                </a:solidFill>
              </a:rPr>
              <a:t>here</a:t>
            </a:r>
            <a:endParaRPr lang="en-AU" dirty="0">
              <a:solidFill>
                <a:srgbClr val="FFFFFF"/>
              </a:solidFill>
            </a:endParaRPr>
          </a:p>
          <a:p>
            <a:r>
              <a:rPr lang="en-AU" u="sng" dirty="0" smtClean="0">
                <a:solidFill>
                  <a:srgbClr val="FFFFFF"/>
                </a:solidFill>
              </a:rPr>
              <a:t>suffix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overlaps </a:t>
            </a:r>
            <a:r>
              <a:rPr lang="en-AU" u="sng" dirty="0" smtClean="0">
                <a:solidFill>
                  <a:srgbClr val="FFFFFF"/>
                </a:solidFill>
              </a:rPr>
              <a:t>prefix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051636" y="4513253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15951" y="4827338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73878" y="3447767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3352504"/>
            <a:ext cx="3491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Draw edge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to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r>
              <a:rPr lang="en-AU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AU" dirty="0">
                <a:solidFill>
                  <a:srgbClr val="FFFFFF"/>
                </a:solidFill>
              </a:rPr>
              <a:t>w</a:t>
            </a:r>
            <a:r>
              <a:rPr lang="en-AU" dirty="0" smtClean="0">
                <a:solidFill>
                  <a:srgbClr val="FFFFFF"/>
                </a:solidFill>
              </a:rPr>
              <a:t>here</a:t>
            </a:r>
            <a:endParaRPr lang="en-AU" dirty="0">
              <a:solidFill>
                <a:srgbClr val="FFFFFF"/>
              </a:solidFill>
            </a:endParaRPr>
          </a:p>
          <a:p>
            <a:r>
              <a:rPr lang="en-AU" u="sng" dirty="0" smtClean="0">
                <a:solidFill>
                  <a:srgbClr val="FFFFFF"/>
                </a:solidFill>
              </a:rPr>
              <a:t>suffix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overlaps </a:t>
            </a:r>
            <a:r>
              <a:rPr lang="en-AU" u="sng" dirty="0" smtClean="0">
                <a:solidFill>
                  <a:srgbClr val="FFFFFF"/>
                </a:solidFill>
              </a:rPr>
              <a:t>prefix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85230" y="3456466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86019" y="2645902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18185" y="3690826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36" idx="2"/>
          </p:cNvCxnSpPr>
          <p:nvPr/>
        </p:nvCxnSpPr>
        <p:spPr>
          <a:xfrm>
            <a:off x="2775871" y="2524696"/>
            <a:ext cx="272551" cy="1444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8" idx="0"/>
          </p:cNvCxnSpPr>
          <p:nvPr/>
        </p:nvCxnSpPr>
        <p:spPr>
          <a:xfrm>
            <a:off x="3731449" y="2669108"/>
            <a:ext cx="639564" cy="1209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0" idx="2"/>
          </p:cNvCxnSpPr>
          <p:nvPr/>
        </p:nvCxnSpPr>
        <p:spPr>
          <a:xfrm flipV="1">
            <a:off x="3123779" y="4613242"/>
            <a:ext cx="899282" cy="760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39" idx="4"/>
          </p:cNvCxnSpPr>
          <p:nvPr/>
        </p:nvCxnSpPr>
        <p:spPr>
          <a:xfrm flipV="1">
            <a:off x="4364575" y="3798036"/>
            <a:ext cx="643120" cy="6011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0" idx="1"/>
            <a:endCxn id="35" idx="4"/>
          </p:cNvCxnSpPr>
          <p:nvPr/>
        </p:nvCxnSpPr>
        <p:spPr>
          <a:xfrm flipH="1" flipV="1">
            <a:off x="2434358" y="2748892"/>
            <a:ext cx="1688730" cy="171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3352504"/>
            <a:ext cx="3491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Draw edge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to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r>
              <a:rPr lang="en-AU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AU" dirty="0">
                <a:solidFill>
                  <a:srgbClr val="FFFFFF"/>
                </a:solidFill>
              </a:rPr>
              <a:t>w</a:t>
            </a:r>
            <a:r>
              <a:rPr lang="en-AU" dirty="0" smtClean="0">
                <a:solidFill>
                  <a:srgbClr val="FFFFFF"/>
                </a:solidFill>
              </a:rPr>
              <a:t>here</a:t>
            </a:r>
            <a:endParaRPr lang="en-AU" dirty="0">
              <a:solidFill>
                <a:srgbClr val="FFFFFF"/>
              </a:solidFill>
            </a:endParaRPr>
          </a:p>
          <a:p>
            <a:r>
              <a:rPr lang="en-AU" u="sng" dirty="0" smtClean="0">
                <a:solidFill>
                  <a:srgbClr val="FFFFFF"/>
                </a:solidFill>
              </a:rPr>
              <a:t>suffix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overlaps </a:t>
            </a:r>
            <a:r>
              <a:rPr lang="en-AU" u="sng" dirty="0" smtClean="0">
                <a:solidFill>
                  <a:srgbClr val="FFFFFF"/>
                </a:solidFill>
              </a:rPr>
              <a:t>prefix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5" idx="0"/>
          </p:cNvCxnSpPr>
          <p:nvPr/>
        </p:nvCxnSpPr>
        <p:spPr>
          <a:xfrm flipH="1">
            <a:off x="2800521" y="3218246"/>
            <a:ext cx="1570492" cy="12936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 flipH="1">
            <a:off x="1737228" y="3004150"/>
            <a:ext cx="2292271" cy="21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5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36" idx="2"/>
          </p:cNvCxnSpPr>
          <p:nvPr/>
        </p:nvCxnSpPr>
        <p:spPr>
          <a:xfrm>
            <a:off x="2775871" y="2524696"/>
            <a:ext cx="272551" cy="144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8" idx="0"/>
          </p:cNvCxnSpPr>
          <p:nvPr/>
        </p:nvCxnSpPr>
        <p:spPr>
          <a:xfrm>
            <a:off x="3731449" y="2669108"/>
            <a:ext cx="639564" cy="1209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0" idx="2"/>
          </p:cNvCxnSpPr>
          <p:nvPr/>
        </p:nvCxnSpPr>
        <p:spPr>
          <a:xfrm flipV="1">
            <a:off x="3123779" y="4613242"/>
            <a:ext cx="899282" cy="76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39" idx="4"/>
          </p:cNvCxnSpPr>
          <p:nvPr/>
        </p:nvCxnSpPr>
        <p:spPr>
          <a:xfrm flipV="1">
            <a:off x="4364575" y="3798036"/>
            <a:ext cx="643120" cy="601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0" idx="1"/>
            <a:endCxn id="35" idx="4"/>
          </p:cNvCxnSpPr>
          <p:nvPr/>
        </p:nvCxnSpPr>
        <p:spPr>
          <a:xfrm flipH="1" flipV="1">
            <a:off x="2434358" y="2748892"/>
            <a:ext cx="1688730" cy="171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2672428"/>
            <a:ext cx="4019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Find </a:t>
            </a:r>
            <a:r>
              <a:rPr lang="en-AU" b="1" dirty="0" smtClean="0">
                <a:solidFill>
                  <a:srgbClr val="FFFFFF"/>
                </a:solidFill>
              </a:rPr>
              <a:t>Hamiltonian path</a:t>
            </a:r>
            <a:r>
              <a:rPr lang="en-AU" dirty="0" smtClean="0">
                <a:solidFill>
                  <a:srgbClr val="FFFFFF"/>
                </a:solidFill>
              </a:rPr>
              <a:t>, that is, a </a:t>
            </a:r>
          </a:p>
          <a:p>
            <a:r>
              <a:rPr lang="en-AU" dirty="0" smtClean="0">
                <a:solidFill>
                  <a:srgbClr val="FFFFFF"/>
                </a:solidFill>
              </a:rPr>
              <a:t>path that visits every </a:t>
            </a:r>
            <a:r>
              <a:rPr lang="en-AU" u="sng" dirty="0" smtClean="0">
                <a:solidFill>
                  <a:srgbClr val="FFFFFF"/>
                </a:solidFill>
              </a:rPr>
              <a:t>vertex</a:t>
            </a:r>
            <a:r>
              <a:rPr lang="en-AU" dirty="0" smtClean="0">
                <a:solidFill>
                  <a:srgbClr val="FFFFFF"/>
                </a:solidFill>
              </a:rPr>
              <a:t> exactly once</a:t>
            </a:r>
          </a:p>
          <a:p>
            <a:endParaRPr lang="en-AU" i="1" dirty="0">
              <a:solidFill>
                <a:srgbClr val="FFFFFF"/>
              </a:solidFill>
            </a:endParaRPr>
          </a:p>
          <a:p>
            <a:r>
              <a:rPr lang="en-AU" i="1" dirty="0" smtClean="0">
                <a:solidFill>
                  <a:srgbClr val="FFFFFF"/>
                </a:solidFill>
              </a:rPr>
              <a:t>Record the First letter of each vertex + </a:t>
            </a:r>
          </a:p>
          <a:p>
            <a:r>
              <a:rPr lang="en-AU" i="1" dirty="0" smtClean="0">
                <a:solidFill>
                  <a:srgbClr val="FFFFFF"/>
                </a:solidFill>
              </a:rPr>
              <a:t>All letters of last </a:t>
            </a:r>
            <a:r>
              <a:rPr lang="en-AU" i="1" dirty="0">
                <a:solidFill>
                  <a:srgbClr val="FFFFFF"/>
                </a:solidFill>
              </a:rPr>
              <a:t>v</a:t>
            </a:r>
            <a:r>
              <a:rPr lang="en-AU" i="1" dirty="0" smtClean="0">
                <a:solidFill>
                  <a:srgbClr val="FFFFFF"/>
                </a:solidFill>
              </a:rPr>
              <a:t>ertex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5" idx="0"/>
          </p:cNvCxnSpPr>
          <p:nvPr/>
        </p:nvCxnSpPr>
        <p:spPr>
          <a:xfrm flipH="1">
            <a:off x="2800521" y="3218246"/>
            <a:ext cx="1570492" cy="12936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 flipH="1">
            <a:off x="1737228" y="3004150"/>
            <a:ext cx="2292271" cy="21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7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6"/>
            <a:ext cx="9979466" cy="4991131"/>
          </a:xfrm>
        </p:spPr>
        <p:txBody>
          <a:bodyPr>
            <a:normAutofit/>
          </a:bodyPr>
          <a:lstStyle/>
          <a:p>
            <a:r>
              <a:rPr lang="en-AU" i="1" dirty="0"/>
              <a:t>De novo</a:t>
            </a:r>
            <a:r>
              <a:rPr lang="en-AU" dirty="0"/>
              <a:t> genome </a:t>
            </a:r>
            <a:r>
              <a:rPr lang="en-AU" dirty="0" smtClean="0"/>
              <a:t>assembly</a:t>
            </a:r>
          </a:p>
          <a:p>
            <a:r>
              <a:rPr lang="en-AU" dirty="0"/>
              <a:t>The fragment assembly </a:t>
            </a:r>
            <a:r>
              <a:rPr lang="en-AU" dirty="0" smtClean="0"/>
              <a:t>problem</a:t>
            </a:r>
          </a:p>
          <a:p>
            <a:r>
              <a:rPr lang="en-AU" dirty="0"/>
              <a:t>Shortest superstring </a:t>
            </a:r>
            <a:r>
              <a:rPr lang="en-AU" dirty="0" smtClean="0"/>
              <a:t>problem</a:t>
            </a:r>
          </a:p>
          <a:p>
            <a:r>
              <a:rPr lang="en-AU" dirty="0"/>
              <a:t>Seven bridges of </a:t>
            </a:r>
            <a:r>
              <a:rPr lang="en-AU" dirty="0" err="1" smtClean="0"/>
              <a:t>Königsberg</a:t>
            </a:r>
            <a:endParaRPr lang="en-AU" dirty="0" smtClean="0"/>
          </a:p>
          <a:p>
            <a:r>
              <a:rPr lang="en-AU" dirty="0"/>
              <a:t>Assembly as a graph theoretical </a:t>
            </a:r>
            <a:r>
              <a:rPr lang="en-AU" dirty="0" smtClean="0"/>
              <a:t>problem</a:t>
            </a:r>
          </a:p>
          <a:p>
            <a:r>
              <a:rPr lang="en-AU" dirty="0"/>
              <a:t>We construct a </a:t>
            </a:r>
            <a:r>
              <a:rPr lang="en-AU" b="1" i="1" dirty="0"/>
              <a:t>de </a:t>
            </a:r>
            <a:r>
              <a:rPr lang="en-AU" b="1" i="1" dirty="0" err="1"/>
              <a:t>Bruijn</a:t>
            </a:r>
            <a:r>
              <a:rPr lang="en-AU" b="1" i="1" dirty="0"/>
              <a:t> </a:t>
            </a:r>
            <a:r>
              <a:rPr lang="en-AU" b="1" dirty="0" smtClean="0"/>
              <a:t>graph</a:t>
            </a:r>
            <a:endParaRPr lang="en-AU" dirty="0"/>
          </a:p>
          <a:p>
            <a:r>
              <a:rPr lang="en-AU" dirty="0" smtClean="0"/>
              <a:t>Underlying </a:t>
            </a:r>
            <a:r>
              <a:rPr lang="en-AU" dirty="0"/>
              <a:t>assumptions of genome assemblies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>
              <a:buFont typeface="Wingdings" charset="0"/>
              <a:buChar char="ß"/>
            </a:pPr>
            <a:r>
              <a:rPr lang="en-AU" sz="2000" b="1" dirty="0" smtClean="0">
                <a:solidFill>
                  <a:srgbClr val="FFFFFF"/>
                </a:solidFill>
                <a:sym typeface="Wingdings"/>
              </a:rPr>
              <a:t>UNFORTUNATELY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: The Hamiltonian path problem is </a:t>
            </a:r>
            <a:r>
              <a:rPr lang="en-AU" sz="2000" u="sng" dirty="0" smtClean="0">
                <a:solidFill>
                  <a:srgbClr val="FFFFFF"/>
                </a:solidFill>
                <a:sym typeface="Wingdings"/>
              </a:rPr>
              <a:t>very difficult to solve 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(</a:t>
            </a:r>
            <a:r>
              <a:rPr lang="en-AU" sz="2000" dirty="0" err="1" smtClean="0">
                <a:solidFill>
                  <a:srgbClr val="FFFFFF"/>
                </a:solidFill>
                <a:sym typeface="Wingdings"/>
              </a:rPr>
              <a:t>np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-complete) </a:t>
            </a: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A</a:t>
            </a:r>
            <a:r>
              <a:rPr lang="en-AU" dirty="0" smtClean="0">
                <a:solidFill>
                  <a:srgbClr val="FFFFFF"/>
                </a:solidFill>
              </a:rPr>
              <a:t>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T</a:t>
            </a:r>
            <a:r>
              <a:rPr lang="en-AU" dirty="0" smtClean="0">
                <a:solidFill>
                  <a:srgbClr val="FFFFFF"/>
                </a:solidFill>
              </a:rPr>
              <a:t>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C</a:t>
            </a:r>
            <a:r>
              <a:rPr lang="en-AU" dirty="0" smtClean="0">
                <a:solidFill>
                  <a:srgbClr val="FFFFFF"/>
                </a:solidFill>
              </a:rPr>
              <a:t>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T</a:t>
            </a:r>
            <a:r>
              <a:rPr lang="en-AU" dirty="0" smtClean="0">
                <a:solidFill>
                  <a:srgbClr val="FFFFFF"/>
                </a:solidFill>
              </a:rPr>
              <a:t>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GCA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36" idx="2"/>
          </p:cNvCxnSpPr>
          <p:nvPr/>
        </p:nvCxnSpPr>
        <p:spPr>
          <a:xfrm>
            <a:off x="2775871" y="2524696"/>
            <a:ext cx="272551" cy="144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8" idx="0"/>
          </p:cNvCxnSpPr>
          <p:nvPr/>
        </p:nvCxnSpPr>
        <p:spPr>
          <a:xfrm>
            <a:off x="3731449" y="2669108"/>
            <a:ext cx="639564" cy="1209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0" idx="2"/>
          </p:cNvCxnSpPr>
          <p:nvPr/>
        </p:nvCxnSpPr>
        <p:spPr>
          <a:xfrm flipV="1">
            <a:off x="3123779" y="4613242"/>
            <a:ext cx="899282" cy="76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39" idx="4"/>
          </p:cNvCxnSpPr>
          <p:nvPr/>
        </p:nvCxnSpPr>
        <p:spPr>
          <a:xfrm flipV="1">
            <a:off x="4364575" y="3798036"/>
            <a:ext cx="643120" cy="601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0" idx="1"/>
            <a:endCxn id="35" idx="4"/>
          </p:cNvCxnSpPr>
          <p:nvPr/>
        </p:nvCxnSpPr>
        <p:spPr>
          <a:xfrm flipH="1" flipV="1">
            <a:off x="2434358" y="2748892"/>
            <a:ext cx="1688730" cy="171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2672428"/>
            <a:ext cx="4019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Find </a:t>
            </a:r>
            <a:r>
              <a:rPr lang="en-AU" b="1" dirty="0" smtClean="0">
                <a:solidFill>
                  <a:srgbClr val="FFFFFF"/>
                </a:solidFill>
              </a:rPr>
              <a:t>Hamiltonian path</a:t>
            </a:r>
            <a:r>
              <a:rPr lang="en-AU" dirty="0" smtClean="0">
                <a:solidFill>
                  <a:srgbClr val="FFFFFF"/>
                </a:solidFill>
              </a:rPr>
              <a:t>, that is, a </a:t>
            </a:r>
          </a:p>
          <a:p>
            <a:r>
              <a:rPr lang="en-AU" dirty="0" smtClean="0">
                <a:solidFill>
                  <a:srgbClr val="FFFFFF"/>
                </a:solidFill>
              </a:rPr>
              <a:t>path that visits every </a:t>
            </a:r>
            <a:r>
              <a:rPr lang="en-AU" u="sng" dirty="0" smtClean="0">
                <a:solidFill>
                  <a:srgbClr val="FFFFFF"/>
                </a:solidFill>
              </a:rPr>
              <a:t>vertex</a:t>
            </a:r>
            <a:r>
              <a:rPr lang="en-AU" dirty="0" smtClean="0">
                <a:solidFill>
                  <a:srgbClr val="FFFFFF"/>
                </a:solidFill>
              </a:rPr>
              <a:t> exactly once</a:t>
            </a:r>
          </a:p>
          <a:p>
            <a:endParaRPr lang="en-AU" i="1" dirty="0">
              <a:solidFill>
                <a:srgbClr val="FFFFFF"/>
              </a:solidFill>
            </a:endParaRPr>
          </a:p>
          <a:p>
            <a:r>
              <a:rPr lang="en-AU" i="1" dirty="0" smtClean="0">
                <a:solidFill>
                  <a:srgbClr val="FFFFFF"/>
                </a:solidFill>
              </a:rPr>
              <a:t>Record the First letter of each vertex + </a:t>
            </a:r>
          </a:p>
          <a:p>
            <a:r>
              <a:rPr lang="en-AU" i="1" dirty="0" smtClean="0">
                <a:solidFill>
                  <a:srgbClr val="FFFFFF"/>
                </a:solidFill>
              </a:rPr>
              <a:t>All letters of last </a:t>
            </a:r>
            <a:r>
              <a:rPr lang="en-AU" i="1" dirty="0">
                <a:solidFill>
                  <a:srgbClr val="FFFFFF"/>
                </a:solidFill>
              </a:rPr>
              <a:t>v</a:t>
            </a:r>
            <a:r>
              <a:rPr lang="en-AU" i="1" dirty="0" smtClean="0">
                <a:solidFill>
                  <a:srgbClr val="FFFFFF"/>
                </a:solidFill>
              </a:rPr>
              <a:t>ertex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5" idx="0"/>
          </p:cNvCxnSpPr>
          <p:nvPr/>
        </p:nvCxnSpPr>
        <p:spPr>
          <a:xfrm flipH="1">
            <a:off x="2800521" y="3218246"/>
            <a:ext cx="1570492" cy="12936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 flipH="1">
            <a:off x="1737228" y="3004150"/>
            <a:ext cx="2292271" cy="21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19978" y="4250307"/>
            <a:ext cx="2270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ATGCGTGGCA    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9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4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>
              <a:buFont typeface="Wingdings" charset="0"/>
              <a:buChar char="ß"/>
            </a:pPr>
            <a:r>
              <a:rPr lang="en-AU" sz="2000" b="1" dirty="0" smtClean="0">
                <a:solidFill>
                  <a:srgbClr val="FFFFFF"/>
                </a:solidFill>
                <a:sym typeface="Wingdings"/>
              </a:rPr>
              <a:t>UNFORTUNATELY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: The Hamiltonian path problem is </a:t>
            </a:r>
            <a:r>
              <a:rPr lang="en-AU" sz="2000" u="sng" dirty="0" smtClean="0">
                <a:solidFill>
                  <a:srgbClr val="FFFFFF"/>
                </a:solidFill>
                <a:sym typeface="Wingdings"/>
              </a:rPr>
              <a:t>very difficult to solve 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(</a:t>
            </a:r>
            <a:r>
              <a:rPr lang="en-AU" sz="2000" dirty="0" err="1" smtClean="0">
                <a:solidFill>
                  <a:srgbClr val="FFFFFF"/>
                </a:solidFill>
                <a:sym typeface="Wingdings"/>
              </a:rPr>
              <a:t>np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-complete) </a:t>
            </a: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A</a:t>
            </a:r>
            <a:r>
              <a:rPr lang="en-AU" dirty="0" smtClean="0">
                <a:solidFill>
                  <a:srgbClr val="FFFFFF"/>
                </a:solidFill>
              </a:rPr>
              <a:t>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T</a:t>
            </a:r>
            <a:r>
              <a:rPr lang="en-AU" dirty="0" smtClean="0">
                <a:solidFill>
                  <a:srgbClr val="FFFFFF"/>
                </a:solidFill>
              </a:rPr>
              <a:t>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C</a:t>
            </a:r>
            <a:r>
              <a:rPr lang="en-AU" dirty="0" smtClean="0">
                <a:solidFill>
                  <a:srgbClr val="FFFFFF"/>
                </a:solidFill>
              </a:rPr>
              <a:t>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T</a:t>
            </a:r>
            <a:r>
              <a:rPr lang="en-AU" dirty="0" smtClean="0">
                <a:solidFill>
                  <a:srgbClr val="FFFFFF"/>
                </a:solidFill>
              </a:rPr>
              <a:t>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GCA</a:t>
            </a:r>
            <a:endParaRPr lang="en-AU" dirty="0">
              <a:solidFill>
                <a:srgbClr val="A3C5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36" idx="2"/>
          </p:cNvCxnSpPr>
          <p:nvPr/>
        </p:nvCxnSpPr>
        <p:spPr>
          <a:xfrm>
            <a:off x="2775871" y="2524696"/>
            <a:ext cx="272551" cy="144412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8" idx="0"/>
          </p:cNvCxnSpPr>
          <p:nvPr/>
        </p:nvCxnSpPr>
        <p:spPr>
          <a:xfrm>
            <a:off x="3731449" y="2669108"/>
            <a:ext cx="639564" cy="120946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0" idx="2"/>
          </p:cNvCxnSpPr>
          <p:nvPr/>
        </p:nvCxnSpPr>
        <p:spPr>
          <a:xfrm flipV="1">
            <a:off x="3123779" y="4613242"/>
            <a:ext cx="899282" cy="76052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39" idx="4"/>
          </p:cNvCxnSpPr>
          <p:nvPr/>
        </p:nvCxnSpPr>
        <p:spPr>
          <a:xfrm flipV="1">
            <a:off x="4364575" y="3798036"/>
            <a:ext cx="643120" cy="601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0" idx="1"/>
            <a:endCxn id="35" idx="4"/>
          </p:cNvCxnSpPr>
          <p:nvPr/>
        </p:nvCxnSpPr>
        <p:spPr>
          <a:xfrm flipH="1" flipV="1">
            <a:off x="2434358" y="2748892"/>
            <a:ext cx="1688730" cy="1712961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2672428"/>
            <a:ext cx="4019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Find </a:t>
            </a:r>
            <a:r>
              <a:rPr lang="en-AU" b="1" dirty="0" smtClean="0">
                <a:solidFill>
                  <a:srgbClr val="FFFFFF"/>
                </a:solidFill>
              </a:rPr>
              <a:t>Hamiltonian path</a:t>
            </a:r>
            <a:r>
              <a:rPr lang="en-AU" dirty="0" smtClean="0">
                <a:solidFill>
                  <a:srgbClr val="FFFFFF"/>
                </a:solidFill>
              </a:rPr>
              <a:t>, that is, a </a:t>
            </a:r>
          </a:p>
          <a:p>
            <a:r>
              <a:rPr lang="en-AU" dirty="0" smtClean="0">
                <a:solidFill>
                  <a:srgbClr val="FFFFFF"/>
                </a:solidFill>
              </a:rPr>
              <a:t>path that visits every </a:t>
            </a:r>
            <a:r>
              <a:rPr lang="en-AU" u="sng" dirty="0" smtClean="0">
                <a:solidFill>
                  <a:srgbClr val="FFFFFF"/>
                </a:solidFill>
              </a:rPr>
              <a:t>vertex</a:t>
            </a:r>
            <a:r>
              <a:rPr lang="en-AU" dirty="0" smtClean="0">
                <a:solidFill>
                  <a:srgbClr val="FFFFFF"/>
                </a:solidFill>
              </a:rPr>
              <a:t> exactly once</a:t>
            </a:r>
          </a:p>
          <a:p>
            <a:endParaRPr lang="en-AU" i="1" dirty="0">
              <a:solidFill>
                <a:srgbClr val="FFFFFF"/>
              </a:solidFill>
            </a:endParaRPr>
          </a:p>
          <a:p>
            <a:r>
              <a:rPr lang="en-AU" i="1" dirty="0" smtClean="0">
                <a:solidFill>
                  <a:srgbClr val="FFFFFF"/>
                </a:solidFill>
              </a:rPr>
              <a:t>Record the First letter of each vertex + </a:t>
            </a:r>
          </a:p>
          <a:p>
            <a:r>
              <a:rPr lang="en-AU" i="1" dirty="0" smtClean="0">
                <a:solidFill>
                  <a:srgbClr val="FFFFFF"/>
                </a:solidFill>
              </a:rPr>
              <a:t>All letters of last </a:t>
            </a:r>
            <a:r>
              <a:rPr lang="en-AU" i="1" dirty="0">
                <a:solidFill>
                  <a:srgbClr val="FFFFFF"/>
                </a:solidFill>
              </a:rPr>
              <a:t>v</a:t>
            </a:r>
            <a:r>
              <a:rPr lang="en-AU" i="1" dirty="0" smtClean="0">
                <a:solidFill>
                  <a:srgbClr val="FFFFFF"/>
                </a:solidFill>
              </a:rPr>
              <a:t>ertex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5" idx="0"/>
          </p:cNvCxnSpPr>
          <p:nvPr/>
        </p:nvCxnSpPr>
        <p:spPr>
          <a:xfrm flipH="1">
            <a:off x="2800521" y="3218246"/>
            <a:ext cx="1570492" cy="12936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 flipH="1">
            <a:off x="1737228" y="3004150"/>
            <a:ext cx="2292271" cy="214096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19978" y="4250676"/>
            <a:ext cx="2270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ATGCGTGGCA    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8677" y="4672976"/>
            <a:ext cx="2270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A3C5FF"/>
                </a:solidFill>
              </a:rPr>
              <a:t>ATGGCGTGCA</a:t>
            </a:r>
            <a:endParaRPr lang="en-AU" sz="2800" dirty="0">
              <a:solidFill>
                <a:srgbClr val="A3C5FF"/>
              </a:solidFill>
            </a:endParaRPr>
          </a:p>
        </p:txBody>
      </p:sp>
      <p:sp>
        <p:nvSpPr>
          <p:cNvPr id="51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1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Seven bridges of </a:t>
            </a:r>
            <a:r>
              <a:rPr lang="en-AU" dirty="0" err="1"/>
              <a:t>Königsberg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5"/>
            <a:ext cx="9619774" cy="3537399"/>
          </a:xfrm>
        </p:spPr>
        <p:txBody>
          <a:bodyPr>
            <a:noAutofit/>
          </a:bodyPr>
          <a:lstStyle/>
          <a:p>
            <a:r>
              <a:rPr lang="en-AU" sz="2400" dirty="0" smtClean="0"/>
              <a:t>In 1735 Leonhard </a:t>
            </a:r>
            <a:r>
              <a:rPr lang="en-AU" sz="2400" dirty="0"/>
              <a:t>Euler </a:t>
            </a:r>
            <a:r>
              <a:rPr lang="en-AU" sz="2400" dirty="0" smtClean="0"/>
              <a:t>was presented with the following problem:</a:t>
            </a:r>
          </a:p>
          <a:p>
            <a:pPr lvl="1"/>
            <a:r>
              <a:rPr lang="en-AU" sz="2000" dirty="0"/>
              <a:t>find a walk through the city that would cross each bridge once and only </a:t>
            </a:r>
            <a:r>
              <a:rPr lang="en-AU" sz="2000" dirty="0" smtClean="0"/>
              <a:t>once</a:t>
            </a:r>
          </a:p>
          <a:p>
            <a:pPr lvl="1"/>
            <a:r>
              <a:rPr lang="en-AU" sz="2000" dirty="0" smtClean="0"/>
              <a:t>He </a:t>
            </a:r>
            <a:r>
              <a:rPr lang="en-AU" sz="2000" dirty="0"/>
              <a:t>proved that a </a:t>
            </a:r>
            <a:r>
              <a:rPr lang="en-AU" sz="2000" u="sng" dirty="0"/>
              <a:t>connected graph with undirected edges</a:t>
            </a:r>
            <a:r>
              <a:rPr lang="en-AU" sz="2000" dirty="0"/>
              <a:t> contains an </a:t>
            </a:r>
            <a:r>
              <a:rPr lang="en-AU" sz="2000" dirty="0" err="1"/>
              <a:t>Eulerian</a:t>
            </a:r>
            <a:r>
              <a:rPr lang="en-AU" sz="2000" dirty="0"/>
              <a:t> cycle exactly when </a:t>
            </a:r>
            <a:r>
              <a:rPr lang="en-AU" sz="2000" u="sng" dirty="0"/>
              <a:t>every node in the graph has an </a:t>
            </a:r>
            <a:r>
              <a:rPr lang="en-AU" sz="2000" b="1" u="sng" dirty="0"/>
              <a:t>even</a:t>
            </a:r>
            <a:r>
              <a:rPr lang="en-AU" sz="2000" u="sng" dirty="0"/>
              <a:t> number </a:t>
            </a:r>
            <a:r>
              <a:rPr lang="en-AU" sz="2000" dirty="0"/>
              <a:t>of edges touching it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dirty="0" smtClean="0"/>
              <a:t>For </a:t>
            </a:r>
            <a:r>
              <a:rPr lang="en-AU" sz="2000" dirty="0"/>
              <a:t>the </a:t>
            </a:r>
            <a:r>
              <a:rPr lang="en-AU" sz="2000" dirty="0" err="1"/>
              <a:t>Königsberg</a:t>
            </a:r>
            <a:r>
              <a:rPr lang="en-AU" sz="2000" dirty="0"/>
              <a:t> Bridge </a:t>
            </a:r>
            <a:r>
              <a:rPr lang="en-AU" sz="2000" dirty="0" smtClean="0"/>
              <a:t>graph, </a:t>
            </a:r>
            <a:r>
              <a:rPr lang="en-AU" sz="2000" dirty="0"/>
              <a:t>this is not the case because each of the four nodes has an odd number of edges touching it and so the desired stroll through the city does not </a:t>
            </a:r>
            <a:r>
              <a:rPr lang="en-AU" sz="2000" dirty="0" smtClean="0"/>
              <a:t>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293" y="4549420"/>
            <a:ext cx="3078140" cy="2460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3" y="4549420"/>
            <a:ext cx="3089583" cy="2437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93" y="4559182"/>
            <a:ext cx="3089583" cy="247166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07052" y="5663892"/>
            <a:ext cx="489355" cy="372827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Arrow 10"/>
          <p:cNvSpPr/>
          <p:nvPr/>
        </p:nvSpPr>
        <p:spPr>
          <a:xfrm>
            <a:off x="6889333" y="5629878"/>
            <a:ext cx="489355" cy="372827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4803" y="6986758"/>
            <a:ext cx="284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https://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en.wikipedia.org</a:t>
            </a:r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/wiki/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Leonhard_Euler</a:t>
            </a:r>
            <a:endParaRPr lang="en-US" sz="12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3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Assembly as a graph theoretical problem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99205" y="3631120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09605" y="3593647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solidFill>
                  <a:srgbClr val="000000"/>
                </a:solidFill>
              </a:rPr>
              <a:t>B</a:t>
            </a:r>
            <a:endParaRPr lang="en-AU" sz="2800" b="1" dirty="0">
              <a:solidFill>
                <a:srgbClr val="000000"/>
              </a:solidFill>
            </a:endParaRPr>
          </a:p>
        </p:txBody>
      </p:sp>
      <p:cxnSp>
        <p:nvCxnSpPr>
          <p:cNvPr id="15" name="Curved Connector 14"/>
          <p:cNvCxnSpPr>
            <a:stCxn id="12" idx="6"/>
            <a:endCxn id="13" idx="2"/>
          </p:cNvCxnSpPr>
          <p:nvPr/>
        </p:nvCxnSpPr>
        <p:spPr>
          <a:xfrm flipV="1">
            <a:off x="5413605" y="4050847"/>
            <a:ext cx="1496000" cy="37473"/>
          </a:xfrm>
          <a:prstGeom prst="curvedConnector3">
            <a:avLst>
              <a:gd name="adj1" fmla="val 50000"/>
            </a:avLst>
          </a:prstGeom>
          <a:ln w="44450">
            <a:solidFill>
              <a:srgbClr val="FFFF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4828" y="5307389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D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13" idx="4"/>
            <a:endCxn id="20" idx="0"/>
          </p:cNvCxnSpPr>
          <p:nvPr/>
        </p:nvCxnSpPr>
        <p:spPr>
          <a:xfrm rot="5400000">
            <a:off x="6669746" y="4610330"/>
            <a:ext cx="799342" cy="594777"/>
          </a:xfrm>
          <a:prstGeom prst="curvedConnector3">
            <a:avLst>
              <a:gd name="adj1" fmla="val 50000"/>
            </a:avLst>
          </a:prstGeom>
          <a:ln w="44450">
            <a:solidFill>
              <a:srgbClr val="FFFF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6"/>
            <a:endCxn id="39" idx="0"/>
          </p:cNvCxnSpPr>
          <p:nvPr/>
        </p:nvCxnSpPr>
        <p:spPr>
          <a:xfrm>
            <a:off x="7824005" y="4050847"/>
            <a:ext cx="1026532" cy="799342"/>
          </a:xfrm>
          <a:prstGeom prst="curvedConnector2">
            <a:avLst/>
          </a:prstGeom>
          <a:ln w="44450">
            <a:solidFill>
              <a:srgbClr val="FFFF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14386" y="6037123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68105" y="3866181"/>
            <a:ext cx="14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Directed edge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432" y="1859517"/>
            <a:ext cx="7012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The degree of a vertex: # of edges connected to it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outdegree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: # of outgoing edges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indegree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: # of ingoing edges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>
                <a:solidFill>
                  <a:schemeClr val="bg1"/>
                </a:solidFill>
                <a:latin typeface="Gill Sans Light"/>
                <a:cs typeface="Gill Sans Light"/>
              </a:rPr>
              <a:t>d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egree(B)?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outdegree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(B)?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 err="1">
                <a:solidFill>
                  <a:schemeClr val="bg1"/>
                </a:solidFill>
                <a:latin typeface="Gill Sans Light"/>
                <a:cs typeface="Gill Sans Light"/>
              </a:rPr>
              <a:t>i</a:t>
            </a:r>
            <a:r>
              <a:rPr lang="en-AU" sz="24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ndegree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(D)?</a:t>
            </a:r>
            <a:endParaRPr lang="en-AU" sz="24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393337" y="4850189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C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39" idx="3"/>
            <a:endCxn id="20" idx="6"/>
          </p:cNvCxnSpPr>
          <p:nvPr/>
        </p:nvCxnSpPr>
        <p:spPr>
          <a:xfrm rot="5400000">
            <a:off x="7811283" y="5048623"/>
            <a:ext cx="133911" cy="1298020"/>
          </a:xfrm>
          <a:prstGeom prst="curvedConnector4">
            <a:avLst>
              <a:gd name="adj1" fmla="val 170710"/>
              <a:gd name="adj2" fmla="val 55158"/>
            </a:avLst>
          </a:prstGeom>
          <a:ln w="44450">
            <a:solidFill>
              <a:srgbClr val="FFFF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Seven bridges of </a:t>
            </a:r>
            <a:r>
              <a:rPr lang="en-AU" dirty="0" err="1"/>
              <a:t>Königsberg</a:t>
            </a:r>
            <a:r>
              <a:rPr lang="en-AU" dirty="0"/>
              <a:t> </a:t>
            </a:r>
            <a:r>
              <a:rPr lang="en-AU" dirty="0" smtClean="0"/>
              <a:t>II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5"/>
            <a:ext cx="9619774" cy="5244978"/>
          </a:xfrm>
        </p:spPr>
        <p:txBody>
          <a:bodyPr>
            <a:noAutofit/>
          </a:bodyPr>
          <a:lstStyle/>
          <a:p>
            <a:r>
              <a:rPr lang="en-AU" dirty="0" smtClean="0"/>
              <a:t>The </a:t>
            </a:r>
            <a:r>
              <a:rPr lang="en-AU" dirty="0"/>
              <a:t>case of </a:t>
            </a:r>
            <a:r>
              <a:rPr lang="en-AU" u="sng" dirty="0"/>
              <a:t>directed graphs </a:t>
            </a:r>
            <a:r>
              <a:rPr lang="en-AU" dirty="0"/>
              <a:t>is similar:</a:t>
            </a:r>
          </a:p>
          <a:p>
            <a:pPr lvl="1"/>
            <a:r>
              <a:rPr lang="en-AU" dirty="0"/>
              <a:t>A graph in which </a:t>
            </a:r>
            <a:r>
              <a:rPr lang="en-AU" dirty="0" err="1"/>
              <a:t>indegrees</a:t>
            </a:r>
            <a:r>
              <a:rPr lang="en-AU" dirty="0"/>
              <a:t> are equal to </a:t>
            </a:r>
            <a:r>
              <a:rPr lang="en-AU" dirty="0" err="1"/>
              <a:t>outdegrees</a:t>
            </a:r>
            <a:r>
              <a:rPr lang="en-AU" dirty="0"/>
              <a:t> for all nodes is called '</a:t>
            </a:r>
            <a:r>
              <a:rPr lang="en-AU" u="sng" dirty="0"/>
              <a:t>balanced</a:t>
            </a:r>
            <a:r>
              <a:rPr lang="en-AU" dirty="0"/>
              <a:t>'. </a:t>
            </a:r>
          </a:p>
          <a:p>
            <a:pPr lvl="1"/>
            <a:r>
              <a:rPr lang="en-AU" dirty="0"/>
              <a:t>Euler's theorem states that </a:t>
            </a:r>
            <a:r>
              <a:rPr lang="en-AU" u="sng" dirty="0"/>
              <a:t>a connected directed graph has an </a:t>
            </a:r>
            <a:r>
              <a:rPr lang="en-AU" u="sng" dirty="0" err="1"/>
              <a:t>Eulerian</a:t>
            </a:r>
            <a:r>
              <a:rPr lang="en-AU" u="sng" dirty="0"/>
              <a:t> cycle if and only if it is balanced</a:t>
            </a:r>
            <a:r>
              <a:rPr lang="en-AU" dirty="0"/>
              <a:t>. </a:t>
            </a:r>
          </a:p>
          <a:p>
            <a:endParaRPr lang="en-AU" sz="2400" dirty="0" smtClean="0"/>
          </a:p>
          <a:p>
            <a:r>
              <a:rPr lang="en-AU" sz="2400" dirty="0"/>
              <a:t>Mathematically/computationally finding </a:t>
            </a:r>
            <a:r>
              <a:rPr lang="en-AU" sz="2400" dirty="0" err="1"/>
              <a:t>Eulerian</a:t>
            </a:r>
            <a:r>
              <a:rPr lang="en-AU" sz="2400" dirty="0"/>
              <a:t> </a:t>
            </a:r>
            <a:r>
              <a:rPr lang="en-AU" sz="2400" dirty="0" smtClean="0"/>
              <a:t>path is </a:t>
            </a:r>
            <a:r>
              <a:rPr lang="en-AU" sz="2400" dirty="0"/>
              <a:t>much easier than Hamiltonian</a:t>
            </a:r>
          </a:p>
          <a:p>
            <a:pPr marL="0" indent="0">
              <a:buNone/>
            </a:pPr>
            <a:r>
              <a:rPr lang="en-AU" sz="2400" dirty="0" smtClean="0"/>
              <a:t>		</a:t>
            </a:r>
            <a:r>
              <a:rPr lang="en-AU" sz="2400" dirty="0" smtClean="0">
                <a:sym typeface="Wingdings"/>
              </a:rPr>
              <a:t> </a:t>
            </a:r>
            <a:r>
              <a:rPr lang="en-AU" sz="2400" dirty="0" smtClean="0"/>
              <a:t>we </a:t>
            </a:r>
            <a:r>
              <a:rPr lang="en-AU" sz="2400" dirty="0"/>
              <a:t>need to reformulate our assembly problem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7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132511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9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312418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78062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07807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69186" y="3259553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3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915639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78213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5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1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smtClean="0"/>
              <a:t>De novo</a:t>
            </a:r>
            <a:r>
              <a:rPr lang="en-AU" dirty="0" smtClean="0"/>
              <a:t> genome assembly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584558"/>
            <a:ext cx="9619774" cy="4991131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AU" dirty="0"/>
              <a:t>The process of generating a </a:t>
            </a:r>
            <a:r>
              <a:rPr lang="en-AU" u="sng" dirty="0"/>
              <a:t>new</a:t>
            </a:r>
            <a:r>
              <a:rPr lang="en-AU" dirty="0"/>
              <a:t> genome sequence from NGS genome sequence reads based on assembly </a:t>
            </a:r>
            <a:r>
              <a:rPr lang="en-AU" dirty="0" smtClean="0"/>
              <a:t>algorithms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Assembly involves joining short sequence fragments together into long pieces </a:t>
            </a:r>
            <a:r>
              <a:rPr lang="en-AU" dirty="0" smtClean="0"/>
              <a:t>– </a:t>
            </a:r>
            <a:r>
              <a:rPr lang="en-AU" dirty="0" err="1" smtClean="0"/>
              <a:t>contigs</a:t>
            </a:r>
            <a:endParaRPr lang="en-AU" dirty="0" smtClean="0"/>
          </a:p>
          <a:p>
            <a:pPr marL="0" lvl="1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1753" y="7011384"/>
            <a:ext cx="2494016" cy="402652"/>
          </a:xfrm>
        </p:spPr>
        <p:txBody>
          <a:bodyPr/>
          <a:lstStyle/>
          <a:p>
            <a:fld id="{C3A0C06B-9A85-1E4D-8424-B6AC8E78A9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77849" y="4032000"/>
            <a:ext cx="8639982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534659" y="6767125"/>
            <a:ext cx="8814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951355" y="6330597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554123" y="6192294"/>
            <a:ext cx="100391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405994" y="6106512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723312" y="6456745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635821" y="6541987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655060" y="7008849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996299" y="6911672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276300" y="6838631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144549" y="6342851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996299" y="6498660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849703" y="6398872"/>
            <a:ext cx="100391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450938" y="6274575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118773" y="6572188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189493" y="6510914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836712" y="6201048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2402486" y="6090756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497329" y="6092507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3944545" y="6166035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5187841" y="6575689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5082068" y="6437386"/>
            <a:ext cx="1003916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642479" y="6351604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5380831" y="7011384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7290311" y="6605450"/>
            <a:ext cx="1003916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4787018" y="6767125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7073199" y="6446140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6189901" y="6612452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7733816" y="6337599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4610729" y="6963698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4935471" y="6031233"/>
            <a:ext cx="71999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4749904" y="6236061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5213821" y="6136273"/>
            <a:ext cx="67917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5746397" y="6220304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989490" y="6066246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6540196" y="6465464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6658952" y="6147998"/>
            <a:ext cx="100391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4922480" y="5808772"/>
            <a:ext cx="71999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4356593" y="6814999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6658952" y="6274575"/>
            <a:ext cx="67917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4092288" y="7313902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6020609" y="6767125"/>
            <a:ext cx="67917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3295061" y="6767125"/>
            <a:ext cx="67917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6699783" y="6042147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3745989" y="5900367"/>
            <a:ext cx="100391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22" name="Text Box 119"/>
          <p:cNvSpPr txBox="1">
            <a:spLocks noChangeArrowheads="1"/>
          </p:cNvSpPr>
          <p:nvPr/>
        </p:nvSpPr>
        <p:spPr bwMode="auto">
          <a:xfrm>
            <a:off x="8199071" y="6575689"/>
            <a:ext cx="884267" cy="4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287" tIns="52144" rIns="104287" bIns="52144">
            <a:spAutoFit/>
          </a:bodyPr>
          <a:lstStyle/>
          <a:p>
            <a:pPr eaLnBrk="1" hangingPunct="1">
              <a:defRPr/>
            </a:pPr>
            <a:r>
              <a:rPr lang="en-US" sz="2100" dirty="0">
                <a:solidFill>
                  <a:srgbClr val="FFFFFF"/>
                </a:solidFill>
                <a:latin typeface="Helvetica" charset="0"/>
                <a:cs typeface="Arial" charset="0"/>
              </a:rPr>
              <a:t>reads</a:t>
            </a:r>
          </a:p>
        </p:txBody>
      </p:sp>
      <p:sp>
        <p:nvSpPr>
          <p:cNvPr id="123" name="Text Box 122"/>
          <p:cNvSpPr txBox="1">
            <a:spLocks noChangeArrowheads="1"/>
          </p:cNvSpPr>
          <p:nvPr/>
        </p:nvSpPr>
        <p:spPr bwMode="auto">
          <a:xfrm>
            <a:off x="8199071" y="4026390"/>
            <a:ext cx="1692368" cy="4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>
            <a:spAutoFit/>
          </a:bodyPr>
          <a:lstStyle/>
          <a:p>
            <a:pPr eaLnBrk="1" hangingPunct="1">
              <a:defRPr/>
            </a:pPr>
            <a:r>
              <a:rPr lang="en-US" sz="2100" i="1" dirty="0">
                <a:solidFill>
                  <a:schemeClr val="bg1"/>
                </a:solidFill>
                <a:latin typeface="Helvetica" charset="0"/>
                <a:cs typeface="Arial" charset="0"/>
              </a:rPr>
              <a:t>genome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99389" y="4611447"/>
            <a:ext cx="532577" cy="8690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Text Box 122"/>
          <p:cNvSpPr txBox="1">
            <a:spLocks noChangeArrowheads="1"/>
          </p:cNvSpPr>
          <p:nvPr/>
        </p:nvSpPr>
        <p:spPr bwMode="auto">
          <a:xfrm>
            <a:off x="5380831" y="4831228"/>
            <a:ext cx="1692368" cy="4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>
            <a:spAutoFit/>
          </a:bodyPr>
          <a:lstStyle/>
          <a:p>
            <a:pPr eaLnBrk="1" hangingPunct="1">
              <a:defRPr/>
            </a:pPr>
            <a:r>
              <a:rPr lang="en-US" sz="2100" i="1" dirty="0" smtClean="0">
                <a:solidFill>
                  <a:schemeClr val="bg1"/>
                </a:solidFill>
                <a:latin typeface="Helvetica" charset="0"/>
                <a:cs typeface="Arial" charset="0"/>
              </a:rPr>
              <a:t>sequencing</a:t>
            </a:r>
            <a:endParaRPr lang="en-US" sz="2100" i="1" dirty="0">
              <a:solidFill>
                <a:schemeClr val="bg1"/>
              </a:solidFill>
              <a:latin typeface="Helvetica" charset="0"/>
              <a:cs typeface="Arial" charset="0"/>
            </a:endParaRPr>
          </a:p>
        </p:txBody>
      </p:sp>
      <p:sp>
        <p:nvSpPr>
          <p:cNvPr id="5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132512" y="3270136"/>
            <a:ext cx="530023" cy="0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8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78064" y="3270136"/>
            <a:ext cx="530023" cy="0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0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0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FFFF"/>
                </a:solidFill>
              </a:rPr>
              <a:t>Can we find a DNA sequence containing all </a:t>
            </a:r>
            <a:r>
              <a:rPr lang="en-AU" sz="2000" i="1" dirty="0">
                <a:solidFill>
                  <a:srgbClr val="FFFFFF"/>
                </a:solidFill>
              </a:rPr>
              <a:t>k</a:t>
            </a:r>
            <a:r>
              <a:rPr lang="en-AU" sz="2000" dirty="0">
                <a:solidFill>
                  <a:srgbClr val="FFFFFF"/>
                </a:solidFill>
              </a:rPr>
              <a:t>-</a:t>
            </a:r>
            <a:r>
              <a:rPr lang="en-AU" sz="2000" dirty="0" err="1">
                <a:solidFill>
                  <a:srgbClr val="FFFFFF"/>
                </a:solidFill>
              </a:rPr>
              <a:t>mers</a:t>
            </a:r>
            <a:r>
              <a:rPr lang="en-AU" sz="2000" dirty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smtClean="0">
                <a:solidFill>
                  <a:srgbClr val="FFFFFF"/>
                </a:solidFill>
              </a:rPr>
              <a:t>In </a:t>
            </a:r>
            <a:r>
              <a:rPr lang="en-AU" sz="2000" b="1" dirty="0">
                <a:solidFill>
                  <a:srgbClr val="FFFFFF"/>
                </a:solidFill>
              </a:rPr>
              <a:t>a </a:t>
            </a:r>
            <a:r>
              <a:rPr lang="en-AU" sz="2000" b="1" i="1" dirty="0">
                <a:solidFill>
                  <a:srgbClr val="FFFFFF"/>
                </a:solidFill>
              </a:rPr>
              <a:t>de </a:t>
            </a:r>
            <a:r>
              <a:rPr lang="en-AU" sz="2000" b="1" i="1" dirty="0" err="1">
                <a:solidFill>
                  <a:srgbClr val="FFFFFF"/>
                </a:solidFill>
              </a:rPr>
              <a:t>Bruijn</a:t>
            </a:r>
            <a:r>
              <a:rPr lang="en-AU" sz="2000" b="1" i="1" dirty="0">
                <a:solidFill>
                  <a:srgbClr val="FFFFFF"/>
                </a:solidFill>
              </a:rPr>
              <a:t> </a:t>
            </a:r>
            <a:r>
              <a:rPr lang="en-AU" sz="2000" b="1" dirty="0">
                <a:solidFill>
                  <a:srgbClr val="FFFFFF"/>
                </a:solidFill>
              </a:rPr>
              <a:t>graph, can we find a path that visits every edge of the graph exactly once</a:t>
            </a:r>
            <a:r>
              <a:rPr lang="en-AU" sz="2000" b="1" dirty="0" smtClean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err="1" smtClean="0">
                <a:solidFill>
                  <a:srgbClr val="FFFFFF"/>
                </a:solidFill>
              </a:rPr>
              <a:t>Eulerian</a:t>
            </a:r>
            <a:r>
              <a:rPr lang="en-AU" sz="2000" b="1" dirty="0" smtClean="0">
                <a:solidFill>
                  <a:srgbClr val="FFFFFF"/>
                </a:solidFill>
              </a:rPr>
              <a:t> path</a:t>
            </a:r>
          </a:p>
          <a:p>
            <a:r>
              <a:rPr lang="en-US" sz="2000" dirty="0"/>
              <a:t>a vertex </a:t>
            </a:r>
            <a:r>
              <a:rPr lang="en-US" sz="2000" i="1" dirty="0" smtClean="0"/>
              <a:t>v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err="1"/>
              <a:t>semibalanced</a:t>
            </a:r>
            <a:r>
              <a:rPr lang="en-US" sz="2000" dirty="0"/>
              <a:t> if </a:t>
            </a:r>
            <a:r>
              <a:rPr lang="en-US" sz="2000" dirty="0" smtClean="0"/>
              <a:t>|</a:t>
            </a:r>
            <a:r>
              <a:rPr lang="en-US" sz="2000" dirty="0" err="1" smtClean="0"/>
              <a:t>indegree</a:t>
            </a:r>
            <a:r>
              <a:rPr lang="en-US" sz="2000" dirty="0" smtClean="0"/>
              <a:t>(v) – </a:t>
            </a:r>
            <a:r>
              <a:rPr lang="en-US" sz="2000" dirty="0" err="1" smtClean="0"/>
              <a:t>outdegree</a:t>
            </a:r>
            <a:r>
              <a:rPr lang="en-US" sz="2000" dirty="0" smtClean="0"/>
              <a:t>(v)| = 1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connected graph has an </a:t>
            </a:r>
            <a:r>
              <a:rPr lang="en-US" sz="2000" dirty="0" err="1"/>
              <a:t>Eulerian</a:t>
            </a:r>
            <a:r>
              <a:rPr lang="en-US" sz="2000" dirty="0"/>
              <a:t> path if and only if </a:t>
            </a:r>
            <a:r>
              <a:rPr lang="en-US" sz="2000" dirty="0" smtClean="0"/>
              <a:t>it contains </a:t>
            </a:r>
            <a:r>
              <a:rPr lang="en-US" sz="2000" dirty="0"/>
              <a:t>at most two </a:t>
            </a:r>
            <a:r>
              <a:rPr lang="en-US" sz="2000" dirty="0" err="1"/>
              <a:t>semibalanced</a:t>
            </a:r>
            <a:r>
              <a:rPr lang="en-US" sz="2000" dirty="0"/>
              <a:t> vertices</a:t>
            </a: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0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4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FFFF"/>
                </a:solidFill>
              </a:rPr>
              <a:t>Can we find a DNA sequence containing all </a:t>
            </a:r>
            <a:r>
              <a:rPr lang="en-AU" sz="2000" i="1" dirty="0">
                <a:solidFill>
                  <a:srgbClr val="FFFFFF"/>
                </a:solidFill>
              </a:rPr>
              <a:t>k</a:t>
            </a:r>
            <a:r>
              <a:rPr lang="en-AU" sz="2000" dirty="0">
                <a:solidFill>
                  <a:srgbClr val="FFFFFF"/>
                </a:solidFill>
              </a:rPr>
              <a:t>-</a:t>
            </a:r>
            <a:r>
              <a:rPr lang="en-AU" sz="2000" dirty="0" err="1">
                <a:solidFill>
                  <a:srgbClr val="FFFFFF"/>
                </a:solidFill>
              </a:rPr>
              <a:t>mers</a:t>
            </a:r>
            <a:r>
              <a:rPr lang="en-AU" sz="2000" dirty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smtClean="0">
                <a:solidFill>
                  <a:srgbClr val="FFFFFF"/>
                </a:solidFill>
              </a:rPr>
              <a:t>In </a:t>
            </a:r>
            <a:r>
              <a:rPr lang="en-AU" sz="2000" b="1" dirty="0">
                <a:solidFill>
                  <a:srgbClr val="FFFFFF"/>
                </a:solidFill>
              </a:rPr>
              <a:t>a </a:t>
            </a:r>
            <a:r>
              <a:rPr lang="en-AU" sz="2000" b="1" i="1" dirty="0">
                <a:solidFill>
                  <a:srgbClr val="FFFFFF"/>
                </a:solidFill>
              </a:rPr>
              <a:t>de </a:t>
            </a:r>
            <a:r>
              <a:rPr lang="en-AU" sz="2000" b="1" i="1" dirty="0" err="1">
                <a:solidFill>
                  <a:srgbClr val="FFFFFF"/>
                </a:solidFill>
              </a:rPr>
              <a:t>Bruijn</a:t>
            </a:r>
            <a:r>
              <a:rPr lang="en-AU" sz="2000" b="1" i="1" dirty="0">
                <a:solidFill>
                  <a:srgbClr val="FFFFFF"/>
                </a:solidFill>
              </a:rPr>
              <a:t> </a:t>
            </a:r>
            <a:r>
              <a:rPr lang="en-AU" sz="2000" b="1" dirty="0">
                <a:solidFill>
                  <a:srgbClr val="FFFFFF"/>
                </a:solidFill>
              </a:rPr>
              <a:t>graph, can we find a path that visits every edge of the graph exactly once</a:t>
            </a:r>
            <a:r>
              <a:rPr lang="en-AU" sz="2000" b="1" dirty="0" smtClean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err="1" smtClean="0">
                <a:solidFill>
                  <a:srgbClr val="FFFFFF"/>
                </a:solidFill>
              </a:rPr>
              <a:t>Eulerian</a:t>
            </a:r>
            <a:r>
              <a:rPr lang="en-AU" sz="2000" b="1" dirty="0" smtClean="0">
                <a:solidFill>
                  <a:srgbClr val="FFFFFF"/>
                </a:solidFill>
              </a:rPr>
              <a:t> path</a:t>
            </a:r>
          </a:p>
          <a:p>
            <a:r>
              <a:rPr lang="en-US" sz="2000" dirty="0"/>
              <a:t>a vertex </a:t>
            </a:r>
            <a:r>
              <a:rPr lang="en-US" sz="2000" i="1" dirty="0" smtClean="0"/>
              <a:t>v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err="1"/>
              <a:t>semibalanced</a:t>
            </a:r>
            <a:r>
              <a:rPr lang="en-US" sz="2000" dirty="0"/>
              <a:t> if </a:t>
            </a:r>
            <a:r>
              <a:rPr lang="en-US" sz="2000" dirty="0" smtClean="0"/>
              <a:t>|</a:t>
            </a:r>
            <a:r>
              <a:rPr lang="en-US" sz="2000" dirty="0" err="1" smtClean="0"/>
              <a:t>indegree</a:t>
            </a:r>
            <a:r>
              <a:rPr lang="en-US" sz="2000" dirty="0" smtClean="0"/>
              <a:t>(v) – </a:t>
            </a:r>
            <a:r>
              <a:rPr lang="en-US" sz="2000" dirty="0" err="1" smtClean="0"/>
              <a:t>outdegree</a:t>
            </a:r>
            <a:r>
              <a:rPr lang="en-US" sz="2000" dirty="0" smtClean="0"/>
              <a:t>(v)| = 1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connected graph has an </a:t>
            </a:r>
            <a:r>
              <a:rPr lang="en-US" sz="2000" dirty="0" err="1"/>
              <a:t>Eulerian</a:t>
            </a:r>
            <a:r>
              <a:rPr lang="en-US" sz="2000" dirty="0"/>
              <a:t> path if and only if </a:t>
            </a:r>
            <a:r>
              <a:rPr lang="en-US" sz="2000" dirty="0" smtClean="0"/>
              <a:t>it contains </a:t>
            </a:r>
            <a:r>
              <a:rPr lang="en-US" sz="2000" dirty="0"/>
              <a:t>at most </a:t>
            </a:r>
            <a:r>
              <a:rPr lang="en-US" sz="2000" u="sng" dirty="0">
                <a:solidFill>
                  <a:srgbClr val="FF0000"/>
                </a:solidFill>
              </a:rPr>
              <a:t>two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semibalanced</a:t>
            </a:r>
            <a:r>
              <a:rPr lang="en-US" sz="2000" dirty="0"/>
              <a:t> vertices</a:t>
            </a: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95175" y="4678440"/>
            <a:ext cx="920305" cy="994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3105403" y="4665347"/>
            <a:ext cx="920305" cy="994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FFFF"/>
                </a:solidFill>
              </a:rPr>
              <a:t>Can we find a DNA sequence containing all </a:t>
            </a:r>
            <a:r>
              <a:rPr lang="en-AU" sz="2000" i="1" dirty="0">
                <a:solidFill>
                  <a:srgbClr val="FFFFFF"/>
                </a:solidFill>
              </a:rPr>
              <a:t>k</a:t>
            </a:r>
            <a:r>
              <a:rPr lang="en-AU" sz="2000" dirty="0">
                <a:solidFill>
                  <a:srgbClr val="FFFFFF"/>
                </a:solidFill>
              </a:rPr>
              <a:t>-</a:t>
            </a:r>
            <a:r>
              <a:rPr lang="en-AU" sz="2000" dirty="0" err="1">
                <a:solidFill>
                  <a:srgbClr val="FFFFFF"/>
                </a:solidFill>
              </a:rPr>
              <a:t>mers</a:t>
            </a:r>
            <a:r>
              <a:rPr lang="en-AU" sz="2000" dirty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smtClean="0">
                <a:solidFill>
                  <a:srgbClr val="FFFFFF"/>
                </a:solidFill>
              </a:rPr>
              <a:t>In </a:t>
            </a:r>
            <a:r>
              <a:rPr lang="en-AU" sz="2000" b="1" dirty="0">
                <a:solidFill>
                  <a:srgbClr val="FFFFFF"/>
                </a:solidFill>
              </a:rPr>
              <a:t>a </a:t>
            </a:r>
            <a:r>
              <a:rPr lang="en-AU" sz="2000" b="1" i="1" dirty="0">
                <a:solidFill>
                  <a:srgbClr val="FFFFFF"/>
                </a:solidFill>
              </a:rPr>
              <a:t>de </a:t>
            </a:r>
            <a:r>
              <a:rPr lang="en-AU" sz="2000" b="1" i="1" dirty="0" err="1">
                <a:solidFill>
                  <a:srgbClr val="FFFFFF"/>
                </a:solidFill>
              </a:rPr>
              <a:t>Bruijn</a:t>
            </a:r>
            <a:r>
              <a:rPr lang="en-AU" sz="2000" b="1" i="1" dirty="0">
                <a:solidFill>
                  <a:srgbClr val="FFFFFF"/>
                </a:solidFill>
              </a:rPr>
              <a:t> </a:t>
            </a:r>
            <a:r>
              <a:rPr lang="en-AU" sz="2000" b="1" dirty="0">
                <a:solidFill>
                  <a:srgbClr val="FFFFFF"/>
                </a:solidFill>
              </a:rPr>
              <a:t>graph, can we find a path that visits every edge of the graph exactly once</a:t>
            </a:r>
            <a:r>
              <a:rPr lang="en-AU" sz="2000" b="1" dirty="0" smtClean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err="1" smtClean="0">
                <a:solidFill>
                  <a:srgbClr val="FFFFFF"/>
                </a:solidFill>
              </a:rPr>
              <a:t>Eulerian</a:t>
            </a:r>
            <a:r>
              <a:rPr lang="en-AU" sz="2000" b="1" dirty="0" smtClean="0">
                <a:solidFill>
                  <a:srgbClr val="FFFFFF"/>
                </a:solidFill>
              </a:rPr>
              <a:t> path</a:t>
            </a: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192" y="5714681"/>
            <a:ext cx="2239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ATG</a:t>
            </a:r>
            <a:r>
              <a:rPr lang="en-AU" sz="2800" u="sng" dirty="0" smtClean="0">
                <a:solidFill>
                  <a:srgbClr val="FF0000"/>
                </a:solidFill>
              </a:rPr>
              <a:t>GCGT</a:t>
            </a:r>
            <a:r>
              <a:rPr lang="en-AU" sz="2800" dirty="0" smtClean="0">
                <a:solidFill>
                  <a:srgbClr val="FF0000"/>
                </a:solidFill>
              </a:rPr>
              <a:t>GCA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291251" y="3492378"/>
            <a:ext cx="5439565" cy="3623096"/>
          </a:xfrm>
          <a:custGeom>
            <a:avLst/>
            <a:gdLst>
              <a:gd name="connsiteX0" fmla="*/ 0 w 5174993"/>
              <a:gd name="connsiteY0" fmla="*/ 1961606 h 3295117"/>
              <a:gd name="connsiteX1" fmla="*/ 1312268 w 5174993"/>
              <a:gd name="connsiteY1" fmla="*/ 2088602 h 3295117"/>
              <a:gd name="connsiteX2" fmla="*/ 2518708 w 5174993"/>
              <a:gd name="connsiteY2" fmla="*/ 3295059 h 3295117"/>
              <a:gd name="connsiteX3" fmla="*/ 3629903 w 5174993"/>
              <a:gd name="connsiteY3" fmla="*/ 2035687 h 3295117"/>
              <a:gd name="connsiteX4" fmla="*/ 3672235 w 5174993"/>
              <a:gd name="connsiteY4" fmla="*/ 236583 h 3295117"/>
              <a:gd name="connsiteX5" fmla="*/ 1344016 w 5174993"/>
              <a:gd name="connsiteY5" fmla="*/ 173085 h 3295117"/>
              <a:gd name="connsiteX6" fmla="*/ 1460427 w 5174993"/>
              <a:gd name="connsiteY6" fmla="*/ 1644117 h 3295117"/>
              <a:gd name="connsiteX7" fmla="*/ 5174993 w 5174993"/>
              <a:gd name="connsiteY7" fmla="*/ 1834611 h 329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4993" h="3295117">
                <a:moveTo>
                  <a:pt x="0" y="1961606"/>
                </a:moveTo>
                <a:lnTo>
                  <a:pt x="1312268" y="2088602"/>
                </a:lnTo>
                <a:cubicBezTo>
                  <a:pt x="1732053" y="2310844"/>
                  <a:pt x="2132436" y="3303878"/>
                  <a:pt x="2518708" y="3295059"/>
                </a:cubicBezTo>
                <a:cubicBezTo>
                  <a:pt x="2904980" y="3286240"/>
                  <a:pt x="3437649" y="2545433"/>
                  <a:pt x="3629903" y="2035687"/>
                </a:cubicBezTo>
                <a:cubicBezTo>
                  <a:pt x="3822158" y="1525941"/>
                  <a:pt x="4053216" y="547017"/>
                  <a:pt x="3672235" y="236583"/>
                </a:cubicBezTo>
                <a:cubicBezTo>
                  <a:pt x="3291254" y="-73851"/>
                  <a:pt x="1712651" y="-61504"/>
                  <a:pt x="1344016" y="173085"/>
                </a:cubicBezTo>
                <a:cubicBezTo>
                  <a:pt x="975381" y="407674"/>
                  <a:pt x="821931" y="1367196"/>
                  <a:pt x="1460427" y="1644117"/>
                </a:cubicBezTo>
                <a:cubicBezTo>
                  <a:pt x="2098923" y="1921038"/>
                  <a:pt x="5174993" y="1834611"/>
                  <a:pt x="5174993" y="1834611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3291251" y="3492378"/>
            <a:ext cx="5439565" cy="3623096"/>
          </a:xfrm>
          <a:custGeom>
            <a:avLst/>
            <a:gdLst>
              <a:gd name="connsiteX0" fmla="*/ 0 w 5174993"/>
              <a:gd name="connsiteY0" fmla="*/ 1961606 h 3295117"/>
              <a:gd name="connsiteX1" fmla="*/ 1312268 w 5174993"/>
              <a:gd name="connsiteY1" fmla="*/ 2088602 h 3295117"/>
              <a:gd name="connsiteX2" fmla="*/ 2518708 w 5174993"/>
              <a:gd name="connsiteY2" fmla="*/ 3295059 h 3295117"/>
              <a:gd name="connsiteX3" fmla="*/ 3629903 w 5174993"/>
              <a:gd name="connsiteY3" fmla="*/ 2035687 h 3295117"/>
              <a:gd name="connsiteX4" fmla="*/ 3672235 w 5174993"/>
              <a:gd name="connsiteY4" fmla="*/ 236583 h 3295117"/>
              <a:gd name="connsiteX5" fmla="*/ 1344016 w 5174993"/>
              <a:gd name="connsiteY5" fmla="*/ 173085 h 3295117"/>
              <a:gd name="connsiteX6" fmla="*/ 1460427 w 5174993"/>
              <a:gd name="connsiteY6" fmla="*/ 1644117 h 3295117"/>
              <a:gd name="connsiteX7" fmla="*/ 5174993 w 5174993"/>
              <a:gd name="connsiteY7" fmla="*/ 1834611 h 329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4993" h="3295117">
                <a:moveTo>
                  <a:pt x="0" y="1961606"/>
                </a:moveTo>
                <a:lnTo>
                  <a:pt x="1312268" y="2088602"/>
                </a:lnTo>
                <a:cubicBezTo>
                  <a:pt x="1732053" y="2310844"/>
                  <a:pt x="2132436" y="3303878"/>
                  <a:pt x="2518708" y="3295059"/>
                </a:cubicBezTo>
                <a:cubicBezTo>
                  <a:pt x="2904980" y="3286240"/>
                  <a:pt x="3437649" y="2545433"/>
                  <a:pt x="3629903" y="2035687"/>
                </a:cubicBezTo>
                <a:cubicBezTo>
                  <a:pt x="3822158" y="1525941"/>
                  <a:pt x="4053216" y="547017"/>
                  <a:pt x="3672235" y="236583"/>
                </a:cubicBezTo>
                <a:cubicBezTo>
                  <a:pt x="3291254" y="-73851"/>
                  <a:pt x="1712651" y="-61504"/>
                  <a:pt x="1344016" y="173085"/>
                </a:cubicBezTo>
                <a:cubicBezTo>
                  <a:pt x="975381" y="407674"/>
                  <a:pt x="821931" y="1367196"/>
                  <a:pt x="1460427" y="1644117"/>
                </a:cubicBezTo>
                <a:cubicBezTo>
                  <a:pt x="2098923" y="1921038"/>
                  <a:pt x="5174993" y="1834611"/>
                  <a:pt x="5174993" y="1834611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 32"/>
          <p:cNvSpPr/>
          <p:nvPr/>
        </p:nvSpPr>
        <p:spPr>
          <a:xfrm>
            <a:off x="3157423" y="3668991"/>
            <a:ext cx="5476420" cy="3391442"/>
          </a:xfrm>
          <a:custGeom>
            <a:avLst/>
            <a:gdLst>
              <a:gd name="connsiteX0" fmla="*/ 0 w 5090332"/>
              <a:gd name="connsiteY0" fmla="*/ 964608 h 2763913"/>
              <a:gd name="connsiteX1" fmla="*/ 1788495 w 5090332"/>
              <a:gd name="connsiteY1" fmla="*/ 1102187 h 2763913"/>
              <a:gd name="connsiteX2" fmla="*/ 3524076 w 5090332"/>
              <a:gd name="connsiteY2" fmla="*/ 1133936 h 2763913"/>
              <a:gd name="connsiteX3" fmla="*/ 3587573 w 5090332"/>
              <a:gd name="connsiteY3" fmla="*/ 139137 h 2763913"/>
              <a:gd name="connsiteX4" fmla="*/ 1714415 w 5090332"/>
              <a:gd name="connsiteY4" fmla="*/ 160303 h 2763913"/>
              <a:gd name="connsiteX5" fmla="*/ 1396931 w 5090332"/>
              <a:gd name="connsiteY5" fmla="*/ 1557254 h 2763913"/>
              <a:gd name="connsiteX6" fmla="*/ 2592789 w 5090332"/>
              <a:gd name="connsiteY6" fmla="*/ 2763712 h 2763913"/>
              <a:gd name="connsiteX7" fmla="*/ 3640487 w 5090332"/>
              <a:gd name="connsiteY7" fmla="*/ 1652501 h 2763913"/>
              <a:gd name="connsiteX8" fmla="*/ 5090332 w 5090332"/>
              <a:gd name="connsiteY8" fmla="*/ 1557254 h 276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0332" h="2763913">
                <a:moveTo>
                  <a:pt x="0" y="964608"/>
                </a:moveTo>
                <a:cubicBezTo>
                  <a:pt x="600574" y="1019287"/>
                  <a:pt x="1201149" y="1073966"/>
                  <a:pt x="1788495" y="1102187"/>
                </a:cubicBezTo>
                <a:cubicBezTo>
                  <a:pt x="2375841" y="1130408"/>
                  <a:pt x="3224230" y="1294444"/>
                  <a:pt x="3524076" y="1133936"/>
                </a:cubicBezTo>
                <a:cubicBezTo>
                  <a:pt x="3823922" y="973428"/>
                  <a:pt x="3889183" y="301409"/>
                  <a:pt x="3587573" y="139137"/>
                </a:cubicBezTo>
                <a:cubicBezTo>
                  <a:pt x="3285963" y="-23135"/>
                  <a:pt x="2079522" y="-76050"/>
                  <a:pt x="1714415" y="160303"/>
                </a:cubicBezTo>
                <a:cubicBezTo>
                  <a:pt x="1349308" y="396656"/>
                  <a:pt x="1250535" y="1123353"/>
                  <a:pt x="1396931" y="1557254"/>
                </a:cubicBezTo>
                <a:cubicBezTo>
                  <a:pt x="1543327" y="1991155"/>
                  <a:pt x="2218863" y="2747837"/>
                  <a:pt x="2592789" y="2763712"/>
                </a:cubicBezTo>
                <a:cubicBezTo>
                  <a:pt x="2966715" y="2779587"/>
                  <a:pt x="3224230" y="1853577"/>
                  <a:pt x="3640487" y="1652501"/>
                </a:cubicBezTo>
                <a:cubicBezTo>
                  <a:pt x="4056744" y="1451425"/>
                  <a:pt x="5090332" y="1557254"/>
                  <a:pt x="5090332" y="1557254"/>
                </a:cubicBezTo>
              </a:path>
            </a:pathLst>
          </a:custGeom>
          <a:ln w="7620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FFFF"/>
                </a:solidFill>
              </a:rPr>
              <a:t>Can we find a DNA sequence containing all </a:t>
            </a:r>
            <a:r>
              <a:rPr lang="en-AU" sz="2000" i="1" dirty="0">
                <a:solidFill>
                  <a:srgbClr val="FFFFFF"/>
                </a:solidFill>
              </a:rPr>
              <a:t>k</a:t>
            </a:r>
            <a:r>
              <a:rPr lang="en-AU" sz="2000" dirty="0">
                <a:solidFill>
                  <a:srgbClr val="FFFFFF"/>
                </a:solidFill>
              </a:rPr>
              <a:t>-</a:t>
            </a:r>
            <a:r>
              <a:rPr lang="en-AU" sz="2000" dirty="0" err="1">
                <a:solidFill>
                  <a:srgbClr val="FFFFFF"/>
                </a:solidFill>
              </a:rPr>
              <a:t>mers</a:t>
            </a:r>
            <a:r>
              <a:rPr lang="en-AU" sz="2000" dirty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smtClean="0">
                <a:solidFill>
                  <a:srgbClr val="FFFFFF"/>
                </a:solidFill>
              </a:rPr>
              <a:t>In </a:t>
            </a:r>
            <a:r>
              <a:rPr lang="en-AU" sz="2000" b="1" dirty="0">
                <a:solidFill>
                  <a:srgbClr val="FFFFFF"/>
                </a:solidFill>
              </a:rPr>
              <a:t>a </a:t>
            </a:r>
            <a:r>
              <a:rPr lang="en-AU" sz="2000" b="1" i="1" dirty="0">
                <a:solidFill>
                  <a:srgbClr val="FFFFFF"/>
                </a:solidFill>
              </a:rPr>
              <a:t>de </a:t>
            </a:r>
            <a:r>
              <a:rPr lang="en-AU" sz="2000" b="1" i="1" dirty="0" err="1">
                <a:solidFill>
                  <a:srgbClr val="FFFFFF"/>
                </a:solidFill>
              </a:rPr>
              <a:t>Bruijn</a:t>
            </a:r>
            <a:r>
              <a:rPr lang="en-AU" sz="2000" b="1" i="1" dirty="0">
                <a:solidFill>
                  <a:srgbClr val="FFFFFF"/>
                </a:solidFill>
              </a:rPr>
              <a:t> </a:t>
            </a:r>
            <a:r>
              <a:rPr lang="en-AU" sz="2000" b="1" dirty="0">
                <a:solidFill>
                  <a:srgbClr val="FFFFFF"/>
                </a:solidFill>
              </a:rPr>
              <a:t>graph, can we find a path that visits every edge of the graph exactly once</a:t>
            </a:r>
            <a:r>
              <a:rPr lang="en-AU" sz="2000" b="1" dirty="0" smtClean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err="1" smtClean="0">
                <a:solidFill>
                  <a:srgbClr val="FFFFFF"/>
                </a:solidFill>
              </a:rPr>
              <a:t>Eulerian</a:t>
            </a:r>
            <a:r>
              <a:rPr lang="en-AU" sz="2000" b="1" dirty="0" smtClean="0">
                <a:solidFill>
                  <a:srgbClr val="FFFFFF"/>
                </a:solidFill>
              </a:rPr>
              <a:t> path</a:t>
            </a:r>
          </a:p>
          <a:p>
            <a:pPr marL="0" indent="0">
              <a:buNone/>
            </a:pP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192" y="5714681"/>
            <a:ext cx="2239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ATG</a:t>
            </a:r>
            <a:r>
              <a:rPr lang="en-AU" sz="2800" u="sng" dirty="0" smtClean="0">
                <a:solidFill>
                  <a:srgbClr val="FF0000"/>
                </a:solidFill>
              </a:rPr>
              <a:t>GCGT</a:t>
            </a:r>
            <a:r>
              <a:rPr lang="en-AU" sz="2800" dirty="0" smtClean="0">
                <a:solidFill>
                  <a:srgbClr val="FF0000"/>
                </a:solidFill>
              </a:rPr>
              <a:t>GCA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60192" y="6486423"/>
            <a:ext cx="2239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ATG</a:t>
            </a:r>
            <a:r>
              <a:rPr lang="en-AU" sz="2800" u="sng" dirty="0" smtClean="0">
                <a:solidFill>
                  <a:srgbClr val="3366FF"/>
                </a:solidFill>
              </a:rPr>
              <a:t>CGTG</a:t>
            </a:r>
            <a:r>
              <a:rPr lang="en-AU" sz="2800" dirty="0" smtClean="0">
                <a:solidFill>
                  <a:srgbClr val="3366FF"/>
                </a:solidFill>
              </a:rPr>
              <a:t>GCA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3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Underlying assumptions of genome assemblies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Four </a:t>
            </a:r>
            <a:r>
              <a:rPr lang="en-US" sz="2400" dirty="0"/>
              <a:t>hidden assumptions that do </a:t>
            </a:r>
            <a:r>
              <a:rPr lang="en-US" sz="2400" b="1" dirty="0"/>
              <a:t>not</a:t>
            </a:r>
            <a:r>
              <a:rPr lang="en-US" sz="2400" dirty="0"/>
              <a:t> hold for next-generation </a:t>
            </a:r>
            <a:r>
              <a:rPr lang="en-US" sz="2400" dirty="0" smtClean="0"/>
              <a:t>sequencing We </a:t>
            </a:r>
            <a:r>
              <a:rPr lang="en-US" sz="2400" dirty="0"/>
              <a:t>took for granted </a:t>
            </a:r>
            <a:r>
              <a:rPr lang="en-US" sz="2400" dirty="0" smtClean="0"/>
              <a:t>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can generate all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present in the </a:t>
            </a:r>
            <a:r>
              <a:rPr lang="en-US" sz="2000" dirty="0" smtClean="0"/>
              <a:t>genome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are error </a:t>
            </a:r>
            <a:r>
              <a:rPr lang="en-US" sz="2000" dirty="0" smtClean="0"/>
              <a:t>free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each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 appears at most once in the genome 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genome consists of a single chromosome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5715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7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Underlying assumptions of genome assemblies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Four </a:t>
            </a:r>
            <a:r>
              <a:rPr lang="en-US" sz="2400" dirty="0"/>
              <a:t>hidden assumptions that do not hold for next-generation </a:t>
            </a:r>
            <a:r>
              <a:rPr lang="en-US" sz="2400" dirty="0" smtClean="0"/>
              <a:t>sequencing We </a:t>
            </a:r>
            <a:r>
              <a:rPr lang="en-US" sz="2400" dirty="0"/>
              <a:t>took for granted </a:t>
            </a:r>
            <a:r>
              <a:rPr lang="en-US" sz="2400" dirty="0" smtClean="0"/>
              <a:t>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can generate all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present in the </a:t>
            </a:r>
            <a:r>
              <a:rPr lang="en-US" sz="2000" dirty="0" smtClean="0"/>
              <a:t>genome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are error </a:t>
            </a:r>
            <a:r>
              <a:rPr lang="en-US" sz="2000" dirty="0" smtClean="0"/>
              <a:t>free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sz="2400" dirty="0" smtClean="0"/>
              <a:t>Due to these reasons we do </a:t>
            </a:r>
            <a:r>
              <a:rPr lang="en-US" sz="2400" b="1" i="1" dirty="0" smtClean="0"/>
              <a:t>NOT </a:t>
            </a:r>
            <a:r>
              <a:rPr lang="en-US" sz="2400" dirty="0" smtClean="0"/>
              <a:t>choose the longest possible </a:t>
            </a:r>
            <a:r>
              <a:rPr lang="en-US" sz="2400" i="1" dirty="0" smtClean="0"/>
              <a:t>k-</a:t>
            </a:r>
            <a:r>
              <a:rPr lang="en-US" sz="2400" dirty="0" err="1" smtClean="0"/>
              <a:t>mer</a:t>
            </a:r>
            <a:endParaRPr lang="en-US" sz="2400" dirty="0" smtClean="0"/>
          </a:p>
          <a:p>
            <a:pPr marL="514350" indent="-457200"/>
            <a:r>
              <a:rPr lang="en-US" sz="2400" dirty="0" smtClean="0"/>
              <a:t>The </a:t>
            </a:r>
            <a:r>
              <a:rPr lang="en-US" sz="2400" b="1" i="1" dirty="0" smtClean="0"/>
              <a:t>smaller</a:t>
            </a:r>
            <a:r>
              <a:rPr lang="en-US" sz="2400" dirty="0" smtClean="0"/>
              <a:t> the </a:t>
            </a:r>
            <a:r>
              <a:rPr lang="en-US" sz="2400" i="1" dirty="0" smtClean="0"/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mer</a:t>
            </a:r>
            <a:r>
              <a:rPr lang="en-US" sz="2400" dirty="0" smtClean="0"/>
              <a:t> the higher the possibility that we see </a:t>
            </a:r>
            <a:r>
              <a:rPr lang="en-US" sz="2400" b="1" i="1" dirty="0" smtClean="0"/>
              <a:t>all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mers</a:t>
            </a:r>
            <a:endParaRPr lang="en-AU" dirty="0" smtClean="0"/>
          </a:p>
          <a:p>
            <a:pPr marL="514350" indent="-457200"/>
            <a:r>
              <a:rPr lang="en-AU" sz="2400" dirty="0" smtClean="0"/>
              <a:t>Errors: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3551" y="5772864"/>
            <a:ext cx="1945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ATGGC</a:t>
            </a:r>
            <a:r>
              <a:rPr lang="en-AU" sz="2400" dirty="0">
                <a:solidFill>
                  <a:srgbClr val="FF0000"/>
                </a:solidFill>
              </a:rPr>
              <a:t>G</a:t>
            </a:r>
            <a:r>
              <a:rPr lang="en-AU" sz="2400" dirty="0">
                <a:solidFill>
                  <a:schemeClr val="bg1"/>
                </a:solidFill>
              </a:rPr>
              <a:t>TGCA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1952" y="5309205"/>
            <a:ext cx="590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ATG   TGG   GGC   GC</a:t>
            </a:r>
            <a:r>
              <a:rPr lang="en-AU" sz="2400" dirty="0" smtClean="0">
                <a:solidFill>
                  <a:srgbClr val="FF0000"/>
                </a:solidFill>
              </a:rPr>
              <a:t>G  </a:t>
            </a:r>
            <a:r>
              <a:rPr lang="en-AU" sz="2400" dirty="0" smtClean="0">
                <a:solidFill>
                  <a:schemeClr val="bg1"/>
                </a:solidFill>
              </a:rPr>
              <a:t> C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chemeClr val="bg1"/>
                </a:solidFill>
              </a:rPr>
              <a:t>T   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chemeClr val="bg1"/>
                </a:solidFill>
              </a:rPr>
              <a:t>TG   TGC   GCA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28218" y="5654458"/>
            <a:ext cx="1121778" cy="30375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60192" y="577087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Mostly unaffected </a:t>
            </a:r>
            <a:r>
              <a:rPr lang="en-AU" i="1" dirty="0" smtClean="0">
                <a:solidFill>
                  <a:schemeClr val="bg1"/>
                </a:solidFill>
              </a:rPr>
              <a:t>k</a:t>
            </a:r>
            <a:r>
              <a:rPr lang="en-AU" dirty="0" smtClean="0">
                <a:solidFill>
                  <a:schemeClr val="bg1"/>
                </a:solidFill>
              </a:rPr>
              <a:t>-</a:t>
            </a:r>
            <a:r>
              <a:rPr lang="en-AU" dirty="0" err="1" smtClean="0">
                <a:solidFill>
                  <a:schemeClr val="bg1"/>
                </a:solidFill>
              </a:rPr>
              <a:t>mers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4014" y="6156096"/>
            <a:ext cx="1945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ATGGC</a:t>
            </a:r>
            <a:r>
              <a:rPr lang="en-AU" sz="2400" dirty="0">
                <a:solidFill>
                  <a:srgbClr val="FF0000"/>
                </a:solidFill>
              </a:rPr>
              <a:t>G</a:t>
            </a:r>
            <a:r>
              <a:rPr lang="en-AU" sz="2400" dirty="0">
                <a:solidFill>
                  <a:schemeClr val="bg1"/>
                </a:solidFill>
              </a:rPr>
              <a:t>TGCA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28218" y="6156096"/>
            <a:ext cx="1323734" cy="278346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23366" y="657113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100% affected </a:t>
            </a:r>
            <a:r>
              <a:rPr lang="en-AU" i="1" dirty="0" smtClean="0">
                <a:solidFill>
                  <a:schemeClr val="bg1"/>
                </a:solidFill>
              </a:rPr>
              <a:t>k</a:t>
            </a:r>
            <a:r>
              <a:rPr lang="en-AU" dirty="0" smtClean="0">
                <a:solidFill>
                  <a:schemeClr val="bg1"/>
                </a:solidFill>
              </a:rPr>
              <a:t>-</a:t>
            </a:r>
            <a:r>
              <a:rPr lang="en-AU" dirty="0" err="1" smtClean="0">
                <a:solidFill>
                  <a:schemeClr val="bg1"/>
                </a:solidFill>
              </a:rPr>
              <a:t>mers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2205" y="5403532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K=3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65211" y="6255705"/>
            <a:ext cx="65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K=10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Each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appears at most once in the genome </a:t>
            </a:r>
            <a:r>
              <a:rPr lang="en-AU" sz="2000" dirty="0">
                <a:sym typeface="Wingdings"/>
              </a:rPr>
              <a:t> </a:t>
            </a:r>
            <a:r>
              <a:rPr lang="en-AU" sz="2000" dirty="0" smtClean="0">
                <a:sym typeface="Wingdings"/>
              </a:rPr>
              <a:t>repeats</a:t>
            </a:r>
          </a:p>
          <a:p>
            <a:r>
              <a:rPr lang="en-AU" sz="2000" b="1" dirty="0" smtClean="0">
                <a:solidFill>
                  <a:srgbClr val="FFFFFF"/>
                </a:solidFill>
                <a:sym typeface="Wingdings"/>
              </a:rPr>
              <a:t>This is most often not true</a:t>
            </a:r>
          </a:p>
          <a:p>
            <a:r>
              <a:rPr lang="en-AU" sz="2000" b="1" dirty="0" smtClean="0">
                <a:solidFill>
                  <a:srgbClr val="FFFFFF"/>
                </a:solidFill>
              </a:rPr>
              <a:t>This is known as </a:t>
            </a:r>
            <a:r>
              <a:rPr lang="en-AU" sz="2000" b="1" i="1" dirty="0" smtClean="0">
                <a:solidFill>
                  <a:srgbClr val="FFFFFF"/>
                </a:solidFill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</a:rPr>
              <a:t>mer</a:t>
            </a:r>
            <a:r>
              <a:rPr lang="en-AU" sz="2000" b="1" dirty="0" smtClean="0">
                <a:solidFill>
                  <a:srgbClr val="FFFFFF"/>
                </a:solidFill>
              </a:rPr>
              <a:t> multiplicity</a:t>
            </a: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16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764" y="1598831"/>
            <a:ext cx="794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</a:t>
            </a:r>
          </a:p>
          <a:p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ATG, 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GCA, </a:t>
            </a:r>
            <a:endParaRPr lang="en-AU" sz="2000" b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TGC, </a:t>
            </a:r>
            <a:r>
              <a:rPr lang="en-AU" sz="2000" b="1" dirty="0" smtClean="0">
                <a:solidFill>
                  <a:srgbClr val="008000"/>
                </a:solidFill>
                <a:latin typeface="Gill Sans Light"/>
                <a:cs typeface="Gill Sans Light"/>
              </a:rPr>
              <a:t>TGC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GTG,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  <a:r>
              <a:rPr lang="en-AU" sz="2000" b="1" dirty="0" smtClean="0">
                <a:solidFill>
                  <a:srgbClr val="008000"/>
                </a:solidFill>
                <a:latin typeface="Gill Sans Light"/>
                <a:cs typeface="Gill Sans Light"/>
              </a:rPr>
              <a:t>GTG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GCG, </a:t>
            </a:r>
            <a:r>
              <a:rPr lang="en-AU" sz="2000" b="1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</a:t>
            </a:r>
            <a:r>
              <a:rPr lang="en-AU" sz="20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,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CGT, </a:t>
            </a:r>
            <a:r>
              <a:rPr lang="en-AU" sz="2000" b="1" dirty="0" smtClean="0">
                <a:solidFill>
                  <a:srgbClr val="008000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583" y="3606453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</a:t>
            </a:r>
            <a:r>
              <a:rPr lang="en-AU" b="1" i="1" dirty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28802" y="446367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92932" y="446367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97675" y="446367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57589" y="446367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7675" y="3192545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83775" y="3192545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32021" y="4765287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99285" y="3795773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85044" y="4765287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86994" y="3494159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85385" y="3795773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100894" y="4765287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74353" y="4463673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09215" y="4367373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49551" y="3915201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99285" y="3883452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09215" y="3545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50900" y="4399122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6077" y="5659475"/>
            <a:ext cx="283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A</a:t>
            </a:r>
            <a:r>
              <a:rPr lang="en-AU" sz="2800" dirty="0" smtClean="0">
                <a:solidFill>
                  <a:srgbClr val="FF0000"/>
                </a:solidFill>
              </a:rPr>
              <a:t>TGCG</a:t>
            </a:r>
            <a:r>
              <a:rPr lang="en-AU" sz="2800" dirty="0" smtClean="0">
                <a:solidFill>
                  <a:srgbClr val="FF6600"/>
                </a:solidFill>
              </a:rPr>
              <a:t>TGCG</a:t>
            </a:r>
            <a:r>
              <a:rPr lang="en-AU" sz="2800" dirty="0" smtClean="0">
                <a:solidFill>
                  <a:schemeClr val="bg1"/>
                </a:solidFill>
              </a:rPr>
              <a:t>TGCA</a:t>
            </a:r>
            <a:endParaRPr lang="en-AU" sz="2800" dirty="0">
              <a:solidFill>
                <a:schemeClr val="bg1"/>
              </a:solidFill>
            </a:endParaRPr>
          </a:p>
        </p:txBody>
      </p:sp>
      <p:cxnSp>
        <p:nvCxnSpPr>
          <p:cNvPr id="15" name="Curved Connector 14"/>
          <p:cNvCxnSpPr>
            <a:stCxn id="12" idx="5"/>
            <a:endCxn id="18" idx="3"/>
          </p:cNvCxnSpPr>
          <p:nvPr/>
        </p:nvCxnSpPr>
        <p:spPr>
          <a:xfrm rot="16200000" flipH="1">
            <a:off x="5896913" y="4289459"/>
            <a:ext cx="12700" cy="1378202"/>
          </a:xfrm>
          <a:prstGeom prst="curvedConnector3">
            <a:avLst>
              <a:gd name="adj1" fmla="val 2495598"/>
            </a:avLst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1"/>
            <a:endCxn id="20" idx="3"/>
          </p:cNvCxnSpPr>
          <p:nvPr/>
        </p:nvCxnSpPr>
        <p:spPr>
          <a:xfrm rot="5400000" flipH="1" flipV="1">
            <a:off x="6163723" y="4129723"/>
            <a:ext cx="844582" cy="12700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0" idx="1"/>
            <a:endCxn id="21" idx="7"/>
          </p:cNvCxnSpPr>
          <p:nvPr/>
        </p:nvCxnSpPr>
        <p:spPr>
          <a:xfrm rot="16200000" flipV="1">
            <a:off x="5892335" y="2587206"/>
            <a:ext cx="12700" cy="1387359"/>
          </a:xfrm>
          <a:prstGeom prst="curvedConnector3">
            <a:avLst>
              <a:gd name="adj1" fmla="val 2495598"/>
            </a:avLst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12" idx="1"/>
          </p:cNvCxnSpPr>
          <p:nvPr/>
        </p:nvCxnSpPr>
        <p:spPr>
          <a:xfrm rot="10800000" flipH="1" flipV="1">
            <a:off x="4683775" y="3494158"/>
            <a:ext cx="97496" cy="1057855"/>
          </a:xfrm>
          <a:prstGeom prst="curvedConnector4">
            <a:avLst>
              <a:gd name="adj1" fmla="val -234471"/>
              <a:gd name="adj2" fmla="val 60080"/>
            </a:avLst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3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7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887-9484-EE4E-9185-A6CB3DFE79E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4" y="2097982"/>
            <a:ext cx="10053670" cy="5177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938" y="6300535"/>
            <a:ext cx="1244600" cy="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738" y="394562"/>
            <a:ext cx="1701800" cy="7112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34433" y="2285833"/>
            <a:ext cx="9619774" cy="44699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AU" sz="2000" dirty="0">
              <a:latin typeface="Gill Sans Light"/>
              <a:cs typeface="Gill Sans Light"/>
            </a:endParaRPr>
          </a:p>
          <a:p>
            <a:pPr marL="457200" lvl="1" indent="0">
              <a:buNone/>
            </a:pPr>
            <a:r>
              <a:rPr lang="en-AU" sz="2400" b="1" dirty="0" smtClean="0">
                <a:latin typeface="Gill Sans Light"/>
                <a:cs typeface="Gill Sans Light"/>
              </a:rPr>
              <a:t>References</a:t>
            </a:r>
            <a:endParaRPr lang="en-AU" sz="2000" b="1" dirty="0" smtClean="0">
              <a:latin typeface="Gill Sans Light"/>
              <a:cs typeface="Gill Sans Light"/>
            </a:endParaRPr>
          </a:p>
          <a:p>
            <a:pPr marL="0" indent="0">
              <a:buNone/>
            </a:pPr>
            <a:r>
              <a:rPr lang="en-AU" sz="1400" dirty="0" smtClean="0">
                <a:latin typeface="Gill Sans Light"/>
                <a:cs typeface="Gill Sans Light"/>
              </a:rPr>
              <a:t>	How </a:t>
            </a:r>
            <a:r>
              <a:rPr lang="en-AU" sz="1400" dirty="0">
                <a:latin typeface="Gill Sans Light"/>
                <a:cs typeface="Gill Sans Light"/>
              </a:rPr>
              <a:t>to apply de </a:t>
            </a:r>
            <a:r>
              <a:rPr lang="en-AU" sz="1400" dirty="0" err="1">
                <a:latin typeface="Gill Sans Light"/>
                <a:cs typeface="Gill Sans Light"/>
              </a:rPr>
              <a:t>Bruijn</a:t>
            </a:r>
            <a:r>
              <a:rPr lang="en-AU" sz="1400" dirty="0">
                <a:latin typeface="Gill Sans Light"/>
                <a:cs typeface="Gill Sans Light"/>
              </a:rPr>
              <a:t> graphs to genome </a:t>
            </a:r>
            <a:r>
              <a:rPr lang="en-AU" sz="1400" dirty="0" smtClean="0">
                <a:latin typeface="Gill Sans Light"/>
                <a:cs typeface="Gill Sans Light"/>
              </a:rPr>
              <a:t>assembly. Phillip </a:t>
            </a:r>
            <a:r>
              <a:rPr lang="en-AU" sz="1400" dirty="0">
                <a:latin typeface="Gill Sans Light"/>
                <a:cs typeface="Gill Sans Light"/>
              </a:rPr>
              <a:t>E C Compeau, </a:t>
            </a:r>
            <a:r>
              <a:rPr lang="en-AU" sz="1400" dirty="0" smtClean="0">
                <a:latin typeface="Gill Sans Light"/>
                <a:cs typeface="Gill Sans Light"/>
              </a:rPr>
              <a:t>Pavel </a:t>
            </a:r>
            <a:r>
              <a:rPr lang="en-AU" sz="1400" dirty="0">
                <a:latin typeface="Gill Sans Light"/>
                <a:cs typeface="Gill Sans Light"/>
              </a:rPr>
              <a:t>A Pevzner </a:t>
            </a:r>
            <a:r>
              <a:rPr lang="en-AU" sz="1400" dirty="0" smtClean="0">
                <a:latin typeface="Gill Sans Light"/>
                <a:cs typeface="Gill Sans Light"/>
              </a:rPr>
              <a:t>&amp; </a:t>
            </a:r>
            <a:r>
              <a:rPr lang="en-AU" sz="1400" dirty="0">
                <a:latin typeface="Gill Sans Light"/>
                <a:cs typeface="Gill Sans Light"/>
              </a:rPr>
              <a:t>Glenn </a:t>
            </a:r>
            <a:r>
              <a:rPr lang="en-AU" sz="1400" dirty="0" smtClean="0">
                <a:latin typeface="Gill Sans Light"/>
                <a:cs typeface="Gill Sans Light"/>
              </a:rPr>
              <a:t>Tesler. </a:t>
            </a:r>
            <a:r>
              <a:rPr lang="en-AU" sz="1400" i="1" dirty="0" smtClean="0">
                <a:latin typeface="Gill Sans Light"/>
                <a:cs typeface="Gill Sans Light"/>
              </a:rPr>
              <a:t>Nature Biotechnology</a:t>
            </a:r>
            <a:r>
              <a:rPr lang="en-AU" sz="1400" dirty="0" smtClean="0">
                <a:latin typeface="Gill Sans Light"/>
                <a:cs typeface="Gill Sans Light"/>
              </a:rPr>
              <a:t>	29</a:t>
            </a:r>
            <a:r>
              <a:rPr lang="en-AU" sz="1400" dirty="0">
                <a:latin typeface="Gill Sans Light"/>
                <a:cs typeface="Gill Sans Light"/>
              </a:rPr>
              <a:t>, 987</a:t>
            </a:r>
            <a:r>
              <a:rPr lang="en-AU" sz="1400" dirty="0" smtClean="0">
                <a:latin typeface="Gill Sans Light"/>
                <a:cs typeface="Gill Sans Light"/>
              </a:rPr>
              <a:t>–991 </a:t>
            </a:r>
            <a:r>
              <a:rPr lang="en-AU" sz="1400" dirty="0">
                <a:latin typeface="Gill Sans Light"/>
                <a:cs typeface="Gill Sans Light"/>
              </a:rPr>
              <a:t>(2011) doi:10.1038/nbt.2023 Published online 08 November 2011 </a:t>
            </a:r>
            <a:endParaRPr lang="en-AU" sz="1400" dirty="0" smtClean="0">
              <a:latin typeface="Gill Sans Light"/>
              <a:cs typeface="Gill Sans Light"/>
            </a:endParaRPr>
          </a:p>
          <a:p>
            <a:pPr marL="0" indent="0">
              <a:buNone/>
            </a:pPr>
            <a:endParaRPr lang="en-AU" sz="1400" dirty="0">
              <a:latin typeface="Gill Sans Light"/>
              <a:cs typeface="Gill Sans Light"/>
            </a:endParaRPr>
          </a:p>
          <a:p>
            <a:pPr marL="0" indent="0">
              <a:buNone/>
            </a:pPr>
            <a:r>
              <a:rPr lang="en-AU" sz="1400" dirty="0">
                <a:latin typeface="Gill Sans Light"/>
                <a:cs typeface="Gill Sans Light"/>
              </a:rPr>
              <a:t>	</a:t>
            </a:r>
            <a:r>
              <a:rPr lang="en-AU" sz="1400" dirty="0" smtClean="0">
                <a:latin typeface="Gill Sans Light"/>
                <a:cs typeface="Gill Sans Light"/>
              </a:rPr>
              <a:t>Sequence </a:t>
            </a:r>
            <a:r>
              <a:rPr lang="en-AU" sz="1400" dirty="0">
                <a:latin typeface="Gill Sans Light"/>
                <a:cs typeface="Gill Sans Light"/>
              </a:rPr>
              <a:t>Assembly. Lecture by Mark Craven (</a:t>
            </a:r>
            <a:r>
              <a:rPr lang="en-AU" sz="1400" dirty="0" err="1">
                <a:latin typeface="Gill Sans Light"/>
                <a:cs typeface="Gill Sans Light"/>
              </a:rPr>
              <a:t>craven@biostat.wisc.edu</a:t>
            </a:r>
            <a:r>
              <a:rPr lang="en-AU" sz="1400" dirty="0">
                <a:latin typeface="Gill Sans Light"/>
                <a:cs typeface="Gill Sans Light"/>
              </a:rPr>
              <a:t>). BMI/CS 576 (</a:t>
            </a:r>
            <a:r>
              <a:rPr lang="en-AU" sz="1400" dirty="0" err="1">
                <a:latin typeface="Gill Sans Light"/>
                <a:cs typeface="Gill Sans Light"/>
              </a:rPr>
              <a:t>www.biostat.wisc.edu</a:t>
            </a:r>
            <a:r>
              <a:rPr lang="en-AU" sz="1400" dirty="0">
                <a:latin typeface="Gill Sans Light"/>
                <a:cs typeface="Gill Sans Light"/>
              </a:rPr>
              <a:t>/bmi576/), Fall 2011</a:t>
            </a:r>
          </a:p>
          <a:p>
            <a:pPr marL="0" indent="0">
              <a:buNone/>
            </a:pPr>
            <a:endParaRPr lang="en-AU" sz="1400" dirty="0" smtClean="0">
              <a:latin typeface="Gill Sans Light"/>
              <a:cs typeface="Gill Sans Light"/>
            </a:endParaRPr>
          </a:p>
          <a:p>
            <a:pPr marL="0" indent="0">
              <a:buNone/>
            </a:pPr>
            <a:r>
              <a:rPr lang="en-AU" sz="2000" dirty="0">
                <a:latin typeface="Gill Sans Light"/>
                <a:cs typeface="Gill Sans Light"/>
              </a:rPr>
              <a:t>	</a:t>
            </a:r>
            <a:r>
              <a:rPr lang="en-US" sz="2000" dirty="0">
                <a:latin typeface="Gill Sans Light"/>
                <a:cs typeface="Gill Sans Light"/>
              </a:rPr>
              <a:t>	</a:t>
            </a:r>
            <a:r>
              <a:rPr lang="en-US" sz="2000" dirty="0" smtClean="0">
                <a:latin typeface="Gill Sans Light"/>
                <a:cs typeface="Gill Sans Light"/>
              </a:rPr>
              <a:t>				    		</a:t>
            </a:r>
            <a:endParaRPr lang="en-A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4433" y="6294132"/>
            <a:ext cx="365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Sebastian Schmeier</a:t>
            </a:r>
          </a:p>
          <a:p>
            <a:r>
              <a:rPr lang="en-AU" b="1" dirty="0" err="1">
                <a:solidFill>
                  <a:schemeClr val="bg1"/>
                </a:solidFill>
                <a:latin typeface="Gill Sans Light"/>
                <a:cs typeface="Gill Sans Light"/>
              </a:rPr>
              <a:t>s.schmeier@</a:t>
            </a:r>
            <a:r>
              <a:rPr lang="en-AU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gmail.com</a:t>
            </a:r>
            <a:endParaRPr lang="en-AU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r>
              <a:rPr lang="en-AU" b="1" dirty="0">
                <a:solidFill>
                  <a:schemeClr val="bg1"/>
                </a:solidFill>
                <a:latin typeface="Gill Sans Light"/>
                <a:cs typeface="Gill Sans Light"/>
              </a:rPr>
              <a:t>http://</a:t>
            </a:r>
            <a:r>
              <a:rPr lang="en-AU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sschmeier.com</a:t>
            </a:r>
            <a:r>
              <a:rPr lang="en-AU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/</a:t>
            </a:r>
            <a:r>
              <a:rPr lang="en-AU" b="1" dirty="0" err="1">
                <a:solidFill>
                  <a:schemeClr val="bg1"/>
                </a:solidFill>
                <a:latin typeface="Gill Sans Light"/>
                <a:cs typeface="Gill Sans Light"/>
              </a:rPr>
              <a:t>bioinf</a:t>
            </a:r>
            <a:r>
              <a:rPr lang="en-AU" b="1" dirty="0">
                <a:solidFill>
                  <a:schemeClr val="bg1"/>
                </a:solidFill>
                <a:latin typeface="Gill Sans Light"/>
                <a:cs typeface="Gill Sans Light"/>
              </a:rPr>
              <a:t>-workshop/</a:t>
            </a:r>
          </a:p>
        </p:txBody>
      </p:sp>
    </p:spTree>
    <p:extLst>
      <p:ext uri="{BB962C8B-B14F-4D97-AF65-F5344CB8AC3E}">
        <p14:creationId xmlns:p14="http://schemas.microsoft.com/office/powerpoint/2010/main" val="30489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2914" y="2853331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/>
          <p:cNvCxnSpPr/>
          <p:nvPr/>
        </p:nvCxnSpPr>
        <p:spPr>
          <a:xfrm>
            <a:off x="2066132" y="2637121"/>
            <a:ext cx="652410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74118" y="4310936"/>
            <a:ext cx="652410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4118" y="3060221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Edge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7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2914" y="2853331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05458" y="3570544"/>
            <a:ext cx="1796129" cy="4877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69427" y="4310936"/>
            <a:ext cx="495490" cy="0"/>
          </a:xfrm>
          <a:prstGeom prst="line">
            <a:avLst/>
          </a:prstGeom>
          <a:ln w="57150" cmpd="sng">
            <a:solidFill>
              <a:srgbClr val="4282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62408" y="3512100"/>
            <a:ext cx="517749" cy="0"/>
          </a:xfrm>
          <a:prstGeom prst="line">
            <a:avLst/>
          </a:prstGeom>
          <a:ln w="57150" cmpd="sng">
            <a:solidFill>
              <a:srgbClr val="4282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4118" y="3060221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Edge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2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2914" y="2853331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05458" y="3570544"/>
            <a:ext cx="1796129" cy="4877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27612" y="3675568"/>
            <a:ext cx="374047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4118" y="3060221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Edge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7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2914" y="2853331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05458" y="3570544"/>
            <a:ext cx="1796129" cy="4877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27612" y="3675568"/>
            <a:ext cx="374047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4960" y="2406998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29183" y="2768178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242" y="3117882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59837" y="347518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950315" y="3366583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7272358" y="4310936"/>
            <a:ext cx="241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ATGCGTGGCA    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6403" y="4717485"/>
            <a:ext cx="95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genome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463561" y="2930218"/>
            <a:ext cx="0" cy="13807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86130" y="3932685"/>
            <a:ext cx="0" cy="4649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74118" y="3060221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Edge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2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3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2921</Words>
  <Application>Microsoft Macintosh PowerPoint</Application>
  <PresentationFormat>Custom</PresentationFormat>
  <Paragraphs>619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Genome Assembly:  An Introduction</vt:lpstr>
      <vt:lpstr>Overview</vt:lpstr>
      <vt:lpstr>De novo genome 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fragment assembly problem</vt:lpstr>
      <vt:lpstr>Shortest superstring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bridges of Königsberg </vt:lpstr>
      <vt:lpstr>Assembly as a graph theoretical problem</vt:lpstr>
      <vt:lpstr>Seven bridges of Königsberg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Underlying assumptions of genome assemblies</vt:lpstr>
      <vt:lpstr>Underlying assumptions of genome assemblies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 Rolton</dc:creator>
  <cp:lastModifiedBy>Sebastian Schmeier</cp:lastModifiedBy>
  <cp:revision>539</cp:revision>
  <cp:lastPrinted>2012-08-15T22:11:21Z</cp:lastPrinted>
  <dcterms:created xsi:type="dcterms:W3CDTF">2012-08-16T07:58:12Z</dcterms:created>
  <dcterms:modified xsi:type="dcterms:W3CDTF">2016-02-28T08:48:45Z</dcterms:modified>
</cp:coreProperties>
</file>