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93" r:id="rId4"/>
    <p:sldId id="292" r:id="rId5"/>
    <p:sldId id="290" r:id="rId6"/>
    <p:sldId id="310" r:id="rId7"/>
    <p:sldId id="289" r:id="rId8"/>
    <p:sldId id="288" r:id="rId9"/>
    <p:sldId id="307" r:id="rId10"/>
    <p:sldId id="309" r:id="rId11"/>
    <p:sldId id="295" r:id="rId12"/>
    <p:sldId id="291" r:id="rId13"/>
    <p:sldId id="284" r:id="rId14"/>
    <p:sldId id="283" r:id="rId15"/>
    <p:sldId id="302" r:id="rId16"/>
    <p:sldId id="298" r:id="rId17"/>
    <p:sldId id="299" r:id="rId18"/>
    <p:sldId id="300" r:id="rId19"/>
    <p:sldId id="301" r:id="rId20"/>
    <p:sldId id="304" r:id="rId21"/>
    <p:sldId id="303" r:id="rId22"/>
    <p:sldId id="305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767"/>
    <a:srgbClr val="F6F5FF"/>
    <a:srgbClr val="DBECFF"/>
    <a:srgbClr val="5A9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15" autoAdjust="0"/>
  </p:normalViewPr>
  <p:slideViewPr>
    <p:cSldViewPr snapToGrid="0" snapToObjects="1">
      <p:cViewPr varScale="1">
        <p:scale>
          <a:sx n="205" d="100"/>
          <a:sy n="205" d="100"/>
        </p:scale>
        <p:origin x="-10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CBD98-7D22-9948-A5AD-C75527E7C9EC}" type="datetimeFigureOut">
              <a:rPr lang="en-US" smtClean="0"/>
              <a:t>21/08/15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F9CA8-1AF0-6045-BA06-97E3809AE5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210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A20E9-C570-2E47-A98F-6626F4095DBF}" type="datetimeFigureOut">
              <a:rPr lang="en-US" smtClean="0"/>
              <a:t>21/08/15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D820-F426-8B46-BDF1-7F9F453F91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19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604" y="1902452"/>
            <a:ext cx="8600793" cy="4694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186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34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‹#›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0217" y="5713331"/>
            <a:ext cx="1064740" cy="61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3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2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80165" tIns="40083" rIns="80165" bIns="40083" anchor="ctr"/>
          <a:lstStyle>
            <a:lvl1pPr>
              <a:defRPr sz="1100" b="0" i="0">
                <a:latin typeface="Gill Sans Light"/>
                <a:cs typeface="Gill Sans Light"/>
              </a:defRPr>
            </a:lvl1pPr>
          </a:lstStyle>
          <a:p>
            <a:r>
              <a:rPr lang="en-US" dirty="0" smtClean="0"/>
              <a:t>0 July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/>
                <a:cs typeface="Gill Sans Light"/>
              </a:defRPr>
            </a:lvl1pPr>
          </a:lstStyle>
          <a:p>
            <a:fld id="{C357F887-9484-EE4E-9185-A6CB3DFE79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4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/>
                <a:cs typeface="Gill Sans Light"/>
              </a:defRPr>
            </a:lvl1pPr>
          </a:lstStyle>
          <a:p>
            <a:r>
              <a:rPr lang="en-AU" dirty="0" smtClean="0"/>
              <a:t>Sebastian Schmeier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/>
                <a:cs typeface="Gill Sans Light"/>
              </a:defRPr>
            </a:lvl1pPr>
          </a:lstStyle>
          <a:p>
            <a:fld id="{E3ECCDDB-D9C9-7A4B-969A-2FFF2604C4D6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698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404040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400" b="0" i="0" kern="1200">
          <a:solidFill>
            <a:srgbClr val="404040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2000" b="0" i="0" kern="1200">
          <a:solidFill>
            <a:srgbClr val="404040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b="0" i="0" kern="1200">
          <a:solidFill>
            <a:srgbClr val="404040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b="0" i="0" kern="1200">
          <a:solidFill>
            <a:srgbClr val="404040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4" y="1902452"/>
            <a:ext cx="8600793" cy="469460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951" y="3905757"/>
            <a:ext cx="4386147" cy="1752600"/>
          </a:xfrm>
        </p:spPr>
        <p:txBody>
          <a:bodyPr>
            <a:normAutofit/>
          </a:bodyPr>
          <a:lstStyle/>
          <a:p>
            <a:r>
              <a:rPr lang="en-AU" sz="2000" dirty="0" smtClean="0">
                <a:solidFill>
                  <a:srgbClr val="FFFFFF"/>
                </a:solidFill>
              </a:rPr>
              <a:t>Sebastian Schmeier</a:t>
            </a:r>
          </a:p>
          <a:p>
            <a:r>
              <a:rPr lang="en-AU" sz="2000" dirty="0" err="1">
                <a:solidFill>
                  <a:srgbClr val="FFFFFF"/>
                </a:solidFill>
              </a:rPr>
              <a:t>s.schmeier@gmail.com</a:t>
            </a:r>
            <a:endParaRPr lang="en-AU" sz="2000" dirty="0" smtClean="0">
              <a:solidFill>
                <a:srgbClr val="FFFFFF"/>
              </a:solidFill>
            </a:endParaRPr>
          </a:p>
          <a:p>
            <a:r>
              <a:rPr lang="en-AU" sz="2000" dirty="0" smtClean="0">
                <a:solidFill>
                  <a:srgbClr val="FFFFFF"/>
                </a:solidFill>
              </a:rPr>
              <a:t>http://</a:t>
            </a:r>
            <a:r>
              <a:rPr lang="en-AU" sz="2000" dirty="0" err="1" smtClean="0">
                <a:solidFill>
                  <a:srgbClr val="FFFFFF"/>
                </a:solidFill>
              </a:rPr>
              <a:t>sschmeier.github.io</a:t>
            </a:r>
            <a:r>
              <a:rPr lang="en-AU" sz="2000" dirty="0" smtClean="0">
                <a:solidFill>
                  <a:srgbClr val="FFFFFF"/>
                </a:solidFill>
              </a:rPr>
              <a:t>/</a:t>
            </a:r>
            <a:r>
              <a:rPr lang="en-AU" sz="2000" dirty="0" err="1" smtClean="0">
                <a:solidFill>
                  <a:srgbClr val="FFFFFF"/>
                </a:solidFill>
              </a:rPr>
              <a:t>bioinf</a:t>
            </a:r>
            <a:r>
              <a:rPr lang="en-AU" sz="2000" dirty="0" smtClean="0">
                <a:solidFill>
                  <a:srgbClr val="FFFFFF"/>
                </a:solidFill>
              </a:rPr>
              <a:t>-</a:t>
            </a:r>
            <a:r>
              <a:rPr lang="en-AU" sz="2000" dirty="0" smtClean="0">
                <a:solidFill>
                  <a:srgbClr val="FFFFFF"/>
                </a:solidFill>
              </a:rPr>
              <a:t>workshop/</a:t>
            </a:r>
            <a:endParaRPr lang="en-AU" sz="2000" dirty="0" smtClean="0">
              <a:solidFill>
                <a:srgbClr val="FFFFFF"/>
              </a:solidFill>
            </a:endParaRPr>
          </a:p>
          <a:p>
            <a:r>
              <a:rPr lang="en-AU" sz="2000" dirty="0" smtClean="0">
                <a:solidFill>
                  <a:srgbClr val="FFFFFF"/>
                </a:solidFill>
              </a:rPr>
              <a:t>17.08.2015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44" y="417614"/>
            <a:ext cx="1701800" cy="71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221" y="2117055"/>
            <a:ext cx="7373183" cy="1470025"/>
          </a:xfrm>
        </p:spPr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SNPs - GWAS - </a:t>
            </a:r>
            <a:r>
              <a:rPr lang="en-AU" sz="3600" dirty="0" err="1" smtClean="0">
                <a:solidFill>
                  <a:schemeClr val="bg1"/>
                </a:solidFill>
              </a:rPr>
              <a:t>eQTLs</a:t>
            </a:r>
            <a:endParaRPr lang="en-AU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217" y="5713331"/>
            <a:ext cx="1064740" cy="61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Genome-wide association study (GWAS)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“To date, genome-wide association studies (GWAS) have published hundreds of common variants whose allele frequencies are statistically correlated with various illnesses and traits. </a:t>
            </a:r>
            <a:r>
              <a:rPr lang="en-US" sz="2400" b="1" i="1" dirty="0"/>
              <a:t>However, the vast majority of such variants have no established biological relevance to disease or clinical utility for prognosis or treatment</a:t>
            </a:r>
            <a:r>
              <a:rPr lang="en-US" sz="2400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10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782805" y="3937007"/>
            <a:ext cx="5352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 Light"/>
                <a:cs typeface="Gill Sans Light"/>
              </a:rPr>
              <a:t>Genetic </a:t>
            </a:r>
            <a:r>
              <a:rPr lang="en-US" sz="1600" dirty="0">
                <a:latin typeface="Gill Sans Light"/>
                <a:cs typeface="Gill Sans Light"/>
              </a:rPr>
              <a:t>heterogeneity in human </a:t>
            </a:r>
            <a:r>
              <a:rPr lang="en-US" sz="1600" dirty="0" smtClean="0">
                <a:latin typeface="Gill Sans Light"/>
                <a:cs typeface="Gill Sans Light"/>
              </a:rPr>
              <a:t>disease.  McClellan </a:t>
            </a:r>
            <a:r>
              <a:rPr lang="en-US" sz="1600" dirty="0">
                <a:latin typeface="Gill Sans Light"/>
                <a:cs typeface="Gill Sans Light"/>
              </a:rPr>
              <a:t>J1, King MC</a:t>
            </a:r>
            <a:r>
              <a:rPr lang="en-US" sz="1600" dirty="0" smtClean="0">
                <a:latin typeface="Gill Sans Light"/>
                <a:cs typeface="Gill Sans Light"/>
              </a:rPr>
              <a:t>. </a:t>
            </a:r>
          </a:p>
          <a:p>
            <a:r>
              <a:rPr lang="ro-RO" sz="1600" dirty="0" smtClean="0">
                <a:latin typeface="Gill Sans Light"/>
                <a:cs typeface="Gill Sans Light"/>
              </a:rPr>
              <a:t>Cell</a:t>
            </a:r>
            <a:r>
              <a:rPr lang="ro-RO" sz="1600" dirty="0">
                <a:latin typeface="Gill Sans Light"/>
                <a:cs typeface="Gill Sans Light"/>
              </a:rPr>
              <a:t>. 2010 Apr 16;141(2):210-7. doi: 10.1016/j.cell.2010.03.032.</a:t>
            </a:r>
          </a:p>
          <a:p>
            <a:endParaRPr lang="ro-RO" sz="1600" dirty="0">
              <a:latin typeface="Gill Sans Light"/>
              <a:cs typeface="Gill Sans Light"/>
            </a:endParaRPr>
          </a:p>
          <a:p>
            <a:endParaRPr lang="ro-RO" sz="1600" dirty="0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62087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1961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GWAS identify </a:t>
            </a:r>
            <a:r>
              <a:rPr lang="en-US" dirty="0"/>
              <a:t>SNPs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</a:t>
            </a:r>
            <a:r>
              <a:rPr lang="en-US" dirty="0"/>
              <a:t>variants in DNA </a:t>
            </a:r>
            <a:r>
              <a:rPr lang="en-US" dirty="0" smtClean="0"/>
              <a:t>which are </a:t>
            </a:r>
            <a:r>
              <a:rPr lang="en-US" dirty="0"/>
              <a:t>associated with a </a:t>
            </a:r>
            <a:r>
              <a:rPr lang="en-US" dirty="0" smtClean="0"/>
              <a:t>disease or trait, but cannot </a:t>
            </a:r>
            <a:r>
              <a:rPr lang="en-US" dirty="0"/>
              <a:t>on their </a:t>
            </a:r>
            <a:r>
              <a:rPr lang="en-US" dirty="0" smtClean="0"/>
              <a:t>own specify </a:t>
            </a:r>
            <a:r>
              <a:rPr lang="en-US" dirty="0"/>
              <a:t>which genes are </a:t>
            </a:r>
            <a:r>
              <a:rPr lang="en-US" dirty="0" smtClean="0"/>
              <a:t>causal</a:t>
            </a:r>
          </a:p>
          <a:p>
            <a:r>
              <a:rPr lang="en-US" dirty="0" smtClean="0"/>
              <a:t>The molecular mechanisms by which genetic variation predisposes individuals to diseases are still poorly characterized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majority of GWAS SNPs are non-coding!!!!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6348791"/>
            <a:ext cx="388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  <a:latin typeface="Gill Sans Light"/>
                <a:cs typeface="Gill Sans Light"/>
              </a:rPr>
              <a:t>https://</a:t>
            </a:r>
            <a:r>
              <a:rPr lang="en-US" sz="1200" dirty="0" err="1">
                <a:solidFill>
                  <a:srgbClr val="7F7F7F"/>
                </a:solidFill>
                <a:latin typeface="Gill Sans Light"/>
                <a:cs typeface="Gill Sans Light"/>
              </a:rPr>
              <a:t>en.wikipedia.org</a:t>
            </a:r>
            <a:r>
              <a:rPr lang="en-US" sz="1200" dirty="0">
                <a:solidFill>
                  <a:srgbClr val="7F7F7F"/>
                </a:solidFill>
                <a:latin typeface="Gill Sans Light"/>
                <a:cs typeface="Gill Sans Light"/>
              </a:rPr>
              <a:t>/wiki/Genome-</a:t>
            </a:r>
            <a:r>
              <a:rPr lang="en-US" sz="1200" dirty="0" err="1">
                <a:solidFill>
                  <a:srgbClr val="7F7F7F"/>
                </a:solidFill>
                <a:latin typeface="Gill Sans Light"/>
                <a:cs typeface="Gill Sans Light"/>
              </a:rPr>
              <a:t>wide_association_study</a:t>
            </a:r>
            <a:endParaRPr lang="en-US" sz="1200" dirty="0">
              <a:solidFill>
                <a:srgbClr val="7F7F7F"/>
              </a:solidFill>
              <a:latin typeface="Gill Sans Light"/>
              <a:cs typeface="Gill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44" y="2707308"/>
            <a:ext cx="4490720" cy="3719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77" y="1187319"/>
            <a:ext cx="3610843" cy="14082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104814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effect in non-coding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426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Regulatory SNPs (</a:t>
            </a:r>
            <a:r>
              <a:rPr lang="en-US" sz="2400" dirty="0" err="1" smtClean="0"/>
              <a:t>rSNPs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SNPs </a:t>
            </a:r>
            <a:r>
              <a:rPr lang="en-US" sz="2400" dirty="0"/>
              <a:t>regulate gene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transcription </a:t>
            </a:r>
            <a:r>
              <a:rPr lang="en-US" sz="2400" dirty="0"/>
              <a:t>by </a:t>
            </a:r>
            <a:r>
              <a:rPr lang="en-US" sz="2400" dirty="0" smtClean="0"/>
              <a:t>affecting transcription </a:t>
            </a:r>
            <a:r>
              <a:rPr lang="en-US" sz="2400" dirty="0"/>
              <a:t>factor (TF)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12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21" y="1600200"/>
            <a:ext cx="4215679" cy="3555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8981" y="1446311"/>
            <a:ext cx="1747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Gill Sans Light"/>
                <a:cs typeface="Gill Sans Light"/>
              </a:rPr>
              <a:t>d</a:t>
            </a:r>
            <a:r>
              <a:rPr lang="fr-FR" sz="1200" dirty="0" smtClean="0">
                <a:latin typeface="Gill Sans Light"/>
                <a:cs typeface="Gill Sans Light"/>
              </a:rPr>
              <a:t>oi:10.1155</a:t>
            </a:r>
            <a:r>
              <a:rPr lang="fr-FR" sz="1200" dirty="0">
                <a:latin typeface="Gill Sans Light"/>
                <a:cs typeface="Gill Sans Light"/>
              </a:rPr>
              <a:t>/2014/967565</a:t>
            </a:r>
            <a:endParaRPr lang="en-US" sz="1200" dirty="0">
              <a:latin typeface="Gill Sans Light"/>
              <a:cs typeface="Gill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9" y="4014334"/>
            <a:ext cx="4222837" cy="2525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800" y="6561134"/>
            <a:ext cx="3642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http://</a:t>
            </a:r>
            <a:r>
              <a:rPr lang="en-US" sz="1100" dirty="0" err="1">
                <a:solidFill>
                  <a:srgbClr val="7F7F7F"/>
                </a:solidFill>
                <a:latin typeface="Gill Sans Light"/>
                <a:cs typeface="Gill Sans Light"/>
              </a:rPr>
              <a:t>www.nature.com</a:t>
            </a:r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/</a:t>
            </a:r>
            <a:r>
              <a:rPr lang="en-US" sz="1100" dirty="0" err="1">
                <a:solidFill>
                  <a:srgbClr val="7F7F7F"/>
                </a:solidFill>
                <a:latin typeface="Gill Sans Light"/>
                <a:cs typeface="Gill Sans Light"/>
              </a:rPr>
              <a:t>ng</a:t>
            </a:r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/journal/v33/n4/full/ng0403-439.html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145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trait locus (QTL)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607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</a:t>
            </a:r>
            <a:r>
              <a:rPr lang="en-US" sz="2400" dirty="0" smtClean="0"/>
              <a:t>QTL </a:t>
            </a:r>
            <a:r>
              <a:rPr lang="en-US" sz="2400" dirty="0"/>
              <a:t>is a section of DNA (the </a:t>
            </a:r>
            <a:r>
              <a:rPr lang="en-US" sz="2400" b="1" dirty="0"/>
              <a:t>locus</a:t>
            </a:r>
            <a:r>
              <a:rPr lang="en-US" sz="2400" dirty="0"/>
              <a:t>) that correlates with variation in a phenotype (the quantitative </a:t>
            </a:r>
            <a:r>
              <a:rPr lang="en-US" sz="2400" b="1" dirty="0"/>
              <a:t>trait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Requires parental strains (A) with genetic differences in the trait</a:t>
            </a:r>
          </a:p>
          <a:p>
            <a:r>
              <a:rPr lang="en-US" sz="2400" dirty="0" smtClean="0"/>
              <a:t>Parental lines get crossed to create F1 offspring, which are crossed among themselves to create F2 that contain diff. fractions of the parental genomes (B)</a:t>
            </a:r>
          </a:p>
          <a:p>
            <a:r>
              <a:rPr lang="en-US" sz="2400" dirty="0" smtClean="0"/>
              <a:t>Statistics to test regions association to trait (C), highest likelihood at 60cM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13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13" y="274638"/>
            <a:ext cx="3193606" cy="5986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049" y="6424022"/>
            <a:ext cx="4772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http://</a:t>
            </a:r>
            <a:r>
              <a:rPr lang="en-US" sz="1100" dirty="0" err="1">
                <a:solidFill>
                  <a:srgbClr val="7F7F7F"/>
                </a:solidFill>
                <a:latin typeface="Gill Sans Light"/>
                <a:cs typeface="Gill Sans Light"/>
              </a:rPr>
              <a:t>www.nature.com</a:t>
            </a:r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/</a:t>
            </a:r>
            <a:r>
              <a:rPr lang="en-US" sz="1100" dirty="0" err="1">
                <a:solidFill>
                  <a:srgbClr val="7F7F7F"/>
                </a:solidFill>
                <a:latin typeface="Gill Sans Light"/>
                <a:cs typeface="Gill Sans Light"/>
              </a:rPr>
              <a:t>scitable</a:t>
            </a:r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/</a:t>
            </a:r>
            <a:r>
              <a:rPr lang="en-US" sz="1100" dirty="0" err="1">
                <a:solidFill>
                  <a:srgbClr val="7F7F7F"/>
                </a:solidFill>
                <a:latin typeface="Gill Sans Light"/>
                <a:cs typeface="Gill Sans Light"/>
              </a:rPr>
              <a:t>topicpage</a:t>
            </a:r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/quantitative-trait-locus-qtl-analysis-53904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330560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QTL (</a:t>
            </a:r>
            <a:r>
              <a:rPr lang="en-US" dirty="0" err="1" smtClean="0"/>
              <a:t>eQTL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/>
              <a:t>genetic locus </a:t>
            </a:r>
            <a:r>
              <a:rPr lang="en-US" dirty="0"/>
              <a:t>where the genotype of a variant </a:t>
            </a:r>
            <a:r>
              <a:rPr lang="en-US" dirty="0" smtClean="0"/>
              <a:t>is significantly </a:t>
            </a:r>
            <a:r>
              <a:rPr lang="en-US" dirty="0"/>
              <a:t>associated with gene expression levels of one or more genes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 err="1"/>
              <a:t>eQTL</a:t>
            </a:r>
            <a:r>
              <a:rPr lang="en-US" dirty="0"/>
              <a:t> usually contains multiple DNA </a:t>
            </a:r>
            <a:r>
              <a:rPr lang="en-US" dirty="0" smtClean="0"/>
              <a:t>variants,  i.e. supposedly regulatory SNPs (</a:t>
            </a:r>
            <a:r>
              <a:rPr lang="en-US" dirty="0" err="1" smtClean="0"/>
              <a:t>rSNPs</a:t>
            </a:r>
            <a:r>
              <a:rPr lang="en-US" dirty="0" smtClean="0"/>
              <a:t>)</a:t>
            </a:r>
          </a:p>
          <a:p>
            <a:r>
              <a:rPr lang="en-US" dirty="0"/>
              <a:t>Mapping </a:t>
            </a:r>
            <a:r>
              <a:rPr lang="en-US" dirty="0" err="1"/>
              <a:t>eQTLs</a:t>
            </a:r>
            <a:r>
              <a:rPr lang="en-US" dirty="0"/>
              <a:t> is done using standard QTL mapping methods that test the linkage between </a:t>
            </a:r>
            <a:r>
              <a:rPr lang="en-US" b="1" dirty="0"/>
              <a:t>variation in expression and genetic polymorphisms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88236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QTL (</a:t>
            </a:r>
            <a:r>
              <a:rPr lang="en-US" dirty="0" err="1" smtClean="0"/>
              <a:t>eQTL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Cis-eQTL</a:t>
            </a:r>
            <a:r>
              <a:rPr lang="en-US" dirty="0" smtClean="0"/>
              <a:t>: A </a:t>
            </a:r>
            <a:r>
              <a:rPr lang="en-US" dirty="0"/>
              <a:t>genetic variant that influences the expression levels of a proximal gene on the </a:t>
            </a:r>
            <a:r>
              <a:rPr lang="en-US" dirty="0" smtClean="0"/>
              <a:t>same chromosome </a:t>
            </a:r>
            <a:r>
              <a:rPr lang="en-US" dirty="0"/>
              <a:t>in an allele-specific manner. </a:t>
            </a:r>
          </a:p>
          <a:p>
            <a:r>
              <a:rPr lang="en-US" b="1" dirty="0" smtClean="0"/>
              <a:t>Trans</a:t>
            </a:r>
            <a:r>
              <a:rPr lang="en-US" b="1" dirty="0"/>
              <a:t>-</a:t>
            </a:r>
            <a:r>
              <a:rPr lang="en-US" b="1" dirty="0" err="1"/>
              <a:t>eQTL</a:t>
            </a:r>
            <a:r>
              <a:rPr lang="en-US" dirty="0"/>
              <a:t>: A genetic variants that affects </a:t>
            </a:r>
            <a:r>
              <a:rPr lang="en-US" dirty="0" smtClean="0"/>
              <a:t>gene expression </a:t>
            </a:r>
            <a:r>
              <a:rPr lang="en-US" dirty="0"/>
              <a:t>through an intermediate trans factor, such as a protein or RNA regulator. Trans-</a:t>
            </a:r>
            <a:r>
              <a:rPr lang="en-US" dirty="0" err="1"/>
              <a:t>eQTLs</a:t>
            </a:r>
            <a:r>
              <a:rPr lang="en-US" dirty="0"/>
              <a:t> </a:t>
            </a:r>
            <a:r>
              <a:rPr lang="en-US" dirty="0" smtClean="0"/>
              <a:t>usually lie </a:t>
            </a:r>
            <a:r>
              <a:rPr lang="en-US" dirty="0"/>
              <a:t>far away from the target gene or on a separate chromosome.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15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61978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Genotype-tissue expression (</a:t>
            </a:r>
            <a:r>
              <a:rPr lang="en-US" dirty="0" err="1" smtClean="0"/>
              <a:t>GTEx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Large-scale project to discover </a:t>
            </a:r>
            <a:r>
              <a:rPr lang="en-US" dirty="0" err="1" smtClean="0"/>
              <a:t>eQTLs</a:t>
            </a:r>
            <a:r>
              <a:rPr lang="en-US" dirty="0" smtClean="0"/>
              <a:t> in human tissues</a:t>
            </a:r>
          </a:p>
          <a:p>
            <a:r>
              <a:rPr lang="en-US" dirty="0" smtClean="0"/>
              <a:t>Pilot study data published in 2015 </a:t>
            </a:r>
            <a:r>
              <a:rPr lang="en-US" i="1" dirty="0" smtClean="0"/>
              <a:t>(</a:t>
            </a:r>
            <a:r>
              <a:rPr lang="en-US" sz="2200" i="1" dirty="0" smtClean="0"/>
              <a:t>Science 348:6235 348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study </a:t>
            </a:r>
            <a:r>
              <a:rPr lang="en-US" dirty="0" smtClean="0"/>
              <a:t>uses SNPs </a:t>
            </a:r>
            <a:r>
              <a:rPr lang="en-US" dirty="0"/>
              <a:t>as markers for </a:t>
            </a:r>
            <a:r>
              <a:rPr lang="en-US" dirty="0" err="1" smtClean="0"/>
              <a:t>eQTLs</a:t>
            </a:r>
            <a:endParaRPr lang="en-US" dirty="0" smtClean="0"/>
          </a:p>
          <a:p>
            <a:r>
              <a:rPr lang="en-US" dirty="0" smtClean="0"/>
              <a:t>~6.8 million SNPs with </a:t>
            </a:r>
            <a:r>
              <a:rPr lang="en-US" i="1" dirty="0" smtClean="0"/>
              <a:t>minor allele frequency </a:t>
            </a:r>
            <a:r>
              <a:rPr lang="en-US" dirty="0" smtClean="0"/>
              <a:t>(MAF) &gt;= 5% were tested</a:t>
            </a:r>
          </a:p>
          <a:p>
            <a:r>
              <a:rPr lang="en-US" b="1" dirty="0"/>
              <a:t>The ultimate goal is to </a:t>
            </a:r>
            <a:r>
              <a:rPr lang="en-US" b="1" dirty="0" smtClean="0"/>
              <a:t>provide a framework fir biological interpretation of disease-related variants (</a:t>
            </a:r>
            <a:r>
              <a:rPr lang="en-US" b="1" dirty="0" smtClean="0">
                <a:sym typeface="Wingdings"/>
              </a:rPr>
              <a:t>what is missing from GWAS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9621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Genotype-tissue expression (</a:t>
            </a:r>
            <a:r>
              <a:rPr lang="en-US" dirty="0" err="1" smtClean="0"/>
              <a:t>GTEx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237 postmortem donors</a:t>
            </a:r>
          </a:p>
          <a:p>
            <a:r>
              <a:rPr lang="en-US" dirty="0" smtClean="0"/>
              <a:t>28 tissues per donor</a:t>
            </a:r>
          </a:p>
          <a:p>
            <a:r>
              <a:rPr lang="en-US" dirty="0" smtClean="0"/>
              <a:t>54 distinct body sites</a:t>
            </a:r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17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3278228"/>
            <a:ext cx="8026400" cy="3366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6429087"/>
            <a:ext cx="17665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Science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348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:6235 648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49499" y="5889412"/>
            <a:ext cx="304801" cy="53967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6733" y="5888461"/>
            <a:ext cx="512234" cy="48387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3633" y="5889412"/>
            <a:ext cx="117688" cy="48387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212753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Genotype-tissue expression (</a:t>
            </a:r>
            <a:r>
              <a:rPr lang="en-US" dirty="0" err="1" smtClean="0"/>
              <a:t>GTEx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619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Focuses on </a:t>
            </a:r>
            <a:r>
              <a:rPr lang="en-US" sz="2400" i="1" dirty="0" err="1" smtClean="0"/>
              <a:t>cis-eQTLs</a:t>
            </a:r>
            <a:r>
              <a:rPr lang="en-US" sz="2400" i="1" dirty="0" smtClean="0"/>
              <a:t> </a:t>
            </a:r>
            <a:br>
              <a:rPr lang="en-US" sz="2400" i="1" dirty="0" smtClean="0"/>
            </a:br>
            <a:r>
              <a:rPr lang="en-US" sz="2400" dirty="0" smtClean="0">
                <a:sym typeface="Wingdings"/>
              </a:rPr>
              <a:t> here 1Mbp surrounding TSS of each gene</a:t>
            </a:r>
          </a:p>
          <a:p>
            <a:r>
              <a:rPr lang="en-US" sz="2400" dirty="0" smtClean="0">
                <a:sym typeface="Wingdings"/>
              </a:rPr>
              <a:t>The </a:t>
            </a:r>
            <a:r>
              <a:rPr lang="en-US" sz="2400" dirty="0" err="1" smtClean="0">
                <a:sym typeface="Wingdings"/>
              </a:rPr>
              <a:t>eQTL</a:t>
            </a:r>
            <a:r>
              <a:rPr lang="en-US" sz="2400" dirty="0" smtClean="0">
                <a:sym typeface="Wingdings"/>
              </a:rPr>
              <a:t> signal shows an upstream bias (~60% of all </a:t>
            </a:r>
            <a:r>
              <a:rPr lang="en-US" sz="2400" dirty="0" err="1" smtClean="0">
                <a:sym typeface="Wingdings"/>
              </a:rPr>
              <a:t>eQTL</a:t>
            </a:r>
            <a:r>
              <a:rPr lang="en-US" sz="2400" dirty="0" smtClean="0">
                <a:sym typeface="Wingdings"/>
              </a:rPr>
              <a:t> are upstream)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18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51" y="1673472"/>
            <a:ext cx="4747107" cy="3987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6429087"/>
            <a:ext cx="17665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Science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348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:6235 648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96611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422" y="3058687"/>
            <a:ext cx="3360941" cy="3169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Genotype-tissue expression (</a:t>
            </a:r>
            <a:r>
              <a:rPr lang="en-US" dirty="0" err="1" smtClean="0"/>
              <a:t>GTEx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Single tissue analysis revealed different number of </a:t>
            </a:r>
            <a:r>
              <a:rPr lang="en-US" sz="2400" dirty="0" err="1" smtClean="0"/>
              <a:t>eQTL</a:t>
            </a:r>
            <a:r>
              <a:rPr lang="en-US" sz="2400" dirty="0" smtClean="0"/>
              <a:t> genes per tissue</a:t>
            </a:r>
          </a:p>
          <a:p>
            <a:r>
              <a:rPr lang="en-US" sz="2400" dirty="0" err="1" smtClean="0"/>
              <a:t>Multitissue</a:t>
            </a:r>
            <a:r>
              <a:rPr lang="en-US" sz="2400" dirty="0" smtClean="0"/>
              <a:t> analysis reveals the most likely configurations are for active </a:t>
            </a:r>
            <a:r>
              <a:rPr lang="en-US" sz="2400" dirty="0" err="1" smtClean="0"/>
              <a:t>eQTLs</a:t>
            </a:r>
            <a:r>
              <a:rPr lang="en-US" sz="2400" dirty="0" smtClean="0"/>
              <a:t> in few or many tissues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19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48640" y="6429087"/>
            <a:ext cx="17665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Science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348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:6235 648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8" y="3196665"/>
            <a:ext cx="5467184" cy="30314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60132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nucleotide polymorphism (refresh)</a:t>
            </a:r>
          </a:p>
          <a:p>
            <a:r>
              <a:rPr lang="en-US" dirty="0" smtClean="0"/>
              <a:t>SNPs effect on genes (refresh)</a:t>
            </a:r>
          </a:p>
          <a:p>
            <a:r>
              <a:rPr lang="en-US" dirty="0"/>
              <a:t>Genome-wide association studies </a:t>
            </a:r>
            <a:r>
              <a:rPr lang="en-US" dirty="0" smtClean="0"/>
              <a:t>(refresh)</a:t>
            </a:r>
          </a:p>
          <a:p>
            <a:r>
              <a:rPr lang="en-US" dirty="0"/>
              <a:t>Quantitative trait loci (QTL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SNPs effect outside of the genic region</a:t>
            </a:r>
          </a:p>
          <a:p>
            <a:r>
              <a:rPr lang="en-US" dirty="0" smtClean="0"/>
              <a:t>Expression quantitative </a:t>
            </a:r>
            <a:r>
              <a:rPr lang="en-US" dirty="0"/>
              <a:t>trait loci </a:t>
            </a:r>
            <a:r>
              <a:rPr lang="en-US" dirty="0" smtClean="0"/>
              <a:t>(</a:t>
            </a:r>
            <a:r>
              <a:rPr lang="en-US" dirty="0" err="1" smtClean="0"/>
              <a:t>eQTL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2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1688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Genotype-tissue expression (</a:t>
            </a:r>
            <a:r>
              <a:rPr lang="en-US" dirty="0" err="1" smtClean="0"/>
              <a:t>GTEx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Enrichment for </a:t>
            </a:r>
            <a:r>
              <a:rPr lang="en-US" sz="2400" dirty="0" err="1" smtClean="0"/>
              <a:t>eQTLs</a:t>
            </a:r>
            <a:r>
              <a:rPr lang="en-US" sz="2400" dirty="0" smtClean="0"/>
              <a:t> for disease associations is tissue-dependent </a:t>
            </a:r>
            <a:r>
              <a:rPr lang="en-US" sz="2400" dirty="0" smtClean="0">
                <a:sym typeface="Wingdings"/>
              </a:rPr>
              <a:t>the example shows hypertension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20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48640" y="6429087"/>
            <a:ext cx="17665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Science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348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cs typeface="Gill Sans Light"/>
              </a:rPr>
              <a:t>:6235 648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75771" y="2531934"/>
            <a:ext cx="6878861" cy="3824416"/>
            <a:chOff x="1375771" y="2531934"/>
            <a:chExt cx="6878861" cy="38244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771" y="2706604"/>
              <a:ext cx="6425609" cy="364974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796152" y="2531934"/>
              <a:ext cx="2458480" cy="1929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204998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33" y="1202680"/>
            <a:ext cx="6325267" cy="551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of expression </a:t>
            </a:r>
            <a:r>
              <a:rPr lang="en-US" dirty="0"/>
              <a:t>and </a:t>
            </a:r>
            <a:r>
              <a:rPr lang="en-US" dirty="0" err="1" smtClean="0"/>
              <a:t>eQTLs</a:t>
            </a:r>
            <a:r>
              <a:rPr lang="en-US" dirty="0" smtClean="0"/>
              <a:t> to </a:t>
            </a:r>
            <a:r>
              <a:rPr lang="en-US" dirty="0"/>
              <a:t>identify gene networks and candidate genes for complex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0258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of how such an approach might look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21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980784" y="6590670"/>
            <a:ext cx="3391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http://</a:t>
            </a:r>
            <a:r>
              <a:rPr lang="en-US" sz="1100" dirty="0" err="1">
                <a:solidFill>
                  <a:srgbClr val="7F7F7F"/>
                </a:solidFill>
                <a:latin typeface="Gill Sans Light"/>
                <a:cs typeface="Gill Sans Light"/>
              </a:rPr>
              <a:t>pubs.niaaa.nih.gov</a:t>
            </a:r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/publications/arcr343/306-317.htm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113062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33" y="1202680"/>
            <a:ext cx="6325267" cy="551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of expression </a:t>
            </a:r>
            <a:r>
              <a:rPr lang="en-US" dirty="0"/>
              <a:t>and </a:t>
            </a:r>
            <a:r>
              <a:rPr lang="en-US" dirty="0" err="1" smtClean="0"/>
              <a:t>eQTLs</a:t>
            </a:r>
            <a:r>
              <a:rPr lang="en-US" dirty="0" smtClean="0"/>
              <a:t> to </a:t>
            </a:r>
            <a:r>
              <a:rPr lang="en-US" dirty="0"/>
              <a:t>identify gene networks and candidate genes for complex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0258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of how such an approach might look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22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980784" y="6590670"/>
            <a:ext cx="3391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http://</a:t>
            </a:r>
            <a:r>
              <a:rPr lang="en-US" sz="1100" dirty="0" err="1">
                <a:solidFill>
                  <a:srgbClr val="7F7F7F"/>
                </a:solidFill>
                <a:latin typeface="Gill Sans Light"/>
                <a:cs typeface="Gill Sans Light"/>
              </a:rPr>
              <a:t>pubs.niaaa.nih.gov</a:t>
            </a:r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/publications/arcr343/306-317.htm</a:t>
            </a:r>
          </a:p>
        </p:txBody>
      </p:sp>
      <p:sp>
        <p:nvSpPr>
          <p:cNvPr id="8" name="Right Arrow 7"/>
          <p:cNvSpPr/>
          <p:nvPr/>
        </p:nvSpPr>
        <p:spPr>
          <a:xfrm rot="890283">
            <a:off x="3093255" y="3713593"/>
            <a:ext cx="2030343" cy="51560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09888" y="3383875"/>
            <a:ext cx="2993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Gill Sans Light"/>
                <a:cs typeface="Gill Sans Light"/>
              </a:rPr>
              <a:t>Variation to trait association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Gill Sans Light"/>
              <a:cs typeface="Gill Sans Light"/>
            </a:endParaRPr>
          </a:p>
        </p:txBody>
      </p:sp>
      <p:sp>
        <p:nvSpPr>
          <p:cNvPr id="9" name="Right Arrow 8"/>
          <p:cNvSpPr/>
          <p:nvPr/>
        </p:nvSpPr>
        <p:spPr>
          <a:xfrm rot="21140921">
            <a:off x="3553818" y="6126661"/>
            <a:ext cx="1608079" cy="51560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9024" y="6209758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Gill Sans Light"/>
                <a:cs typeface="Gill Sans Light"/>
              </a:rPr>
              <a:t>Variation to gene association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Gill Sans Light"/>
              <a:cs typeface="Gill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28777" y="4990598"/>
            <a:ext cx="423348" cy="439629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582" y="4093110"/>
            <a:ext cx="3002582" cy="195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404040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b="0" i="0" kern="1200">
                <a:solidFill>
                  <a:srgbClr val="404040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b="0" i="0" kern="1200">
                <a:solidFill>
                  <a:srgbClr val="404040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b="0" i="0" kern="1200">
                <a:solidFill>
                  <a:srgbClr val="404040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b="0" i="0" kern="1200">
                <a:solidFill>
                  <a:srgbClr val="404040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Importantly, </a:t>
            </a:r>
            <a:r>
              <a:rPr lang="en-US" sz="2400" b="1" dirty="0" err="1" smtClean="0">
                <a:solidFill>
                  <a:srgbClr val="FF0000"/>
                </a:solidFill>
              </a:rPr>
              <a:t>eQTLs</a:t>
            </a:r>
            <a:r>
              <a:rPr lang="en-US" sz="2400" b="1" dirty="0" smtClean="0">
                <a:solidFill>
                  <a:srgbClr val="FF0000"/>
                </a:solidFill>
              </a:rPr>
              <a:t> allow for associating known disease-related SNPs to be associated to regulated genes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10299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‹#›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4" y="1892292"/>
            <a:ext cx="8600793" cy="4694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17" y="5713331"/>
            <a:ext cx="1064740" cy="610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088" y="357789"/>
            <a:ext cx="1455869" cy="64491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1" y="2072796"/>
            <a:ext cx="8229600" cy="4053368"/>
          </a:xfrm>
          <a:prstGeom prst="rect">
            <a:avLst/>
          </a:prstGeom>
        </p:spPr>
        <p:txBody>
          <a:bodyPr lIns="80165" tIns="40083" rIns="80165" bIns="40083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827" lvl="1" indent="0">
              <a:buNone/>
            </a:pPr>
            <a:r>
              <a:rPr lang="en-AU" dirty="0" smtClean="0">
                <a:latin typeface="Gill Sans Light"/>
                <a:cs typeface="Gill Sans Light"/>
              </a:rPr>
              <a:t>Questions?</a:t>
            </a:r>
          </a:p>
          <a:p>
            <a:pPr marL="400827" lvl="1" indent="0">
              <a:buNone/>
            </a:pPr>
            <a:endParaRPr lang="en-AU" sz="1800" dirty="0">
              <a:latin typeface="Gill Sans Light"/>
              <a:cs typeface="Gill Sans Light"/>
            </a:endParaRPr>
          </a:p>
          <a:p>
            <a:pPr marL="400827" lvl="1" indent="0">
              <a:buNone/>
            </a:pPr>
            <a:endParaRPr lang="en-AU" sz="1800" b="1" dirty="0">
              <a:latin typeface="Gill Sans Light"/>
              <a:cs typeface="Gill Sans Light"/>
            </a:endParaRPr>
          </a:p>
          <a:p>
            <a:pPr marL="0" indent="0">
              <a:buNone/>
            </a:pPr>
            <a:r>
              <a:rPr lang="en-AU" sz="1200" dirty="0">
                <a:latin typeface="Gill Sans Light"/>
                <a:cs typeface="Gill Sans Light"/>
              </a:rPr>
              <a:t>	</a:t>
            </a:r>
          </a:p>
          <a:p>
            <a:pPr marL="0" indent="0">
              <a:buNone/>
            </a:pPr>
            <a:r>
              <a:rPr lang="en-AU" sz="1800" dirty="0">
                <a:latin typeface="Gill Sans Light"/>
                <a:cs typeface="Gill Sans Light"/>
              </a:rPr>
              <a:t>	</a:t>
            </a:r>
            <a:r>
              <a:rPr lang="en-US" sz="1800" dirty="0">
                <a:latin typeface="Gill Sans Light"/>
                <a:cs typeface="Gill Sans Light"/>
              </a:rPr>
              <a:t>					    		</a:t>
            </a:r>
            <a:endParaRPr lang="en-A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91324" y="5556067"/>
            <a:ext cx="3983455" cy="911946"/>
          </a:xfrm>
          <a:prstGeom prst="rect">
            <a:avLst/>
          </a:prstGeom>
          <a:noFill/>
        </p:spPr>
        <p:txBody>
          <a:bodyPr wrap="none" lIns="80165" tIns="40083" rIns="80165" bIns="40083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Sebastian Schmeier</a:t>
            </a:r>
          </a:p>
          <a:p>
            <a:r>
              <a:rPr lang="en-AU" dirty="0" err="1">
                <a:solidFill>
                  <a:schemeClr val="bg1"/>
                </a:solidFill>
                <a:latin typeface="Gill Sans Light"/>
                <a:cs typeface="Gill Sans Light"/>
              </a:rPr>
              <a:t>s.schmeier@</a:t>
            </a:r>
            <a:r>
              <a:rPr lang="en-AU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gmail.com</a:t>
            </a:r>
            <a:endParaRPr lang="en-AU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http://</a:t>
            </a:r>
            <a:r>
              <a:rPr lang="en-AU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sschmeier.github.io</a:t>
            </a:r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/</a:t>
            </a:r>
            <a:r>
              <a:rPr lang="en-AU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bioinf</a:t>
            </a:r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-workshop/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600" y="3564374"/>
            <a:ext cx="8331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Miles</a:t>
            </a:r>
            <a:r>
              <a:rPr lang="en-US" sz="1600" dirty="0">
                <a:solidFill>
                  <a:schemeClr val="bg1"/>
                </a:solidFill>
                <a:latin typeface="Gill Sans Light"/>
                <a:cs typeface="Gill Sans Light"/>
              </a:rPr>
              <a:t>, C. &amp; Wayne, M. (2008) Quantitative trait locus (QTL) analysis. </a:t>
            </a:r>
            <a:r>
              <a:rPr lang="en-US" sz="1600" i="1" dirty="0">
                <a:solidFill>
                  <a:schemeClr val="bg1"/>
                </a:solidFill>
                <a:latin typeface="Gill Sans Light"/>
                <a:cs typeface="Gill Sans Light"/>
              </a:rPr>
              <a:t>Nature Education 1(1):</a:t>
            </a:r>
            <a:r>
              <a:rPr lang="en-US" sz="1600" i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208</a:t>
            </a:r>
          </a:p>
          <a:p>
            <a:endParaRPr lang="en-US" sz="1600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The </a:t>
            </a:r>
            <a:r>
              <a:rPr lang="en-US" sz="16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GTex</a:t>
            </a:r>
            <a:r>
              <a:rPr lang="en-US" sz="1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 consortium. (2015). The Genotype-Tissue Expression (</a:t>
            </a:r>
            <a:r>
              <a:rPr lang="en-US" sz="16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GTex</a:t>
            </a:r>
            <a:r>
              <a:rPr lang="en-US" sz="1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) pilot analysis: </a:t>
            </a:r>
            <a:r>
              <a:rPr lang="en-US" sz="16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Multitissue</a:t>
            </a:r>
            <a:r>
              <a:rPr lang="en-US" sz="1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 gene regulation in humans. </a:t>
            </a:r>
            <a:r>
              <a:rPr lang="en-US" sz="1600" i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Science 348:6235 648</a:t>
            </a:r>
            <a:endParaRPr lang="en-US" sz="1600" i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919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nucleotide polymorphism (SNP)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SNP is defined as a single </a:t>
            </a:r>
            <a:r>
              <a:rPr lang="en-US" sz="2400" dirty="0" smtClean="0"/>
              <a:t>base change </a:t>
            </a:r>
            <a:r>
              <a:rPr lang="en-US" sz="2400" dirty="0"/>
              <a:t>in a DNA sequence </a:t>
            </a:r>
            <a:r>
              <a:rPr lang="en-US" sz="2400" dirty="0" smtClean="0"/>
              <a:t>that occurs </a:t>
            </a:r>
            <a:r>
              <a:rPr lang="en-US" sz="2400" dirty="0"/>
              <a:t>in a significant proportion (</a:t>
            </a:r>
            <a:r>
              <a:rPr lang="en-US" sz="2400" dirty="0" smtClean="0"/>
              <a:t>more than </a:t>
            </a:r>
            <a:r>
              <a:rPr lang="en-US" sz="2400" dirty="0"/>
              <a:t>1 percent) of a large population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SNPs result from replication errors and DNA </a:t>
            </a:r>
            <a:r>
              <a:rPr lang="en-US" sz="2400" dirty="0" smtClean="0"/>
              <a:t>damage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3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82" y="3751336"/>
            <a:ext cx="6089216" cy="22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SNPs effects in coding 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4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0971"/>
            <a:ext cx="8087360" cy="42949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9900" y="5841263"/>
            <a:ext cx="2803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cs typeface="Gill Sans Light"/>
              </a:rPr>
              <a:t>https://</a:t>
            </a:r>
            <a:r>
              <a:rPr lang="en-US" sz="1200" dirty="0" err="1">
                <a:latin typeface="Gill Sans Light"/>
                <a:cs typeface="Gill Sans Light"/>
              </a:rPr>
              <a:t>en.wikipedia.org</a:t>
            </a:r>
            <a:r>
              <a:rPr lang="en-US" sz="1200" dirty="0">
                <a:latin typeface="Gill Sans Light"/>
                <a:cs typeface="Gill Sans Light"/>
              </a:rPr>
              <a:t>/wiki/</a:t>
            </a:r>
            <a:r>
              <a:rPr lang="en-US" sz="1200" dirty="0" err="1">
                <a:latin typeface="Gill Sans Light"/>
                <a:cs typeface="Gill Sans Light"/>
              </a:rPr>
              <a:t>Point_mutation</a:t>
            </a:r>
            <a:endParaRPr lang="en-US" sz="1200" dirty="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45485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effect caused by </a:t>
            </a:r>
            <a:r>
              <a:rPr lang="en-US" dirty="0" err="1"/>
              <a:t>exonic</a:t>
            </a:r>
            <a:r>
              <a:rPr lang="en-US" dirty="0"/>
              <a:t> SNPs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18"/>
            <a:ext cx="8229600" cy="1748790"/>
          </a:xfrm>
        </p:spPr>
        <p:txBody>
          <a:bodyPr>
            <a:noAutofit/>
          </a:bodyPr>
          <a:lstStyle/>
          <a:p>
            <a:pPr>
              <a:buFont typeface="+mj-lt"/>
              <a:buAutoNum type="alphaUcPeriod"/>
            </a:pPr>
            <a:r>
              <a:rPr lang="en-US" sz="1800" dirty="0" err="1" smtClean="0"/>
              <a:t>Exonic</a:t>
            </a:r>
            <a:r>
              <a:rPr lang="en-US" sz="1800" dirty="0" smtClean="0"/>
              <a:t> </a:t>
            </a:r>
            <a:r>
              <a:rPr lang="en-US" sz="1800" dirty="0"/>
              <a:t>SNPs that cause substantial change in mRNA global structure and stability. </a:t>
            </a:r>
          </a:p>
          <a:p>
            <a:pPr>
              <a:buFont typeface="+mj-lt"/>
              <a:buAutoNum type="alphaUcPeriod"/>
            </a:pPr>
            <a:r>
              <a:rPr lang="en-US" sz="1800" dirty="0" err="1" smtClean="0"/>
              <a:t>Exonic</a:t>
            </a:r>
            <a:r>
              <a:rPr lang="en-US" sz="1800" dirty="0" smtClean="0"/>
              <a:t> </a:t>
            </a:r>
            <a:r>
              <a:rPr lang="en-US" sz="1800" dirty="0"/>
              <a:t>SNPs that change the mRNA local structure around translation initiation sites. </a:t>
            </a:r>
          </a:p>
          <a:p>
            <a:pPr>
              <a:buFont typeface="+mj-lt"/>
              <a:buAutoNum type="alphaUcPeriod"/>
            </a:pPr>
            <a:r>
              <a:rPr lang="en-US" sz="1800" dirty="0" err="1" smtClean="0"/>
              <a:t>Exonic</a:t>
            </a:r>
            <a:r>
              <a:rPr lang="en-US" sz="1800" dirty="0" smtClean="0"/>
              <a:t> </a:t>
            </a:r>
            <a:r>
              <a:rPr lang="en-US" sz="1800" dirty="0"/>
              <a:t>SNPs that change the structural accessibility of </a:t>
            </a:r>
            <a:r>
              <a:rPr lang="en-US" sz="1800" dirty="0" err="1"/>
              <a:t>miRNA</a:t>
            </a:r>
            <a:r>
              <a:rPr lang="en-US" sz="1800" dirty="0"/>
              <a:t> binding sites (MBSs). </a:t>
            </a:r>
          </a:p>
          <a:p>
            <a:pPr>
              <a:buFont typeface="+mj-lt"/>
              <a:buAutoNum type="alphaUcPeriod"/>
            </a:pPr>
            <a:r>
              <a:rPr lang="en-US" sz="1800" dirty="0" err="1" smtClean="0"/>
              <a:t>Exonic</a:t>
            </a:r>
            <a:r>
              <a:rPr lang="en-US" sz="1800" dirty="0" smtClean="0"/>
              <a:t> </a:t>
            </a:r>
            <a:r>
              <a:rPr lang="en-US" sz="1800" dirty="0"/>
              <a:t>SNPs in 5’ UTR that may change mRNA local structure near 5’ cap and thus affect </a:t>
            </a:r>
            <a:r>
              <a:rPr lang="en-US" sz="1800" dirty="0" err="1" smtClean="0"/>
              <a:t>miRNA</a:t>
            </a:r>
            <a:r>
              <a:rPr lang="en-US" sz="1800" dirty="0" smtClean="0"/>
              <a:t>-mediated </a:t>
            </a:r>
            <a:r>
              <a:rPr lang="en-US" sz="1800" dirty="0"/>
              <a:t>translation inhibition.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5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35590" y="6379835"/>
            <a:ext cx="29033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7F7F7F"/>
                </a:solidFill>
                <a:latin typeface="Gill Sans Light"/>
                <a:cs typeface="Gill Sans Light"/>
              </a:rPr>
              <a:t>Int</a:t>
            </a:r>
            <a:r>
              <a:rPr lang="en-US" sz="1050" dirty="0">
                <a:solidFill>
                  <a:srgbClr val="7F7F7F"/>
                </a:solidFill>
                <a:latin typeface="Gill Sans Light"/>
                <a:cs typeface="Gill Sans Light"/>
              </a:rPr>
              <a:t> J </a:t>
            </a:r>
            <a:r>
              <a:rPr lang="en-US" sz="1050" dirty="0" err="1">
                <a:solidFill>
                  <a:srgbClr val="7F7F7F"/>
                </a:solidFill>
                <a:latin typeface="Gill Sans Light"/>
                <a:cs typeface="Gill Sans Light"/>
              </a:rPr>
              <a:t>Respir</a:t>
            </a:r>
            <a:r>
              <a:rPr lang="en-US" sz="1050" dirty="0">
                <a:solidFill>
                  <a:srgbClr val="7F7F7F"/>
                </a:solidFill>
                <a:latin typeface="Gill Sans Light"/>
                <a:cs typeface="Gill Sans Light"/>
              </a:rPr>
              <a:t> </a:t>
            </a:r>
            <a:r>
              <a:rPr lang="en-US" sz="1050" dirty="0" err="1">
                <a:solidFill>
                  <a:srgbClr val="7F7F7F"/>
                </a:solidFill>
                <a:latin typeface="Gill Sans Light"/>
                <a:cs typeface="Gill Sans Light"/>
              </a:rPr>
              <a:t>Pulm</a:t>
            </a:r>
            <a:r>
              <a:rPr lang="en-US" sz="1050" dirty="0">
                <a:solidFill>
                  <a:srgbClr val="7F7F7F"/>
                </a:solidFill>
                <a:latin typeface="Gill Sans Light"/>
                <a:cs typeface="Gill Sans Light"/>
              </a:rPr>
              <a:t> Med, ijrpm-1-002e (</a:t>
            </a:r>
            <a:r>
              <a:rPr lang="en-US" sz="1050" dirty="0" err="1">
                <a:solidFill>
                  <a:srgbClr val="7F7F7F"/>
                </a:solidFill>
                <a:latin typeface="Gill Sans Light"/>
                <a:cs typeface="Gill Sans Light"/>
              </a:rPr>
              <a:t>Vol</a:t>
            </a:r>
            <a:r>
              <a:rPr lang="en-US" sz="1050" dirty="0">
                <a:solidFill>
                  <a:srgbClr val="7F7F7F"/>
                </a:solidFill>
                <a:latin typeface="Gill Sans Light"/>
                <a:cs typeface="Gill Sans Light"/>
              </a:rPr>
              <a:t> 1, Issue 1),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8" y="3221331"/>
            <a:ext cx="8268756" cy="28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SNPs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Resistant </a:t>
            </a:r>
            <a:r>
              <a:rPr lang="en-US" dirty="0"/>
              <a:t>people all have an ‘A’ at position 4 in </a:t>
            </a:r>
            <a:r>
              <a:rPr lang="en-US" dirty="0" smtClean="0"/>
              <a:t>gene X, while </a:t>
            </a:r>
            <a:r>
              <a:rPr lang="en-US" dirty="0"/>
              <a:t>susceptible people have a ‘T’ (A/T are the SNP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6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71" y="2761191"/>
            <a:ext cx="5660237" cy="3364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517" y="6450833"/>
            <a:ext cx="3724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http://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elc.fhda.edu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/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bioinfo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/attachments/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snp_haplotype_slides.pdf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53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1000 Genome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project to sequence the genomes of a large number of people, to provide a comprehensive resource on human genetic </a:t>
            </a:r>
            <a:r>
              <a:rPr lang="en-US" dirty="0" smtClean="0"/>
              <a:t>variation (2008-2010)</a:t>
            </a:r>
          </a:p>
          <a:p>
            <a:r>
              <a:rPr lang="en-US" dirty="0" smtClean="0"/>
              <a:t>Aim was to find </a:t>
            </a:r>
            <a:r>
              <a:rPr lang="en-US" dirty="0"/>
              <a:t>most genetic variants that have frequencies of at least 1% in the </a:t>
            </a:r>
            <a:r>
              <a:rPr lang="en-US" dirty="0" smtClean="0"/>
              <a:t>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7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31" y="4052488"/>
            <a:ext cx="1492297" cy="1910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60" y="4036206"/>
            <a:ext cx="4568948" cy="26934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4308" y="5995358"/>
            <a:ext cx="2005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http://www.1000genomes.org/ </a:t>
            </a:r>
          </a:p>
        </p:txBody>
      </p:sp>
    </p:spTree>
    <p:extLst>
      <p:ext uri="{BB962C8B-B14F-4D97-AF65-F5344CB8AC3E}">
        <p14:creationId xmlns:p14="http://schemas.microsoft.com/office/powerpoint/2010/main" val="313956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aim is to identify </a:t>
            </a:r>
            <a:r>
              <a:rPr lang="en-US" sz="2400" dirty="0"/>
              <a:t>genes involved in human </a:t>
            </a:r>
            <a:r>
              <a:rPr lang="en-US" sz="2400" dirty="0" smtClean="0"/>
              <a:t>disease/traits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method searches the genome for </a:t>
            </a:r>
            <a:r>
              <a:rPr lang="en-US" sz="2400" dirty="0" smtClean="0"/>
              <a:t>SNPs that </a:t>
            </a:r>
            <a:r>
              <a:rPr lang="en-US" sz="2400" dirty="0"/>
              <a:t>occur more frequently in people with a particular </a:t>
            </a:r>
            <a:r>
              <a:rPr lang="en-US" sz="2400" dirty="0" smtClean="0"/>
              <a:t>trait/disease </a:t>
            </a:r>
            <a:r>
              <a:rPr lang="en-US" sz="2400" dirty="0"/>
              <a:t>than in people without the </a:t>
            </a:r>
            <a:r>
              <a:rPr lang="en-US" sz="2400" dirty="0" smtClean="0"/>
              <a:t>trait/disease.</a:t>
            </a:r>
          </a:p>
          <a:p>
            <a:r>
              <a:rPr lang="en-US" sz="2400" dirty="0" smtClean="0"/>
              <a:t>GWAS scans many SNPs </a:t>
            </a:r>
            <a:br>
              <a:rPr lang="en-US" sz="2400" dirty="0" smtClean="0"/>
            </a:br>
            <a:r>
              <a:rPr lang="en-US" sz="2400" dirty="0" smtClean="0"/>
              <a:t>at the same time using SNP</a:t>
            </a:r>
            <a:br>
              <a:rPr lang="en-US" sz="2400" dirty="0" smtClean="0"/>
            </a:br>
            <a:r>
              <a:rPr lang="en-US" sz="2400" dirty="0" smtClean="0"/>
              <a:t>arrays or NGS-based </a:t>
            </a:r>
            <a:br>
              <a:rPr lang="en-US" sz="2400" dirty="0" smtClean="0"/>
            </a:br>
            <a:r>
              <a:rPr lang="en-US" sz="2400" dirty="0" smtClean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8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80" y="2948623"/>
            <a:ext cx="4236720" cy="3177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0884" y="5987663"/>
            <a:ext cx="3583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https://</a:t>
            </a:r>
            <a:r>
              <a:rPr lang="en-US" sz="1100" dirty="0" err="1">
                <a:solidFill>
                  <a:srgbClr val="7F7F7F"/>
                </a:solidFill>
                <a:latin typeface="Gill Sans Light"/>
                <a:cs typeface="Gill Sans Light"/>
              </a:rPr>
              <a:t>en.wikipedia.org</a:t>
            </a:r>
            <a:r>
              <a:rPr lang="en-US" sz="1100" dirty="0">
                <a:solidFill>
                  <a:srgbClr val="7F7F7F"/>
                </a:solidFill>
                <a:latin typeface="Gill Sans Light"/>
                <a:cs typeface="Gill Sans Light"/>
              </a:rPr>
              <a:t>/wiki/Genome-</a:t>
            </a:r>
            <a:r>
              <a:rPr lang="en-US" sz="1100" dirty="0" err="1">
                <a:solidFill>
                  <a:srgbClr val="7F7F7F"/>
                </a:solidFill>
                <a:latin typeface="Gill Sans Light"/>
                <a:cs typeface="Gill Sans Light"/>
              </a:rPr>
              <a:t>wide_association_study</a:t>
            </a:r>
            <a:endParaRPr lang="en-US" sz="1100" dirty="0">
              <a:solidFill>
                <a:srgbClr val="7F7F7F"/>
              </a:solidFill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223077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Genome-wide association study (GWAS)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0ED1-0502-5948-B036-1C1E4DF6DFEA}" type="slidenum">
              <a:rPr lang="en-AU" smtClean="0"/>
              <a:t>9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25" y="1417638"/>
            <a:ext cx="6076337" cy="42975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245" y="6410613"/>
            <a:ext cx="56758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Five Years of GWAS Discovery.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Visscher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 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et al.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  Am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J Hum Genet. 2012 Jan 13; 90(1): 7–24.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0469" y="63798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Sebastian Schmeier</a:t>
            </a:r>
          </a:p>
        </p:txBody>
      </p:sp>
    </p:spTree>
    <p:extLst>
      <p:ext uri="{BB962C8B-B14F-4D97-AF65-F5344CB8AC3E}">
        <p14:creationId xmlns:p14="http://schemas.microsoft.com/office/powerpoint/2010/main" val="212293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19168</TotalTime>
  <Words>1249</Words>
  <Application>Microsoft Macintosh PowerPoint</Application>
  <PresentationFormat>On-screen Show (4:3)</PresentationFormat>
  <Paragraphs>152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SNPs - GWAS - eQTLs</vt:lpstr>
      <vt:lpstr>Overview</vt:lpstr>
      <vt:lpstr>Single nucleotide polymorphism (SNP)</vt:lpstr>
      <vt:lpstr>SNPs effects in coding regions</vt:lpstr>
      <vt:lpstr>Structural effect caused by exonic SNPs</vt:lpstr>
      <vt:lpstr>Why are SNPs useful?</vt:lpstr>
      <vt:lpstr>1000 Genome project </vt:lpstr>
      <vt:lpstr>Genome-wide association study (GWAS)</vt:lpstr>
      <vt:lpstr>Genome-wide association study (GWAS)</vt:lpstr>
      <vt:lpstr>Genome-wide association study (GWAS)</vt:lpstr>
      <vt:lpstr>Genome-wide association study (GWAS)</vt:lpstr>
      <vt:lpstr>SNP effect in non-coding regions</vt:lpstr>
      <vt:lpstr>Quantitative trait locus (QTL)</vt:lpstr>
      <vt:lpstr>expression QTL (eQTL)</vt:lpstr>
      <vt:lpstr>expression QTL (eQTL)</vt:lpstr>
      <vt:lpstr>Genotype-tissue expression (GTEx)</vt:lpstr>
      <vt:lpstr>Genotype-tissue expression (GTEx)</vt:lpstr>
      <vt:lpstr>Genotype-tissue expression (GTEx)</vt:lpstr>
      <vt:lpstr>Genotype-tissue expression (GTEx)</vt:lpstr>
      <vt:lpstr>Genotype-tissue expression (GTEx)</vt:lpstr>
      <vt:lpstr>Integration of expression and eQTLs to identify gene networks and candidate genes for complex traits</vt:lpstr>
      <vt:lpstr>Integration of expression and eQTLs to identify gene networks and candidate genes for complex traits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Regulation of miRNAs and its influence on diseases</dc:title>
  <dc:creator>Sebastian Schmeier</dc:creator>
  <cp:lastModifiedBy>Sebastian Schmeier</cp:lastModifiedBy>
  <cp:revision>1293</cp:revision>
  <cp:lastPrinted>2015-08-16T20:24:15Z</cp:lastPrinted>
  <dcterms:created xsi:type="dcterms:W3CDTF">2013-09-30T01:56:40Z</dcterms:created>
  <dcterms:modified xsi:type="dcterms:W3CDTF">2015-08-20T19:39:09Z</dcterms:modified>
</cp:coreProperties>
</file>