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94" r:id="rId3"/>
    <p:sldId id="311" r:id="rId4"/>
    <p:sldId id="295" r:id="rId5"/>
    <p:sldId id="312" r:id="rId6"/>
    <p:sldId id="313" r:id="rId7"/>
    <p:sldId id="315" r:id="rId8"/>
    <p:sldId id="316" r:id="rId9"/>
    <p:sldId id="317" r:id="rId10"/>
    <p:sldId id="325" r:id="rId11"/>
    <p:sldId id="370" r:id="rId12"/>
    <p:sldId id="371" r:id="rId13"/>
    <p:sldId id="328" r:id="rId14"/>
    <p:sldId id="337" r:id="rId15"/>
    <p:sldId id="335" r:id="rId16"/>
    <p:sldId id="395" r:id="rId17"/>
    <p:sldId id="336" r:id="rId18"/>
    <p:sldId id="343" r:id="rId19"/>
    <p:sldId id="330" r:id="rId20"/>
    <p:sldId id="388" r:id="rId21"/>
    <p:sldId id="389" r:id="rId22"/>
    <p:sldId id="390" r:id="rId23"/>
    <p:sldId id="393" r:id="rId24"/>
    <p:sldId id="392" r:id="rId25"/>
    <p:sldId id="391" r:id="rId26"/>
    <p:sldId id="342" r:id="rId27"/>
    <p:sldId id="344" r:id="rId28"/>
    <p:sldId id="375" r:id="rId29"/>
    <p:sldId id="376" r:id="rId30"/>
    <p:sldId id="378" r:id="rId31"/>
    <p:sldId id="382" r:id="rId32"/>
    <p:sldId id="383" r:id="rId33"/>
    <p:sldId id="380" r:id="rId34"/>
    <p:sldId id="386" r:id="rId35"/>
    <p:sldId id="381" r:id="rId36"/>
    <p:sldId id="384" r:id="rId37"/>
    <p:sldId id="387" r:id="rId38"/>
    <p:sldId id="338" r:id="rId39"/>
    <p:sldId id="340" r:id="rId40"/>
    <p:sldId id="348" r:id="rId41"/>
    <p:sldId id="349" r:id="rId42"/>
    <p:sldId id="352" r:id="rId43"/>
    <p:sldId id="353" r:id="rId44"/>
    <p:sldId id="354" r:id="rId45"/>
    <p:sldId id="355" r:id="rId46"/>
    <p:sldId id="357" r:id="rId47"/>
    <p:sldId id="358" r:id="rId48"/>
    <p:sldId id="356" r:id="rId49"/>
    <p:sldId id="360" r:id="rId50"/>
    <p:sldId id="364" r:id="rId51"/>
    <p:sldId id="361" r:id="rId52"/>
    <p:sldId id="363" r:id="rId53"/>
    <p:sldId id="367" r:id="rId54"/>
    <p:sldId id="366" r:id="rId55"/>
    <p:sldId id="368" r:id="rId56"/>
    <p:sldId id="278" r:id="rId57"/>
  </p:sldIdLst>
  <p:sldSz cx="10688638" cy="75628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89929"/>
    <a:srgbClr val="E5AD30"/>
    <a:srgbClr val="FFBC21"/>
    <a:srgbClr val="FF91AA"/>
    <a:srgbClr val="FF8290"/>
    <a:srgbClr val="FF0F7F"/>
    <a:srgbClr val="400080"/>
    <a:srgbClr val="FF8000"/>
    <a:srgbClr val="A3C5FF"/>
    <a:srgbClr val="428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104" y="-960"/>
      </p:cViewPr>
      <p:guideLst>
        <p:guide orient="horz" pos="835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E433-C549-1F4F-AA9A-0A8FCE6813F5}" type="datetimeFigureOut">
              <a:rPr lang="en-US" smtClean="0"/>
              <a:t>10/08/15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8D35-AA9F-5A41-A44C-7D11F570CA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2844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C57F9-FED6-E54C-90FC-1A614F632D09}" type="datetimeFigureOut">
              <a:rPr lang="en-US" smtClean="0"/>
              <a:t>10/08/15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A980F-770E-CB48-A7F8-D7360A9BD1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469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A980F-770E-CB48-A7F8-D7360A9BD1C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36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Trimming needed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A980F-770E-CB48-A7F8-D7360A9BD1C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869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</a:t>
            </a:r>
          </a:p>
          <a:p>
            <a:r>
              <a:rPr lang="en-A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Trimming needed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A980F-770E-CB48-A7F8-D7360A9BD1C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86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9" y="2349387"/>
            <a:ext cx="9085343" cy="1621111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6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484" y="2097982"/>
            <a:ext cx="10053670" cy="51771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13938" y="6300535"/>
            <a:ext cx="1244600" cy="6731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491512" y="1537936"/>
            <a:ext cx="5632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i="0" dirty="0" smtClean="0">
                <a:solidFill>
                  <a:schemeClr val="bg1"/>
                </a:solidFill>
                <a:latin typeface="Gill Sans Light"/>
                <a:cs typeface="Gill Sans Light"/>
              </a:rPr>
              <a:t>Title</a:t>
            </a:r>
            <a:endParaRPr lang="en-US" sz="2400" b="0" i="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56738" y="394562"/>
            <a:ext cx="1701800" cy="711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0688638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0" i="0" strike="noStrike" cap="none" spc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/>
                <a:latin typeface="Gill Sans Light"/>
                <a:cs typeface="Gill Sans Light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Gill Sans Light"/>
                <a:cs typeface="Gill Sans Light"/>
              </a:defRPr>
            </a:lvl1pPr>
            <a:lvl2pPr marL="742950" indent="-285750">
              <a:buFont typeface="Wingdings" charset="2"/>
              <a:buChar char="§"/>
              <a:defRPr sz="2400" b="0" i="0">
                <a:solidFill>
                  <a:schemeClr val="bg1"/>
                </a:solidFill>
                <a:latin typeface="Gill Sans Light"/>
                <a:cs typeface="Gill Sans Light"/>
              </a:defRPr>
            </a:lvl2pPr>
            <a:lvl3pPr marL="1143000" indent="-228600">
              <a:buFont typeface="Courier New"/>
              <a:buChar char="o"/>
              <a:defRPr sz="2000" b="0" i="0">
                <a:solidFill>
                  <a:schemeClr val="bg1"/>
                </a:solidFill>
                <a:latin typeface="Gill Sans Light"/>
                <a:cs typeface="Gill Sans Light"/>
              </a:defRPr>
            </a:lvl3pPr>
            <a:lvl4pPr>
              <a:defRPr sz="1800" b="0" i="0">
                <a:solidFill>
                  <a:schemeClr val="bg1"/>
                </a:solidFill>
                <a:latin typeface="Gill Sans Light"/>
                <a:cs typeface="Gill Sans Light"/>
              </a:defRPr>
            </a:lvl4pPr>
            <a:lvl5pPr>
              <a:defRPr sz="1800" b="0" i="0">
                <a:solidFill>
                  <a:schemeClr val="bg1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FFFFFF"/>
                </a:solidFill>
                <a:latin typeface="Gill Sans Light"/>
                <a:cs typeface="Gill Sans Light"/>
              </a:defRPr>
            </a:lvl1pPr>
          </a:lstStyle>
          <a:p>
            <a:fld id="{C3A0C06B-9A85-1E4D-8424-B6AC8E78A9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433" y="7009643"/>
            <a:ext cx="2494016" cy="402652"/>
          </a:xfrm>
          <a:prstGeom prst="rect">
            <a:avLst/>
          </a:prstGeom>
        </p:spPr>
        <p:txBody>
          <a:bodyPr anchor="ctr"/>
          <a:lstStyle>
            <a:lvl1pPr>
              <a:defRPr sz="1200" b="0" i="0">
                <a:solidFill>
                  <a:schemeClr val="bg1"/>
                </a:solidFill>
                <a:latin typeface="Gill Sans Light"/>
                <a:cs typeface="Gill Sans Light"/>
              </a:defRPr>
            </a:lvl1pPr>
          </a:lstStyle>
          <a:p>
            <a:r>
              <a:rPr lang="en-US" dirty="0" smtClean="0"/>
              <a:t>Sebastian Schmeier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Gill Sans Light"/>
                <a:cs typeface="Gill Sans Light"/>
              </a:defRPr>
            </a:lvl1pPr>
          </a:lstStyle>
          <a:p>
            <a:fld id="{C357F887-9484-EE4E-9185-A6CB3DFE79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3" y="302865"/>
            <a:ext cx="9619774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764666"/>
            <a:ext cx="9619774" cy="499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7009643"/>
            <a:ext cx="338473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2" y="7009643"/>
            <a:ext cx="249401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E3E3E"/>
                </a:solidFill>
              </a:defRPr>
            </a:lvl1pPr>
          </a:lstStyle>
          <a:p>
            <a:fld id="{C357F887-9484-EE4E-9185-A6CB3DFE79E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kern="1200" cap="none" spc="0">
          <a:ln w="10160">
            <a:solidFill>
              <a:schemeClr val="accent1"/>
            </a:solidFill>
            <a:prstDash val="solid"/>
          </a:ln>
          <a:solidFill>
            <a:srgbClr val="FFFFFF"/>
          </a:solidFill>
          <a:effectLst>
            <a:outerShdw blurRad="38100" dist="32000" dir="5400000" algn="tl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Courier New"/>
        <a:buChar char="o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938" y="6300535"/>
            <a:ext cx="1244600" cy="673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738" y="394562"/>
            <a:ext cx="1701800" cy="7112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683060" y="4547935"/>
            <a:ext cx="4999434" cy="1752600"/>
          </a:xfrm>
        </p:spPr>
        <p:txBody>
          <a:bodyPr>
            <a:normAutofit/>
          </a:bodyPr>
          <a:lstStyle/>
          <a:p>
            <a:r>
              <a:rPr lang="en-AU" sz="20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Sebastian Schmeier</a:t>
            </a:r>
          </a:p>
          <a:p>
            <a:r>
              <a:rPr lang="en-AU" sz="2000" dirty="0" err="1">
                <a:solidFill>
                  <a:srgbClr val="FFFFFF"/>
                </a:solidFill>
                <a:latin typeface="Gill Sans Light"/>
                <a:cs typeface="Gill Sans Light"/>
              </a:rPr>
              <a:t>s.schmeier@</a:t>
            </a:r>
            <a:r>
              <a:rPr lang="en-AU" sz="2000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gmail.com</a:t>
            </a:r>
            <a:endParaRPr lang="en-AU" sz="2000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r>
              <a:rPr lang="en-AU" sz="2000" dirty="0">
                <a:solidFill>
                  <a:srgbClr val="FFFFFF"/>
                </a:solidFill>
                <a:latin typeface="Gill Sans Light"/>
                <a:cs typeface="Gill Sans Light"/>
              </a:rPr>
              <a:t>http://</a:t>
            </a:r>
            <a:r>
              <a:rPr lang="en-AU" sz="2000" dirty="0" err="1">
                <a:solidFill>
                  <a:srgbClr val="FFFFFF"/>
                </a:solidFill>
                <a:latin typeface="Gill Sans Light"/>
                <a:cs typeface="Gill Sans Light"/>
              </a:rPr>
              <a:t>sschmeier.github.io</a:t>
            </a:r>
            <a:r>
              <a:rPr lang="en-AU" sz="2000" dirty="0">
                <a:solidFill>
                  <a:srgbClr val="FFFFFF"/>
                </a:solidFill>
                <a:latin typeface="Gill Sans Light"/>
                <a:cs typeface="Gill Sans Light"/>
              </a:rPr>
              <a:t>/</a:t>
            </a:r>
            <a:r>
              <a:rPr lang="en-AU" sz="2000" dirty="0" err="1">
                <a:solidFill>
                  <a:srgbClr val="FFFFFF"/>
                </a:solidFill>
                <a:latin typeface="Gill Sans Light"/>
                <a:cs typeface="Gill Sans Light"/>
              </a:rPr>
              <a:t>bioinf</a:t>
            </a:r>
            <a:r>
              <a:rPr lang="en-AU" sz="2000" dirty="0">
                <a:solidFill>
                  <a:srgbClr val="FFFFFF"/>
                </a:solidFill>
                <a:latin typeface="Gill Sans Light"/>
                <a:cs typeface="Gill Sans Light"/>
              </a:rPr>
              <a:t>-workshop/</a:t>
            </a:r>
            <a:endParaRPr lang="en-AU" sz="2000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r>
              <a:rPr lang="en-AU" sz="20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10.08.2015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440755" y="2672286"/>
            <a:ext cx="7373183" cy="1470025"/>
          </a:xfrm>
          <a:effectLst/>
        </p:spPr>
        <p:txBody>
          <a:bodyPr>
            <a:normAutofit/>
          </a:bodyPr>
          <a:lstStyle/>
          <a:p>
            <a:pPr algn="ctr"/>
            <a:r>
              <a:rPr lang="en-AU" sz="3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Genome Assembly </a:t>
            </a:r>
            <a:br>
              <a:rPr lang="en-AU" sz="3600" dirty="0" smtClean="0">
                <a:solidFill>
                  <a:schemeClr val="bg1"/>
                </a:solidFill>
                <a:latin typeface="Gill Sans Light"/>
                <a:cs typeface="Gill Sans Light"/>
              </a:rPr>
            </a:br>
            <a:r>
              <a:rPr lang="en-AU" sz="3600" dirty="0" smtClean="0">
                <a:solidFill>
                  <a:schemeClr val="bg1"/>
                </a:solidFill>
                <a:latin typeface="Gill Sans Light"/>
                <a:cs typeface="Gill Sans Light"/>
              </a:rPr>
              <a:t>Introduction</a:t>
            </a:r>
            <a:endParaRPr lang="en-AU" sz="36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157774" y="3004731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Sequence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433" y="2731640"/>
            <a:ext cx="63145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@EAS139:136:FC706VJ:2:2104:15343:197393 1:Y:18:</a:t>
            </a:r>
            <a:r>
              <a:rPr lang="en-US" dirty="0" smtClean="0"/>
              <a:t>ATCACG</a:t>
            </a:r>
          </a:p>
          <a:p>
            <a:r>
              <a:rPr lang="en-US" dirty="0" smtClean="0"/>
              <a:t>GATTTGGGGTTCAAAGCAGTATCGATCAAATAGTAAATCCATTTGTTC</a:t>
            </a:r>
          </a:p>
          <a:p>
            <a:r>
              <a:rPr lang="en-US" dirty="0" smtClean="0"/>
              <a:t>+ </a:t>
            </a:r>
          </a:p>
          <a:p>
            <a:r>
              <a:rPr lang="en-US" dirty="0" smtClean="0"/>
              <a:t>'</a:t>
            </a:r>
            <a:r>
              <a:rPr lang="en-US" dirty="0"/>
              <a:t>'*((((***+))%%%++)(%%%%).1***-+*''))**55CCF&gt;&gt;&gt;&gt;&gt;</a:t>
            </a:r>
            <a:r>
              <a:rPr lang="en-US" dirty="0" smtClean="0"/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the output look like?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764667"/>
            <a:ext cx="9619774" cy="628744"/>
          </a:xfrm>
        </p:spPr>
        <p:txBody>
          <a:bodyPr/>
          <a:lstStyle/>
          <a:p>
            <a:r>
              <a:rPr lang="en-AU" dirty="0" smtClean="0"/>
              <a:t>The file-format that you will encounter soon is called </a:t>
            </a:r>
            <a:r>
              <a:rPr lang="en-AU" dirty="0" err="1" smtClean="0"/>
              <a:t>FastQ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1110" y="2433231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Sequence id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96434" y="3568012"/>
            <a:ext cx="267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hred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quality of the corresponding </a:t>
            </a:r>
            <a:r>
              <a:rPr lang="en-US" dirty="0" smtClean="0">
                <a:solidFill>
                  <a:schemeClr val="bg1"/>
                </a:solidFill>
              </a:rPr>
              <a:t>nucleotide </a:t>
            </a:r>
            <a:r>
              <a:rPr lang="en-AU" dirty="0" smtClean="0">
                <a:solidFill>
                  <a:srgbClr val="FFFFFF"/>
                </a:solidFill>
              </a:rPr>
              <a:t>(ASCII code)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6640839" y="2623731"/>
            <a:ext cx="1370271" cy="284258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23850" y="3195231"/>
            <a:ext cx="128726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073483" y="3769214"/>
            <a:ext cx="1057118" cy="63149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3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433" y="2731640"/>
            <a:ext cx="63145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@EAS139:136:FC706VJ:2:2104:15343:197393 1:Y:18:</a:t>
            </a:r>
            <a:r>
              <a:rPr lang="en-US" dirty="0" smtClean="0"/>
              <a:t>ATCACG</a:t>
            </a:r>
          </a:p>
          <a:p>
            <a:r>
              <a:rPr lang="en-US" dirty="0" smtClean="0"/>
              <a:t>GATTTGGGGTTCAAAGCAGTATCGATCAAATAGTAAATCCATTTGTTC</a:t>
            </a:r>
          </a:p>
          <a:p>
            <a:r>
              <a:rPr lang="en-US" dirty="0" smtClean="0"/>
              <a:t>+ </a:t>
            </a:r>
          </a:p>
          <a:p>
            <a:r>
              <a:rPr lang="en-US" dirty="0" smtClean="0"/>
              <a:t>'</a:t>
            </a:r>
            <a:r>
              <a:rPr lang="en-US" dirty="0"/>
              <a:t>'*((((***+))%%%++)(%%%%).1***-+*''))**55CCF&gt;&gt;&gt;&gt;&gt;</a:t>
            </a:r>
            <a:r>
              <a:rPr lang="en-US" dirty="0" smtClean="0"/>
              <a:t>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6843" y="2814231"/>
            <a:ext cx="5749730" cy="273140"/>
          </a:xfrm>
          <a:prstGeom prst="rect">
            <a:avLst/>
          </a:prstGeom>
          <a:solidFill>
            <a:srgbClr val="FF6600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the output look like?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764667"/>
            <a:ext cx="9619774" cy="628744"/>
          </a:xfrm>
        </p:spPr>
        <p:txBody>
          <a:bodyPr/>
          <a:lstStyle/>
          <a:p>
            <a:r>
              <a:rPr lang="en-AU" dirty="0" err="1" smtClean="0"/>
              <a:t>FastQ</a:t>
            </a:r>
            <a:r>
              <a:rPr lang="en-AU" dirty="0" smtClean="0"/>
              <a:t>: Identifier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1110" y="2433231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Sequence id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6640839" y="2623731"/>
            <a:ext cx="1370271" cy="284258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54" y="3967480"/>
            <a:ext cx="4892904" cy="30948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87" y="4792807"/>
            <a:ext cx="224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ill Sans Light"/>
                <a:cs typeface="Gill Sans Light"/>
              </a:rPr>
              <a:t>Casava</a:t>
            </a:r>
            <a:r>
              <a:rPr lang="en-US" dirty="0">
                <a:solidFill>
                  <a:schemeClr val="bg1"/>
                </a:solidFill>
                <a:latin typeface="Gill Sans Light"/>
                <a:cs typeface="Gill Sans Light"/>
              </a:rPr>
              <a:t> 1.8 the format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5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433" y="2731640"/>
            <a:ext cx="63145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@EAS139:136:FC706VJ:2:2104:15343:197393 1:Y:18:</a:t>
            </a:r>
            <a:r>
              <a:rPr lang="en-US" dirty="0" smtClean="0"/>
              <a:t>ATCACG</a:t>
            </a:r>
          </a:p>
          <a:p>
            <a:r>
              <a:rPr lang="en-US" dirty="0" smtClean="0"/>
              <a:t>GATTTGGGGTTCAAAGCAGTATCGATCAAATAGTAAATCCATTTGTTC</a:t>
            </a:r>
          </a:p>
          <a:p>
            <a:r>
              <a:rPr lang="en-US" dirty="0" smtClean="0"/>
              <a:t>+ </a:t>
            </a:r>
          </a:p>
          <a:p>
            <a:r>
              <a:rPr lang="en-US" dirty="0" smtClean="0"/>
              <a:t>'</a:t>
            </a:r>
            <a:r>
              <a:rPr lang="en-US" dirty="0"/>
              <a:t>'*((((***+))%%%++)(%%%%).1***-+*''))**55CCF&gt;&gt;&gt;&gt;&gt;</a:t>
            </a:r>
            <a:r>
              <a:rPr lang="en-US" dirty="0" smtClean="0"/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the output look like?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764667"/>
            <a:ext cx="9619774" cy="628744"/>
          </a:xfrm>
        </p:spPr>
        <p:txBody>
          <a:bodyPr/>
          <a:lstStyle/>
          <a:p>
            <a:r>
              <a:rPr lang="en-AU" dirty="0" err="1" smtClean="0"/>
              <a:t>FastQ</a:t>
            </a:r>
            <a:r>
              <a:rPr lang="en-AU" dirty="0" smtClean="0"/>
              <a:t>: </a:t>
            </a:r>
            <a:r>
              <a:rPr lang="en-AU" dirty="0" err="1" smtClean="0"/>
              <a:t>Phred</a:t>
            </a:r>
            <a:r>
              <a:rPr lang="en-AU" dirty="0" smtClean="0"/>
              <a:t> base quality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96434" y="3568012"/>
            <a:ext cx="267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dirty="0" err="1" smtClean="0">
                <a:solidFill>
                  <a:schemeClr val="bg1"/>
                </a:solidFill>
              </a:rPr>
              <a:t>hred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quality of the corresponding </a:t>
            </a:r>
            <a:r>
              <a:rPr lang="en-US" dirty="0" smtClean="0">
                <a:solidFill>
                  <a:schemeClr val="bg1"/>
                </a:solidFill>
              </a:rPr>
              <a:t>nucleotide </a:t>
            </a:r>
            <a:r>
              <a:rPr lang="en-AU" dirty="0" smtClean="0">
                <a:solidFill>
                  <a:srgbClr val="FFFFFF"/>
                </a:solidFill>
              </a:rPr>
              <a:t>(ASCII code)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6073483" y="3769214"/>
            <a:ext cx="1057118" cy="63149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16843" y="3616362"/>
            <a:ext cx="5350802" cy="273140"/>
          </a:xfrm>
          <a:prstGeom prst="rect">
            <a:avLst/>
          </a:prstGeom>
          <a:solidFill>
            <a:srgbClr val="FF6600">
              <a:alpha val="2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4434" y="4285629"/>
            <a:ext cx="9619774" cy="239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One ASCII character per </a:t>
            </a:r>
            <a:r>
              <a:rPr lang="en-AU" sz="2400" dirty="0" err="1" smtClean="0"/>
              <a:t>nucletide</a:t>
            </a:r>
            <a:r>
              <a:rPr lang="en-AU" sz="2400" dirty="0" smtClean="0"/>
              <a:t>.</a:t>
            </a:r>
          </a:p>
          <a:p>
            <a:r>
              <a:rPr lang="en-AU" sz="2400" dirty="0" smtClean="0"/>
              <a:t>Encodes for a quality Q = -10*log</a:t>
            </a:r>
            <a:r>
              <a:rPr lang="en-AU" sz="2400" baseline="-25000" dirty="0" smtClean="0"/>
              <a:t>10</a:t>
            </a:r>
            <a:r>
              <a:rPr lang="en-AU" sz="2400" dirty="0" smtClean="0"/>
              <a:t>(P), where P is the error probability</a:t>
            </a:r>
            <a:endParaRPr lang="en-AU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30" y="5259256"/>
            <a:ext cx="6202762" cy="17382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695" y="5863882"/>
            <a:ext cx="1643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-10*log</a:t>
            </a:r>
            <a:r>
              <a:rPr lang="en-AU" baseline="-25000" dirty="0" smtClean="0">
                <a:solidFill>
                  <a:srgbClr val="FFFFFF"/>
                </a:solidFill>
              </a:rPr>
              <a:t>10</a:t>
            </a:r>
            <a:r>
              <a:rPr lang="en-AU" dirty="0" smtClean="0">
                <a:solidFill>
                  <a:srgbClr val="FFFFFF"/>
                </a:solidFill>
              </a:rPr>
              <a:t>(0.1) = </a:t>
            </a:r>
            <a:endParaRPr lang="en-AU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292" y="5259256"/>
            <a:ext cx="1833542" cy="1738293"/>
          </a:xfrm>
          <a:prstGeom prst="rect">
            <a:avLst/>
          </a:prstGeom>
        </p:spPr>
      </p:pic>
      <p:sp>
        <p:nvSpPr>
          <p:cNvPr id="17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70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Assessing quality: Reads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91827" y="1555216"/>
            <a:ext cx="4747712" cy="3193648"/>
            <a:chOff x="-1716762" y="1064892"/>
            <a:chExt cx="4287803" cy="32158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716762" y="1064892"/>
              <a:ext cx="4287803" cy="321585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619656" y="3571336"/>
              <a:ext cx="703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solidFill>
                    <a:srgbClr val="008000"/>
                  </a:solidFill>
                </a:rPr>
                <a:t>Good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93279" y="1555216"/>
            <a:ext cx="4747713" cy="3193648"/>
            <a:chOff x="5516290" y="3539944"/>
            <a:chExt cx="4287804" cy="321585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16290" y="3539944"/>
              <a:ext cx="4287804" cy="321585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830178" y="5887467"/>
              <a:ext cx="30527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b="1" dirty="0" smtClean="0">
                  <a:solidFill>
                    <a:srgbClr val="FF0000"/>
                  </a:solidFill>
                </a:rPr>
                <a:t>Bad</a:t>
              </a:r>
            </a:p>
            <a:p>
              <a:r>
                <a:rPr lang="en-AU" b="1" dirty="0" smtClean="0">
                  <a:solidFill>
                    <a:srgbClr val="FF0000"/>
                  </a:solidFill>
                </a:rPr>
                <a:t>Trimming needed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116015" y="4748864"/>
            <a:ext cx="164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"/>
                <a:cs typeface="Gill Sans"/>
              </a:rPr>
              <a:t>Position in read</a:t>
            </a:r>
            <a:endParaRPr lang="en-AU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50323" y="4748864"/>
            <a:ext cx="164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"/>
                <a:cs typeface="Gill Sans"/>
              </a:rPr>
              <a:t>Position in read</a:t>
            </a:r>
            <a:endParaRPr lang="en-AU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1069" y="3465284"/>
            <a:ext cx="86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"/>
                <a:cs typeface="Gill Sans"/>
              </a:rPr>
              <a:t>Quality</a:t>
            </a:r>
            <a:endParaRPr lang="en-AU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534433" y="5534148"/>
            <a:ext cx="9619774" cy="1221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If the quality of the reads is bad we can trim the nucleotides that are bad of the end of the reads</a:t>
            </a:r>
          </a:p>
          <a:p>
            <a:r>
              <a:rPr lang="en-AU" dirty="0" smtClean="0"/>
              <a:t>Not trimming the end has a huge influence on downstream processes, e.g. assemblies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6686852" y="1286341"/>
            <a:ext cx="365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http://</a:t>
            </a:r>
            <a:r>
              <a:rPr lang="en-US" sz="1200" dirty="0" err="1">
                <a:solidFill>
                  <a:srgbClr val="FFFFFF"/>
                </a:solidFill>
                <a:latin typeface="Gill Sans Light"/>
                <a:cs typeface="Gill Sans Light"/>
              </a:rPr>
              <a:t>www.bioinformatics.babraham.ac.uk</a:t>
            </a:r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/projects/</a:t>
            </a:r>
            <a:r>
              <a:rPr lang="en-US" sz="1200" dirty="0" err="1">
                <a:solidFill>
                  <a:srgbClr val="FFFFFF"/>
                </a:solidFill>
                <a:latin typeface="Gill Sans Light"/>
                <a:cs typeface="Gill Sans Light"/>
              </a:rPr>
              <a:t>fastqc</a:t>
            </a:r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/</a:t>
            </a:r>
          </a:p>
        </p:txBody>
      </p:sp>
      <p:sp>
        <p:nvSpPr>
          <p:cNvPr id="17" name="Date Placeholder 5"/>
          <p:cNvSpPr txBox="1">
            <a:spLocks/>
          </p:cNvSpPr>
          <p:nvPr/>
        </p:nvSpPr>
        <p:spPr>
          <a:xfrm>
            <a:off x="8426503" y="7007774"/>
            <a:ext cx="2494016" cy="402652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2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8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Assessing quality: Reads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14861" y="159768"/>
            <a:ext cx="5718217" cy="3837977"/>
            <a:chOff x="4130011" y="803415"/>
            <a:chExt cx="6407160" cy="4131437"/>
          </a:xfrm>
        </p:grpSpPr>
        <p:sp>
          <p:nvSpPr>
            <p:cNvPr id="6" name="Rectangle 5"/>
            <p:cNvSpPr/>
            <p:nvPr/>
          </p:nvSpPr>
          <p:spPr>
            <a:xfrm>
              <a:off x="4130011" y="803415"/>
              <a:ext cx="6407160" cy="4131437"/>
            </a:xfrm>
            <a:prstGeom prst="rect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011" y="808640"/>
              <a:ext cx="6407160" cy="4126212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9226334" y="181295"/>
            <a:ext cx="146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Bad run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9" y="3600552"/>
            <a:ext cx="5858013" cy="38938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6333" y="3732226"/>
            <a:ext cx="1462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good run</a:t>
            </a:r>
          </a:p>
        </p:txBody>
      </p:sp>
      <p:sp>
        <p:nvSpPr>
          <p:cNvPr id="9" name="Rectangle 8"/>
          <p:cNvSpPr/>
          <p:nvPr/>
        </p:nvSpPr>
        <p:spPr>
          <a:xfrm>
            <a:off x="5929562" y="4001864"/>
            <a:ext cx="20826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http://</a:t>
            </a:r>
            <a:r>
              <a:rPr lang="en-US" sz="1200" dirty="0" err="1">
                <a:solidFill>
                  <a:srgbClr val="FFFFFF"/>
                </a:solidFill>
                <a:latin typeface="Gill Sans Light"/>
                <a:cs typeface="Gill Sans Light"/>
              </a:rPr>
              <a:t>solexaqa.sourceforge.net</a:t>
            </a:r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/</a:t>
            </a:r>
          </a:p>
        </p:txBody>
      </p: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5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Assessing quality: Tiles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One can assess also the quality of a run based on the tiles of a lane of a </a:t>
            </a:r>
            <a:r>
              <a:rPr lang="en-AU" dirty="0" err="1" smtClean="0"/>
              <a:t>flowcell</a:t>
            </a:r>
            <a:r>
              <a:rPr lang="en-AU" dirty="0" smtClean="0"/>
              <a:t> </a:t>
            </a:r>
          </a:p>
          <a:p>
            <a:pPr marL="457200" lvl="1" indent="0">
              <a:buNone/>
            </a:pPr>
            <a:r>
              <a:rPr lang="en-AU" dirty="0" smtClean="0">
                <a:sym typeface="Wingdings"/>
              </a:rPr>
              <a:t> 	</a:t>
            </a:r>
            <a:r>
              <a:rPr lang="en-AU" sz="2000" dirty="0" smtClean="0">
                <a:sym typeface="Wingdings"/>
              </a:rPr>
              <a:t>spot problems with a particular tile on a lane, e.g.  Bubbles </a:t>
            </a:r>
            <a:r>
              <a:rPr lang="en-AU" sz="2000" dirty="0" smtClean="0"/>
              <a:t>in </a:t>
            </a:r>
            <a:r>
              <a:rPr lang="en-AU" sz="2000" dirty="0"/>
              <a:t>the </a:t>
            </a:r>
            <a:r>
              <a:rPr lang="en-AU" sz="2000" dirty="0" smtClean="0"/>
              <a:t>reagents</a:t>
            </a:r>
            <a:endParaRPr lang="en-AU" sz="2000" dirty="0" smtClean="0">
              <a:sym typeface="Wingdings"/>
            </a:endParaRPr>
          </a:p>
          <a:p>
            <a:r>
              <a:rPr lang="en-AU" dirty="0"/>
              <a:t>The homogeneity of the </a:t>
            </a:r>
            <a:r>
              <a:rPr lang="en-AU" dirty="0" smtClean="0"/>
              <a:t>Illumina </a:t>
            </a:r>
            <a:r>
              <a:rPr lang="en-AU" dirty="0"/>
              <a:t>process ensures </a:t>
            </a:r>
            <a:r>
              <a:rPr lang="en-AU" dirty="0" smtClean="0"/>
              <a:t>that</a:t>
            </a:r>
            <a:r>
              <a:rPr lang="en-AU" dirty="0"/>
              <a:t> </a:t>
            </a:r>
            <a:r>
              <a:rPr lang="en-AU" dirty="0" smtClean="0"/>
              <a:t>the </a:t>
            </a:r>
            <a:r>
              <a:rPr lang="en-AU" dirty="0"/>
              <a:t>relative frequencies are similar from tile to tile and distributed uniformly across each </a:t>
            </a:r>
            <a:r>
              <a:rPr lang="en-AU" dirty="0" smtClean="0"/>
              <a:t>tile</a:t>
            </a:r>
            <a:r>
              <a:rPr lang="en-AU" dirty="0"/>
              <a:t> </a:t>
            </a:r>
            <a:endParaRPr lang="en-AU" dirty="0" smtClean="0"/>
          </a:p>
          <a:p>
            <a:pPr marL="457200" lvl="1" indent="0">
              <a:buNone/>
            </a:pPr>
            <a:r>
              <a:rPr lang="en-AU" sz="2000" dirty="0" smtClean="0">
                <a:sym typeface="Wingdings"/>
              </a:rPr>
              <a:t>	</a:t>
            </a:r>
            <a:r>
              <a:rPr lang="en-AU" sz="2000" dirty="0" smtClean="0"/>
              <a:t>when </a:t>
            </a:r>
            <a:r>
              <a:rPr lang="en-AU" sz="2000" dirty="0"/>
              <a:t>the machine is functioning </a:t>
            </a:r>
            <a:r>
              <a:rPr lang="en-AU" sz="2000" dirty="0" smtClean="0"/>
              <a:t>properly</a:t>
            </a:r>
          </a:p>
          <a:p>
            <a:r>
              <a:rPr lang="en-AU" dirty="0" smtClean="0"/>
              <a:t>Major </a:t>
            </a:r>
            <a:r>
              <a:rPr lang="en-AU" dirty="0"/>
              <a:t>discrepancies in these conditions </a:t>
            </a:r>
            <a:r>
              <a:rPr lang="en-AU" dirty="0" smtClean="0"/>
              <a:t>can be </a:t>
            </a:r>
            <a:r>
              <a:rPr lang="en-AU" dirty="0"/>
              <a:t>discerned by </a:t>
            </a:r>
            <a:r>
              <a:rPr lang="en-AU" dirty="0" smtClean="0"/>
              <a:t>sight</a:t>
            </a:r>
          </a:p>
          <a:p>
            <a:r>
              <a:rPr lang="en-AU" dirty="0"/>
              <a:t>Many such discrepancies are small and their effects are limited to one, or </a:t>
            </a:r>
            <a:r>
              <a:rPr lang="en-AU" dirty="0" smtClean="0"/>
              <a:t>a </a:t>
            </a:r>
            <a:r>
              <a:rPr lang="en-AU" dirty="0"/>
              <a:t>few, </a:t>
            </a:r>
            <a:r>
              <a:rPr lang="en-AU" dirty="0" smtClean="0"/>
              <a:t>tiles.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1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66" y="152039"/>
            <a:ext cx="5517062" cy="41377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Assessing quality: Tiles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25298" y="3355025"/>
            <a:ext cx="129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Gill Sans Light"/>
                <a:cs typeface="Gill Sans Light"/>
              </a:rPr>
              <a:t>Bad run</a:t>
            </a:r>
            <a:endParaRPr lang="en-AU" sz="2800" b="1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51" y="3514797"/>
            <a:ext cx="4968115" cy="37260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8702" y="3866628"/>
            <a:ext cx="1600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Gill Sans Light"/>
                <a:cs typeface="Gill Sans Light"/>
              </a:rPr>
              <a:t>Good run</a:t>
            </a:r>
            <a:endParaRPr lang="en-AU" sz="2800" b="1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705" y="1454244"/>
            <a:ext cx="486418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Encoded </a:t>
            </a:r>
            <a:r>
              <a:rPr lang="en-US" dirty="0">
                <a:solidFill>
                  <a:schemeClr val="bg1"/>
                </a:solidFill>
                <a:latin typeface="Gill Sans Light"/>
                <a:cs typeface="Gill Sans Light"/>
              </a:rPr>
              <a:t>in these is the </a:t>
            </a:r>
            <a:r>
              <a:rPr lang="en-US" dirty="0" err="1">
                <a:solidFill>
                  <a:schemeClr val="bg1"/>
                </a:solidFill>
                <a:latin typeface="Gill Sans Light"/>
                <a:cs typeface="Gill Sans Light"/>
              </a:rPr>
              <a:t>flowcell</a:t>
            </a:r>
            <a:r>
              <a:rPr lang="en-US" dirty="0">
                <a:solidFill>
                  <a:schemeClr val="bg1"/>
                </a:solidFill>
                <a:latin typeface="Gill Sans Light"/>
                <a:cs typeface="Gill Sans Light"/>
              </a:rPr>
              <a:t> tile from which each read came.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The </a:t>
            </a:r>
            <a:r>
              <a:rPr lang="en-US" dirty="0">
                <a:solidFill>
                  <a:schemeClr val="bg1"/>
                </a:solidFill>
                <a:latin typeface="Gill Sans Light"/>
                <a:cs typeface="Gill Sans Light"/>
              </a:rPr>
              <a:t>graph allows you to look at the quality scores from each tile across all of your bases to see if there was a loss in quality associated with only one part of the </a:t>
            </a:r>
            <a:r>
              <a:rPr lang="en-US" dirty="0" err="1">
                <a:solidFill>
                  <a:schemeClr val="bg1"/>
                </a:solidFill>
                <a:latin typeface="Gill Sans Light"/>
                <a:cs typeface="Gill Sans Light"/>
              </a:rPr>
              <a:t>flowcell</a:t>
            </a:r>
            <a:r>
              <a:rPr lang="en-US" dirty="0">
                <a:solidFill>
                  <a:schemeClr val="bg1"/>
                </a:solidFill>
                <a:latin typeface="Gill Sans Light"/>
                <a:cs typeface="Gill Sans Light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0025" y="4531170"/>
            <a:ext cx="52543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Gill Sans Light"/>
                <a:cs typeface="Gill Sans Light"/>
              </a:rPr>
              <a:t>The plot shows the deviation from the average quality for each tile. </a:t>
            </a:r>
            <a:endParaRPr lang="en-US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Gill Sans Light"/>
                <a:cs typeface="Gill Sans Light"/>
              </a:rPr>
              <a:t>colours</a:t>
            </a:r>
            <a:r>
              <a:rPr lang="en-US" dirty="0">
                <a:solidFill>
                  <a:schemeClr val="bg1"/>
                </a:solidFill>
                <a:latin typeface="Gill Sans Light"/>
                <a:cs typeface="Gill Sans Light"/>
              </a:rPr>
              <a:t> are on a cold to hot </a:t>
            </a:r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scale</a:t>
            </a:r>
            <a:endParaRPr lang="en-US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Cold </a:t>
            </a:r>
            <a:r>
              <a:rPr lang="en-US" dirty="0" err="1">
                <a:solidFill>
                  <a:schemeClr val="bg1"/>
                </a:solidFill>
                <a:latin typeface="Gill Sans Light"/>
                <a:cs typeface="Gill Sans Light"/>
              </a:rPr>
              <a:t>colours</a:t>
            </a:r>
            <a:r>
              <a:rPr lang="en-US" dirty="0">
                <a:solidFill>
                  <a:schemeClr val="bg1"/>
                </a:solidFill>
                <a:latin typeface="Gill Sans Light"/>
                <a:cs typeface="Gill Sans Light"/>
              </a:rPr>
              <a:t> being positions where the quality was at or below the average for that base in the </a:t>
            </a:r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run</a:t>
            </a:r>
            <a:endParaRPr lang="en-US" dirty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Hotter </a:t>
            </a:r>
            <a:r>
              <a:rPr lang="en-US" dirty="0" err="1">
                <a:solidFill>
                  <a:schemeClr val="bg1"/>
                </a:solidFill>
                <a:latin typeface="Gill Sans Light"/>
                <a:cs typeface="Gill Sans Light"/>
              </a:rPr>
              <a:t>colours</a:t>
            </a:r>
            <a:r>
              <a:rPr lang="en-US" dirty="0">
                <a:solidFill>
                  <a:schemeClr val="bg1"/>
                </a:solidFill>
                <a:latin typeface="Gill Sans Light"/>
                <a:cs typeface="Gill Sans Light"/>
              </a:rPr>
              <a:t> indicate that a tile had worse qualities than other tiles for that </a:t>
            </a:r>
            <a:r>
              <a:rPr lang="en-US" dirty="0" smtClean="0">
                <a:solidFill>
                  <a:schemeClr val="bg1"/>
                </a:solidFill>
                <a:latin typeface="Gill Sans Light"/>
                <a:cs typeface="Gill Sans Light"/>
              </a:rPr>
              <a:t>base.</a:t>
            </a:r>
            <a:endParaRPr lang="en-US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3747" y="6730871"/>
            <a:ext cx="365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http://</a:t>
            </a:r>
            <a:r>
              <a:rPr lang="en-US" sz="1200" dirty="0" err="1">
                <a:solidFill>
                  <a:srgbClr val="FFFFFF"/>
                </a:solidFill>
                <a:latin typeface="Gill Sans Light"/>
                <a:cs typeface="Gill Sans Light"/>
              </a:rPr>
              <a:t>www.bioinformatics.babraham.ac.uk</a:t>
            </a:r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/projects/</a:t>
            </a:r>
            <a:r>
              <a:rPr lang="en-US" sz="1200" dirty="0" err="1">
                <a:solidFill>
                  <a:srgbClr val="FFFFFF"/>
                </a:solidFill>
                <a:latin typeface="Gill Sans Light"/>
                <a:cs typeface="Gill Sans Light"/>
              </a:rPr>
              <a:t>fastqc</a:t>
            </a:r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/</a:t>
            </a:r>
          </a:p>
        </p:txBody>
      </p:sp>
      <p:sp>
        <p:nvSpPr>
          <p:cNvPr id="15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Assessing quality: Tiles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4792975"/>
            <a:ext cx="10711943" cy="1255915"/>
            <a:chOff x="0" y="5311727"/>
            <a:chExt cx="10711943" cy="1255915"/>
          </a:xfrm>
        </p:grpSpPr>
        <p:sp>
          <p:nvSpPr>
            <p:cNvPr id="10" name="Rectangle 9"/>
            <p:cNvSpPr/>
            <p:nvPr/>
          </p:nvSpPr>
          <p:spPr>
            <a:xfrm>
              <a:off x="0" y="5336084"/>
              <a:ext cx="10688638" cy="1172573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5" y="5311727"/>
              <a:ext cx="10688638" cy="125591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22568" y="4705417"/>
            <a:ext cx="129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Gill Sans Light"/>
                <a:cs typeface="Gill Sans Light"/>
              </a:rPr>
              <a:t>Bad run</a:t>
            </a:r>
            <a:endParaRPr lang="en-AU" sz="2800" b="1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3996" y="5933726"/>
            <a:ext cx="164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"/>
                <a:cs typeface="Gill Sans"/>
              </a:rPr>
              <a:t>Position in read</a:t>
            </a:r>
            <a:endParaRPr lang="en-AU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9136"/>
            <a:ext cx="10688638" cy="24776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2568" y="2045155"/>
            <a:ext cx="1600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 smtClean="0">
                <a:solidFill>
                  <a:srgbClr val="FF0000"/>
                </a:solidFill>
                <a:latin typeface="Gill Sans Light"/>
                <a:cs typeface="Gill Sans Light"/>
              </a:rPr>
              <a:t>Good run</a:t>
            </a:r>
            <a:endParaRPr lang="en-AU" sz="2800" b="1" dirty="0">
              <a:solidFill>
                <a:srgbClr val="FF0000"/>
              </a:solidFill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34498" y="1768156"/>
            <a:ext cx="365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http://</a:t>
            </a:r>
            <a:r>
              <a:rPr lang="en-US" sz="1200" dirty="0" err="1">
                <a:solidFill>
                  <a:srgbClr val="FFFFFF"/>
                </a:solidFill>
                <a:latin typeface="Gill Sans Light"/>
                <a:cs typeface="Gill Sans Light"/>
              </a:rPr>
              <a:t>www.bioinformatics.babraham.ac.uk</a:t>
            </a:r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/projects/</a:t>
            </a:r>
            <a:r>
              <a:rPr lang="en-US" sz="1200" dirty="0" err="1">
                <a:solidFill>
                  <a:srgbClr val="FFFFFF"/>
                </a:solidFill>
                <a:latin typeface="Gill Sans Light"/>
                <a:cs typeface="Gill Sans Light"/>
              </a:rPr>
              <a:t>fastqc</a:t>
            </a:r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/</a:t>
            </a:r>
          </a:p>
        </p:txBody>
      </p:sp>
      <p:sp>
        <p:nvSpPr>
          <p:cNvPr id="15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37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Assessing quality: Final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After assessing the quality we would try to remove all </a:t>
            </a:r>
            <a:r>
              <a:rPr lang="en-AU" dirty="0" err="1" smtClean="0"/>
              <a:t>bp</a:t>
            </a:r>
            <a:r>
              <a:rPr lang="en-AU" dirty="0" smtClean="0"/>
              <a:t> from the ends that do not fulfil a certain quality</a:t>
            </a:r>
          </a:p>
          <a:p>
            <a:r>
              <a:rPr lang="en-AU" dirty="0" smtClean="0"/>
              <a:t>Thus, we work with a adjusted set of sequencing reads for which we are more certain that they represent correct </a:t>
            </a:r>
            <a:r>
              <a:rPr lang="en-AU" dirty="0" err="1" smtClean="0"/>
              <a:t>nt</a:t>
            </a:r>
            <a:r>
              <a:rPr lang="en-AU" dirty="0" smtClean="0"/>
              <a:t> sequences from the genome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31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i="1" dirty="0" smtClean="0"/>
              <a:t>De novo</a:t>
            </a:r>
            <a:r>
              <a:rPr lang="en-AU" dirty="0" smtClean="0"/>
              <a:t> genome assembly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584558"/>
            <a:ext cx="9619774" cy="4991131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AU" dirty="0"/>
              <a:t>The process of generating a </a:t>
            </a:r>
            <a:r>
              <a:rPr lang="en-AU" u="sng" dirty="0"/>
              <a:t>new</a:t>
            </a:r>
            <a:r>
              <a:rPr lang="en-AU" dirty="0"/>
              <a:t> genome sequence from NGS genome sequence reads based on assembly </a:t>
            </a:r>
            <a:r>
              <a:rPr lang="en-AU" dirty="0" smtClean="0"/>
              <a:t>algorithms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/>
              <a:t>Assembly involves joining short sequence fragments together into long pieces </a:t>
            </a:r>
            <a:r>
              <a:rPr lang="en-AU" dirty="0" smtClean="0"/>
              <a:t>– </a:t>
            </a:r>
            <a:r>
              <a:rPr lang="en-AU" dirty="0" err="1" smtClean="0"/>
              <a:t>contigs</a:t>
            </a:r>
            <a:endParaRPr lang="en-AU" dirty="0" smtClean="0"/>
          </a:p>
          <a:p>
            <a:pPr marL="0" lvl="1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1753" y="7011384"/>
            <a:ext cx="2494016" cy="402652"/>
          </a:xfrm>
        </p:spPr>
        <p:txBody>
          <a:bodyPr/>
          <a:lstStyle/>
          <a:p>
            <a:fld id="{C3A0C06B-9A85-1E4D-8424-B6AC8E78A91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77849" y="4032000"/>
            <a:ext cx="8639982" cy="0"/>
          </a:xfrm>
          <a:prstGeom prst="line">
            <a:avLst/>
          </a:prstGeom>
          <a:noFill/>
          <a:ln w="762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534659" y="6767125"/>
            <a:ext cx="8814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951355" y="6330597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554123" y="6192294"/>
            <a:ext cx="100391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405994" y="6106512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1723312" y="6456745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1635821" y="6541987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3655060" y="7008849"/>
            <a:ext cx="63834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996299" y="6911672"/>
            <a:ext cx="63834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276300" y="6838631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2144549" y="6342851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2996299" y="6498660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2849703" y="6398872"/>
            <a:ext cx="100391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450938" y="6274575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118773" y="6572188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189493" y="6510914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836712" y="6201048"/>
            <a:ext cx="63834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2402486" y="6090756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3497329" y="6092507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3944545" y="6166035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5187841" y="6575689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5082068" y="6437386"/>
            <a:ext cx="1003916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642479" y="6351604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5380831" y="7011384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7290311" y="6605450"/>
            <a:ext cx="1003916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4787018" y="6767125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7073199" y="6446140"/>
            <a:ext cx="63834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>
            <a:off x="6189901" y="6612452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7733816" y="6337599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4610729" y="6963698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4935471" y="6031233"/>
            <a:ext cx="71999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4749904" y="6236061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5213821" y="6136273"/>
            <a:ext cx="67917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5746397" y="6220304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5989490" y="6066246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6540196" y="6465464"/>
            <a:ext cx="100206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6658952" y="6147998"/>
            <a:ext cx="100391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4922480" y="5808772"/>
            <a:ext cx="71999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4356593" y="6814999"/>
            <a:ext cx="80164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6658952" y="6274575"/>
            <a:ext cx="67917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>
            <a:off x="4092288" y="7313902"/>
            <a:ext cx="638349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6020609" y="6767125"/>
            <a:ext cx="67917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3" name="Line 49"/>
          <p:cNvSpPr>
            <a:spLocks noChangeShapeType="1"/>
          </p:cNvSpPr>
          <p:nvPr/>
        </p:nvSpPr>
        <p:spPr bwMode="auto">
          <a:xfrm>
            <a:off x="3295061" y="6767125"/>
            <a:ext cx="67917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4" name="Line 50"/>
          <p:cNvSpPr>
            <a:spLocks noChangeShapeType="1"/>
          </p:cNvSpPr>
          <p:nvPr/>
        </p:nvSpPr>
        <p:spPr bwMode="auto">
          <a:xfrm>
            <a:off x="6699783" y="6042147"/>
            <a:ext cx="84247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55" name="Line 51"/>
          <p:cNvSpPr>
            <a:spLocks noChangeShapeType="1"/>
          </p:cNvSpPr>
          <p:nvPr/>
        </p:nvSpPr>
        <p:spPr bwMode="auto">
          <a:xfrm>
            <a:off x="3745989" y="5900367"/>
            <a:ext cx="100391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/>
          <a:lstStyle/>
          <a:p>
            <a:pPr>
              <a:defRPr/>
            </a:pPr>
            <a:endParaRPr lang="en-US"/>
          </a:p>
        </p:txBody>
      </p:sp>
      <p:sp>
        <p:nvSpPr>
          <p:cNvPr id="122" name="Text Box 119"/>
          <p:cNvSpPr txBox="1">
            <a:spLocks noChangeArrowheads="1"/>
          </p:cNvSpPr>
          <p:nvPr/>
        </p:nvSpPr>
        <p:spPr bwMode="auto">
          <a:xfrm>
            <a:off x="8199071" y="6575689"/>
            <a:ext cx="884267" cy="42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4287" tIns="52144" rIns="104287" bIns="52144">
            <a:spAutoFit/>
          </a:bodyPr>
          <a:lstStyle/>
          <a:p>
            <a:pPr eaLnBrk="1" hangingPunct="1">
              <a:defRPr/>
            </a:pPr>
            <a:r>
              <a:rPr lang="en-US" sz="2100" dirty="0">
                <a:solidFill>
                  <a:srgbClr val="FFFFFF"/>
                </a:solidFill>
                <a:latin typeface="Helvetica" charset="0"/>
                <a:cs typeface="Arial" charset="0"/>
              </a:rPr>
              <a:t>reads</a:t>
            </a:r>
          </a:p>
        </p:txBody>
      </p:sp>
      <p:sp>
        <p:nvSpPr>
          <p:cNvPr id="123" name="Text Box 122"/>
          <p:cNvSpPr txBox="1">
            <a:spLocks noChangeArrowheads="1"/>
          </p:cNvSpPr>
          <p:nvPr/>
        </p:nvSpPr>
        <p:spPr bwMode="auto">
          <a:xfrm>
            <a:off x="8199071" y="4026390"/>
            <a:ext cx="1692368" cy="42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>
            <a:spAutoFit/>
          </a:bodyPr>
          <a:lstStyle/>
          <a:p>
            <a:pPr eaLnBrk="1" hangingPunct="1">
              <a:defRPr/>
            </a:pPr>
            <a:r>
              <a:rPr lang="en-US" sz="2100" i="1" dirty="0">
                <a:solidFill>
                  <a:schemeClr val="bg1"/>
                </a:solidFill>
                <a:latin typeface="Helvetica" charset="0"/>
                <a:cs typeface="Arial" charset="0"/>
              </a:rPr>
              <a:t>genome</a:t>
            </a:r>
          </a:p>
        </p:txBody>
      </p:sp>
      <p:sp>
        <p:nvSpPr>
          <p:cNvPr id="5" name="Down Arrow 4"/>
          <p:cNvSpPr/>
          <p:nvPr/>
        </p:nvSpPr>
        <p:spPr>
          <a:xfrm>
            <a:off x="4499389" y="4611447"/>
            <a:ext cx="532577" cy="8690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Text Box 122"/>
          <p:cNvSpPr txBox="1">
            <a:spLocks noChangeArrowheads="1"/>
          </p:cNvSpPr>
          <p:nvPr/>
        </p:nvSpPr>
        <p:spPr bwMode="auto">
          <a:xfrm>
            <a:off x="5380831" y="4831228"/>
            <a:ext cx="1692368" cy="42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4287" tIns="52144" rIns="104287" bIns="52144">
            <a:spAutoFit/>
          </a:bodyPr>
          <a:lstStyle/>
          <a:p>
            <a:pPr eaLnBrk="1" hangingPunct="1">
              <a:defRPr/>
            </a:pPr>
            <a:r>
              <a:rPr lang="en-US" sz="2100" i="1" dirty="0" smtClean="0">
                <a:solidFill>
                  <a:schemeClr val="bg1"/>
                </a:solidFill>
                <a:latin typeface="Helvetica" charset="0"/>
                <a:cs typeface="Arial" charset="0"/>
              </a:rPr>
              <a:t>sequencing</a:t>
            </a:r>
            <a:endParaRPr lang="en-US" sz="2100" i="1" dirty="0">
              <a:solidFill>
                <a:schemeClr val="bg1"/>
              </a:solidFill>
              <a:latin typeface="Helvetica" charset="0"/>
              <a:cs typeface="Arial" charset="0"/>
            </a:endParaRPr>
          </a:p>
        </p:txBody>
      </p:sp>
      <p:sp>
        <p:nvSpPr>
          <p:cNvPr id="5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3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Topic 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764666"/>
            <a:ext cx="9979466" cy="4991131"/>
          </a:xfrm>
        </p:spPr>
        <p:txBody>
          <a:bodyPr>
            <a:normAutofit/>
          </a:bodyPr>
          <a:lstStyle/>
          <a:p>
            <a:r>
              <a:rPr lang="en-AU" dirty="0" smtClean="0"/>
              <a:t>Genome assembly</a:t>
            </a:r>
          </a:p>
          <a:p>
            <a:pPr lvl="1"/>
            <a:r>
              <a:rPr lang="en-AU" dirty="0" smtClean="0"/>
              <a:t>Learning outcomes:</a:t>
            </a:r>
          </a:p>
          <a:p>
            <a:pPr lvl="2"/>
            <a:r>
              <a:rPr lang="en-AU" dirty="0"/>
              <a:t>Being able to compute, investigate and evaluate the quality of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sequence </a:t>
            </a:r>
            <a:r>
              <a:rPr lang="en-AU" dirty="0"/>
              <a:t>data from a sequencing experiment.</a:t>
            </a:r>
          </a:p>
          <a:p>
            <a:pPr lvl="2"/>
            <a:r>
              <a:rPr lang="en-AU" dirty="0" smtClean="0"/>
              <a:t>Be able to describe the concepts regarding genome assembly.</a:t>
            </a:r>
          </a:p>
          <a:p>
            <a:pPr lvl="2"/>
            <a:r>
              <a:rPr lang="en-AU" dirty="0" smtClean="0"/>
              <a:t>Be </a:t>
            </a:r>
            <a:r>
              <a:rPr lang="en-AU" dirty="0"/>
              <a:t>able to </a:t>
            </a:r>
            <a:r>
              <a:rPr lang="en-AU" dirty="0" smtClean="0"/>
              <a:t>compute and </a:t>
            </a:r>
            <a:r>
              <a:rPr lang="en-AU" dirty="0"/>
              <a:t>investigate </a:t>
            </a:r>
            <a:r>
              <a:rPr lang="en-AU" dirty="0" smtClean="0"/>
              <a:t>a whole genome assembly.</a:t>
            </a:r>
            <a:endParaRPr lang="en-AU" dirty="0"/>
          </a:p>
          <a:p>
            <a:pPr lvl="2"/>
            <a:r>
              <a:rPr lang="en-AU" dirty="0"/>
              <a:t>Being able to interpret and judge the quality of a genome assembly.</a:t>
            </a:r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9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7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583179" y="2122600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257146" y="383666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114870" y="298833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431843" y="465439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TextBox 41"/>
          <p:cNvSpPr txBox="1"/>
          <p:nvPr/>
        </p:nvSpPr>
        <p:spPr>
          <a:xfrm>
            <a:off x="2896697" y="2077121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2914" y="2853331"/>
            <a:ext cx="200072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83179" y="2122600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257146" y="383666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114870" y="298833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431843" y="465439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Connector 26"/>
          <p:cNvCxnSpPr/>
          <p:nvPr/>
        </p:nvCxnSpPr>
        <p:spPr>
          <a:xfrm>
            <a:off x="2066132" y="2637121"/>
            <a:ext cx="652410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74118" y="4310936"/>
            <a:ext cx="652410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96697" y="2077121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74118" y="3060221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Edge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7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9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2914" y="2853331"/>
            <a:ext cx="200072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05458" y="3570544"/>
            <a:ext cx="1796129" cy="4877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83179" y="2122600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257146" y="383666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114870" y="298833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431843" y="465439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2896697" y="2077121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869427" y="4310936"/>
            <a:ext cx="495490" cy="0"/>
          </a:xfrm>
          <a:prstGeom prst="line">
            <a:avLst/>
          </a:prstGeom>
          <a:ln w="57150" cmpd="sng">
            <a:solidFill>
              <a:srgbClr val="4282B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62408" y="3512100"/>
            <a:ext cx="517749" cy="0"/>
          </a:xfrm>
          <a:prstGeom prst="line">
            <a:avLst/>
          </a:prstGeom>
          <a:ln w="57150" cmpd="sng">
            <a:solidFill>
              <a:srgbClr val="4282B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4118" y="3060221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Edge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2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2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2914" y="2853331"/>
            <a:ext cx="200072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05458" y="3570544"/>
            <a:ext cx="1796129" cy="4877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27612" y="3675568"/>
            <a:ext cx="374047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83179" y="2122600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257146" y="383666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114870" y="298833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431843" y="465439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2896697" y="2077121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4118" y="3060221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Edge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7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2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91878" y="2166097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7146" y="383215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70" y="304732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4379" y="465439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2914" y="2853331"/>
            <a:ext cx="200072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05458" y="3570544"/>
            <a:ext cx="1796129" cy="4877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227612" y="3675568"/>
            <a:ext cx="374047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583179" y="2122600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1257146" y="383666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114870" y="298833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431843" y="465439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2896697" y="2077121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54960" y="2406998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29183" y="2768178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51242" y="3117882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59837" y="3475181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950315" y="3366583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7272358" y="4310936"/>
            <a:ext cx="241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ATGCGTGGCA    </a:t>
            </a:r>
            <a:endParaRPr lang="en-AU" sz="2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16403" y="4717485"/>
            <a:ext cx="95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genome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463561" y="2930218"/>
            <a:ext cx="0" cy="13807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286130" y="3932685"/>
            <a:ext cx="0" cy="4649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74118" y="3060221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Edge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2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3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fragment assembly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Given: A set of reads (strings) {</a:t>
            </a:r>
            <a:r>
              <a:rPr lang="en-AU" i="1" dirty="0"/>
              <a:t>s</a:t>
            </a:r>
            <a:r>
              <a:rPr lang="en-AU" sz="1400" i="1" dirty="0"/>
              <a:t>1</a:t>
            </a:r>
            <a:r>
              <a:rPr lang="en-AU" i="1" dirty="0"/>
              <a:t>, s</a:t>
            </a:r>
            <a:r>
              <a:rPr lang="en-AU" sz="1400" i="1" dirty="0"/>
              <a:t>2</a:t>
            </a:r>
            <a:r>
              <a:rPr lang="en-AU" i="1" dirty="0"/>
              <a:t>, … , </a:t>
            </a:r>
            <a:r>
              <a:rPr lang="en-AU" i="1" dirty="0" err="1"/>
              <a:t>s</a:t>
            </a:r>
            <a:r>
              <a:rPr lang="en-AU" sz="1400" i="1" dirty="0" err="1"/>
              <a:t>n</a:t>
            </a:r>
            <a:r>
              <a:rPr lang="en-AU" sz="1400" i="1" dirty="0"/>
              <a:t> </a:t>
            </a:r>
            <a:r>
              <a:rPr lang="en-AU" dirty="0"/>
              <a:t>}</a:t>
            </a:r>
          </a:p>
          <a:p>
            <a:r>
              <a:rPr lang="en-AU" dirty="0" smtClean="0"/>
              <a:t>Do</a:t>
            </a:r>
            <a:r>
              <a:rPr lang="en-AU" dirty="0"/>
              <a:t>: Determine a large string </a:t>
            </a:r>
            <a:r>
              <a:rPr lang="en-AU" i="1" dirty="0"/>
              <a:t>s</a:t>
            </a:r>
            <a:r>
              <a:rPr lang="en-AU" dirty="0"/>
              <a:t> that “best explains” </a:t>
            </a:r>
            <a:r>
              <a:rPr lang="en-AU" dirty="0" smtClean="0"/>
              <a:t>the reads</a:t>
            </a:r>
          </a:p>
          <a:p>
            <a:pPr marL="342900" lvl="1" indent="-342900">
              <a:buFont typeface="Arial"/>
              <a:buChar char="•"/>
            </a:pPr>
            <a:endParaRPr lang="en-AU" dirty="0" smtClean="0"/>
          </a:p>
          <a:p>
            <a:r>
              <a:rPr lang="en-AU" dirty="0" smtClean="0"/>
              <a:t>What </a:t>
            </a:r>
            <a:r>
              <a:rPr lang="en-AU" dirty="0"/>
              <a:t>do we mean by “best explains”?</a:t>
            </a:r>
          </a:p>
          <a:p>
            <a:r>
              <a:rPr lang="en-AU" dirty="0" smtClean="0"/>
              <a:t>What </a:t>
            </a:r>
            <a:r>
              <a:rPr lang="en-AU" dirty="0"/>
              <a:t>assumptions might we require?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3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Shortest superstring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AU" sz="2800" dirty="0" smtClean="0"/>
              <a:t>Objective</a:t>
            </a:r>
            <a:r>
              <a:rPr lang="en-AU" sz="2800" dirty="0"/>
              <a:t>: Find a string </a:t>
            </a:r>
            <a:r>
              <a:rPr lang="en-AU" sz="2800" i="1" dirty="0"/>
              <a:t>s</a:t>
            </a:r>
            <a:r>
              <a:rPr lang="en-AU" sz="2800" dirty="0"/>
              <a:t> such that</a:t>
            </a:r>
          </a:p>
          <a:p>
            <a:pPr marL="742950" lvl="2" indent="-342900">
              <a:buFont typeface="Arial"/>
              <a:buChar char="•"/>
            </a:pPr>
            <a:r>
              <a:rPr lang="en-AU" sz="2400" dirty="0"/>
              <a:t>all reads s</a:t>
            </a:r>
            <a:r>
              <a:rPr lang="en-AU" sz="2400" baseline="-25000" dirty="0"/>
              <a:t>1</a:t>
            </a:r>
            <a:r>
              <a:rPr lang="en-AU" sz="2400" dirty="0"/>
              <a:t>, s</a:t>
            </a:r>
            <a:r>
              <a:rPr lang="en-AU" sz="2400" baseline="-25000" dirty="0"/>
              <a:t>2</a:t>
            </a:r>
            <a:r>
              <a:rPr lang="en-AU" sz="2400" dirty="0"/>
              <a:t>, … , </a:t>
            </a:r>
            <a:r>
              <a:rPr lang="en-AU" sz="2400" dirty="0" err="1"/>
              <a:t>s</a:t>
            </a:r>
            <a:r>
              <a:rPr lang="en-AU" sz="2400" baseline="-25000" dirty="0" err="1"/>
              <a:t>n</a:t>
            </a:r>
            <a:r>
              <a:rPr lang="en-AU" sz="2400" dirty="0"/>
              <a:t> are substrings of </a:t>
            </a:r>
            <a:r>
              <a:rPr lang="en-AU" sz="2400" i="1" dirty="0"/>
              <a:t>s</a:t>
            </a:r>
          </a:p>
          <a:p>
            <a:pPr marL="742950" lvl="2" indent="-342900">
              <a:buFont typeface="Arial"/>
              <a:buChar char="•"/>
            </a:pPr>
            <a:r>
              <a:rPr lang="en-AU" sz="2400" i="1" dirty="0"/>
              <a:t>s</a:t>
            </a:r>
            <a:r>
              <a:rPr lang="en-AU" sz="2400" dirty="0"/>
              <a:t> </a:t>
            </a:r>
            <a:r>
              <a:rPr lang="en-AU" sz="2400" dirty="0" smtClean="0"/>
              <a:t>is </a:t>
            </a:r>
            <a:r>
              <a:rPr lang="en-AU" sz="2400" dirty="0"/>
              <a:t>as short as </a:t>
            </a:r>
            <a:r>
              <a:rPr lang="en-AU" sz="2400" dirty="0" smtClean="0"/>
              <a:t>possible</a:t>
            </a:r>
          </a:p>
          <a:p>
            <a:pPr marL="742950" lvl="2" indent="-342900">
              <a:buFont typeface="Arial"/>
              <a:buChar char="•"/>
            </a:pPr>
            <a:endParaRPr lang="en-AU" dirty="0"/>
          </a:p>
          <a:p>
            <a:r>
              <a:rPr lang="en-AU" dirty="0"/>
              <a:t>Assumptions:</a:t>
            </a:r>
          </a:p>
          <a:p>
            <a:pPr lvl="1"/>
            <a:r>
              <a:rPr lang="en-AU" dirty="0" smtClean="0"/>
              <a:t>Reads </a:t>
            </a:r>
            <a:r>
              <a:rPr lang="en-AU" dirty="0"/>
              <a:t>are 100% </a:t>
            </a:r>
            <a:r>
              <a:rPr lang="en-AU" dirty="0" smtClean="0"/>
              <a:t>accurate</a:t>
            </a:r>
          </a:p>
          <a:p>
            <a:pPr lvl="1"/>
            <a:r>
              <a:rPr lang="en-AU" dirty="0" smtClean="0"/>
              <a:t>Identical </a:t>
            </a:r>
            <a:r>
              <a:rPr lang="en-AU" dirty="0"/>
              <a:t>reads must come from the same </a:t>
            </a:r>
            <a:r>
              <a:rPr lang="en-AU" dirty="0" smtClean="0"/>
              <a:t>location on </a:t>
            </a:r>
            <a:r>
              <a:rPr lang="en-AU" dirty="0"/>
              <a:t>the </a:t>
            </a:r>
            <a:r>
              <a:rPr lang="en-AU" dirty="0" smtClean="0"/>
              <a:t>genome</a:t>
            </a:r>
          </a:p>
          <a:p>
            <a:pPr lvl="1"/>
            <a:r>
              <a:rPr lang="en-AU" dirty="0" smtClean="0"/>
              <a:t>“</a:t>
            </a:r>
            <a:r>
              <a:rPr lang="en-AU" dirty="0"/>
              <a:t>best” = “simplest</a:t>
            </a:r>
            <a:r>
              <a:rPr lang="en-AU" dirty="0" smtClean="0"/>
              <a:t>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8104" y="279884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372" y="194594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1096" y="116111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0605" y="2768178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09140" y="967118"/>
            <a:ext cx="200072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261684" y="1684331"/>
            <a:ext cx="1796129" cy="48778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883838" y="1789355"/>
            <a:ext cx="374047" cy="9788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39405" y="236387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913372" y="1950454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3771096" y="1102121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3088069" y="2768178"/>
            <a:ext cx="1313518" cy="687234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1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2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0800000" flipV="1">
            <a:off x="4192815" y="2172119"/>
            <a:ext cx="613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11186" y="520785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85409" y="881965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07468" y="123166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16063" y="1588968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5606541" y="1480370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TextBox 37"/>
          <p:cNvSpPr txBox="1"/>
          <p:nvPr/>
        </p:nvSpPr>
        <p:spPr>
          <a:xfrm>
            <a:off x="6928584" y="2424723"/>
            <a:ext cx="2418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ATGCGTGGCA    </a:t>
            </a:r>
            <a:endParaRPr lang="en-AU" sz="28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119787" y="1044005"/>
            <a:ext cx="0" cy="138071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942356" y="2046472"/>
            <a:ext cx="0" cy="46491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The assumption is that all substrings are represented</a:t>
            </a:r>
          </a:p>
          <a:p>
            <a:r>
              <a:rPr lang="en-AU" sz="2000" dirty="0" smtClean="0">
                <a:solidFill>
                  <a:srgbClr val="FFFFFF"/>
                </a:solidFill>
              </a:rPr>
              <a:t>Even modern sequencers that generate 100nt reads </a:t>
            </a:r>
            <a:r>
              <a:rPr lang="en-AU" sz="2000" b="1" u="sng" dirty="0" smtClean="0">
                <a:solidFill>
                  <a:srgbClr val="FFFFFF"/>
                </a:solidFill>
              </a:rPr>
              <a:t>do not </a:t>
            </a:r>
            <a:r>
              <a:rPr lang="en-AU" sz="2000" dirty="0" smtClean="0">
                <a:solidFill>
                  <a:srgbClr val="FFFFFF"/>
                </a:solidFill>
              </a:rPr>
              <a:t>cover all possible 100-mers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9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DNA sequencing technologies</a:t>
            </a:r>
          </a:p>
          <a:p>
            <a:r>
              <a:rPr lang="en-AU" dirty="0" smtClean="0"/>
              <a:t>Quality assessment of a sequencing run</a:t>
            </a:r>
          </a:p>
          <a:p>
            <a:r>
              <a:rPr lang="en-AU" dirty="0" smtClean="0"/>
              <a:t>Genome assemblies and </a:t>
            </a:r>
            <a:r>
              <a:rPr lang="en-AU" i="1" dirty="0" smtClean="0"/>
              <a:t>de </a:t>
            </a:r>
            <a:r>
              <a:rPr lang="en-AU" i="1" dirty="0" err="1" smtClean="0"/>
              <a:t>Bruijn</a:t>
            </a:r>
            <a:r>
              <a:rPr lang="en-AU" i="1" dirty="0" smtClean="0"/>
              <a:t> </a:t>
            </a:r>
            <a:r>
              <a:rPr lang="en-AU" dirty="0" smtClean="0"/>
              <a:t>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9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186677" y="2301316"/>
            <a:ext cx="196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make them unique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8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8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ATG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CGT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GCA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TextBox 92"/>
          <p:cNvSpPr txBox="1"/>
          <p:nvPr/>
        </p:nvSpPr>
        <p:spPr>
          <a:xfrm>
            <a:off x="6134667" y="3352504"/>
            <a:ext cx="3491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Draw edge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to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r>
              <a:rPr lang="en-AU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AU" dirty="0">
                <a:solidFill>
                  <a:srgbClr val="FFFFFF"/>
                </a:solidFill>
              </a:rPr>
              <a:t>w</a:t>
            </a:r>
            <a:r>
              <a:rPr lang="en-AU" dirty="0" smtClean="0">
                <a:solidFill>
                  <a:srgbClr val="FFFFFF"/>
                </a:solidFill>
              </a:rPr>
              <a:t>here</a:t>
            </a:r>
            <a:endParaRPr lang="en-AU" dirty="0">
              <a:solidFill>
                <a:srgbClr val="FFFFFF"/>
              </a:solidFill>
            </a:endParaRPr>
          </a:p>
          <a:p>
            <a:r>
              <a:rPr lang="en-AU" u="sng" dirty="0" smtClean="0">
                <a:solidFill>
                  <a:srgbClr val="FFFFFF"/>
                </a:solidFill>
              </a:rPr>
              <a:t>suffix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overlaps </a:t>
            </a:r>
            <a:r>
              <a:rPr lang="en-AU" u="sng" dirty="0" smtClean="0">
                <a:solidFill>
                  <a:srgbClr val="FFFFFF"/>
                </a:solidFill>
              </a:rPr>
              <a:t>prefix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endParaRPr lang="en-AU" i="1" dirty="0">
              <a:solidFill>
                <a:srgbClr val="FFFFFF"/>
              </a:solidFill>
            </a:endParaRPr>
          </a:p>
        </p:txBody>
      </p:sp>
      <p:sp>
        <p:nvSpPr>
          <p:cNvPr id="4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ATG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CGT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GCA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3352504"/>
            <a:ext cx="3491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Draw edge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to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r>
              <a:rPr lang="en-AU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AU" dirty="0">
                <a:solidFill>
                  <a:srgbClr val="FFFFFF"/>
                </a:solidFill>
              </a:rPr>
              <a:t>w</a:t>
            </a:r>
            <a:r>
              <a:rPr lang="en-AU" dirty="0" smtClean="0">
                <a:solidFill>
                  <a:srgbClr val="FFFFFF"/>
                </a:solidFill>
              </a:rPr>
              <a:t>here</a:t>
            </a:r>
            <a:endParaRPr lang="en-AU" dirty="0">
              <a:solidFill>
                <a:srgbClr val="FFFFFF"/>
              </a:solidFill>
            </a:endParaRPr>
          </a:p>
          <a:p>
            <a:r>
              <a:rPr lang="en-AU" u="sng" dirty="0" smtClean="0">
                <a:solidFill>
                  <a:srgbClr val="FFFFFF"/>
                </a:solidFill>
              </a:rPr>
              <a:t>suffix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overlaps </a:t>
            </a:r>
            <a:r>
              <a:rPr lang="en-AU" u="sng" dirty="0" smtClean="0">
                <a:solidFill>
                  <a:srgbClr val="FFFFFF"/>
                </a:solidFill>
              </a:rPr>
              <a:t>prefix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051636" y="4513253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15951" y="4827338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173878" y="3447767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ATG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CGT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GCA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7"/>
            <a:endCxn id="35" idx="2"/>
          </p:cNvCxnSpPr>
          <p:nvPr/>
        </p:nvCxnSpPr>
        <p:spPr>
          <a:xfrm flipV="1">
            <a:off x="1586621" y="2534796"/>
            <a:ext cx="506223" cy="654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3352504"/>
            <a:ext cx="3491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Draw edge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to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r>
              <a:rPr lang="en-AU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AU" dirty="0">
                <a:solidFill>
                  <a:srgbClr val="FFFFFF"/>
                </a:solidFill>
              </a:rPr>
              <a:t>w</a:t>
            </a:r>
            <a:r>
              <a:rPr lang="en-AU" dirty="0" smtClean="0">
                <a:solidFill>
                  <a:srgbClr val="FFFFFF"/>
                </a:solidFill>
              </a:rPr>
              <a:t>here</a:t>
            </a:r>
            <a:endParaRPr lang="en-AU" dirty="0">
              <a:solidFill>
                <a:srgbClr val="FFFFFF"/>
              </a:solidFill>
            </a:endParaRPr>
          </a:p>
          <a:p>
            <a:r>
              <a:rPr lang="en-AU" u="sng" dirty="0" smtClean="0">
                <a:solidFill>
                  <a:srgbClr val="FFFFFF"/>
                </a:solidFill>
              </a:rPr>
              <a:t>suffix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overlaps </a:t>
            </a:r>
            <a:r>
              <a:rPr lang="en-AU" u="sng" dirty="0" smtClean="0">
                <a:solidFill>
                  <a:srgbClr val="FFFFFF"/>
                </a:solidFill>
              </a:rPr>
              <a:t>prefix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96" name="Straight Arrow Connector 95"/>
          <p:cNvCxnSpPr>
            <a:stCxn id="34" idx="6"/>
            <a:endCxn id="39" idx="2"/>
          </p:cNvCxnSpPr>
          <p:nvPr/>
        </p:nvCxnSpPr>
        <p:spPr>
          <a:xfrm>
            <a:off x="1686648" y="3340276"/>
            <a:ext cx="2979533" cy="243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85230" y="3456466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286019" y="2645902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818185" y="3690826"/>
            <a:ext cx="244484" cy="0"/>
          </a:xfrm>
          <a:prstGeom prst="line">
            <a:avLst/>
          </a:prstGeom>
          <a:ln w="57150" cmpd="sng">
            <a:solidFill>
              <a:srgbClr val="A3C5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ATG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CGT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GCA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7"/>
            <a:endCxn id="35" idx="2"/>
          </p:cNvCxnSpPr>
          <p:nvPr/>
        </p:nvCxnSpPr>
        <p:spPr>
          <a:xfrm flipV="1">
            <a:off x="1586621" y="2534796"/>
            <a:ext cx="506223" cy="654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36" idx="2"/>
          </p:cNvCxnSpPr>
          <p:nvPr/>
        </p:nvCxnSpPr>
        <p:spPr>
          <a:xfrm>
            <a:off x="2775871" y="2524696"/>
            <a:ext cx="272551" cy="1444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6"/>
            <a:endCxn id="38" idx="0"/>
          </p:cNvCxnSpPr>
          <p:nvPr/>
        </p:nvCxnSpPr>
        <p:spPr>
          <a:xfrm>
            <a:off x="3731449" y="2669108"/>
            <a:ext cx="639564" cy="1209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0" idx="2"/>
          </p:cNvCxnSpPr>
          <p:nvPr/>
        </p:nvCxnSpPr>
        <p:spPr>
          <a:xfrm flipV="1">
            <a:off x="3123779" y="4613242"/>
            <a:ext cx="899282" cy="7605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0"/>
            <a:endCxn id="39" idx="4"/>
          </p:cNvCxnSpPr>
          <p:nvPr/>
        </p:nvCxnSpPr>
        <p:spPr>
          <a:xfrm flipV="1">
            <a:off x="4364575" y="3798036"/>
            <a:ext cx="643120" cy="6011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0" idx="1"/>
            <a:endCxn id="35" idx="4"/>
          </p:cNvCxnSpPr>
          <p:nvPr/>
        </p:nvCxnSpPr>
        <p:spPr>
          <a:xfrm flipH="1" flipV="1">
            <a:off x="2434358" y="2748892"/>
            <a:ext cx="1688730" cy="1712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3352504"/>
            <a:ext cx="3491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Draw edge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to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r>
              <a:rPr lang="en-AU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AU" dirty="0">
                <a:solidFill>
                  <a:srgbClr val="FFFFFF"/>
                </a:solidFill>
              </a:rPr>
              <a:t>w</a:t>
            </a:r>
            <a:r>
              <a:rPr lang="en-AU" dirty="0" smtClean="0">
                <a:solidFill>
                  <a:srgbClr val="FFFFFF"/>
                </a:solidFill>
              </a:rPr>
              <a:t>here</a:t>
            </a:r>
            <a:endParaRPr lang="en-AU" dirty="0">
              <a:solidFill>
                <a:srgbClr val="FFFFFF"/>
              </a:solidFill>
            </a:endParaRPr>
          </a:p>
          <a:p>
            <a:r>
              <a:rPr lang="en-AU" u="sng" dirty="0" smtClean="0">
                <a:solidFill>
                  <a:srgbClr val="FFFFFF"/>
                </a:solidFill>
              </a:rPr>
              <a:t>suffix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x</a:t>
            </a:r>
            <a:r>
              <a:rPr lang="en-AU" dirty="0" smtClean="0">
                <a:solidFill>
                  <a:srgbClr val="FFFFFF"/>
                </a:solidFill>
              </a:rPr>
              <a:t> overlaps </a:t>
            </a:r>
            <a:r>
              <a:rPr lang="en-AU" u="sng" dirty="0" smtClean="0">
                <a:solidFill>
                  <a:srgbClr val="FFFFFF"/>
                </a:solidFill>
              </a:rPr>
              <a:t>prefix</a:t>
            </a:r>
            <a:r>
              <a:rPr lang="en-AU" dirty="0" smtClean="0">
                <a:solidFill>
                  <a:srgbClr val="FFFFFF"/>
                </a:solidFill>
              </a:rPr>
              <a:t> from </a:t>
            </a:r>
            <a:r>
              <a:rPr lang="en-AU" i="1" dirty="0" smtClean="0">
                <a:solidFill>
                  <a:srgbClr val="FFFFFF"/>
                </a:solidFill>
              </a:rPr>
              <a:t>y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96" name="Straight Arrow Connector 95"/>
          <p:cNvCxnSpPr>
            <a:stCxn id="34" idx="6"/>
            <a:endCxn id="39" idx="2"/>
          </p:cNvCxnSpPr>
          <p:nvPr/>
        </p:nvCxnSpPr>
        <p:spPr>
          <a:xfrm>
            <a:off x="1686648" y="3340276"/>
            <a:ext cx="2979533" cy="243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4"/>
            <a:endCxn id="25" idx="0"/>
          </p:cNvCxnSpPr>
          <p:nvPr/>
        </p:nvCxnSpPr>
        <p:spPr>
          <a:xfrm flipH="1">
            <a:off x="2800521" y="3218246"/>
            <a:ext cx="1570492" cy="12936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</p:cNvCxnSpPr>
          <p:nvPr/>
        </p:nvCxnSpPr>
        <p:spPr>
          <a:xfrm flipH="1">
            <a:off x="1737228" y="3004150"/>
            <a:ext cx="2292271" cy="21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5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ATG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CGT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TGG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GCA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7"/>
            <a:endCxn id="35" idx="2"/>
          </p:cNvCxnSpPr>
          <p:nvPr/>
        </p:nvCxnSpPr>
        <p:spPr>
          <a:xfrm flipV="1">
            <a:off x="1586621" y="2534796"/>
            <a:ext cx="506223" cy="654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36" idx="2"/>
          </p:cNvCxnSpPr>
          <p:nvPr/>
        </p:nvCxnSpPr>
        <p:spPr>
          <a:xfrm>
            <a:off x="2775871" y="2524696"/>
            <a:ext cx="272551" cy="144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6"/>
            <a:endCxn id="38" idx="0"/>
          </p:cNvCxnSpPr>
          <p:nvPr/>
        </p:nvCxnSpPr>
        <p:spPr>
          <a:xfrm>
            <a:off x="3731449" y="2669108"/>
            <a:ext cx="639564" cy="1209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0" idx="2"/>
          </p:cNvCxnSpPr>
          <p:nvPr/>
        </p:nvCxnSpPr>
        <p:spPr>
          <a:xfrm flipV="1">
            <a:off x="3123779" y="4613242"/>
            <a:ext cx="899282" cy="76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0"/>
            <a:endCxn id="39" idx="4"/>
          </p:cNvCxnSpPr>
          <p:nvPr/>
        </p:nvCxnSpPr>
        <p:spPr>
          <a:xfrm flipV="1">
            <a:off x="4364575" y="3798036"/>
            <a:ext cx="643120" cy="601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0" idx="1"/>
            <a:endCxn id="35" idx="4"/>
          </p:cNvCxnSpPr>
          <p:nvPr/>
        </p:nvCxnSpPr>
        <p:spPr>
          <a:xfrm flipH="1" flipV="1">
            <a:off x="2434358" y="2748892"/>
            <a:ext cx="1688730" cy="1712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2672428"/>
            <a:ext cx="4019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Find </a:t>
            </a:r>
            <a:r>
              <a:rPr lang="en-AU" b="1" dirty="0" smtClean="0">
                <a:solidFill>
                  <a:srgbClr val="FFFFFF"/>
                </a:solidFill>
              </a:rPr>
              <a:t>Hamiltonian path</a:t>
            </a:r>
            <a:r>
              <a:rPr lang="en-AU" dirty="0" smtClean="0">
                <a:solidFill>
                  <a:srgbClr val="FFFFFF"/>
                </a:solidFill>
              </a:rPr>
              <a:t>, that is, a </a:t>
            </a:r>
          </a:p>
          <a:p>
            <a:r>
              <a:rPr lang="en-AU" dirty="0" smtClean="0">
                <a:solidFill>
                  <a:srgbClr val="FFFFFF"/>
                </a:solidFill>
              </a:rPr>
              <a:t>path that visits every </a:t>
            </a:r>
            <a:r>
              <a:rPr lang="en-AU" u="sng" dirty="0" smtClean="0">
                <a:solidFill>
                  <a:srgbClr val="FFFFFF"/>
                </a:solidFill>
              </a:rPr>
              <a:t>vertex</a:t>
            </a:r>
            <a:r>
              <a:rPr lang="en-AU" dirty="0" smtClean="0">
                <a:solidFill>
                  <a:srgbClr val="FFFFFF"/>
                </a:solidFill>
              </a:rPr>
              <a:t> exactly once</a:t>
            </a:r>
          </a:p>
          <a:p>
            <a:endParaRPr lang="en-AU" i="1" dirty="0">
              <a:solidFill>
                <a:srgbClr val="FFFFFF"/>
              </a:solidFill>
            </a:endParaRPr>
          </a:p>
          <a:p>
            <a:r>
              <a:rPr lang="en-AU" i="1" dirty="0" smtClean="0">
                <a:solidFill>
                  <a:srgbClr val="FFFFFF"/>
                </a:solidFill>
              </a:rPr>
              <a:t>Record the First letter of each vertex + </a:t>
            </a:r>
          </a:p>
          <a:p>
            <a:r>
              <a:rPr lang="en-AU" i="1" dirty="0" smtClean="0">
                <a:solidFill>
                  <a:srgbClr val="FFFFFF"/>
                </a:solidFill>
              </a:rPr>
              <a:t>All letters of last </a:t>
            </a:r>
            <a:r>
              <a:rPr lang="en-AU" i="1" dirty="0">
                <a:solidFill>
                  <a:srgbClr val="FFFFFF"/>
                </a:solidFill>
              </a:rPr>
              <a:t>v</a:t>
            </a:r>
            <a:r>
              <a:rPr lang="en-AU" i="1" dirty="0" smtClean="0">
                <a:solidFill>
                  <a:srgbClr val="FFFFFF"/>
                </a:solidFill>
              </a:rPr>
              <a:t>ertex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96" name="Straight Arrow Connector 95"/>
          <p:cNvCxnSpPr>
            <a:stCxn id="34" idx="6"/>
            <a:endCxn id="39" idx="2"/>
          </p:cNvCxnSpPr>
          <p:nvPr/>
        </p:nvCxnSpPr>
        <p:spPr>
          <a:xfrm>
            <a:off x="1686648" y="3340276"/>
            <a:ext cx="2979533" cy="243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4"/>
            <a:endCxn id="25" idx="0"/>
          </p:cNvCxnSpPr>
          <p:nvPr/>
        </p:nvCxnSpPr>
        <p:spPr>
          <a:xfrm flipH="1">
            <a:off x="2800521" y="3218246"/>
            <a:ext cx="1570492" cy="12936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</p:cNvCxnSpPr>
          <p:nvPr/>
        </p:nvCxnSpPr>
        <p:spPr>
          <a:xfrm flipH="1">
            <a:off x="1737228" y="3004150"/>
            <a:ext cx="2292271" cy="21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76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>
              <a:buFont typeface="Wingdings" charset="0"/>
              <a:buChar char="ß"/>
            </a:pPr>
            <a:r>
              <a:rPr lang="en-AU" sz="2000" b="1" dirty="0" smtClean="0">
                <a:solidFill>
                  <a:srgbClr val="FFFFFF"/>
                </a:solidFill>
                <a:sym typeface="Wingdings"/>
              </a:rPr>
              <a:t>UNFORTUNATELY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: The Hamiltonian path problem is </a:t>
            </a:r>
            <a:r>
              <a:rPr lang="en-AU" sz="2000" u="sng" dirty="0" smtClean="0">
                <a:solidFill>
                  <a:srgbClr val="FFFFFF"/>
                </a:solidFill>
                <a:sym typeface="Wingdings"/>
              </a:rPr>
              <a:t>very difficult to solve 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(</a:t>
            </a:r>
            <a:r>
              <a:rPr lang="en-AU" sz="2000" dirty="0" err="1" smtClean="0">
                <a:solidFill>
                  <a:srgbClr val="FFFFFF"/>
                </a:solidFill>
                <a:sym typeface="Wingdings"/>
              </a:rPr>
              <a:t>np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-complete) </a:t>
            </a:r>
            <a:endParaRPr lang="en-A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A</a:t>
            </a:r>
            <a:r>
              <a:rPr lang="en-AU" dirty="0" smtClean="0">
                <a:solidFill>
                  <a:srgbClr val="FFFFFF"/>
                </a:solidFill>
              </a:rPr>
              <a:t>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T</a:t>
            </a:r>
            <a:r>
              <a:rPr lang="en-AU" dirty="0" smtClean="0">
                <a:solidFill>
                  <a:srgbClr val="FFFFFF"/>
                </a:solidFill>
              </a:rPr>
              <a:t>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C</a:t>
            </a:r>
            <a:r>
              <a:rPr lang="en-AU" dirty="0" smtClean="0">
                <a:solidFill>
                  <a:srgbClr val="FFFFFF"/>
                </a:solidFill>
              </a:rPr>
              <a:t>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T</a:t>
            </a:r>
            <a:r>
              <a:rPr lang="en-AU" dirty="0" smtClean="0">
                <a:solidFill>
                  <a:srgbClr val="FFFFFF"/>
                </a:solidFill>
              </a:rPr>
              <a:t>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GCA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7"/>
            <a:endCxn id="35" idx="2"/>
          </p:cNvCxnSpPr>
          <p:nvPr/>
        </p:nvCxnSpPr>
        <p:spPr>
          <a:xfrm flipV="1">
            <a:off x="1586621" y="2534796"/>
            <a:ext cx="506223" cy="6540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36" idx="2"/>
          </p:cNvCxnSpPr>
          <p:nvPr/>
        </p:nvCxnSpPr>
        <p:spPr>
          <a:xfrm>
            <a:off x="2775871" y="2524696"/>
            <a:ext cx="272551" cy="144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6"/>
            <a:endCxn id="38" idx="0"/>
          </p:cNvCxnSpPr>
          <p:nvPr/>
        </p:nvCxnSpPr>
        <p:spPr>
          <a:xfrm>
            <a:off x="3731449" y="2669108"/>
            <a:ext cx="639564" cy="1209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0" idx="2"/>
          </p:cNvCxnSpPr>
          <p:nvPr/>
        </p:nvCxnSpPr>
        <p:spPr>
          <a:xfrm flipV="1">
            <a:off x="3123779" y="4613242"/>
            <a:ext cx="899282" cy="760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0"/>
            <a:endCxn id="39" idx="4"/>
          </p:cNvCxnSpPr>
          <p:nvPr/>
        </p:nvCxnSpPr>
        <p:spPr>
          <a:xfrm flipV="1">
            <a:off x="4364575" y="3798036"/>
            <a:ext cx="643120" cy="6011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0" idx="1"/>
            <a:endCxn id="35" idx="4"/>
          </p:cNvCxnSpPr>
          <p:nvPr/>
        </p:nvCxnSpPr>
        <p:spPr>
          <a:xfrm flipH="1" flipV="1">
            <a:off x="2434358" y="2748892"/>
            <a:ext cx="1688730" cy="17129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2672428"/>
            <a:ext cx="4019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Find </a:t>
            </a:r>
            <a:r>
              <a:rPr lang="en-AU" b="1" dirty="0" smtClean="0">
                <a:solidFill>
                  <a:srgbClr val="FFFFFF"/>
                </a:solidFill>
              </a:rPr>
              <a:t>Hamiltonian path</a:t>
            </a:r>
            <a:r>
              <a:rPr lang="en-AU" dirty="0" smtClean="0">
                <a:solidFill>
                  <a:srgbClr val="FFFFFF"/>
                </a:solidFill>
              </a:rPr>
              <a:t>, that is, a </a:t>
            </a:r>
          </a:p>
          <a:p>
            <a:r>
              <a:rPr lang="en-AU" dirty="0" smtClean="0">
                <a:solidFill>
                  <a:srgbClr val="FFFFFF"/>
                </a:solidFill>
              </a:rPr>
              <a:t>path that visits every </a:t>
            </a:r>
            <a:r>
              <a:rPr lang="en-AU" u="sng" dirty="0" smtClean="0">
                <a:solidFill>
                  <a:srgbClr val="FFFFFF"/>
                </a:solidFill>
              </a:rPr>
              <a:t>vertex</a:t>
            </a:r>
            <a:r>
              <a:rPr lang="en-AU" dirty="0" smtClean="0">
                <a:solidFill>
                  <a:srgbClr val="FFFFFF"/>
                </a:solidFill>
              </a:rPr>
              <a:t> exactly once</a:t>
            </a:r>
          </a:p>
          <a:p>
            <a:endParaRPr lang="en-AU" i="1" dirty="0">
              <a:solidFill>
                <a:srgbClr val="FFFFFF"/>
              </a:solidFill>
            </a:endParaRPr>
          </a:p>
          <a:p>
            <a:r>
              <a:rPr lang="en-AU" i="1" dirty="0" smtClean="0">
                <a:solidFill>
                  <a:srgbClr val="FFFFFF"/>
                </a:solidFill>
              </a:rPr>
              <a:t>Record the First letter of each vertex + </a:t>
            </a:r>
          </a:p>
          <a:p>
            <a:r>
              <a:rPr lang="en-AU" i="1" dirty="0" smtClean="0">
                <a:solidFill>
                  <a:srgbClr val="FFFFFF"/>
                </a:solidFill>
              </a:rPr>
              <a:t>All letters of last </a:t>
            </a:r>
            <a:r>
              <a:rPr lang="en-AU" i="1" dirty="0">
                <a:solidFill>
                  <a:srgbClr val="FFFFFF"/>
                </a:solidFill>
              </a:rPr>
              <a:t>v</a:t>
            </a:r>
            <a:r>
              <a:rPr lang="en-AU" i="1" dirty="0" smtClean="0">
                <a:solidFill>
                  <a:srgbClr val="FFFFFF"/>
                </a:solidFill>
              </a:rPr>
              <a:t>ertex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96" name="Straight Arrow Connector 95"/>
          <p:cNvCxnSpPr>
            <a:stCxn id="34" idx="6"/>
            <a:endCxn id="39" idx="2"/>
          </p:cNvCxnSpPr>
          <p:nvPr/>
        </p:nvCxnSpPr>
        <p:spPr>
          <a:xfrm>
            <a:off x="1686648" y="3340276"/>
            <a:ext cx="2979533" cy="243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4"/>
            <a:endCxn id="25" idx="0"/>
          </p:cNvCxnSpPr>
          <p:nvPr/>
        </p:nvCxnSpPr>
        <p:spPr>
          <a:xfrm flipH="1">
            <a:off x="2800521" y="3218246"/>
            <a:ext cx="1570492" cy="12936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</p:cNvCxnSpPr>
          <p:nvPr/>
        </p:nvCxnSpPr>
        <p:spPr>
          <a:xfrm flipH="1">
            <a:off x="1737228" y="3004150"/>
            <a:ext cx="2292271" cy="21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19978" y="4250307"/>
            <a:ext cx="2270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ATGCGTGGCA    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9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4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043" y="250119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ATGCG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505" y="684076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008000"/>
                </a:solidFill>
              </a:rPr>
              <a:t>GCGTG</a:t>
            </a:r>
            <a:endParaRPr lang="en-AU" sz="2800" dirty="0">
              <a:solidFill>
                <a:srgbClr val="008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41488" y="351661"/>
            <a:ext cx="1835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GTGGC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15951" y="829700"/>
            <a:ext cx="1260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8000"/>
                </a:solidFill>
              </a:rPr>
              <a:t>TGGCA</a:t>
            </a:r>
            <a:endParaRPr lang="en-AU" sz="2800" dirty="0">
              <a:solidFill>
                <a:srgbClr val="FF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52562" y="13149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2719" y="15766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4562515" y="1123617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Content Placeholder 5"/>
          <p:cNvSpPr>
            <a:spLocks noGrp="1"/>
          </p:cNvSpPr>
          <p:nvPr>
            <p:ph idx="1"/>
          </p:nvPr>
        </p:nvSpPr>
        <p:spPr>
          <a:xfrm>
            <a:off x="739397" y="5271703"/>
            <a:ext cx="9558757" cy="2202300"/>
          </a:xfrm>
        </p:spPr>
        <p:txBody>
          <a:bodyPr/>
          <a:lstStyle/>
          <a:p>
            <a:r>
              <a:rPr lang="en-AU" sz="2000" dirty="0" smtClean="0">
                <a:solidFill>
                  <a:srgbClr val="FFFFFF"/>
                </a:solidFill>
              </a:rPr>
              <a:t>Thus, people generally use </a:t>
            </a:r>
            <a:r>
              <a:rPr lang="en-AU" sz="2000" i="1" u="sng" dirty="0" smtClean="0">
                <a:solidFill>
                  <a:srgbClr val="FFFFFF"/>
                </a:solidFill>
              </a:rPr>
              <a:t>k</a:t>
            </a:r>
            <a:r>
              <a:rPr lang="en-AU" sz="2000" u="sng" dirty="0" smtClean="0">
                <a:solidFill>
                  <a:srgbClr val="FFFFFF"/>
                </a:solidFill>
              </a:rPr>
              <a:t>-</a:t>
            </a:r>
            <a:r>
              <a:rPr lang="en-AU" sz="2000" u="sng" dirty="0" err="1" smtClean="0">
                <a:solidFill>
                  <a:srgbClr val="FFFFFF"/>
                </a:solidFill>
              </a:rPr>
              <a:t>mers</a:t>
            </a:r>
            <a:r>
              <a:rPr lang="en-AU" sz="2000" u="sng" dirty="0" smtClean="0">
                <a:solidFill>
                  <a:srgbClr val="FFFFFF"/>
                </a:solidFill>
              </a:rPr>
              <a:t> of certain length </a:t>
            </a:r>
          </a:p>
          <a:p>
            <a:pPr>
              <a:buFont typeface="Wingdings" charset="0"/>
              <a:buChar char="ß"/>
            </a:pP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Here we use </a:t>
            </a:r>
            <a:r>
              <a:rPr lang="en-AU" sz="2000" i="1" dirty="0" smtClean="0">
                <a:solidFill>
                  <a:srgbClr val="FFFFFF"/>
                </a:solidFill>
                <a:sym typeface="Wingdings"/>
              </a:rPr>
              <a:t>3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-mers by cutting the original reads into reads of length 3</a:t>
            </a:r>
          </a:p>
          <a:p>
            <a:pPr>
              <a:buFont typeface="Wingdings" charset="0"/>
              <a:buChar char="ß"/>
            </a:pPr>
            <a:r>
              <a:rPr lang="en-AU" sz="2000" b="1" dirty="0" smtClean="0">
                <a:solidFill>
                  <a:srgbClr val="FFFFFF"/>
                </a:solidFill>
                <a:sym typeface="Wingdings"/>
              </a:rPr>
              <a:t>UNFORTUNATELY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: The Hamiltonian path problem is </a:t>
            </a:r>
            <a:r>
              <a:rPr lang="en-AU" sz="2000" u="sng" dirty="0" smtClean="0">
                <a:solidFill>
                  <a:srgbClr val="FFFFFF"/>
                </a:solidFill>
                <a:sym typeface="Wingdings"/>
              </a:rPr>
              <a:t>very difficult to solve 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(</a:t>
            </a:r>
            <a:r>
              <a:rPr lang="en-AU" sz="2000" dirty="0" err="1" smtClean="0">
                <a:solidFill>
                  <a:srgbClr val="FFFFFF"/>
                </a:solidFill>
                <a:sym typeface="Wingdings"/>
              </a:rPr>
              <a:t>np</a:t>
            </a:r>
            <a:r>
              <a:rPr lang="en-AU" sz="2000" dirty="0" smtClean="0">
                <a:solidFill>
                  <a:srgbClr val="FFFFFF"/>
                </a:solidFill>
                <a:sym typeface="Wingdings"/>
              </a:rPr>
              <a:t>-complete) </a:t>
            </a:r>
            <a:endParaRPr lang="en-AU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14753" y="530169"/>
            <a:ext cx="409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0000"/>
                </a:solidFill>
                <a:latin typeface="Gill Sans Light"/>
                <a:cs typeface="Gill Sans Light"/>
              </a:rPr>
              <a:t>ATG,  TGC, GCG</a:t>
            </a:r>
            <a:r>
              <a:rPr lang="en-AU" sz="2400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</a:t>
            </a:r>
          </a:p>
          <a:p>
            <a:pPr algn="ctr"/>
            <a:r>
              <a:rPr lang="en-AU" sz="2400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GCG, CGT, GTG</a:t>
            </a:r>
          </a:p>
          <a:p>
            <a:pPr algn="ctr"/>
            <a:r>
              <a:rPr lang="en-AU" sz="24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GTG, TGG GGC</a:t>
            </a:r>
          </a:p>
          <a:p>
            <a:pPr algn="ctr"/>
            <a:r>
              <a:rPr lang="en-AU" sz="2400" dirty="0" smtClean="0">
                <a:solidFill>
                  <a:srgbClr val="FF8000"/>
                </a:solidFill>
                <a:latin typeface="Gill Sans Light"/>
                <a:cs typeface="Gill Sans Light"/>
              </a:rPr>
              <a:t>TGG, GGC, GCA</a:t>
            </a:r>
            <a:endParaRPr lang="en-AU" sz="2400" dirty="0">
              <a:solidFill>
                <a:srgbClr val="FF8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88647" y="714835"/>
            <a:ext cx="8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3</a:t>
            </a:r>
            <a:r>
              <a:rPr lang="en-AU" dirty="0" smtClean="0">
                <a:solidFill>
                  <a:srgbClr val="FFFFFF"/>
                </a:solidFill>
              </a:rPr>
              <a:t>-mers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297924" y="1123617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297924" y="1506381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28677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5744" y="1850163"/>
            <a:ext cx="495830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9505" y="4197297"/>
            <a:ext cx="7097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A</a:t>
            </a:r>
            <a:r>
              <a:rPr lang="en-AU" dirty="0" smtClean="0">
                <a:solidFill>
                  <a:srgbClr val="FFFFFF"/>
                </a:solidFill>
              </a:rPr>
              <a:t>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3767" y="31477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T</a:t>
            </a:r>
            <a:r>
              <a:rPr lang="en-AU" dirty="0" smtClean="0">
                <a:solidFill>
                  <a:srgbClr val="FFFFFF"/>
                </a:solidFill>
              </a:rPr>
              <a:t>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6879" y="2340030"/>
            <a:ext cx="59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CG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94719" y="245501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C</a:t>
            </a:r>
            <a:r>
              <a:rPr lang="en-AU" dirty="0" smtClean="0">
                <a:solidFill>
                  <a:srgbClr val="FFFFFF"/>
                </a:solidFill>
              </a:rPr>
              <a:t>GT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0250" y="2788704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TG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6322" y="4511917"/>
            <a:ext cx="58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T</a:t>
            </a:r>
            <a:r>
              <a:rPr lang="en-AU" dirty="0" smtClean="0">
                <a:solidFill>
                  <a:srgbClr val="FFFFFF"/>
                </a:solidFill>
              </a:rPr>
              <a:t>GG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23061" y="445800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G</a:t>
            </a:r>
            <a:r>
              <a:rPr lang="en-AU" dirty="0" smtClean="0">
                <a:solidFill>
                  <a:srgbClr val="FFFFFF"/>
                </a:solidFill>
              </a:rPr>
              <a:t>GC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6088" y="3373688"/>
            <a:ext cx="58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A3C5FF"/>
                </a:solidFill>
              </a:rPr>
              <a:t>GCA</a:t>
            </a:r>
            <a:endParaRPr lang="en-AU" dirty="0">
              <a:solidFill>
                <a:srgbClr val="A3C5FF"/>
              </a:solidFill>
            </a:endParaRPr>
          </a:p>
        </p:txBody>
      </p:sp>
      <p:cxnSp>
        <p:nvCxnSpPr>
          <p:cNvPr id="29" name="Straight Arrow Connector 28"/>
          <p:cNvCxnSpPr>
            <a:stCxn id="33" idx="0"/>
            <a:endCxn id="34" idx="4"/>
          </p:cNvCxnSpPr>
          <p:nvPr/>
        </p:nvCxnSpPr>
        <p:spPr>
          <a:xfrm flipV="1">
            <a:off x="1100755" y="3554372"/>
            <a:ext cx="244380" cy="6485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59241" y="420288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1003621" y="312618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2092844" y="2320700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3048422" y="2455012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/>
          <p:cNvSpPr/>
          <p:nvPr/>
        </p:nvSpPr>
        <p:spPr>
          <a:xfrm>
            <a:off x="4029499" y="279005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/>
          <p:cNvSpPr/>
          <p:nvPr/>
        </p:nvSpPr>
        <p:spPr>
          <a:xfrm>
            <a:off x="4666181" y="3369844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/>
          <p:cNvSpPr/>
          <p:nvPr/>
        </p:nvSpPr>
        <p:spPr>
          <a:xfrm>
            <a:off x="4023061" y="4399146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/>
          <p:cNvSpPr/>
          <p:nvPr/>
        </p:nvSpPr>
        <p:spPr>
          <a:xfrm>
            <a:off x="2440752" y="4475198"/>
            <a:ext cx="683027" cy="428192"/>
          </a:xfrm>
          <a:prstGeom prst="ellipse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Arrow Connector 43"/>
          <p:cNvCxnSpPr>
            <a:stCxn id="34" idx="7"/>
            <a:endCxn id="35" idx="2"/>
          </p:cNvCxnSpPr>
          <p:nvPr/>
        </p:nvCxnSpPr>
        <p:spPr>
          <a:xfrm flipV="1">
            <a:off x="1586621" y="2534796"/>
            <a:ext cx="506223" cy="6540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3"/>
            <a:endCxn id="36" idx="2"/>
          </p:cNvCxnSpPr>
          <p:nvPr/>
        </p:nvCxnSpPr>
        <p:spPr>
          <a:xfrm>
            <a:off x="2775871" y="2524696"/>
            <a:ext cx="272551" cy="144412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6" idx="6"/>
            <a:endCxn id="38" idx="0"/>
          </p:cNvCxnSpPr>
          <p:nvPr/>
        </p:nvCxnSpPr>
        <p:spPr>
          <a:xfrm>
            <a:off x="3731449" y="2669108"/>
            <a:ext cx="639564" cy="120946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0" idx="2"/>
          </p:cNvCxnSpPr>
          <p:nvPr/>
        </p:nvCxnSpPr>
        <p:spPr>
          <a:xfrm flipV="1">
            <a:off x="3123779" y="4613242"/>
            <a:ext cx="899282" cy="76052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0"/>
            <a:endCxn id="39" idx="4"/>
          </p:cNvCxnSpPr>
          <p:nvPr/>
        </p:nvCxnSpPr>
        <p:spPr>
          <a:xfrm flipV="1">
            <a:off x="4364575" y="3798036"/>
            <a:ext cx="643120" cy="601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 rot="8975668">
            <a:off x="4979886" y="2500189"/>
            <a:ext cx="834741" cy="382764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Arrow Connector 58"/>
          <p:cNvCxnSpPr>
            <a:stCxn id="33" idx="6"/>
            <a:endCxn id="41" idx="2"/>
          </p:cNvCxnSpPr>
          <p:nvPr/>
        </p:nvCxnSpPr>
        <p:spPr>
          <a:xfrm>
            <a:off x="1442268" y="4416980"/>
            <a:ext cx="998484" cy="272314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0" idx="1"/>
            <a:endCxn id="35" idx="4"/>
          </p:cNvCxnSpPr>
          <p:nvPr/>
        </p:nvCxnSpPr>
        <p:spPr>
          <a:xfrm flipH="1" flipV="1">
            <a:off x="2434358" y="2748892"/>
            <a:ext cx="1688730" cy="1712961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134667" y="2672428"/>
            <a:ext cx="4019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Find </a:t>
            </a:r>
            <a:r>
              <a:rPr lang="en-AU" b="1" dirty="0" smtClean="0">
                <a:solidFill>
                  <a:srgbClr val="FFFFFF"/>
                </a:solidFill>
              </a:rPr>
              <a:t>Hamiltonian path</a:t>
            </a:r>
            <a:r>
              <a:rPr lang="en-AU" dirty="0" smtClean="0">
                <a:solidFill>
                  <a:srgbClr val="FFFFFF"/>
                </a:solidFill>
              </a:rPr>
              <a:t>, that is, a </a:t>
            </a:r>
          </a:p>
          <a:p>
            <a:r>
              <a:rPr lang="en-AU" dirty="0" smtClean="0">
                <a:solidFill>
                  <a:srgbClr val="FFFFFF"/>
                </a:solidFill>
              </a:rPr>
              <a:t>path that visits every </a:t>
            </a:r>
            <a:r>
              <a:rPr lang="en-AU" u="sng" dirty="0" smtClean="0">
                <a:solidFill>
                  <a:srgbClr val="FFFFFF"/>
                </a:solidFill>
              </a:rPr>
              <a:t>vertex</a:t>
            </a:r>
            <a:r>
              <a:rPr lang="en-AU" dirty="0" smtClean="0">
                <a:solidFill>
                  <a:srgbClr val="FFFFFF"/>
                </a:solidFill>
              </a:rPr>
              <a:t> exactly once</a:t>
            </a:r>
          </a:p>
          <a:p>
            <a:endParaRPr lang="en-AU" i="1" dirty="0">
              <a:solidFill>
                <a:srgbClr val="FFFFFF"/>
              </a:solidFill>
            </a:endParaRPr>
          </a:p>
          <a:p>
            <a:r>
              <a:rPr lang="en-AU" i="1" dirty="0" smtClean="0">
                <a:solidFill>
                  <a:srgbClr val="FFFFFF"/>
                </a:solidFill>
              </a:rPr>
              <a:t>Record the First letter of each vertex + </a:t>
            </a:r>
          </a:p>
          <a:p>
            <a:r>
              <a:rPr lang="en-AU" i="1" dirty="0" smtClean="0">
                <a:solidFill>
                  <a:srgbClr val="FFFFFF"/>
                </a:solidFill>
              </a:rPr>
              <a:t>All letters of last </a:t>
            </a:r>
            <a:r>
              <a:rPr lang="en-AU" i="1" dirty="0">
                <a:solidFill>
                  <a:srgbClr val="FFFFFF"/>
                </a:solidFill>
              </a:rPr>
              <a:t>v</a:t>
            </a:r>
            <a:r>
              <a:rPr lang="en-AU" i="1" dirty="0" smtClean="0">
                <a:solidFill>
                  <a:srgbClr val="FFFFFF"/>
                </a:solidFill>
              </a:rPr>
              <a:t>ertex</a:t>
            </a:r>
            <a:endParaRPr lang="en-AU" i="1" dirty="0">
              <a:solidFill>
                <a:srgbClr val="FFFFFF"/>
              </a:solidFill>
            </a:endParaRPr>
          </a:p>
        </p:txBody>
      </p:sp>
      <p:cxnSp>
        <p:nvCxnSpPr>
          <p:cNvPr id="96" name="Straight Arrow Connector 95"/>
          <p:cNvCxnSpPr>
            <a:stCxn id="34" idx="6"/>
            <a:endCxn id="39" idx="2"/>
          </p:cNvCxnSpPr>
          <p:nvPr/>
        </p:nvCxnSpPr>
        <p:spPr>
          <a:xfrm>
            <a:off x="1686648" y="3340276"/>
            <a:ext cx="2979533" cy="243664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4"/>
            <a:endCxn id="25" idx="0"/>
          </p:cNvCxnSpPr>
          <p:nvPr/>
        </p:nvCxnSpPr>
        <p:spPr>
          <a:xfrm flipH="1">
            <a:off x="2800521" y="3218246"/>
            <a:ext cx="1570492" cy="12936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2"/>
          </p:cNvCxnSpPr>
          <p:nvPr/>
        </p:nvCxnSpPr>
        <p:spPr>
          <a:xfrm flipH="1">
            <a:off x="1737228" y="3004150"/>
            <a:ext cx="2292271" cy="214096"/>
          </a:xfrm>
          <a:prstGeom prst="straightConnector1">
            <a:avLst/>
          </a:prstGeom>
          <a:ln>
            <a:solidFill>
              <a:srgbClr val="4282B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19978" y="4250676"/>
            <a:ext cx="2270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ATGCGTGGCA    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28677" y="4672976"/>
            <a:ext cx="2270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rgbClr val="A3C5FF"/>
                </a:solidFill>
              </a:rPr>
              <a:t>ATGGCGTGCA</a:t>
            </a:r>
            <a:endParaRPr lang="en-AU" sz="2800" dirty="0">
              <a:solidFill>
                <a:srgbClr val="A3C5FF"/>
              </a:solidFill>
            </a:endParaRPr>
          </a:p>
        </p:txBody>
      </p:sp>
      <p:sp>
        <p:nvSpPr>
          <p:cNvPr id="51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17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Seven bridges of </a:t>
            </a:r>
            <a:r>
              <a:rPr lang="en-AU" dirty="0" err="1"/>
              <a:t>Königsberg</a:t>
            </a:r>
            <a:r>
              <a:rPr lang="en-AU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764665"/>
            <a:ext cx="9619774" cy="3537399"/>
          </a:xfrm>
        </p:spPr>
        <p:txBody>
          <a:bodyPr>
            <a:noAutofit/>
          </a:bodyPr>
          <a:lstStyle/>
          <a:p>
            <a:r>
              <a:rPr lang="en-AU" sz="2400" dirty="0" smtClean="0"/>
              <a:t>In 1735 Leonhard </a:t>
            </a:r>
            <a:r>
              <a:rPr lang="en-AU" sz="2400" dirty="0"/>
              <a:t>Euler </a:t>
            </a:r>
            <a:r>
              <a:rPr lang="en-AU" sz="2400" dirty="0" smtClean="0"/>
              <a:t>was presented with the following problem:</a:t>
            </a:r>
          </a:p>
          <a:p>
            <a:pPr lvl="1"/>
            <a:r>
              <a:rPr lang="en-AU" sz="2000" dirty="0"/>
              <a:t>find a walk through the city that would cross each bridge once and only </a:t>
            </a:r>
            <a:r>
              <a:rPr lang="en-AU" sz="2000" dirty="0" smtClean="0"/>
              <a:t>once</a:t>
            </a:r>
          </a:p>
          <a:p>
            <a:pPr lvl="1"/>
            <a:r>
              <a:rPr lang="en-AU" sz="2000" dirty="0" smtClean="0"/>
              <a:t>He </a:t>
            </a:r>
            <a:r>
              <a:rPr lang="en-AU" sz="2000" dirty="0"/>
              <a:t>proved that a </a:t>
            </a:r>
            <a:r>
              <a:rPr lang="en-AU" sz="2000" u="sng" dirty="0"/>
              <a:t>connected graph with undirected edges</a:t>
            </a:r>
            <a:r>
              <a:rPr lang="en-AU" sz="2000" dirty="0"/>
              <a:t> contains an </a:t>
            </a:r>
            <a:r>
              <a:rPr lang="en-AU" sz="2000" dirty="0" err="1"/>
              <a:t>Eulerian</a:t>
            </a:r>
            <a:r>
              <a:rPr lang="en-AU" sz="2000" dirty="0"/>
              <a:t> cycle exactly when </a:t>
            </a:r>
            <a:r>
              <a:rPr lang="en-AU" sz="2000" u="sng" dirty="0"/>
              <a:t>every node in the graph has an </a:t>
            </a:r>
            <a:r>
              <a:rPr lang="en-AU" sz="2000" b="1" u="sng" dirty="0"/>
              <a:t>even</a:t>
            </a:r>
            <a:r>
              <a:rPr lang="en-AU" sz="2000" u="sng" dirty="0"/>
              <a:t> number </a:t>
            </a:r>
            <a:r>
              <a:rPr lang="en-AU" sz="2000" dirty="0"/>
              <a:t>of edges touching it</a:t>
            </a:r>
            <a:r>
              <a:rPr lang="en-AU" sz="2000" dirty="0" smtClean="0"/>
              <a:t>.</a:t>
            </a:r>
          </a:p>
          <a:p>
            <a:pPr lvl="1"/>
            <a:r>
              <a:rPr lang="en-AU" sz="2000" dirty="0" smtClean="0"/>
              <a:t>For </a:t>
            </a:r>
            <a:r>
              <a:rPr lang="en-AU" sz="2000" dirty="0"/>
              <a:t>the </a:t>
            </a:r>
            <a:r>
              <a:rPr lang="en-AU" sz="2000" dirty="0" err="1"/>
              <a:t>Königsberg</a:t>
            </a:r>
            <a:r>
              <a:rPr lang="en-AU" sz="2000" dirty="0"/>
              <a:t> Bridge </a:t>
            </a:r>
            <a:r>
              <a:rPr lang="en-AU" sz="2000" dirty="0" smtClean="0"/>
              <a:t>graph, </a:t>
            </a:r>
            <a:r>
              <a:rPr lang="en-AU" sz="2000" dirty="0"/>
              <a:t>this is not the case because each of the four nodes has an odd number of edges touching it and so the desired stroll through the city does not </a:t>
            </a:r>
            <a:r>
              <a:rPr lang="en-AU" sz="2000" dirty="0" smtClean="0"/>
              <a:t>exist.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293" y="4549420"/>
            <a:ext cx="3078140" cy="24602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3" y="4549420"/>
            <a:ext cx="3089583" cy="2437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93" y="4559182"/>
            <a:ext cx="3089583" cy="247166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07052" y="5663892"/>
            <a:ext cx="489355" cy="372827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ight Arrow 10"/>
          <p:cNvSpPr/>
          <p:nvPr/>
        </p:nvSpPr>
        <p:spPr>
          <a:xfrm>
            <a:off x="6889333" y="5629878"/>
            <a:ext cx="489355" cy="372827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254803" y="6986758"/>
            <a:ext cx="2841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https://</a:t>
            </a:r>
            <a:r>
              <a:rPr lang="en-US" sz="1200" dirty="0" err="1">
                <a:solidFill>
                  <a:srgbClr val="FFFFFF"/>
                </a:solidFill>
                <a:latin typeface="Gill Sans Light"/>
                <a:cs typeface="Gill Sans Light"/>
              </a:rPr>
              <a:t>en.wikipedia.org</a:t>
            </a:r>
            <a:r>
              <a:rPr lang="en-US" sz="1200" dirty="0">
                <a:solidFill>
                  <a:srgbClr val="FFFFFF"/>
                </a:solidFill>
                <a:latin typeface="Gill Sans Light"/>
                <a:cs typeface="Gill Sans Light"/>
              </a:rPr>
              <a:t>/wiki/</a:t>
            </a:r>
            <a:r>
              <a:rPr lang="en-US" sz="1200" dirty="0" err="1">
                <a:solidFill>
                  <a:srgbClr val="FFFFFF"/>
                </a:solidFill>
                <a:latin typeface="Gill Sans Light"/>
                <a:cs typeface="Gill Sans Light"/>
              </a:rPr>
              <a:t>Leonhard_Euler</a:t>
            </a:r>
            <a:endParaRPr lang="en-US" sz="12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3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Assembly as a graph theoretical problem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99205" y="3631120"/>
            <a:ext cx="914400" cy="914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A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909605" y="3593647"/>
            <a:ext cx="914400" cy="914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solidFill>
                  <a:srgbClr val="000000"/>
                </a:solidFill>
              </a:rPr>
              <a:t>B</a:t>
            </a:r>
            <a:endParaRPr lang="en-AU" sz="2800" b="1" dirty="0">
              <a:solidFill>
                <a:srgbClr val="000000"/>
              </a:solidFill>
            </a:endParaRPr>
          </a:p>
        </p:txBody>
      </p:sp>
      <p:cxnSp>
        <p:nvCxnSpPr>
          <p:cNvPr id="15" name="Curved Connector 14"/>
          <p:cNvCxnSpPr>
            <a:stCxn id="12" idx="6"/>
            <a:endCxn id="13" idx="2"/>
          </p:cNvCxnSpPr>
          <p:nvPr/>
        </p:nvCxnSpPr>
        <p:spPr>
          <a:xfrm flipV="1">
            <a:off x="5413605" y="4050847"/>
            <a:ext cx="1496000" cy="37473"/>
          </a:xfrm>
          <a:prstGeom prst="curvedConnector3">
            <a:avLst>
              <a:gd name="adj1" fmla="val 50000"/>
            </a:avLst>
          </a:prstGeom>
          <a:ln w="44450">
            <a:solidFill>
              <a:srgbClr val="FFFF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314828" y="5307389"/>
            <a:ext cx="914400" cy="914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D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21" name="Curved Connector 20"/>
          <p:cNvCxnSpPr>
            <a:stCxn id="13" idx="4"/>
            <a:endCxn id="20" idx="0"/>
          </p:cNvCxnSpPr>
          <p:nvPr/>
        </p:nvCxnSpPr>
        <p:spPr>
          <a:xfrm rot="5400000">
            <a:off x="6669746" y="4610330"/>
            <a:ext cx="799342" cy="594777"/>
          </a:xfrm>
          <a:prstGeom prst="curvedConnector3">
            <a:avLst>
              <a:gd name="adj1" fmla="val 50000"/>
            </a:avLst>
          </a:prstGeom>
          <a:ln w="44450">
            <a:solidFill>
              <a:srgbClr val="FFFF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3" idx="6"/>
            <a:endCxn id="39" idx="0"/>
          </p:cNvCxnSpPr>
          <p:nvPr/>
        </p:nvCxnSpPr>
        <p:spPr>
          <a:xfrm>
            <a:off x="7824005" y="4050847"/>
            <a:ext cx="1026532" cy="799342"/>
          </a:xfrm>
          <a:prstGeom prst="curvedConnector2">
            <a:avLst/>
          </a:prstGeom>
          <a:ln w="44450">
            <a:solidFill>
              <a:srgbClr val="FFFF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14386" y="6037123"/>
            <a:ext cx="8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Vertex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68105" y="3866181"/>
            <a:ext cx="148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Directed edge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4432" y="1859517"/>
            <a:ext cx="7012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The degree of a vertex: # of edges connected to it</a:t>
            </a:r>
          </a:p>
          <a:p>
            <a:pPr marL="342900" indent="-342900">
              <a:buFont typeface="Arial"/>
              <a:buChar char="•"/>
            </a:pPr>
            <a:r>
              <a:rPr lang="en-AU" sz="24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outdegree</a:t>
            </a: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: # of outgoing edges</a:t>
            </a:r>
          </a:p>
          <a:p>
            <a:pPr marL="342900" indent="-342900">
              <a:buFont typeface="Arial"/>
              <a:buChar char="•"/>
            </a:pPr>
            <a:r>
              <a:rPr lang="en-AU" sz="24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indegree</a:t>
            </a: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: # of ingoing edges</a:t>
            </a:r>
          </a:p>
          <a:p>
            <a:pPr marL="342900" indent="-342900">
              <a:buFont typeface="Arial"/>
              <a:buChar char="•"/>
            </a:pPr>
            <a:r>
              <a:rPr lang="en-AU" sz="2400" dirty="0">
                <a:solidFill>
                  <a:schemeClr val="bg1"/>
                </a:solidFill>
                <a:latin typeface="Gill Sans Light"/>
                <a:cs typeface="Gill Sans Light"/>
              </a:rPr>
              <a:t>d</a:t>
            </a: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egree(B)?</a:t>
            </a:r>
          </a:p>
          <a:p>
            <a:pPr marL="342900" indent="-342900">
              <a:buFont typeface="Arial"/>
              <a:buChar char="•"/>
            </a:pPr>
            <a:r>
              <a:rPr lang="en-AU" sz="24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outdegree</a:t>
            </a: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(B)?</a:t>
            </a:r>
          </a:p>
          <a:p>
            <a:pPr marL="342900" indent="-342900">
              <a:buFont typeface="Arial"/>
              <a:buChar char="•"/>
            </a:pPr>
            <a:r>
              <a:rPr lang="en-AU" sz="2400" dirty="0" err="1">
                <a:solidFill>
                  <a:schemeClr val="bg1"/>
                </a:solidFill>
                <a:latin typeface="Gill Sans Light"/>
                <a:cs typeface="Gill Sans Light"/>
              </a:rPr>
              <a:t>i</a:t>
            </a:r>
            <a:r>
              <a:rPr lang="en-AU" sz="2400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ndegree</a:t>
            </a:r>
            <a:r>
              <a:rPr lang="en-AU" sz="2400" dirty="0" smtClean="0">
                <a:solidFill>
                  <a:schemeClr val="bg1"/>
                </a:solidFill>
                <a:latin typeface="Gill Sans Light"/>
                <a:cs typeface="Gill Sans Light"/>
              </a:rPr>
              <a:t>(D)?</a:t>
            </a:r>
            <a:endParaRPr lang="en-AU" sz="240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393337" y="4850189"/>
            <a:ext cx="914400" cy="914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 smtClean="0">
                <a:solidFill>
                  <a:schemeClr val="tx1"/>
                </a:solidFill>
              </a:rPr>
              <a:t>C</a:t>
            </a:r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49" name="Curved Connector 48"/>
          <p:cNvCxnSpPr>
            <a:stCxn id="39" idx="3"/>
            <a:endCxn id="20" idx="6"/>
          </p:cNvCxnSpPr>
          <p:nvPr/>
        </p:nvCxnSpPr>
        <p:spPr>
          <a:xfrm rot="5400000">
            <a:off x="7811283" y="5048623"/>
            <a:ext cx="133911" cy="1298020"/>
          </a:xfrm>
          <a:prstGeom prst="curvedConnector4">
            <a:avLst>
              <a:gd name="adj1" fmla="val 170710"/>
              <a:gd name="adj2" fmla="val 55158"/>
            </a:avLst>
          </a:prstGeom>
          <a:ln w="44450">
            <a:solidFill>
              <a:srgbClr val="FFFFFF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Typical workflow of a genomics experiment</a:t>
            </a:r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04735" y="1447974"/>
            <a:ext cx="3432621" cy="904429"/>
            <a:chOff x="2404730" y="2593"/>
            <a:chExt cx="3432621" cy="1247328"/>
          </a:xfrm>
        </p:grpSpPr>
        <p:sp>
          <p:nvSpPr>
            <p:cNvPr id="17" name="Rounded Rectangle 16"/>
            <p:cNvSpPr/>
            <p:nvPr/>
          </p:nvSpPr>
          <p:spPr>
            <a:xfrm>
              <a:off x="2404730" y="2593"/>
              <a:ext cx="3432621" cy="1247328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2465620" y="63483"/>
              <a:ext cx="3310841" cy="11255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2800" dirty="0" smtClean="0">
                  <a:solidFill>
                    <a:srgbClr val="FFFFFF"/>
                  </a:solidFill>
                  <a:latin typeface="Gill Sans Light"/>
                  <a:cs typeface="Gill Sans Light"/>
                </a:rPr>
                <a:t>Scientific q</a:t>
              </a:r>
              <a:r>
                <a:rPr lang="en-NZ" sz="2800" kern="1200" dirty="0" smtClean="0">
                  <a:solidFill>
                    <a:srgbClr val="FFFFFF"/>
                  </a:solidFill>
                  <a:latin typeface="Gill Sans Light"/>
                  <a:cs typeface="Gill Sans Light"/>
                </a:rPr>
                <a:t>uestion</a:t>
              </a:r>
              <a:endParaRPr lang="en-NZ" sz="2800" kern="1200" dirty="0">
                <a:solidFill>
                  <a:srgbClr val="FFFFFF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904735" y="2440964"/>
            <a:ext cx="3432621" cy="904429"/>
            <a:chOff x="2404730" y="2593"/>
            <a:chExt cx="3432621" cy="1247328"/>
          </a:xfrm>
          <a:solidFill>
            <a:srgbClr val="008000">
              <a:alpha val="42000"/>
            </a:srgbClr>
          </a:solidFill>
        </p:grpSpPr>
        <p:sp>
          <p:nvSpPr>
            <p:cNvPr id="23" name="Rounded Rectangle 22"/>
            <p:cNvSpPr/>
            <p:nvPr/>
          </p:nvSpPr>
          <p:spPr>
            <a:xfrm>
              <a:off x="2404730" y="2593"/>
              <a:ext cx="3432621" cy="124732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2465620" y="63483"/>
              <a:ext cx="3310841" cy="1125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2800" dirty="0" smtClean="0">
                  <a:solidFill>
                    <a:srgbClr val="FFFFFF"/>
                  </a:solidFill>
                  <a:latin typeface="Gill Sans Light"/>
                  <a:cs typeface="Gill Sans Light"/>
                </a:rPr>
                <a:t>Experimental design</a:t>
              </a:r>
              <a:endParaRPr lang="en-NZ" sz="2800" kern="1200" dirty="0">
                <a:solidFill>
                  <a:srgbClr val="FFFFFF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04735" y="3432379"/>
            <a:ext cx="3432621" cy="904429"/>
            <a:chOff x="2404730" y="2593"/>
            <a:chExt cx="3432621" cy="1247328"/>
          </a:xfrm>
          <a:solidFill>
            <a:srgbClr val="3366FF">
              <a:alpha val="51000"/>
            </a:srgbClr>
          </a:solidFill>
        </p:grpSpPr>
        <p:sp>
          <p:nvSpPr>
            <p:cNvPr id="26" name="Rounded Rectangle 25"/>
            <p:cNvSpPr/>
            <p:nvPr/>
          </p:nvSpPr>
          <p:spPr>
            <a:xfrm>
              <a:off x="2404730" y="2593"/>
              <a:ext cx="3432621" cy="124732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2465620" y="63483"/>
              <a:ext cx="3310841" cy="1125548"/>
            </a:xfrm>
            <a:prstGeom prst="rect">
              <a:avLst/>
            </a:prstGeom>
            <a:solidFill>
              <a:srgbClr val="3366FF">
                <a:alpha val="49000"/>
              </a:srgb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2800" dirty="0" smtClean="0">
                  <a:solidFill>
                    <a:srgbClr val="FFFFFF"/>
                  </a:solidFill>
                  <a:latin typeface="Gill Sans Light"/>
                  <a:cs typeface="Gill Sans Light"/>
                </a:rPr>
                <a:t>Run the experiment</a:t>
              </a:r>
              <a:endParaRPr lang="en-NZ" sz="2800" kern="1200" dirty="0">
                <a:solidFill>
                  <a:srgbClr val="FFFFFF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04735" y="4420377"/>
            <a:ext cx="3432621" cy="904429"/>
            <a:chOff x="2404730" y="2593"/>
            <a:chExt cx="3432621" cy="1247328"/>
          </a:xfrm>
          <a:solidFill>
            <a:srgbClr val="400080">
              <a:alpha val="42000"/>
            </a:srgbClr>
          </a:solidFill>
        </p:grpSpPr>
        <p:sp>
          <p:nvSpPr>
            <p:cNvPr id="29" name="Rounded Rectangle 28"/>
            <p:cNvSpPr/>
            <p:nvPr/>
          </p:nvSpPr>
          <p:spPr>
            <a:xfrm>
              <a:off x="2404730" y="2593"/>
              <a:ext cx="3432621" cy="124732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2465620" y="63483"/>
              <a:ext cx="3310841" cy="1125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2800" dirty="0" smtClean="0">
                  <a:solidFill>
                    <a:srgbClr val="FFFFFF"/>
                  </a:solidFill>
                  <a:latin typeface="Gill Sans Light"/>
                  <a:cs typeface="Gill Sans Light"/>
                </a:rPr>
                <a:t>Assess data quality</a:t>
              </a:r>
              <a:endParaRPr lang="en-NZ" sz="2800" kern="1200" dirty="0">
                <a:solidFill>
                  <a:srgbClr val="FFFFFF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04735" y="5414068"/>
            <a:ext cx="3432621" cy="904429"/>
            <a:chOff x="2404730" y="2593"/>
            <a:chExt cx="3432621" cy="1247328"/>
          </a:xfrm>
          <a:solidFill>
            <a:srgbClr val="660066">
              <a:alpha val="47000"/>
            </a:srgbClr>
          </a:solidFill>
        </p:grpSpPr>
        <p:sp>
          <p:nvSpPr>
            <p:cNvPr id="32" name="Rounded Rectangle 31"/>
            <p:cNvSpPr/>
            <p:nvPr/>
          </p:nvSpPr>
          <p:spPr>
            <a:xfrm>
              <a:off x="2404730" y="2593"/>
              <a:ext cx="3432621" cy="1247328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ounded Rectangle 4"/>
            <p:cNvSpPr/>
            <p:nvPr/>
          </p:nvSpPr>
          <p:spPr>
            <a:xfrm>
              <a:off x="2465620" y="63483"/>
              <a:ext cx="3310841" cy="11255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60960" rIns="121920" bIns="6096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NZ" sz="2800" dirty="0" smtClean="0">
                  <a:solidFill>
                    <a:srgbClr val="FFFFFF"/>
                  </a:solidFill>
                  <a:latin typeface="Gill Sans Light"/>
                  <a:cs typeface="Gill Sans Light"/>
                </a:rPr>
                <a:t>Analyse the data</a:t>
              </a:r>
              <a:endParaRPr lang="en-NZ" sz="2800" kern="1200" dirty="0">
                <a:solidFill>
                  <a:srgbClr val="FFFFFF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534369" y="3607275"/>
            <a:ext cx="2639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This is where the biological </a:t>
            </a:r>
            <a:b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experiment happens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40450" y="5027243"/>
            <a:ext cx="2722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FFFF"/>
                </a:solidFill>
                <a:latin typeface="Gill Sans Light"/>
                <a:cs typeface="Gill Sans Light"/>
              </a:rPr>
              <a:t>T</a:t>
            </a:r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his is the bottleneck of the </a:t>
            </a:r>
            <a:b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whole experiment </a:t>
            </a:r>
          </a:p>
        </p:txBody>
      </p:sp>
      <p:sp>
        <p:nvSpPr>
          <p:cNvPr id="38" name="Left Brace 37"/>
          <p:cNvSpPr/>
          <p:nvPr/>
        </p:nvSpPr>
        <p:spPr>
          <a:xfrm rot="10800000">
            <a:off x="5779660" y="4512599"/>
            <a:ext cx="365806" cy="1728129"/>
          </a:xfrm>
          <a:prstGeom prst="leftBrac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Left Brace 38"/>
          <p:cNvSpPr/>
          <p:nvPr/>
        </p:nvSpPr>
        <p:spPr>
          <a:xfrm rot="10800000">
            <a:off x="5779660" y="3520680"/>
            <a:ext cx="365806" cy="880855"/>
          </a:xfrm>
          <a:prstGeom prst="leftBrac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Left Brace 39"/>
          <p:cNvSpPr/>
          <p:nvPr/>
        </p:nvSpPr>
        <p:spPr>
          <a:xfrm rot="10800000">
            <a:off x="5784391" y="2508689"/>
            <a:ext cx="365806" cy="880855"/>
          </a:xfrm>
          <a:prstGeom prst="leftBrac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/>
          <p:cNvSpPr txBox="1"/>
          <p:nvPr/>
        </p:nvSpPr>
        <p:spPr>
          <a:xfrm>
            <a:off x="6530606" y="2666590"/>
            <a:ext cx="2858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The essential part to make all </a:t>
            </a:r>
            <a:b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</a:br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downstream analysis work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3431375" y="6264652"/>
            <a:ext cx="334713" cy="38392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/>
          <p:cNvSpPr txBox="1"/>
          <p:nvPr/>
        </p:nvSpPr>
        <p:spPr>
          <a:xfrm>
            <a:off x="2196032" y="6666011"/>
            <a:ext cx="2834280" cy="369332"/>
          </a:xfrm>
          <a:prstGeom prst="rect">
            <a:avLst/>
          </a:prstGeom>
          <a:solidFill>
            <a:srgbClr val="3366FF">
              <a:alpha val="24000"/>
            </a:srgbClr>
          </a:solidFill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Biologically </a:t>
            </a:r>
            <a:r>
              <a:rPr lang="en-AU" dirty="0">
                <a:solidFill>
                  <a:srgbClr val="FFFFFF"/>
                </a:solidFill>
                <a:latin typeface="Gill Sans Light"/>
                <a:cs typeface="Gill Sans Light"/>
              </a:rPr>
              <a:t>meaningful </a:t>
            </a:r>
            <a:r>
              <a:rPr lang="en-AU" dirty="0" smtClean="0">
                <a:solidFill>
                  <a:srgbClr val="FFFFFF"/>
                </a:solidFill>
                <a:latin typeface="Gill Sans Light"/>
                <a:cs typeface="Gill Sans Light"/>
              </a:rPr>
              <a:t>results</a:t>
            </a:r>
            <a:endParaRPr lang="en-AU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3470466" y="2268472"/>
            <a:ext cx="266537" cy="286819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Down Arrow 46"/>
          <p:cNvSpPr/>
          <p:nvPr/>
        </p:nvSpPr>
        <p:spPr>
          <a:xfrm>
            <a:off x="3470466" y="3240759"/>
            <a:ext cx="266537" cy="286819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Down Arrow 47"/>
          <p:cNvSpPr/>
          <p:nvPr/>
        </p:nvSpPr>
        <p:spPr>
          <a:xfrm>
            <a:off x="3470466" y="4238191"/>
            <a:ext cx="266537" cy="286819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Down Arrow 48"/>
          <p:cNvSpPr/>
          <p:nvPr/>
        </p:nvSpPr>
        <p:spPr>
          <a:xfrm>
            <a:off x="3470466" y="5221488"/>
            <a:ext cx="266537" cy="286819"/>
          </a:xfrm>
          <a:prstGeom prst="down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5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Seven bridges of </a:t>
            </a:r>
            <a:r>
              <a:rPr lang="en-AU" dirty="0" err="1"/>
              <a:t>Königsberg</a:t>
            </a:r>
            <a:r>
              <a:rPr lang="en-AU" dirty="0"/>
              <a:t> </a:t>
            </a:r>
            <a:r>
              <a:rPr lang="en-AU" dirty="0" smtClean="0"/>
              <a:t>II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764665"/>
            <a:ext cx="9619774" cy="5244978"/>
          </a:xfrm>
        </p:spPr>
        <p:txBody>
          <a:bodyPr>
            <a:noAutofit/>
          </a:bodyPr>
          <a:lstStyle/>
          <a:p>
            <a:r>
              <a:rPr lang="en-AU" dirty="0" smtClean="0"/>
              <a:t>The </a:t>
            </a:r>
            <a:r>
              <a:rPr lang="en-AU" dirty="0"/>
              <a:t>case of </a:t>
            </a:r>
            <a:r>
              <a:rPr lang="en-AU" u="sng" dirty="0"/>
              <a:t>directed graphs </a:t>
            </a:r>
            <a:r>
              <a:rPr lang="en-AU" dirty="0"/>
              <a:t>is similar:</a:t>
            </a:r>
          </a:p>
          <a:p>
            <a:pPr lvl="1"/>
            <a:r>
              <a:rPr lang="en-AU" dirty="0"/>
              <a:t>A graph in which </a:t>
            </a:r>
            <a:r>
              <a:rPr lang="en-AU" dirty="0" err="1"/>
              <a:t>indegrees</a:t>
            </a:r>
            <a:r>
              <a:rPr lang="en-AU" dirty="0"/>
              <a:t> are equal to </a:t>
            </a:r>
            <a:r>
              <a:rPr lang="en-AU" dirty="0" err="1"/>
              <a:t>outdegrees</a:t>
            </a:r>
            <a:r>
              <a:rPr lang="en-AU" dirty="0"/>
              <a:t> for all nodes is called '</a:t>
            </a:r>
            <a:r>
              <a:rPr lang="en-AU" u="sng" dirty="0"/>
              <a:t>balanced</a:t>
            </a:r>
            <a:r>
              <a:rPr lang="en-AU" dirty="0"/>
              <a:t>'. </a:t>
            </a:r>
          </a:p>
          <a:p>
            <a:pPr lvl="1"/>
            <a:r>
              <a:rPr lang="en-AU" dirty="0"/>
              <a:t>Euler's theorem states that </a:t>
            </a:r>
            <a:r>
              <a:rPr lang="en-AU" u="sng" dirty="0"/>
              <a:t>a connected directed graph has an </a:t>
            </a:r>
            <a:r>
              <a:rPr lang="en-AU" u="sng" dirty="0" err="1"/>
              <a:t>Eulerian</a:t>
            </a:r>
            <a:r>
              <a:rPr lang="en-AU" u="sng" dirty="0"/>
              <a:t> cycle if and only if it is balanced</a:t>
            </a:r>
            <a:r>
              <a:rPr lang="en-AU" dirty="0"/>
              <a:t>. </a:t>
            </a:r>
          </a:p>
          <a:p>
            <a:endParaRPr lang="en-AU" sz="2400" dirty="0" smtClean="0"/>
          </a:p>
          <a:p>
            <a:r>
              <a:rPr lang="en-AU" sz="2400" dirty="0"/>
              <a:t>Mathematically/computationally finding </a:t>
            </a:r>
            <a:r>
              <a:rPr lang="en-AU" sz="2400" dirty="0" err="1"/>
              <a:t>Eulerian</a:t>
            </a:r>
            <a:r>
              <a:rPr lang="en-AU" sz="2400" dirty="0"/>
              <a:t> </a:t>
            </a:r>
            <a:r>
              <a:rPr lang="en-AU" sz="2400" dirty="0" smtClean="0"/>
              <a:t>path is </a:t>
            </a:r>
            <a:r>
              <a:rPr lang="en-AU" sz="2400" dirty="0"/>
              <a:t>much easier than Hamiltonian</a:t>
            </a:r>
          </a:p>
          <a:p>
            <a:pPr marL="0" indent="0">
              <a:buNone/>
            </a:pPr>
            <a:r>
              <a:rPr lang="en-AU" sz="2400" dirty="0" smtClean="0"/>
              <a:t>		</a:t>
            </a:r>
            <a:r>
              <a:rPr lang="en-AU" sz="2400" dirty="0" smtClean="0">
                <a:sym typeface="Wingdings"/>
              </a:rPr>
              <a:t> </a:t>
            </a:r>
            <a:r>
              <a:rPr lang="en-AU" sz="2400" dirty="0" smtClean="0"/>
              <a:t>we </a:t>
            </a:r>
            <a:r>
              <a:rPr lang="en-AU" sz="2400" dirty="0"/>
              <a:t>need to reformulate our assembly problem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7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132511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9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312418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78062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07807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269186" y="3259553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3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915639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778213" y="3248970"/>
            <a:ext cx="328067" cy="0"/>
          </a:xfrm>
          <a:prstGeom prst="line">
            <a:avLst/>
          </a:prstGeom>
          <a:ln w="571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50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1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3132512" y="3270136"/>
            <a:ext cx="530023" cy="0"/>
          </a:xfrm>
          <a:prstGeom prst="line">
            <a:avLst/>
          </a:pr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85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778064" y="3270136"/>
            <a:ext cx="530023" cy="0"/>
          </a:xfrm>
          <a:prstGeom prst="line">
            <a:avLst/>
          </a:prstGeom>
          <a:ln w="57150" cmpd="sng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00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/>
              <a:t>We construct a </a:t>
            </a:r>
            <a:r>
              <a:rPr lang="en-AU" sz="2000" b="1" i="1" u="sng" dirty="0"/>
              <a:t>de </a:t>
            </a:r>
            <a:r>
              <a:rPr lang="en-AU" sz="2000" b="1" i="1" u="sng" dirty="0" err="1"/>
              <a:t>Bruijn</a:t>
            </a:r>
            <a:r>
              <a:rPr lang="en-AU" sz="2000" b="1" i="1" u="sng" dirty="0"/>
              <a:t> </a:t>
            </a:r>
            <a:r>
              <a:rPr lang="en-AU" sz="2000" b="1" u="sng" dirty="0"/>
              <a:t>graph</a:t>
            </a:r>
            <a:r>
              <a:rPr lang="en-AU" sz="2000" dirty="0"/>
              <a:t>:</a:t>
            </a:r>
          </a:p>
          <a:p>
            <a:pPr lvl="1"/>
            <a:r>
              <a:rPr lang="en-AU" sz="1600" dirty="0"/>
              <a:t>edges represent </a:t>
            </a:r>
            <a:r>
              <a:rPr lang="en-AU" sz="1600" i="1" dirty="0"/>
              <a:t>k</a:t>
            </a:r>
            <a:r>
              <a:rPr lang="en-AU" sz="1600" dirty="0"/>
              <a:t>-</a:t>
            </a:r>
            <a:r>
              <a:rPr lang="en-AU" sz="1600" dirty="0" err="1"/>
              <a:t>mers</a:t>
            </a:r>
            <a:r>
              <a:rPr lang="en-AU" sz="1600" dirty="0"/>
              <a:t> </a:t>
            </a:r>
          </a:p>
          <a:p>
            <a:pPr lvl="1"/>
            <a:r>
              <a:rPr lang="en-AU" sz="1600" dirty="0"/>
              <a:t>vertices correspond to (</a:t>
            </a:r>
            <a:r>
              <a:rPr lang="en-AU" sz="1600" i="1" dirty="0"/>
              <a:t>k-1</a:t>
            </a:r>
            <a:r>
              <a:rPr lang="en-AU" sz="1600" dirty="0"/>
              <a:t>)-</a:t>
            </a:r>
            <a:r>
              <a:rPr lang="en-AU" sz="1600" dirty="0" err="1"/>
              <a:t>mers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Form a node for every </a:t>
            </a:r>
            <a:r>
              <a:rPr lang="en-AU" sz="2000" u="sng" dirty="0"/>
              <a:t>distinct</a:t>
            </a:r>
            <a:r>
              <a:rPr lang="en-AU" sz="2000" dirty="0"/>
              <a:t> prefix or suffix of a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endParaRPr lang="en-AU" sz="2000" dirty="0"/>
          </a:p>
          <a:p>
            <a:pPr marL="457200" indent="-457200">
              <a:buFont typeface="+mj-lt"/>
              <a:buAutoNum type="arabicPeriod"/>
            </a:pPr>
            <a:r>
              <a:rPr lang="en-AU" sz="2000" dirty="0"/>
              <a:t>Connect vertex </a:t>
            </a:r>
            <a:r>
              <a:rPr lang="en-AU" sz="2000" i="1" dirty="0"/>
              <a:t>x</a:t>
            </a:r>
            <a:r>
              <a:rPr lang="en-AU" sz="2000" dirty="0"/>
              <a:t> to vertex </a:t>
            </a:r>
            <a:r>
              <a:rPr lang="en-AU" sz="2000" i="1" dirty="0"/>
              <a:t>y</a:t>
            </a:r>
            <a:r>
              <a:rPr lang="en-AU" sz="2000" dirty="0"/>
              <a:t> with a directed edge if some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err="1"/>
              <a:t>mer</a:t>
            </a:r>
            <a:r>
              <a:rPr lang="en-AU" sz="2000" dirty="0"/>
              <a:t> (e.g., ATG) has prefix </a:t>
            </a:r>
            <a:r>
              <a:rPr lang="en-AU" sz="2000" i="1" dirty="0"/>
              <a:t>x</a:t>
            </a:r>
            <a:r>
              <a:rPr lang="en-AU" sz="2000" dirty="0"/>
              <a:t> (e.g., AT) and suffix </a:t>
            </a:r>
            <a:r>
              <a:rPr lang="en-AU" sz="2000" i="1" dirty="0"/>
              <a:t>y</a:t>
            </a:r>
            <a:r>
              <a:rPr lang="en-AU" sz="2000" dirty="0"/>
              <a:t> (e.g., TG), and label the edge with this </a:t>
            </a:r>
            <a:r>
              <a:rPr lang="en-AU" sz="2000" i="1" dirty="0"/>
              <a:t>k</a:t>
            </a:r>
            <a:r>
              <a:rPr lang="en-AU" sz="2000" dirty="0"/>
              <a:t>-</a:t>
            </a:r>
            <a:r>
              <a:rPr lang="en-AU" sz="2000" dirty="0" smtClean="0"/>
              <a:t>mer</a:t>
            </a:r>
            <a:r>
              <a:rPr lang="en-AU" dirty="0"/>
              <a:t>.</a:t>
            </a: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7"/>
            <a:endCxn id="18" idx="4"/>
          </p:cNvCxnSpPr>
          <p:nvPr/>
        </p:nvCxnSpPr>
        <p:spPr>
          <a:xfrm flipV="1">
            <a:off x="6153415" y="5492557"/>
            <a:ext cx="618905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72320" y="4221429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58079" y="5190943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60029" y="3919815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58420" y="4221429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073929" y="5190943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1943" y="5794191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250" y="4793029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9099" y="4323930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320" y="4309108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82250" y="397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3935" y="4824778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30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FFFF"/>
                </a:solidFill>
              </a:rPr>
              <a:t>Can we find a DNA sequence containing all </a:t>
            </a:r>
            <a:r>
              <a:rPr lang="en-AU" sz="2000" i="1" dirty="0">
                <a:solidFill>
                  <a:srgbClr val="FFFFFF"/>
                </a:solidFill>
              </a:rPr>
              <a:t>k</a:t>
            </a:r>
            <a:r>
              <a:rPr lang="en-AU" sz="2000" dirty="0">
                <a:solidFill>
                  <a:srgbClr val="FFFFFF"/>
                </a:solidFill>
              </a:rPr>
              <a:t>-</a:t>
            </a:r>
            <a:r>
              <a:rPr lang="en-AU" sz="2000" dirty="0" err="1">
                <a:solidFill>
                  <a:srgbClr val="FFFFFF"/>
                </a:solidFill>
              </a:rPr>
              <a:t>mers</a:t>
            </a:r>
            <a:r>
              <a:rPr lang="en-AU" sz="2000" dirty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smtClean="0">
                <a:solidFill>
                  <a:srgbClr val="FFFFFF"/>
                </a:solidFill>
              </a:rPr>
              <a:t>In </a:t>
            </a:r>
            <a:r>
              <a:rPr lang="en-AU" sz="2000" b="1" dirty="0">
                <a:solidFill>
                  <a:srgbClr val="FFFFFF"/>
                </a:solidFill>
              </a:rPr>
              <a:t>a </a:t>
            </a:r>
            <a:r>
              <a:rPr lang="en-AU" sz="2000" b="1" i="1" dirty="0">
                <a:solidFill>
                  <a:srgbClr val="FFFFFF"/>
                </a:solidFill>
              </a:rPr>
              <a:t>de </a:t>
            </a:r>
            <a:r>
              <a:rPr lang="en-AU" sz="2000" b="1" i="1" dirty="0" err="1">
                <a:solidFill>
                  <a:srgbClr val="FFFFFF"/>
                </a:solidFill>
              </a:rPr>
              <a:t>Bruijn</a:t>
            </a:r>
            <a:r>
              <a:rPr lang="en-AU" sz="2000" b="1" i="1" dirty="0">
                <a:solidFill>
                  <a:srgbClr val="FFFFFF"/>
                </a:solidFill>
              </a:rPr>
              <a:t> </a:t>
            </a:r>
            <a:r>
              <a:rPr lang="en-AU" sz="2000" b="1" dirty="0">
                <a:solidFill>
                  <a:srgbClr val="FFFFFF"/>
                </a:solidFill>
              </a:rPr>
              <a:t>graph, can we find a path that visits every edge of the graph exactly once</a:t>
            </a:r>
            <a:r>
              <a:rPr lang="en-AU" sz="2000" b="1" dirty="0" smtClean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err="1" smtClean="0">
                <a:solidFill>
                  <a:srgbClr val="FFFFFF"/>
                </a:solidFill>
              </a:rPr>
              <a:t>Eulerian</a:t>
            </a:r>
            <a:r>
              <a:rPr lang="en-AU" sz="2000" b="1" dirty="0" smtClean="0">
                <a:solidFill>
                  <a:srgbClr val="FFFFFF"/>
                </a:solidFill>
              </a:rPr>
              <a:t> path</a:t>
            </a:r>
          </a:p>
          <a:p>
            <a:r>
              <a:rPr lang="en-US" sz="2000" dirty="0"/>
              <a:t>a vertex </a:t>
            </a:r>
            <a:r>
              <a:rPr lang="en-US" sz="2000" i="1" dirty="0" smtClean="0"/>
              <a:t>v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err="1"/>
              <a:t>semibalanced</a:t>
            </a:r>
            <a:r>
              <a:rPr lang="en-US" sz="2000" dirty="0"/>
              <a:t> if </a:t>
            </a:r>
            <a:r>
              <a:rPr lang="en-US" sz="2000" dirty="0" smtClean="0"/>
              <a:t>|</a:t>
            </a:r>
            <a:r>
              <a:rPr lang="en-US" sz="2000" dirty="0" err="1" smtClean="0"/>
              <a:t>indegree</a:t>
            </a:r>
            <a:r>
              <a:rPr lang="en-US" sz="2000" dirty="0" smtClean="0"/>
              <a:t>(v) – </a:t>
            </a:r>
            <a:r>
              <a:rPr lang="en-US" sz="2000" dirty="0" err="1" smtClean="0"/>
              <a:t>outdegree</a:t>
            </a:r>
            <a:r>
              <a:rPr lang="en-US" sz="2000" dirty="0" smtClean="0"/>
              <a:t>(v)| = 1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connected graph has an </a:t>
            </a:r>
            <a:r>
              <a:rPr lang="en-US" sz="2000" dirty="0" err="1"/>
              <a:t>Eulerian</a:t>
            </a:r>
            <a:r>
              <a:rPr lang="en-US" sz="2000" dirty="0"/>
              <a:t> path if and only if </a:t>
            </a:r>
            <a:r>
              <a:rPr lang="en-US" sz="2000" dirty="0" smtClean="0"/>
              <a:t>it contains </a:t>
            </a:r>
            <a:r>
              <a:rPr lang="en-US" sz="2000" dirty="0"/>
              <a:t>at most two </a:t>
            </a:r>
            <a:r>
              <a:rPr lang="en-US" sz="2000" dirty="0" err="1"/>
              <a:t>semibalanced</a:t>
            </a:r>
            <a:r>
              <a:rPr lang="en-US" sz="2000" dirty="0"/>
              <a:t> vertices</a:t>
            </a:r>
            <a:endParaRPr lang="en-AU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7"/>
            <a:endCxn id="18" idx="4"/>
          </p:cNvCxnSpPr>
          <p:nvPr/>
        </p:nvCxnSpPr>
        <p:spPr>
          <a:xfrm flipV="1">
            <a:off x="6153415" y="5492557"/>
            <a:ext cx="618905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72320" y="4221429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58079" y="5190943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60029" y="3919815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58420" y="4221429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073929" y="5190943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1943" y="5794191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250" y="4793029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9099" y="4323930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320" y="4309108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82250" y="397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3935" y="4824778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30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4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Genome versus transcriptome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4434" y="1764666"/>
            <a:ext cx="6045572" cy="4991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Genome</a:t>
            </a:r>
          </a:p>
          <a:p>
            <a:pPr lvl="1"/>
            <a:r>
              <a:rPr lang="en-US" smtClean="0"/>
              <a:t>The entirety of an organism's ancestral information. It is encoded either in DNA or, for many types of viruses, in RNA.</a:t>
            </a:r>
          </a:p>
          <a:p>
            <a:r>
              <a:rPr lang="en-US" smtClean="0"/>
              <a:t>Transcriptome</a:t>
            </a:r>
          </a:p>
          <a:p>
            <a:pPr lvl="1"/>
            <a:r>
              <a:rPr lang="en-US" smtClean="0"/>
              <a:t>The set of all RNA molecules, including messenger RNA, ribosomal RNA, transfer RNA, and other non-coding RNA produced in one or a population of cells</a:t>
            </a:r>
            <a:endParaRPr lang="en-US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00483"/>
              </p:ext>
            </p:extLst>
          </p:nvPr>
        </p:nvGraphicFramePr>
        <p:xfrm>
          <a:off x="6580006" y="1729376"/>
          <a:ext cx="3760074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557"/>
                <a:gridCol w="1508339"/>
                <a:gridCol w="809178"/>
              </a:tblGrid>
              <a:tr h="257960">
                <a:tc>
                  <a:txBody>
                    <a:bodyPr/>
                    <a:lstStyle/>
                    <a:p>
                      <a:r>
                        <a:rPr lang="en-AU" sz="1400" dirty="0" smtClean="0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AU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400" dirty="0" smtClean="0">
                          <a:solidFill>
                            <a:srgbClr val="000000"/>
                          </a:solidFill>
                        </a:rPr>
                        <a:t>Base Pairs</a:t>
                      </a:r>
                      <a:endParaRPr lang="en-AU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57960">
                <a:tc>
                  <a:txBody>
                    <a:bodyPr/>
                    <a:lstStyle/>
                    <a:p>
                      <a:r>
                        <a:rPr lang="en-AU" sz="1400" dirty="0" smtClean="0"/>
                        <a:t>HIV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dirty="0" smtClean="0"/>
                        <a:t>9,749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dirty="0" smtClean="0"/>
                        <a:t>9.7kb</a:t>
                      </a:r>
                      <a:endParaRPr lang="en-AU" sz="1400" dirty="0"/>
                    </a:p>
                  </a:txBody>
                  <a:tcPr/>
                </a:tc>
              </a:tr>
              <a:tr h="257960">
                <a:tc>
                  <a:txBody>
                    <a:bodyPr/>
                    <a:lstStyle/>
                    <a:p>
                      <a:r>
                        <a:rPr lang="en-AU" sz="1400" dirty="0" err="1" smtClean="0"/>
                        <a:t>E.Coli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dirty="0" smtClean="0"/>
                        <a:t>4,600,000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400" dirty="0" smtClean="0"/>
                        <a:t>4.6MB</a:t>
                      </a:r>
                      <a:endParaRPr lang="en-AU" sz="1400" dirty="0"/>
                    </a:p>
                  </a:txBody>
                  <a:tcPr/>
                </a:tc>
              </a:tr>
              <a:tr h="257960"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Yeast</a:t>
                      </a:r>
                      <a:endParaRPr 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12,100,000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12.1Mb</a:t>
                      </a:r>
                    </a:p>
                  </a:txBody>
                  <a:tcPr anchor="ctr"/>
                </a:tc>
              </a:tr>
              <a:tr h="257960">
                <a:tc>
                  <a:txBody>
                    <a:bodyPr/>
                    <a:lstStyle/>
                    <a:p>
                      <a:r>
                        <a:rPr lang="sv-SE" sz="1400" dirty="0" smtClean="0"/>
                        <a:t>Drosophila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dirty="0" smtClean="0"/>
                        <a:t>130,000,000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400" dirty="0" smtClean="0"/>
                        <a:t>130MB</a:t>
                      </a:r>
                      <a:endParaRPr lang="en-AU" sz="1400" dirty="0"/>
                    </a:p>
                  </a:txBody>
                  <a:tcPr/>
                </a:tc>
              </a:tr>
              <a:tr h="257960">
                <a:tc>
                  <a:txBody>
                    <a:bodyPr/>
                    <a:lstStyle/>
                    <a:p>
                      <a:r>
                        <a:rPr lang="en-AU" sz="1400" b="1" dirty="0" smtClean="0"/>
                        <a:t>Homo</a:t>
                      </a:r>
                      <a:r>
                        <a:rPr lang="en-AU" sz="1400" b="1" baseline="0" dirty="0" smtClean="0"/>
                        <a:t> sapiens</a:t>
                      </a:r>
                      <a:endParaRPr lang="en-A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sv-SE" sz="1400" b="1" dirty="0" smtClean="0"/>
                        <a:t>3,200,000,000</a:t>
                      </a:r>
                      <a:endParaRPr lang="en-A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400" b="1" dirty="0" smtClean="0"/>
                        <a:t>3.2GB</a:t>
                      </a:r>
                    </a:p>
                  </a:txBody>
                  <a:tcPr/>
                </a:tc>
              </a:tr>
              <a:tr h="257960">
                <a:tc>
                  <a:txBody>
                    <a:bodyPr/>
                    <a:lstStyle/>
                    <a:p>
                      <a:r>
                        <a:rPr lang="en-US" sz="1400" dirty="0"/>
                        <a:t>marbled </a:t>
                      </a:r>
                      <a:r>
                        <a:rPr lang="en-US" sz="1400" dirty="0" smtClean="0"/>
                        <a:t>lungfish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130,000,000,000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130Gb</a:t>
                      </a:r>
                    </a:p>
                  </a:txBody>
                  <a:tcPr anchor="ctr"/>
                </a:tc>
              </a:tr>
              <a:tr h="257960"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"</a:t>
                      </a:r>
                      <a:r>
                        <a:rPr lang="en-US" sz="1400" i="0" dirty="0"/>
                        <a:t>Amoeba" </a:t>
                      </a:r>
                      <a:r>
                        <a:rPr lang="en-US" sz="1400" i="0" dirty="0" err="1" smtClean="0"/>
                        <a:t>dubia</a:t>
                      </a:r>
                      <a:endParaRPr lang="en-US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670,000,000,000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670Gb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7836574">
            <a:off x="9718197" y="4245372"/>
            <a:ext cx="309216" cy="220853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8974938" y="4464299"/>
            <a:ext cx="100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FFFF"/>
                </a:solidFill>
              </a:rPr>
              <a:t>disputed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3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FFFF"/>
                </a:solidFill>
              </a:rPr>
              <a:t>Can we find a DNA sequence containing all </a:t>
            </a:r>
            <a:r>
              <a:rPr lang="en-AU" sz="2000" i="1" dirty="0">
                <a:solidFill>
                  <a:srgbClr val="FFFFFF"/>
                </a:solidFill>
              </a:rPr>
              <a:t>k</a:t>
            </a:r>
            <a:r>
              <a:rPr lang="en-AU" sz="2000" dirty="0">
                <a:solidFill>
                  <a:srgbClr val="FFFFFF"/>
                </a:solidFill>
              </a:rPr>
              <a:t>-</a:t>
            </a:r>
            <a:r>
              <a:rPr lang="en-AU" sz="2000" dirty="0" err="1">
                <a:solidFill>
                  <a:srgbClr val="FFFFFF"/>
                </a:solidFill>
              </a:rPr>
              <a:t>mers</a:t>
            </a:r>
            <a:r>
              <a:rPr lang="en-AU" sz="2000" dirty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smtClean="0">
                <a:solidFill>
                  <a:srgbClr val="FFFFFF"/>
                </a:solidFill>
              </a:rPr>
              <a:t>In </a:t>
            </a:r>
            <a:r>
              <a:rPr lang="en-AU" sz="2000" b="1" dirty="0">
                <a:solidFill>
                  <a:srgbClr val="FFFFFF"/>
                </a:solidFill>
              </a:rPr>
              <a:t>a </a:t>
            </a:r>
            <a:r>
              <a:rPr lang="en-AU" sz="2000" b="1" i="1" dirty="0">
                <a:solidFill>
                  <a:srgbClr val="FFFFFF"/>
                </a:solidFill>
              </a:rPr>
              <a:t>de </a:t>
            </a:r>
            <a:r>
              <a:rPr lang="en-AU" sz="2000" b="1" i="1" dirty="0" err="1">
                <a:solidFill>
                  <a:srgbClr val="FFFFFF"/>
                </a:solidFill>
              </a:rPr>
              <a:t>Bruijn</a:t>
            </a:r>
            <a:r>
              <a:rPr lang="en-AU" sz="2000" b="1" i="1" dirty="0">
                <a:solidFill>
                  <a:srgbClr val="FFFFFF"/>
                </a:solidFill>
              </a:rPr>
              <a:t> </a:t>
            </a:r>
            <a:r>
              <a:rPr lang="en-AU" sz="2000" b="1" dirty="0">
                <a:solidFill>
                  <a:srgbClr val="FFFFFF"/>
                </a:solidFill>
              </a:rPr>
              <a:t>graph, can we find a path that visits every edge of the graph exactly once</a:t>
            </a:r>
            <a:r>
              <a:rPr lang="en-AU" sz="2000" b="1" dirty="0" smtClean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err="1" smtClean="0">
                <a:solidFill>
                  <a:srgbClr val="FFFFFF"/>
                </a:solidFill>
              </a:rPr>
              <a:t>Eulerian</a:t>
            </a:r>
            <a:r>
              <a:rPr lang="en-AU" sz="2000" b="1" dirty="0" smtClean="0">
                <a:solidFill>
                  <a:srgbClr val="FFFFFF"/>
                </a:solidFill>
              </a:rPr>
              <a:t> path</a:t>
            </a:r>
          </a:p>
          <a:p>
            <a:r>
              <a:rPr lang="en-US" sz="2000" dirty="0"/>
              <a:t>a vertex </a:t>
            </a:r>
            <a:r>
              <a:rPr lang="en-US" sz="2000" i="1" dirty="0" smtClean="0"/>
              <a:t>v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 err="1"/>
              <a:t>semibalanced</a:t>
            </a:r>
            <a:r>
              <a:rPr lang="en-US" sz="2000" dirty="0"/>
              <a:t> if </a:t>
            </a:r>
            <a:r>
              <a:rPr lang="en-US" sz="2000" dirty="0" smtClean="0"/>
              <a:t>|</a:t>
            </a:r>
            <a:r>
              <a:rPr lang="en-US" sz="2000" dirty="0" err="1" smtClean="0"/>
              <a:t>indegree</a:t>
            </a:r>
            <a:r>
              <a:rPr lang="en-US" sz="2000" dirty="0" smtClean="0"/>
              <a:t>(v) – </a:t>
            </a:r>
            <a:r>
              <a:rPr lang="en-US" sz="2000" dirty="0" err="1" smtClean="0"/>
              <a:t>outdegree</a:t>
            </a:r>
            <a:r>
              <a:rPr lang="en-US" sz="2000" dirty="0" smtClean="0"/>
              <a:t>(v)| = 1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connected graph has an </a:t>
            </a:r>
            <a:r>
              <a:rPr lang="en-US" sz="2000" dirty="0" err="1"/>
              <a:t>Eulerian</a:t>
            </a:r>
            <a:r>
              <a:rPr lang="en-US" sz="2000" dirty="0"/>
              <a:t> path if and only if </a:t>
            </a:r>
            <a:r>
              <a:rPr lang="en-US" sz="2000" dirty="0" smtClean="0"/>
              <a:t>it contains </a:t>
            </a:r>
            <a:r>
              <a:rPr lang="en-US" sz="2000" dirty="0"/>
              <a:t>at most </a:t>
            </a:r>
            <a:r>
              <a:rPr lang="en-US" sz="2000" u="sng" dirty="0">
                <a:solidFill>
                  <a:srgbClr val="FF0000"/>
                </a:solidFill>
              </a:rPr>
              <a:t>two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semibalanced</a:t>
            </a:r>
            <a:r>
              <a:rPr lang="en-US" sz="2000" dirty="0"/>
              <a:t> vertices</a:t>
            </a:r>
            <a:endParaRPr lang="en-AU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7"/>
            <a:endCxn id="18" idx="4"/>
          </p:cNvCxnSpPr>
          <p:nvPr/>
        </p:nvCxnSpPr>
        <p:spPr>
          <a:xfrm flipV="1">
            <a:off x="6153415" y="5492557"/>
            <a:ext cx="618905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72320" y="4221429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58079" y="5190943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60029" y="3919815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58420" y="4221429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073929" y="5190943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1943" y="5794191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250" y="4793029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9099" y="4323930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320" y="4309108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82250" y="397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3935" y="4824778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95175" y="4678440"/>
            <a:ext cx="920305" cy="994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/>
          <p:cNvSpPr/>
          <p:nvPr/>
        </p:nvSpPr>
        <p:spPr>
          <a:xfrm>
            <a:off x="3105403" y="4665347"/>
            <a:ext cx="920305" cy="99402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7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FFFF"/>
                </a:solidFill>
              </a:rPr>
              <a:t>Can we find a DNA sequence containing all </a:t>
            </a:r>
            <a:r>
              <a:rPr lang="en-AU" sz="2000" i="1" dirty="0">
                <a:solidFill>
                  <a:srgbClr val="FFFFFF"/>
                </a:solidFill>
              </a:rPr>
              <a:t>k</a:t>
            </a:r>
            <a:r>
              <a:rPr lang="en-AU" sz="2000" dirty="0">
                <a:solidFill>
                  <a:srgbClr val="FFFFFF"/>
                </a:solidFill>
              </a:rPr>
              <a:t>-</a:t>
            </a:r>
            <a:r>
              <a:rPr lang="en-AU" sz="2000" dirty="0" err="1">
                <a:solidFill>
                  <a:srgbClr val="FFFFFF"/>
                </a:solidFill>
              </a:rPr>
              <a:t>mers</a:t>
            </a:r>
            <a:r>
              <a:rPr lang="en-AU" sz="2000" dirty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smtClean="0">
                <a:solidFill>
                  <a:srgbClr val="FFFFFF"/>
                </a:solidFill>
              </a:rPr>
              <a:t>In </a:t>
            </a:r>
            <a:r>
              <a:rPr lang="en-AU" sz="2000" b="1" dirty="0">
                <a:solidFill>
                  <a:srgbClr val="FFFFFF"/>
                </a:solidFill>
              </a:rPr>
              <a:t>a </a:t>
            </a:r>
            <a:r>
              <a:rPr lang="en-AU" sz="2000" b="1" i="1" dirty="0">
                <a:solidFill>
                  <a:srgbClr val="FFFFFF"/>
                </a:solidFill>
              </a:rPr>
              <a:t>de </a:t>
            </a:r>
            <a:r>
              <a:rPr lang="en-AU" sz="2000" b="1" i="1" dirty="0" err="1">
                <a:solidFill>
                  <a:srgbClr val="FFFFFF"/>
                </a:solidFill>
              </a:rPr>
              <a:t>Bruijn</a:t>
            </a:r>
            <a:r>
              <a:rPr lang="en-AU" sz="2000" b="1" i="1" dirty="0">
                <a:solidFill>
                  <a:srgbClr val="FFFFFF"/>
                </a:solidFill>
              </a:rPr>
              <a:t> </a:t>
            </a:r>
            <a:r>
              <a:rPr lang="en-AU" sz="2000" b="1" dirty="0">
                <a:solidFill>
                  <a:srgbClr val="FFFFFF"/>
                </a:solidFill>
              </a:rPr>
              <a:t>graph, can we find a path that visits every edge of the graph exactly once</a:t>
            </a:r>
            <a:r>
              <a:rPr lang="en-AU" sz="2000" b="1" dirty="0" smtClean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err="1" smtClean="0">
                <a:solidFill>
                  <a:srgbClr val="FFFFFF"/>
                </a:solidFill>
              </a:rPr>
              <a:t>Eulerian</a:t>
            </a:r>
            <a:r>
              <a:rPr lang="en-AU" sz="2000" b="1" dirty="0" smtClean="0">
                <a:solidFill>
                  <a:srgbClr val="FFFFFF"/>
                </a:solidFill>
              </a:rPr>
              <a:t> path</a:t>
            </a:r>
            <a:endParaRPr lang="en-AU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7"/>
            <a:endCxn id="18" idx="4"/>
          </p:cNvCxnSpPr>
          <p:nvPr/>
        </p:nvCxnSpPr>
        <p:spPr>
          <a:xfrm flipV="1">
            <a:off x="6153415" y="5492557"/>
            <a:ext cx="618905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72320" y="4221429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58079" y="5190943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60029" y="3919815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58420" y="4221429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073929" y="5190943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1943" y="5794191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250" y="4793029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9099" y="4323930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320" y="4309108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82250" y="397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3935" y="4824778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192" y="5714681"/>
            <a:ext cx="2239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ATG</a:t>
            </a:r>
            <a:r>
              <a:rPr lang="en-AU" sz="2800" u="sng" dirty="0" smtClean="0">
                <a:solidFill>
                  <a:srgbClr val="FF0000"/>
                </a:solidFill>
              </a:rPr>
              <a:t>GCGT</a:t>
            </a:r>
            <a:r>
              <a:rPr lang="en-AU" sz="2800" dirty="0" smtClean="0">
                <a:solidFill>
                  <a:srgbClr val="FF0000"/>
                </a:solidFill>
              </a:rPr>
              <a:t>GCA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291251" y="3492378"/>
            <a:ext cx="5439565" cy="3623096"/>
          </a:xfrm>
          <a:custGeom>
            <a:avLst/>
            <a:gdLst>
              <a:gd name="connsiteX0" fmla="*/ 0 w 5174993"/>
              <a:gd name="connsiteY0" fmla="*/ 1961606 h 3295117"/>
              <a:gd name="connsiteX1" fmla="*/ 1312268 w 5174993"/>
              <a:gd name="connsiteY1" fmla="*/ 2088602 h 3295117"/>
              <a:gd name="connsiteX2" fmla="*/ 2518708 w 5174993"/>
              <a:gd name="connsiteY2" fmla="*/ 3295059 h 3295117"/>
              <a:gd name="connsiteX3" fmla="*/ 3629903 w 5174993"/>
              <a:gd name="connsiteY3" fmla="*/ 2035687 h 3295117"/>
              <a:gd name="connsiteX4" fmla="*/ 3672235 w 5174993"/>
              <a:gd name="connsiteY4" fmla="*/ 236583 h 3295117"/>
              <a:gd name="connsiteX5" fmla="*/ 1344016 w 5174993"/>
              <a:gd name="connsiteY5" fmla="*/ 173085 h 3295117"/>
              <a:gd name="connsiteX6" fmla="*/ 1460427 w 5174993"/>
              <a:gd name="connsiteY6" fmla="*/ 1644117 h 3295117"/>
              <a:gd name="connsiteX7" fmla="*/ 5174993 w 5174993"/>
              <a:gd name="connsiteY7" fmla="*/ 1834611 h 329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4993" h="3295117">
                <a:moveTo>
                  <a:pt x="0" y="1961606"/>
                </a:moveTo>
                <a:lnTo>
                  <a:pt x="1312268" y="2088602"/>
                </a:lnTo>
                <a:cubicBezTo>
                  <a:pt x="1732053" y="2310844"/>
                  <a:pt x="2132436" y="3303878"/>
                  <a:pt x="2518708" y="3295059"/>
                </a:cubicBezTo>
                <a:cubicBezTo>
                  <a:pt x="2904980" y="3286240"/>
                  <a:pt x="3437649" y="2545433"/>
                  <a:pt x="3629903" y="2035687"/>
                </a:cubicBezTo>
                <a:cubicBezTo>
                  <a:pt x="3822158" y="1525941"/>
                  <a:pt x="4053216" y="547017"/>
                  <a:pt x="3672235" y="236583"/>
                </a:cubicBezTo>
                <a:cubicBezTo>
                  <a:pt x="3291254" y="-73851"/>
                  <a:pt x="1712651" y="-61504"/>
                  <a:pt x="1344016" y="173085"/>
                </a:cubicBezTo>
                <a:cubicBezTo>
                  <a:pt x="975381" y="407674"/>
                  <a:pt x="821931" y="1367196"/>
                  <a:pt x="1460427" y="1644117"/>
                </a:cubicBezTo>
                <a:cubicBezTo>
                  <a:pt x="2098923" y="1921038"/>
                  <a:pt x="5174993" y="1834611"/>
                  <a:pt x="5174993" y="1834611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>
          <a:xfrm>
            <a:off x="3291251" y="3492378"/>
            <a:ext cx="5439565" cy="3623096"/>
          </a:xfrm>
          <a:custGeom>
            <a:avLst/>
            <a:gdLst>
              <a:gd name="connsiteX0" fmla="*/ 0 w 5174993"/>
              <a:gd name="connsiteY0" fmla="*/ 1961606 h 3295117"/>
              <a:gd name="connsiteX1" fmla="*/ 1312268 w 5174993"/>
              <a:gd name="connsiteY1" fmla="*/ 2088602 h 3295117"/>
              <a:gd name="connsiteX2" fmla="*/ 2518708 w 5174993"/>
              <a:gd name="connsiteY2" fmla="*/ 3295059 h 3295117"/>
              <a:gd name="connsiteX3" fmla="*/ 3629903 w 5174993"/>
              <a:gd name="connsiteY3" fmla="*/ 2035687 h 3295117"/>
              <a:gd name="connsiteX4" fmla="*/ 3672235 w 5174993"/>
              <a:gd name="connsiteY4" fmla="*/ 236583 h 3295117"/>
              <a:gd name="connsiteX5" fmla="*/ 1344016 w 5174993"/>
              <a:gd name="connsiteY5" fmla="*/ 173085 h 3295117"/>
              <a:gd name="connsiteX6" fmla="*/ 1460427 w 5174993"/>
              <a:gd name="connsiteY6" fmla="*/ 1644117 h 3295117"/>
              <a:gd name="connsiteX7" fmla="*/ 5174993 w 5174993"/>
              <a:gd name="connsiteY7" fmla="*/ 1834611 h 3295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74993" h="3295117">
                <a:moveTo>
                  <a:pt x="0" y="1961606"/>
                </a:moveTo>
                <a:lnTo>
                  <a:pt x="1312268" y="2088602"/>
                </a:lnTo>
                <a:cubicBezTo>
                  <a:pt x="1732053" y="2310844"/>
                  <a:pt x="2132436" y="3303878"/>
                  <a:pt x="2518708" y="3295059"/>
                </a:cubicBezTo>
                <a:cubicBezTo>
                  <a:pt x="2904980" y="3286240"/>
                  <a:pt x="3437649" y="2545433"/>
                  <a:pt x="3629903" y="2035687"/>
                </a:cubicBezTo>
                <a:cubicBezTo>
                  <a:pt x="3822158" y="1525941"/>
                  <a:pt x="4053216" y="547017"/>
                  <a:pt x="3672235" y="236583"/>
                </a:cubicBezTo>
                <a:cubicBezTo>
                  <a:pt x="3291254" y="-73851"/>
                  <a:pt x="1712651" y="-61504"/>
                  <a:pt x="1344016" y="173085"/>
                </a:cubicBezTo>
                <a:cubicBezTo>
                  <a:pt x="975381" y="407674"/>
                  <a:pt x="821931" y="1367196"/>
                  <a:pt x="1460427" y="1644117"/>
                </a:cubicBezTo>
                <a:cubicBezTo>
                  <a:pt x="2098923" y="1921038"/>
                  <a:pt x="5174993" y="1834611"/>
                  <a:pt x="5174993" y="1834611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Freeform 32"/>
          <p:cNvSpPr/>
          <p:nvPr/>
        </p:nvSpPr>
        <p:spPr>
          <a:xfrm>
            <a:off x="3157423" y="3668991"/>
            <a:ext cx="5476420" cy="3391442"/>
          </a:xfrm>
          <a:custGeom>
            <a:avLst/>
            <a:gdLst>
              <a:gd name="connsiteX0" fmla="*/ 0 w 5090332"/>
              <a:gd name="connsiteY0" fmla="*/ 964608 h 2763913"/>
              <a:gd name="connsiteX1" fmla="*/ 1788495 w 5090332"/>
              <a:gd name="connsiteY1" fmla="*/ 1102187 h 2763913"/>
              <a:gd name="connsiteX2" fmla="*/ 3524076 w 5090332"/>
              <a:gd name="connsiteY2" fmla="*/ 1133936 h 2763913"/>
              <a:gd name="connsiteX3" fmla="*/ 3587573 w 5090332"/>
              <a:gd name="connsiteY3" fmla="*/ 139137 h 2763913"/>
              <a:gd name="connsiteX4" fmla="*/ 1714415 w 5090332"/>
              <a:gd name="connsiteY4" fmla="*/ 160303 h 2763913"/>
              <a:gd name="connsiteX5" fmla="*/ 1396931 w 5090332"/>
              <a:gd name="connsiteY5" fmla="*/ 1557254 h 2763913"/>
              <a:gd name="connsiteX6" fmla="*/ 2592789 w 5090332"/>
              <a:gd name="connsiteY6" fmla="*/ 2763712 h 2763913"/>
              <a:gd name="connsiteX7" fmla="*/ 3640487 w 5090332"/>
              <a:gd name="connsiteY7" fmla="*/ 1652501 h 2763913"/>
              <a:gd name="connsiteX8" fmla="*/ 5090332 w 5090332"/>
              <a:gd name="connsiteY8" fmla="*/ 1557254 h 276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0332" h="2763913">
                <a:moveTo>
                  <a:pt x="0" y="964608"/>
                </a:moveTo>
                <a:cubicBezTo>
                  <a:pt x="600574" y="1019287"/>
                  <a:pt x="1201149" y="1073966"/>
                  <a:pt x="1788495" y="1102187"/>
                </a:cubicBezTo>
                <a:cubicBezTo>
                  <a:pt x="2375841" y="1130408"/>
                  <a:pt x="3224230" y="1294444"/>
                  <a:pt x="3524076" y="1133936"/>
                </a:cubicBezTo>
                <a:cubicBezTo>
                  <a:pt x="3823922" y="973428"/>
                  <a:pt x="3889183" y="301409"/>
                  <a:pt x="3587573" y="139137"/>
                </a:cubicBezTo>
                <a:cubicBezTo>
                  <a:pt x="3285963" y="-23135"/>
                  <a:pt x="2079522" y="-76050"/>
                  <a:pt x="1714415" y="160303"/>
                </a:cubicBezTo>
                <a:cubicBezTo>
                  <a:pt x="1349308" y="396656"/>
                  <a:pt x="1250535" y="1123353"/>
                  <a:pt x="1396931" y="1557254"/>
                </a:cubicBezTo>
                <a:cubicBezTo>
                  <a:pt x="1543327" y="1991155"/>
                  <a:pt x="2218863" y="2747837"/>
                  <a:pt x="2592789" y="2763712"/>
                </a:cubicBezTo>
                <a:cubicBezTo>
                  <a:pt x="2966715" y="2779587"/>
                  <a:pt x="3224230" y="1853577"/>
                  <a:pt x="3640487" y="1652501"/>
                </a:cubicBezTo>
                <a:cubicBezTo>
                  <a:pt x="4056744" y="1451425"/>
                  <a:pt x="5090332" y="1557254"/>
                  <a:pt x="5090332" y="1557254"/>
                </a:cubicBezTo>
              </a:path>
            </a:pathLst>
          </a:custGeom>
          <a:ln w="7620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3366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rgbClr val="FFFFFF"/>
                </a:solidFill>
              </a:rPr>
              <a:t>Can we find a DNA sequence containing all </a:t>
            </a:r>
            <a:r>
              <a:rPr lang="en-AU" sz="2000" i="1" dirty="0">
                <a:solidFill>
                  <a:srgbClr val="FFFFFF"/>
                </a:solidFill>
              </a:rPr>
              <a:t>k</a:t>
            </a:r>
            <a:r>
              <a:rPr lang="en-AU" sz="2000" dirty="0">
                <a:solidFill>
                  <a:srgbClr val="FFFFFF"/>
                </a:solidFill>
              </a:rPr>
              <a:t>-</a:t>
            </a:r>
            <a:r>
              <a:rPr lang="en-AU" sz="2000" dirty="0" err="1">
                <a:solidFill>
                  <a:srgbClr val="FFFFFF"/>
                </a:solidFill>
              </a:rPr>
              <a:t>mers</a:t>
            </a:r>
            <a:r>
              <a:rPr lang="en-AU" sz="2000" dirty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smtClean="0">
                <a:solidFill>
                  <a:srgbClr val="FFFFFF"/>
                </a:solidFill>
              </a:rPr>
              <a:t>In </a:t>
            </a:r>
            <a:r>
              <a:rPr lang="en-AU" sz="2000" b="1" dirty="0">
                <a:solidFill>
                  <a:srgbClr val="FFFFFF"/>
                </a:solidFill>
              </a:rPr>
              <a:t>a </a:t>
            </a:r>
            <a:r>
              <a:rPr lang="en-AU" sz="2000" b="1" i="1" dirty="0">
                <a:solidFill>
                  <a:srgbClr val="FFFFFF"/>
                </a:solidFill>
              </a:rPr>
              <a:t>de </a:t>
            </a:r>
            <a:r>
              <a:rPr lang="en-AU" sz="2000" b="1" i="1" dirty="0" err="1">
                <a:solidFill>
                  <a:srgbClr val="FFFFFF"/>
                </a:solidFill>
              </a:rPr>
              <a:t>Bruijn</a:t>
            </a:r>
            <a:r>
              <a:rPr lang="en-AU" sz="2000" b="1" i="1" dirty="0">
                <a:solidFill>
                  <a:srgbClr val="FFFFFF"/>
                </a:solidFill>
              </a:rPr>
              <a:t> </a:t>
            </a:r>
            <a:r>
              <a:rPr lang="en-AU" sz="2000" b="1" dirty="0">
                <a:solidFill>
                  <a:srgbClr val="FFFFFF"/>
                </a:solidFill>
              </a:rPr>
              <a:t>graph, can we find a path that visits every edge of the graph exactly once</a:t>
            </a:r>
            <a:r>
              <a:rPr lang="en-AU" sz="2000" b="1" dirty="0" smtClean="0">
                <a:solidFill>
                  <a:srgbClr val="FFFFFF"/>
                </a:solidFill>
              </a:rPr>
              <a:t>?</a:t>
            </a:r>
          </a:p>
          <a:p>
            <a:pPr>
              <a:buFont typeface="Wingdings" charset="0"/>
              <a:buChar char="à"/>
            </a:pPr>
            <a:r>
              <a:rPr lang="en-AU" sz="2000" b="1" dirty="0" err="1" smtClean="0">
                <a:solidFill>
                  <a:srgbClr val="FFFFFF"/>
                </a:solidFill>
              </a:rPr>
              <a:t>Eulerian</a:t>
            </a:r>
            <a:r>
              <a:rPr lang="en-AU" sz="2000" b="1" dirty="0" smtClean="0">
                <a:solidFill>
                  <a:srgbClr val="FFFFFF"/>
                </a:solidFill>
              </a:rPr>
              <a:t> path</a:t>
            </a:r>
          </a:p>
          <a:p>
            <a:pPr marL="0" indent="0">
              <a:buNone/>
            </a:pPr>
            <a:endParaRPr lang="en-AU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8160" y="2910315"/>
            <a:ext cx="10170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 ATG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,  TGG,  TGC,  GTG,  GGC,  GCA,  GCG,  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18" y="4032109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0183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65967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38535" y="616352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70710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30624" y="4889329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707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56810" y="3618201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05056" y="5190943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4"/>
            <a:endCxn id="17" idx="1"/>
          </p:cNvCxnSpPr>
          <p:nvPr/>
        </p:nvCxnSpPr>
        <p:spPr>
          <a:xfrm>
            <a:off x="4967577" y="5492557"/>
            <a:ext cx="759297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7"/>
            <a:endCxn id="18" idx="4"/>
          </p:cNvCxnSpPr>
          <p:nvPr/>
        </p:nvCxnSpPr>
        <p:spPr>
          <a:xfrm flipV="1">
            <a:off x="6153415" y="5492557"/>
            <a:ext cx="618905" cy="759307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72320" y="4221429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58079" y="5190943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60029" y="3919815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58420" y="4221429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073929" y="5190943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47388" y="4889329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66034" y="5786775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91943" y="5794191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82250" y="4793029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59099" y="4323930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72320" y="4309108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82250" y="39715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23935" y="4824778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60192" y="5714681"/>
            <a:ext cx="2239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ATG</a:t>
            </a:r>
            <a:r>
              <a:rPr lang="en-AU" sz="2800" u="sng" dirty="0" smtClean="0">
                <a:solidFill>
                  <a:srgbClr val="FF0000"/>
                </a:solidFill>
              </a:rPr>
              <a:t>GCGT</a:t>
            </a:r>
            <a:r>
              <a:rPr lang="en-AU" sz="2800" dirty="0" smtClean="0">
                <a:solidFill>
                  <a:srgbClr val="FF0000"/>
                </a:solidFill>
              </a:rPr>
              <a:t>GCA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60192" y="6486423"/>
            <a:ext cx="2239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rgbClr val="3366FF"/>
                </a:solidFill>
              </a:rPr>
              <a:t>ATG</a:t>
            </a:r>
            <a:r>
              <a:rPr lang="en-AU" sz="2800" u="sng" dirty="0" smtClean="0">
                <a:solidFill>
                  <a:srgbClr val="3366FF"/>
                </a:solidFill>
              </a:rPr>
              <a:t>CGTG</a:t>
            </a:r>
            <a:r>
              <a:rPr lang="en-AU" sz="2800" dirty="0" smtClean="0">
                <a:solidFill>
                  <a:srgbClr val="3366FF"/>
                </a:solidFill>
              </a:rPr>
              <a:t>GCA</a:t>
            </a:r>
            <a:endParaRPr lang="en-AU" sz="2800" dirty="0">
              <a:solidFill>
                <a:srgbClr val="3366FF"/>
              </a:solidFill>
            </a:endParaRPr>
          </a:p>
        </p:txBody>
      </p:sp>
      <p:sp>
        <p:nvSpPr>
          <p:cNvPr id="3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26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Underlying assumptions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Four </a:t>
            </a:r>
            <a:r>
              <a:rPr lang="en-US" sz="2400" dirty="0"/>
              <a:t>hidden assumptions that do </a:t>
            </a:r>
            <a:r>
              <a:rPr lang="en-US" sz="2400" b="1" dirty="0"/>
              <a:t>not</a:t>
            </a:r>
            <a:r>
              <a:rPr lang="en-US" sz="2400" dirty="0"/>
              <a:t> hold for next-generation </a:t>
            </a:r>
            <a:r>
              <a:rPr lang="en-US" sz="2400" dirty="0" smtClean="0"/>
              <a:t>sequencing We </a:t>
            </a:r>
            <a:r>
              <a:rPr lang="en-US" sz="2400" dirty="0"/>
              <a:t>took for granted </a:t>
            </a:r>
            <a:r>
              <a:rPr lang="en-US" sz="2400" dirty="0" smtClean="0"/>
              <a:t>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can generate all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present in the </a:t>
            </a:r>
            <a:r>
              <a:rPr lang="en-US" sz="2000" dirty="0" smtClean="0"/>
              <a:t>genome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are error </a:t>
            </a:r>
            <a:r>
              <a:rPr lang="en-US" sz="2000" dirty="0" smtClean="0"/>
              <a:t>free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each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</a:t>
            </a:r>
            <a:r>
              <a:rPr lang="en-US" sz="2000" dirty="0"/>
              <a:t> appears at most once in the genome 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genome consists of a single chromosome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5715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70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Underlying assumptions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Four </a:t>
            </a:r>
            <a:r>
              <a:rPr lang="en-US" sz="2400" dirty="0"/>
              <a:t>hidden assumptions that do not hold for next-generation </a:t>
            </a:r>
            <a:r>
              <a:rPr lang="en-US" sz="2400" dirty="0" smtClean="0"/>
              <a:t>sequencing We </a:t>
            </a:r>
            <a:r>
              <a:rPr lang="en-US" sz="2400" dirty="0"/>
              <a:t>took for granted </a:t>
            </a:r>
            <a:r>
              <a:rPr lang="en-US" sz="2400" dirty="0" smtClean="0"/>
              <a:t>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we </a:t>
            </a:r>
            <a:r>
              <a:rPr lang="en-US" sz="2000" dirty="0"/>
              <a:t>can generate all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present in the </a:t>
            </a:r>
            <a:r>
              <a:rPr lang="en-US" sz="2000" dirty="0" smtClean="0"/>
              <a:t>genome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all </a:t>
            </a:r>
            <a:r>
              <a:rPr lang="en-US" sz="2000" i="1" dirty="0"/>
              <a:t>k</a:t>
            </a:r>
            <a:r>
              <a:rPr lang="en-US" sz="2000" dirty="0"/>
              <a:t>-</a:t>
            </a:r>
            <a:r>
              <a:rPr lang="en-US" sz="2000" dirty="0" err="1"/>
              <a:t>mers</a:t>
            </a:r>
            <a:r>
              <a:rPr lang="en-US" sz="2000" dirty="0"/>
              <a:t> are error </a:t>
            </a:r>
            <a:r>
              <a:rPr lang="en-US" sz="2000" dirty="0" smtClean="0"/>
              <a:t>free</a:t>
            </a:r>
          </a:p>
          <a:p>
            <a:pPr marL="514350" indent="-457200"/>
            <a:endParaRPr lang="en-US" dirty="0"/>
          </a:p>
          <a:p>
            <a:pPr marL="514350" indent="-457200"/>
            <a:r>
              <a:rPr lang="en-US" sz="2400" dirty="0" smtClean="0"/>
              <a:t>That is the reason that we do not choose the longest possible </a:t>
            </a:r>
            <a:r>
              <a:rPr lang="en-US" sz="2400" i="1" dirty="0" smtClean="0"/>
              <a:t>k-</a:t>
            </a:r>
            <a:r>
              <a:rPr lang="en-US" sz="2400" dirty="0" err="1" smtClean="0"/>
              <a:t>mer</a:t>
            </a:r>
            <a:endParaRPr lang="en-US" sz="2400" dirty="0" smtClean="0"/>
          </a:p>
          <a:p>
            <a:pPr marL="514350" indent="-457200"/>
            <a:r>
              <a:rPr lang="en-US" sz="2400" dirty="0" smtClean="0"/>
              <a:t>The smaller the </a:t>
            </a:r>
            <a:r>
              <a:rPr lang="en-US" sz="2400" i="1" dirty="0" smtClean="0"/>
              <a:t>k</a:t>
            </a:r>
            <a:r>
              <a:rPr lang="en-US" sz="2400" dirty="0" smtClean="0"/>
              <a:t>-</a:t>
            </a:r>
            <a:r>
              <a:rPr lang="en-US" sz="2400" dirty="0" err="1" smtClean="0"/>
              <a:t>mer</a:t>
            </a:r>
            <a:r>
              <a:rPr lang="en-US" sz="2400" dirty="0" smtClean="0"/>
              <a:t> the higher the possibility that we see all </a:t>
            </a:r>
            <a:r>
              <a:rPr lang="en-US" sz="2400" i="1" dirty="0" smtClean="0"/>
              <a:t>k</a:t>
            </a:r>
            <a:r>
              <a:rPr lang="en-US" sz="2400" dirty="0" smtClean="0"/>
              <a:t>-</a:t>
            </a:r>
            <a:r>
              <a:rPr lang="en-US" sz="2400" dirty="0" err="1" smtClean="0"/>
              <a:t>mers</a:t>
            </a:r>
            <a:endParaRPr lang="en-AU" dirty="0" smtClean="0"/>
          </a:p>
          <a:p>
            <a:pPr marL="514350" indent="-457200"/>
            <a:r>
              <a:rPr lang="en-AU" sz="2400" dirty="0" smtClean="0"/>
              <a:t>Errors: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3551" y="5772864"/>
            <a:ext cx="1945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ATGGC</a:t>
            </a:r>
            <a:r>
              <a:rPr lang="en-AU" sz="2400" dirty="0">
                <a:solidFill>
                  <a:srgbClr val="FF0000"/>
                </a:solidFill>
              </a:rPr>
              <a:t>G</a:t>
            </a:r>
            <a:r>
              <a:rPr lang="en-AU" sz="2400" dirty="0">
                <a:solidFill>
                  <a:schemeClr val="bg1"/>
                </a:solidFill>
              </a:rPr>
              <a:t>TGCA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1952" y="5309205"/>
            <a:ext cx="590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ATG   TGG   GGC   GC</a:t>
            </a:r>
            <a:r>
              <a:rPr lang="en-AU" sz="2400" dirty="0" smtClean="0">
                <a:solidFill>
                  <a:srgbClr val="FF0000"/>
                </a:solidFill>
              </a:rPr>
              <a:t>G  </a:t>
            </a:r>
            <a:r>
              <a:rPr lang="en-AU" sz="2400" dirty="0" smtClean="0">
                <a:solidFill>
                  <a:schemeClr val="bg1"/>
                </a:solidFill>
              </a:rPr>
              <a:t> C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chemeClr val="bg1"/>
                </a:solidFill>
              </a:rPr>
              <a:t>T   </a:t>
            </a:r>
            <a:r>
              <a:rPr lang="en-AU" sz="2400" dirty="0" smtClean="0">
                <a:solidFill>
                  <a:srgbClr val="FF0000"/>
                </a:solidFill>
              </a:rPr>
              <a:t>G</a:t>
            </a:r>
            <a:r>
              <a:rPr lang="en-AU" sz="2400" dirty="0" smtClean="0">
                <a:solidFill>
                  <a:schemeClr val="bg1"/>
                </a:solidFill>
              </a:rPr>
              <a:t>TG   TGC   GCA</a:t>
            </a:r>
            <a:endParaRPr lang="en-AU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28218" y="5654458"/>
            <a:ext cx="1121778" cy="303750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60192" y="577087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Mostly unaffected k-</a:t>
            </a:r>
            <a:r>
              <a:rPr lang="en-AU" dirty="0" err="1" smtClean="0">
                <a:solidFill>
                  <a:schemeClr val="bg1"/>
                </a:solidFill>
              </a:rPr>
              <a:t>mers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14014" y="6156096"/>
            <a:ext cx="1945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ATGGC</a:t>
            </a:r>
            <a:r>
              <a:rPr lang="en-AU" sz="2400" dirty="0">
                <a:solidFill>
                  <a:srgbClr val="FF0000"/>
                </a:solidFill>
              </a:rPr>
              <a:t>G</a:t>
            </a:r>
            <a:r>
              <a:rPr lang="en-AU" sz="2400" dirty="0">
                <a:solidFill>
                  <a:schemeClr val="bg1"/>
                </a:solidFill>
              </a:rPr>
              <a:t>TGCA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28218" y="6156096"/>
            <a:ext cx="1323734" cy="278346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23366" y="6571131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100% affected k-</a:t>
            </a:r>
            <a:r>
              <a:rPr lang="en-AU" dirty="0" err="1" smtClean="0">
                <a:solidFill>
                  <a:schemeClr val="bg1"/>
                </a:solidFill>
              </a:rPr>
              <a:t>mers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2205" y="5403532"/>
            <a:ext cx="5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K=3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65211" y="6255705"/>
            <a:ext cx="653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K=10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770" y="244668"/>
            <a:ext cx="9868469" cy="208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Each k-</a:t>
            </a:r>
            <a:r>
              <a:rPr lang="en-AU" sz="2000" dirty="0" err="1"/>
              <a:t>mer</a:t>
            </a:r>
            <a:r>
              <a:rPr lang="en-AU" sz="2000" dirty="0"/>
              <a:t> appears at most once in the genome </a:t>
            </a:r>
            <a:r>
              <a:rPr lang="en-AU" sz="2000" dirty="0">
                <a:sym typeface="Wingdings"/>
              </a:rPr>
              <a:t> </a:t>
            </a:r>
            <a:r>
              <a:rPr lang="en-AU" sz="2000" dirty="0" smtClean="0">
                <a:sym typeface="Wingdings"/>
              </a:rPr>
              <a:t>repeats</a:t>
            </a:r>
          </a:p>
          <a:p>
            <a:r>
              <a:rPr lang="en-AU" sz="2000" b="1" dirty="0" smtClean="0">
                <a:solidFill>
                  <a:srgbClr val="FFFFFF"/>
                </a:solidFill>
                <a:sym typeface="Wingdings"/>
              </a:rPr>
              <a:t>This is most often not true</a:t>
            </a:r>
          </a:p>
          <a:p>
            <a:r>
              <a:rPr lang="en-AU" sz="2000" b="1" dirty="0" smtClean="0">
                <a:solidFill>
                  <a:srgbClr val="FFFFFF"/>
                </a:solidFill>
              </a:rPr>
              <a:t>This is known as k-</a:t>
            </a:r>
            <a:r>
              <a:rPr lang="en-AU" sz="2000" b="1" dirty="0" err="1" smtClean="0">
                <a:solidFill>
                  <a:srgbClr val="FFFFFF"/>
                </a:solidFill>
              </a:rPr>
              <a:t>mer</a:t>
            </a:r>
            <a:r>
              <a:rPr lang="en-AU" sz="2000" b="1" dirty="0" smtClean="0">
                <a:solidFill>
                  <a:srgbClr val="FFFFFF"/>
                </a:solidFill>
              </a:rPr>
              <a:t> multiplicity</a:t>
            </a:r>
            <a:endParaRPr lang="en-AU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AU" sz="16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764" y="1598831"/>
            <a:ext cx="7942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i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k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-</a:t>
            </a:r>
            <a:r>
              <a:rPr lang="en-AU" sz="2000" b="1" dirty="0" err="1" smtClean="0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:    </a:t>
            </a:r>
          </a:p>
          <a:p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ATG, 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GCA, </a:t>
            </a:r>
            <a:endParaRPr lang="en-AU" sz="2000" b="1" dirty="0" smtClean="0">
              <a:solidFill>
                <a:srgbClr val="FFFFFF"/>
              </a:solidFill>
              <a:latin typeface="Gill Sans Light"/>
              <a:cs typeface="Gill Sans Light"/>
            </a:endParaRPr>
          </a:p>
          <a:p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TGC, </a:t>
            </a:r>
            <a:r>
              <a:rPr lang="en-AU" sz="2000" b="1" dirty="0" smtClean="0">
                <a:solidFill>
                  <a:srgbClr val="008000"/>
                </a:solidFill>
                <a:latin typeface="Gill Sans Light"/>
                <a:cs typeface="Gill Sans Light"/>
              </a:rPr>
              <a:t>TGC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GTG,</a:t>
            </a:r>
            <a:r>
              <a:rPr lang="en-AU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 </a:t>
            </a:r>
            <a:r>
              <a:rPr lang="en-AU" sz="2000" b="1" dirty="0" smtClean="0">
                <a:solidFill>
                  <a:srgbClr val="008000"/>
                </a:solidFill>
                <a:latin typeface="Gill Sans Light"/>
                <a:cs typeface="Gill Sans Light"/>
              </a:rPr>
              <a:t>GTG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, GCG, </a:t>
            </a:r>
            <a:r>
              <a:rPr lang="en-AU" sz="2000" b="1" dirty="0" smtClean="0">
                <a:solidFill>
                  <a:srgbClr val="008000"/>
                </a:solidFill>
                <a:latin typeface="Gill Sans Light"/>
                <a:cs typeface="Gill Sans Light"/>
              </a:rPr>
              <a:t>GCG</a:t>
            </a:r>
            <a:r>
              <a:rPr lang="en-AU" sz="2000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,</a:t>
            </a:r>
            <a:r>
              <a:rPr lang="en-AU" sz="2000" b="1" dirty="0" smtClean="0">
                <a:solidFill>
                  <a:srgbClr val="FFFFFF"/>
                </a:solidFill>
                <a:latin typeface="Gill Sans Light"/>
                <a:cs typeface="Gill Sans Light"/>
              </a:rPr>
              <a:t> CGT, </a:t>
            </a:r>
            <a:r>
              <a:rPr lang="en-AU" sz="2000" b="1" dirty="0" smtClean="0">
                <a:solidFill>
                  <a:srgbClr val="008000"/>
                </a:solidFill>
                <a:latin typeface="Gill Sans Light"/>
                <a:cs typeface="Gill Sans Light"/>
              </a:rPr>
              <a:t>CGT</a:t>
            </a:r>
          </a:p>
          <a:p>
            <a:pPr algn="ctr"/>
            <a:endParaRPr lang="en-AU" sz="2000" dirty="0">
              <a:solidFill>
                <a:srgbClr val="FFFFFF"/>
              </a:solidFill>
              <a:latin typeface="Gill Sans Light"/>
              <a:cs typeface="Gill Sans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583" y="3606453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Distinct (k-1)-</a:t>
            </a:r>
            <a:r>
              <a:rPr lang="en-AU" b="1" dirty="0" err="1">
                <a:solidFill>
                  <a:srgbClr val="FFFFFF"/>
                </a:solidFill>
                <a:latin typeface="Gill Sans Light"/>
                <a:cs typeface="Gill Sans Light"/>
              </a:rPr>
              <a:t>mers</a:t>
            </a:r>
            <a:r>
              <a:rPr lang="en-AU" b="1" dirty="0">
                <a:solidFill>
                  <a:srgbClr val="FFFFFF"/>
                </a:solidFill>
                <a:latin typeface="Gill Sans Light"/>
                <a:cs typeface="Gill Sans Light"/>
              </a:rPr>
              <a:t>: </a:t>
            </a:r>
          </a:p>
          <a:p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3328802" y="446367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AT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692932" y="446367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TG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97675" y="446367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GC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057589" y="4463673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CA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97675" y="3192545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CG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683775" y="3192545"/>
            <a:ext cx="603219" cy="60322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 smtClean="0">
                <a:solidFill>
                  <a:schemeClr val="tx1"/>
                </a:solidFill>
              </a:rPr>
              <a:t>GT</a:t>
            </a:r>
            <a:endParaRPr lang="en-AU" sz="1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10" idx="6"/>
            <a:endCxn id="12" idx="2"/>
          </p:cNvCxnSpPr>
          <p:nvPr/>
        </p:nvCxnSpPr>
        <p:spPr>
          <a:xfrm>
            <a:off x="3932021" y="4765287"/>
            <a:ext cx="76091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0"/>
            <a:endCxn id="20" idx="4"/>
          </p:cNvCxnSpPr>
          <p:nvPr/>
        </p:nvCxnSpPr>
        <p:spPr>
          <a:xfrm flipV="1">
            <a:off x="6799285" y="3795773"/>
            <a:ext cx="0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5285044" y="4765287"/>
            <a:ext cx="121263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1" idx="6"/>
          </p:cNvCxnSpPr>
          <p:nvPr/>
        </p:nvCxnSpPr>
        <p:spPr>
          <a:xfrm flipH="1">
            <a:off x="5286994" y="3494159"/>
            <a:ext cx="1210681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4"/>
            <a:endCxn id="12" idx="0"/>
          </p:cNvCxnSpPr>
          <p:nvPr/>
        </p:nvCxnSpPr>
        <p:spPr>
          <a:xfrm>
            <a:off x="4985385" y="3795773"/>
            <a:ext cx="9157" cy="66790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>
            <a:off x="7100894" y="4765287"/>
            <a:ext cx="956695" cy="0"/>
          </a:xfrm>
          <a:prstGeom prst="straightConnector1">
            <a:avLst/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74353" y="4463673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ATG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09215" y="4367373"/>
            <a:ext cx="6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TGC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49551" y="3915201"/>
            <a:ext cx="64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GTG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799285" y="3883452"/>
            <a:ext cx="6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GCG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09215" y="3545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CGT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50900" y="4399122"/>
            <a:ext cx="67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Gill Sans Light"/>
                <a:cs typeface="Gill Sans Light"/>
              </a:rPr>
              <a:t>GCA</a:t>
            </a:r>
            <a:endParaRPr lang="en-AU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6077" y="5659475"/>
            <a:ext cx="283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A</a:t>
            </a:r>
            <a:r>
              <a:rPr lang="en-AU" sz="2800" dirty="0" smtClean="0">
                <a:solidFill>
                  <a:srgbClr val="FF0000"/>
                </a:solidFill>
              </a:rPr>
              <a:t>TGCG</a:t>
            </a:r>
            <a:r>
              <a:rPr lang="en-AU" sz="2800" dirty="0" smtClean="0">
                <a:solidFill>
                  <a:srgbClr val="FF6600"/>
                </a:solidFill>
              </a:rPr>
              <a:t>TGCG</a:t>
            </a:r>
            <a:r>
              <a:rPr lang="en-AU" sz="2800" dirty="0" smtClean="0">
                <a:solidFill>
                  <a:schemeClr val="bg1"/>
                </a:solidFill>
              </a:rPr>
              <a:t>TGCA</a:t>
            </a:r>
            <a:endParaRPr lang="en-AU" sz="2800" dirty="0">
              <a:solidFill>
                <a:schemeClr val="bg1"/>
              </a:solidFill>
            </a:endParaRPr>
          </a:p>
        </p:txBody>
      </p:sp>
      <p:cxnSp>
        <p:nvCxnSpPr>
          <p:cNvPr id="15" name="Curved Connector 14"/>
          <p:cNvCxnSpPr>
            <a:stCxn id="12" idx="5"/>
            <a:endCxn id="18" idx="3"/>
          </p:cNvCxnSpPr>
          <p:nvPr/>
        </p:nvCxnSpPr>
        <p:spPr>
          <a:xfrm rot="16200000" flipH="1">
            <a:off x="5896913" y="4289459"/>
            <a:ext cx="12700" cy="1378202"/>
          </a:xfrm>
          <a:prstGeom prst="curvedConnector3">
            <a:avLst>
              <a:gd name="adj1" fmla="val 2495598"/>
            </a:avLst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1"/>
            <a:endCxn id="20" idx="3"/>
          </p:cNvCxnSpPr>
          <p:nvPr/>
        </p:nvCxnSpPr>
        <p:spPr>
          <a:xfrm rot="5400000" flipH="1" flipV="1">
            <a:off x="6163723" y="4129723"/>
            <a:ext cx="844582" cy="12700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0" idx="1"/>
            <a:endCxn id="21" idx="7"/>
          </p:cNvCxnSpPr>
          <p:nvPr/>
        </p:nvCxnSpPr>
        <p:spPr>
          <a:xfrm rot="16200000" flipV="1">
            <a:off x="5892335" y="2587206"/>
            <a:ext cx="12700" cy="1387359"/>
          </a:xfrm>
          <a:prstGeom prst="curvedConnector3">
            <a:avLst>
              <a:gd name="adj1" fmla="val 2495598"/>
            </a:avLst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12" idx="1"/>
          </p:cNvCxnSpPr>
          <p:nvPr/>
        </p:nvCxnSpPr>
        <p:spPr>
          <a:xfrm rot="10800000" flipH="1" flipV="1">
            <a:off x="4683775" y="3494158"/>
            <a:ext cx="97496" cy="1057855"/>
          </a:xfrm>
          <a:prstGeom prst="curvedConnector4">
            <a:avLst>
              <a:gd name="adj1" fmla="val -234471"/>
              <a:gd name="adj2" fmla="val 60080"/>
            </a:avLst>
          </a:prstGeom>
          <a:ln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3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‹#›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7F887-9484-EE4E-9185-A6CB3DFE79EE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84" y="2097982"/>
            <a:ext cx="10053670" cy="5177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938" y="6300535"/>
            <a:ext cx="1244600" cy="67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738" y="394562"/>
            <a:ext cx="1701800" cy="7112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34433" y="2285833"/>
            <a:ext cx="9619774" cy="44699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AU" dirty="0" smtClean="0">
                <a:latin typeface="Gill Sans Light"/>
                <a:cs typeface="Gill Sans Light"/>
              </a:rPr>
              <a:t>Questions?</a:t>
            </a:r>
          </a:p>
          <a:p>
            <a:pPr marL="457200" lvl="1" indent="0">
              <a:buNone/>
            </a:pPr>
            <a:endParaRPr lang="en-AU" sz="2000" dirty="0">
              <a:latin typeface="Gill Sans Light"/>
              <a:cs typeface="Gill Sans Light"/>
            </a:endParaRPr>
          </a:p>
          <a:p>
            <a:pPr marL="457200" lvl="1" indent="0">
              <a:buNone/>
            </a:pPr>
            <a:r>
              <a:rPr lang="en-AU" sz="2000" b="1" dirty="0" smtClean="0">
                <a:latin typeface="Gill Sans Light"/>
                <a:cs typeface="Gill Sans Light"/>
              </a:rPr>
              <a:t>References</a:t>
            </a:r>
          </a:p>
          <a:p>
            <a:pPr marL="0" indent="0">
              <a:buNone/>
            </a:pPr>
            <a:r>
              <a:rPr lang="en-AU" sz="1400" dirty="0" smtClean="0">
                <a:latin typeface="Gill Sans Light"/>
                <a:cs typeface="Gill Sans Light"/>
              </a:rPr>
              <a:t>	How </a:t>
            </a:r>
            <a:r>
              <a:rPr lang="en-AU" sz="1400" dirty="0">
                <a:latin typeface="Gill Sans Light"/>
                <a:cs typeface="Gill Sans Light"/>
              </a:rPr>
              <a:t>to apply de </a:t>
            </a:r>
            <a:r>
              <a:rPr lang="en-AU" sz="1400" dirty="0" err="1">
                <a:latin typeface="Gill Sans Light"/>
                <a:cs typeface="Gill Sans Light"/>
              </a:rPr>
              <a:t>Bruijn</a:t>
            </a:r>
            <a:r>
              <a:rPr lang="en-AU" sz="1400" dirty="0">
                <a:latin typeface="Gill Sans Light"/>
                <a:cs typeface="Gill Sans Light"/>
              </a:rPr>
              <a:t> graphs to genome </a:t>
            </a:r>
            <a:r>
              <a:rPr lang="en-AU" sz="1400" dirty="0" smtClean="0">
                <a:latin typeface="Gill Sans Light"/>
                <a:cs typeface="Gill Sans Light"/>
              </a:rPr>
              <a:t>assembly. Phillip </a:t>
            </a:r>
            <a:r>
              <a:rPr lang="en-AU" sz="1400" dirty="0">
                <a:latin typeface="Gill Sans Light"/>
                <a:cs typeface="Gill Sans Light"/>
              </a:rPr>
              <a:t>E C Compeau, </a:t>
            </a:r>
            <a:r>
              <a:rPr lang="en-AU" sz="1400" dirty="0" smtClean="0">
                <a:latin typeface="Gill Sans Light"/>
                <a:cs typeface="Gill Sans Light"/>
              </a:rPr>
              <a:t>Pavel </a:t>
            </a:r>
            <a:r>
              <a:rPr lang="en-AU" sz="1400" dirty="0">
                <a:latin typeface="Gill Sans Light"/>
                <a:cs typeface="Gill Sans Light"/>
              </a:rPr>
              <a:t>A Pevzner </a:t>
            </a:r>
            <a:r>
              <a:rPr lang="en-AU" sz="1400" dirty="0" smtClean="0">
                <a:latin typeface="Gill Sans Light"/>
                <a:cs typeface="Gill Sans Light"/>
              </a:rPr>
              <a:t>&amp; </a:t>
            </a:r>
            <a:r>
              <a:rPr lang="en-AU" sz="1400" dirty="0">
                <a:latin typeface="Gill Sans Light"/>
                <a:cs typeface="Gill Sans Light"/>
              </a:rPr>
              <a:t>Glenn </a:t>
            </a:r>
            <a:r>
              <a:rPr lang="en-AU" sz="1400" dirty="0" smtClean="0">
                <a:latin typeface="Gill Sans Light"/>
                <a:cs typeface="Gill Sans Light"/>
              </a:rPr>
              <a:t>Tesler. </a:t>
            </a:r>
            <a:r>
              <a:rPr lang="en-AU" sz="1400" i="1" dirty="0" smtClean="0">
                <a:latin typeface="Gill Sans Light"/>
                <a:cs typeface="Gill Sans Light"/>
              </a:rPr>
              <a:t>Nature Biotechnology</a:t>
            </a:r>
            <a:r>
              <a:rPr lang="en-AU" sz="1400" dirty="0" smtClean="0">
                <a:latin typeface="Gill Sans Light"/>
                <a:cs typeface="Gill Sans Light"/>
              </a:rPr>
              <a:t>	29</a:t>
            </a:r>
            <a:r>
              <a:rPr lang="en-AU" sz="1400" dirty="0">
                <a:latin typeface="Gill Sans Light"/>
                <a:cs typeface="Gill Sans Light"/>
              </a:rPr>
              <a:t>, 987</a:t>
            </a:r>
            <a:r>
              <a:rPr lang="en-AU" sz="1400" dirty="0" smtClean="0">
                <a:latin typeface="Gill Sans Light"/>
                <a:cs typeface="Gill Sans Light"/>
              </a:rPr>
              <a:t>–991 </a:t>
            </a:r>
            <a:r>
              <a:rPr lang="en-AU" sz="1400" dirty="0">
                <a:latin typeface="Gill Sans Light"/>
                <a:cs typeface="Gill Sans Light"/>
              </a:rPr>
              <a:t>(2011) doi:10.1038/nbt.2023 Published online 08 November 2011 </a:t>
            </a:r>
            <a:endParaRPr lang="en-AU" sz="1400" dirty="0" smtClean="0">
              <a:latin typeface="Gill Sans Light"/>
              <a:cs typeface="Gill Sans Light"/>
            </a:endParaRPr>
          </a:p>
          <a:p>
            <a:pPr marL="0" indent="0">
              <a:buNone/>
            </a:pPr>
            <a:endParaRPr lang="en-AU" sz="1400" dirty="0">
              <a:latin typeface="Gill Sans Light"/>
              <a:cs typeface="Gill Sans Light"/>
            </a:endParaRPr>
          </a:p>
          <a:p>
            <a:pPr marL="0" indent="0">
              <a:buNone/>
            </a:pPr>
            <a:r>
              <a:rPr lang="en-AU" sz="1400" dirty="0">
                <a:latin typeface="Gill Sans Light"/>
                <a:cs typeface="Gill Sans Light"/>
              </a:rPr>
              <a:t>	</a:t>
            </a:r>
            <a:r>
              <a:rPr lang="en-AU" sz="1400" dirty="0" smtClean="0">
                <a:latin typeface="Gill Sans Light"/>
                <a:cs typeface="Gill Sans Light"/>
              </a:rPr>
              <a:t>Sequence </a:t>
            </a:r>
            <a:r>
              <a:rPr lang="en-AU" sz="1400" dirty="0">
                <a:latin typeface="Gill Sans Light"/>
                <a:cs typeface="Gill Sans Light"/>
              </a:rPr>
              <a:t>Assembly. Lecture by Mark Craven (</a:t>
            </a:r>
            <a:r>
              <a:rPr lang="en-AU" sz="1400" dirty="0" err="1">
                <a:latin typeface="Gill Sans Light"/>
                <a:cs typeface="Gill Sans Light"/>
              </a:rPr>
              <a:t>craven@biostat.wisc.edu</a:t>
            </a:r>
            <a:r>
              <a:rPr lang="en-AU" sz="1400" dirty="0">
                <a:latin typeface="Gill Sans Light"/>
                <a:cs typeface="Gill Sans Light"/>
              </a:rPr>
              <a:t>). BMI/CS 576 (</a:t>
            </a:r>
            <a:r>
              <a:rPr lang="en-AU" sz="1400" dirty="0" err="1">
                <a:latin typeface="Gill Sans Light"/>
                <a:cs typeface="Gill Sans Light"/>
              </a:rPr>
              <a:t>www.biostat.wisc.edu</a:t>
            </a:r>
            <a:r>
              <a:rPr lang="en-AU" sz="1400" dirty="0">
                <a:latin typeface="Gill Sans Light"/>
                <a:cs typeface="Gill Sans Light"/>
              </a:rPr>
              <a:t>/bmi576/), Fall 2011</a:t>
            </a:r>
          </a:p>
          <a:p>
            <a:pPr marL="0" indent="0">
              <a:buNone/>
            </a:pPr>
            <a:endParaRPr lang="en-AU" sz="1400" dirty="0" smtClean="0">
              <a:latin typeface="Gill Sans Light"/>
              <a:cs typeface="Gill Sans Light"/>
            </a:endParaRPr>
          </a:p>
          <a:p>
            <a:pPr marL="0" indent="0">
              <a:buNone/>
            </a:pPr>
            <a:r>
              <a:rPr lang="en-AU" sz="2000" dirty="0">
                <a:latin typeface="Gill Sans Light"/>
                <a:cs typeface="Gill Sans Light"/>
              </a:rPr>
              <a:t>	</a:t>
            </a:r>
            <a:r>
              <a:rPr lang="en-US" sz="2000" dirty="0">
                <a:latin typeface="Gill Sans Light"/>
                <a:cs typeface="Gill Sans Light"/>
              </a:rPr>
              <a:t>	</a:t>
            </a:r>
            <a:r>
              <a:rPr lang="en-US" sz="2000" dirty="0" smtClean="0">
                <a:latin typeface="Gill Sans Light"/>
                <a:cs typeface="Gill Sans Light"/>
              </a:rPr>
              <a:t>				    		</a:t>
            </a:r>
            <a:endParaRPr lang="en-A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4433" y="6294132"/>
            <a:ext cx="4006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  <a:latin typeface="Gill Sans Light"/>
                <a:cs typeface="Gill Sans Light"/>
              </a:rPr>
              <a:t>Sebastian Schmeier</a:t>
            </a:r>
          </a:p>
          <a:p>
            <a:r>
              <a:rPr lang="en-AU" b="1" dirty="0" err="1">
                <a:solidFill>
                  <a:schemeClr val="bg1"/>
                </a:solidFill>
                <a:latin typeface="Gill Sans Light"/>
                <a:cs typeface="Gill Sans Light"/>
              </a:rPr>
              <a:t>s.schmeier@</a:t>
            </a:r>
            <a:r>
              <a:rPr lang="en-AU" b="1" dirty="0" err="1" smtClean="0">
                <a:solidFill>
                  <a:schemeClr val="bg1"/>
                </a:solidFill>
                <a:latin typeface="Gill Sans Light"/>
                <a:cs typeface="Gill Sans Light"/>
              </a:rPr>
              <a:t>gmail.com</a:t>
            </a:r>
            <a:endParaRPr lang="en-AU" b="1" dirty="0" smtClean="0">
              <a:solidFill>
                <a:schemeClr val="bg1"/>
              </a:solidFill>
              <a:latin typeface="Gill Sans Light"/>
              <a:cs typeface="Gill Sans Light"/>
            </a:endParaRPr>
          </a:p>
          <a:p>
            <a:r>
              <a:rPr lang="en-AU" b="1" dirty="0">
                <a:solidFill>
                  <a:schemeClr val="bg1"/>
                </a:solidFill>
                <a:latin typeface="Gill Sans Light"/>
                <a:cs typeface="Gill Sans Light"/>
              </a:rPr>
              <a:t>http://</a:t>
            </a:r>
            <a:r>
              <a:rPr lang="en-AU" b="1" dirty="0" err="1">
                <a:solidFill>
                  <a:schemeClr val="bg1"/>
                </a:solidFill>
                <a:latin typeface="Gill Sans Light"/>
                <a:cs typeface="Gill Sans Light"/>
              </a:rPr>
              <a:t>sschmeier.github.io</a:t>
            </a:r>
            <a:r>
              <a:rPr lang="en-AU" b="1" dirty="0">
                <a:solidFill>
                  <a:schemeClr val="bg1"/>
                </a:solidFill>
                <a:latin typeface="Gill Sans Light"/>
                <a:cs typeface="Gill Sans Light"/>
              </a:rPr>
              <a:t>/</a:t>
            </a:r>
            <a:r>
              <a:rPr lang="en-AU" b="1" dirty="0" err="1">
                <a:solidFill>
                  <a:schemeClr val="bg1"/>
                </a:solidFill>
                <a:latin typeface="Gill Sans Light"/>
                <a:cs typeface="Gill Sans Light"/>
              </a:rPr>
              <a:t>bioinf</a:t>
            </a:r>
            <a:r>
              <a:rPr lang="en-AU" b="1" dirty="0">
                <a:solidFill>
                  <a:schemeClr val="bg1"/>
                </a:solidFill>
                <a:latin typeface="Gill Sans Light"/>
                <a:cs typeface="Gill Sans Light"/>
              </a:rPr>
              <a:t>-workshop/</a:t>
            </a:r>
          </a:p>
        </p:txBody>
      </p:sp>
    </p:spTree>
    <p:extLst>
      <p:ext uri="{BB962C8B-B14F-4D97-AF65-F5344CB8AC3E}">
        <p14:creationId xmlns:p14="http://schemas.microsoft.com/office/powerpoint/2010/main" val="30489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64" y="154840"/>
            <a:ext cx="4927489" cy="36956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DNA sequencing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4434" y="1904959"/>
            <a:ext cx="9492980" cy="485083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DNA </a:t>
            </a:r>
            <a:r>
              <a:rPr lang="en-US" sz="2400" b="1" dirty="0"/>
              <a:t>sequencing </a:t>
            </a:r>
            <a:r>
              <a:rPr lang="en-US" sz="2400" dirty="0"/>
              <a:t>is the process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of </a:t>
            </a:r>
            <a:r>
              <a:rPr lang="en-US" sz="2400" dirty="0"/>
              <a:t>determining the nucleotide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order </a:t>
            </a:r>
            <a:r>
              <a:rPr lang="en-US" sz="2400" dirty="0"/>
              <a:t>of a given DNA </a:t>
            </a:r>
            <a:r>
              <a:rPr lang="en-US" sz="2400" dirty="0" smtClean="0"/>
              <a:t>fragment.</a:t>
            </a:r>
          </a:p>
          <a:p>
            <a:pPr lvl="1"/>
            <a:r>
              <a:rPr lang="en-US" b="1" dirty="0" smtClean="0"/>
              <a:t>First-generation sequencing</a:t>
            </a:r>
            <a:r>
              <a:rPr lang="en-US" dirty="0" smtClean="0"/>
              <a:t>: </a:t>
            </a:r>
          </a:p>
          <a:p>
            <a:pPr lvl="2"/>
            <a:r>
              <a:rPr lang="en-US" sz="2200" b="1" dirty="0" smtClean="0"/>
              <a:t>1977</a:t>
            </a:r>
            <a:r>
              <a:rPr lang="en-US" sz="2200" dirty="0" smtClean="0"/>
              <a:t> Sanger sequencing method </a:t>
            </a:r>
            <a:br>
              <a:rPr lang="en-US" sz="2200" dirty="0" smtClean="0"/>
            </a:br>
            <a:r>
              <a:rPr lang="en-US" sz="2200" dirty="0" smtClean="0"/>
              <a:t>development (chain-termination method)</a:t>
            </a:r>
          </a:p>
          <a:p>
            <a:pPr lvl="2"/>
            <a:r>
              <a:rPr lang="en-US" sz="2200" b="1" i="1" dirty="0" smtClean="0"/>
              <a:t>2001</a:t>
            </a:r>
            <a:r>
              <a:rPr lang="en-US" sz="2200" dirty="0" smtClean="0"/>
              <a:t>, Sanger method produced a draft sequence of the human genome</a:t>
            </a:r>
          </a:p>
          <a:p>
            <a:pPr lvl="1"/>
            <a:r>
              <a:rPr lang="en-US" b="1" dirty="0"/>
              <a:t>Next-generation sequencing </a:t>
            </a:r>
            <a:r>
              <a:rPr lang="en-US" dirty="0"/>
              <a:t>(NGS)</a:t>
            </a:r>
          </a:p>
          <a:p>
            <a:pPr lvl="2"/>
            <a:r>
              <a:rPr lang="en-US" sz="2200" dirty="0"/>
              <a:t>Demand for low-cost sequencing has driven the development of high-throughput sequencing (or NGS) technologies that parallelize the sequencing process, producing thousands or millions of sequences concurrently</a:t>
            </a:r>
          </a:p>
          <a:p>
            <a:pPr lvl="2"/>
            <a:r>
              <a:rPr lang="en-US" sz="2200" b="1" i="1" dirty="0"/>
              <a:t>2004</a:t>
            </a:r>
            <a:r>
              <a:rPr lang="en-US" sz="2200" dirty="0"/>
              <a:t> 454 Life Sciences marketed a parallelized version of </a:t>
            </a:r>
            <a:r>
              <a:rPr lang="en-US" sz="2200" dirty="0" err="1"/>
              <a:t>pyrosequencing</a:t>
            </a:r>
            <a:endParaRPr lang="en-US" sz="2200" dirty="0"/>
          </a:p>
          <a:p>
            <a:pPr lvl="2"/>
            <a:endParaRPr lang="en-US" sz="2200" dirty="0" smtClean="0"/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32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 of a sequencing run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Short read sequences</a:t>
            </a:r>
            <a:endParaRPr lang="en-US" dirty="0"/>
          </a:p>
          <a:p>
            <a:pPr lvl="1"/>
            <a:r>
              <a:rPr lang="en-AU" dirty="0" smtClean="0"/>
              <a:t>The result of NGS technology are a collection of short nucleotide sequences (reads) </a:t>
            </a:r>
            <a:r>
              <a:rPr lang="en-AU" dirty="0"/>
              <a:t>of varying length (~40-</a:t>
            </a:r>
            <a:r>
              <a:rPr lang="en-AU" dirty="0" smtClean="0"/>
              <a:t>400nt) depending </a:t>
            </a:r>
            <a:r>
              <a:rPr lang="en-AU" dirty="0"/>
              <a:t>on the technology used to generate the </a:t>
            </a:r>
            <a:r>
              <a:rPr lang="en-AU" dirty="0" smtClean="0"/>
              <a:t>reads</a:t>
            </a:r>
          </a:p>
          <a:p>
            <a:pPr lvl="1"/>
            <a:r>
              <a:rPr lang="en-AU" dirty="0" smtClean="0"/>
              <a:t>Usually a reads quality is good at the beginning of the read and errors accumulate the longer the read gets </a:t>
            </a:r>
            <a:r>
              <a:rPr lang="en-AU" dirty="0" smtClean="0">
                <a:sym typeface="Wingdings"/>
              </a:rPr>
              <a:t> </a:t>
            </a:r>
            <a:r>
              <a:rPr lang="en-AU" b="1" dirty="0" smtClean="0">
                <a:sym typeface="Wingdings"/>
              </a:rPr>
              <a:t>IMPORTANT</a:t>
            </a:r>
            <a:endParaRPr lang="en-AU" b="1" dirty="0"/>
          </a:p>
          <a:p>
            <a:endParaRPr lang="en-AU" dirty="0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2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Illumina sequencing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MiSeq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Bench-top sequencer</a:t>
            </a:r>
          </a:p>
          <a:p>
            <a:pPr lvl="1"/>
            <a:r>
              <a:rPr lang="en-AU" dirty="0" smtClean="0"/>
              <a:t>Produces around 30 million reads/run</a:t>
            </a:r>
          </a:p>
          <a:p>
            <a:pPr lvl="1"/>
            <a:r>
              <a:rPr lang="en-AU" dirty="0" smtClean="0"/>
              <a:t>Reads are up to 250nt</a:t>
            </a:r>
          </a:p>
          <a:p>
            <a:r>
              <a:rPr lang="en-AU" dirty="0" err="1" smtClean="0"/>
              <a:t>HiSeq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Large-scale sequencer</a:t>
            </a:r>
          </a:p>
          <a:p>
            <a:pPr lvl="1"/>
            <a:r>
              <a:rPr lang="en-AU" dirty="0" smtClean="0"/>
              <a:t>4 billion reads/run</a:t>
            </a:r>
          </a:p>
          <a:p>
            <a:pPr lvl="1"/>
            <a:r>
              <a:rPr lang="en-AU" dirty="0" smtClean="0"/>
              <a:t>Reads up to 150nt</a:t>
            </a:r>
          </a:p>
          <a:p>
            <a:r>
              <a:rPr lang="en-AU" dirty="0"/>
              <a:t>The Illumina systems accumulate errors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towards </a:t>
            </a:r>
            <a:r>
              <a:rPr lang="en-AU" dirty="0"/>
              <a:t>the end of the read sequence.</a:t>
            </a:r>
          </a:p>
          <a:p>
            <a:endParaRPr lang="en-AU" dirty="0" smtClean="0"/>
          </a:p>
          <a:p>
            <a:pPr marL="457200" lvl="1" indent="0"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729" y="767748"/>
            <a:ext cx="3178971" cy="2691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29" y="3890144"/>
            <a:ext cx="3178971" cy="2372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47590" y="1764666"/>
            <a:ext cx="994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err="1" smtClean="0"/>
              <a:t>MiSeq</a:t>
            </a:r>
            <a:endParaRPr lang="en-AU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60192" y="4810468"/>
            <a:ext cx="91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err="1"/>
              <a:t>H</a:t>
            </a:r>
            <a:r>
              <a:rPr lang="en-AU" sz="2400" b="1" dirty="0" err="1" smtClean="0"/>
              <a:t>iSeq</a:t>
            </a:r>
            <a:endParaRPr lang="en-A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004460" y="6378076"/>
            <a:ext cx="1678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ill Sans Light"/>
                <a:cs typeface="Gill Sans Light"/>
              </a:rPr>
              <a:t>http://</a:t>
            </a:r>
            <a:r>
              <a:rPr lang="en-US" sz="1200" dirty="0" err="1">
                <a:solidFill>
                  <a:schemeClr val="bg1"/>
                </a:solidFill>
                <a:latin typeface="Gill Sans Light"/>
                <a:cs typeface="Gill Sans Light"/>
              </a:rPr>
              <a:t>www.illumina.com</a:t>
            </a:r>
            <a:r>
              <a:rPr lang="en-US" sz="1200" dirty="0">
                <a:solidFill>
                  <a:schemeClr val="bg1"/>
                </a:solidFill>
                <a:latin typeface="Gill Sans Light"/>
                <a:cs typeface="Gill Sans Light"/>
              </a:rPr>
              <a:t>/</a:t>
            </a:r>
          </a:p>
        </p:txBody>
      </p:sp>
      <p:sp>
        <p:nvSpPr>
          <p:cNvPr id="14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7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Illumina sequencing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33" y="1764666"/>
            <a:ext cx="6502255" cy="4991131"/>
          </a:xfrm>
        </p:spPr>
        <p:txBody>
          <a:bodyPr>
            <a:normAutofit/>
          </a:bodyPr>
          <a:lstStyle/>
          <a:p>
            <a:r>
              <a:rPr lang="en-AU" dirty="0"/>
              <a:t>An Illumina </a:t>
            </a:r>
            <a:r>
              <a:rPr lang="en-AU" dirty="0" err="1"/>
              <a:t>flowcell</a:t>
            </a:r>
            <a:r>
              <a:rPr lang="en-AU" dirty="0"/>
              <a:t> is a surface to which </a:t>
            </a:r>
            <a:r>
              <a:rPr lang="en-AU" dirty="0" smtClean="0"/>
              <a:t>seq. adaptors </a:t>
            </a:r>
            <a:r>
              <a:rPr lang="en-AU" dirty="0"/>
              <a:t>are covalently attached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/>
              <a:t>DNA with complementary adaptors is attached, clonally amplified, and then sequenced by </a:t>
            </a:r>
            <a:r>
              <a:rPr lang="en-AU" dirty="0" smtClean="0"/>
              <a:t>synthesis</a:t>
            </a:r>
          </a:p>
          <a:p>
            <a:r>
              <a:rPr lang="en-AU" dirty="0" smtClean="0"/>
              <a:t>Each </a:t>
            </a:r>
            <a:r>
              <a:rPr lang="en-AU" dirty="0" err="1" smtClean="0"/>
              <a:t>flowcell</a:t>
            </a:r>
            <a:r>
              <a:rPr lang="en-AU" dirty="0" smtClean="0"/>
              <a:t> is subdivided into</a:t>
            </a:r>
            <a:br>
              <a:rPr lang="en-AU" dirty="0" smtClean="0"/>
            </a:br>
            <a:r>
              <a:rPr lang="en-AU" dirty="0" smtClean="0"/>
              <a:t>hundreds of tiles</a:t>
            </a:r>
            <a:endParaRPr lang="en-AU" dirty="0"/>
          </a:p>
          <a:p>
            <a:pPr marL="457200" lvl="1" indent="0">
              <a:buNone/>
            </a:pP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C06B-9A85-1E4D-8424-B6AC8E78A91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6152" y="775373"/>
            <a:ext cx="22383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5149" y="3744947"/>
            <a:ext cx="5229378" cy="3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763465" y="293342"/>
            <a:ext cx="2095500" cy="1571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17070" y="3364115"/>
            <a:ext cx="1678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ill Sans Light"/>
                <a:cs typeface="Gill Sans Light"/>
              </a:rPr>
              <a:t>http://</a:t>
            </a:r>
            <a:r>
              <a:rPr lang="en-US" sz="1200" dirty="0" err="1">
                <a:solidFill>
                  <a:schemeClr val="bg1"/>
                </a:solidFill>
                <a:latin typeface="Gill Sans Light"/>
                <a:cs typeface="Gill Sans Light"/>
              </a:rPr>
              <a:t>www.illumina.com</a:t>
            </a:r>
            <a:r>
              <a:rPr lang="en-US" sz="1200" dirty="0">
                <a:solidFill>
                  <a:schemeClr val="bg1"/>
                </a:solidFill>
                <a:latin typeface="Gill Sans Light"/>
                <a:cs typeface="Gill Sans Light"/>
              </a:rPr>
              <a:t>/</a:t>
            </a: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>
          <a:xfrm>
            <a:off x="8426503" y="7007774"/>
            <a:ext cx="2494016" cy="402652"/>
          </a:xfrm>
        </p:spPr>
        <p:txBody>
          <a:bodyPr/>
          <a:lstStyle/>
          <a:p>
            <a:r>
              <a:rPr lang="en-US" dirty="0" smtClean="0"/>
              <a:t>Sebastian Schmeier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6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7107</TotalTime>
  <Words>3872</Words>
  <Application>Microsoft Macintosh PowerPoint</Application>
  <PresentationFormat>Custom</PresentationFormat>
  <Paragraphs>796</Paragraphs>
  <Slides>56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Genome Assembly  Introduction</vt:lpstr>
      <vt:lpstr>Topic overview</vt:lpstr>
      <vt:lpstr>Overview</vt:lpstr>
      <vt:lpstr>Typical workflow of a genomics experiment</vt:lpstr>
      <vt:lpstr>Genome versus transcriptome</vt:lpstr>
      <vt:lpstr>DNA sequencing</vt:lpstr>
      <vt:lpstr>Result of a sequencing run</vt:lpstr>
      <vt:lpstr>Illumina sequencing</vt:lpstr>
      <vt:lpstr>Illumina sequencing</vt:lpstr>
      <vt:lpstr>How does the output look like?</vt:lpstr>
      <vt:lpstr>How does the output look like?</vt:lpstr>
      <vt:lpstr>How does the output look like?</vt:lpstr>
      <vt:lpstr>Assessing quality: Reads</vt:lpstr>
      <vt:lpstr>Assessing quality: Reads</vt:lpstr>
      <vt:lpstr>Assessing quality: Tiles</vt:lpstr>
      <vt:lpstr>Assessing quality: Tiles</vt:lpstr>
      <vt:lpstr>Assessing quality: Tiles</vt:lpstr>
      <vt:lpstr>Assessing quality: Final</vt:lpstr>
      <vt:lpstr>De novo genome assembly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fragment assembly problem</vt:lpstr>
      <vt:lpstr>Shortest superstring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Seven bridges of Königsberg </vt:lpstr>
      <vt:lpstr>Assembly as a graph theoretical problem</vt:lpstr>
      <vt:lpstr>Seven bridges of Königsberg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Underlying assumptions</vt:lpstr>
      <vt:lpstr>Underlying assumptions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Pip Rolton</dc:creator>
  <cp:lastModifiedBy>Sebastian Schmeier</cp:lastModifiedBy>
  <cp:revision>526</cp:revision>
  <cp:lastPrinted>2012-08-15T22:11:21Z</cp:lastPrinted>
  <dcterms:created xsi:type="dcterms:W3CDTF">2012-08-16T07:58:12Z</dcterms:created>
  <dcterms:modified xsi:type="dcterms:W3CDTF">2015-08-10T03:24:08Z</dcterms:modified>
</cp:coreProperties>
</file>