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20" d="100"/>
          <a:sy n="120" d="100"/>
        </p:scale>
        <p:origin x="552" y="-2248"/>
      </p:cViewPr>
      <p:guideLst>
        <p:guide orient="horz" pos="287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1233" y="893287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joniarroba/noshowappointments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-beta.ics.uci.edu/dataset/165/concrete+compressive+strength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C3C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1861" y="4051553"/>
            <a:ext cx="4495800" cy="822960"/>
          </a:xfrm>
          <a:prstGeom prst="rect">
            <a:avLst/>
          </a:prstGeom>
          <a:solidFill>
            <a:srgbClr val="FFFFFF"/>
          </a:solidFill>
          <a:ln w="1981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R="8255" algn="ctr">
              <a:lnSpc>
                <a:spcPts val="2165"/>
              </a:lnSpc>
              <a:spcBef>
                <a:spcPts val="880"/>
              </a:spcBef>
            </a:pPr>
            <a:r>
              <a:rPr sz="1900" spc="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SUPERVISED</a:t>
            </a:r>
            <a:r>
              <a:rPr sz="1900" spc="2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R="6350" algn="ctr">
              <a:lnSpc>
                <a:spcPts val="2165"/>
              </a:lnSpc>
            </a:pPr>
            <a:r>
              <a:rPr sz="1900" spc="2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900" spc="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895350">
              <a:lnSpc>
                <a:spcPct val="100000"/>
              </a:lnSpc>
              <a:spcBef>
                <a:spcPts val="1355"/>
              </a:spcBef>
            </a:pPr>
            <a:r>
              <a:rPr sz="1400" spc="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r>
              <a:rPr sz="1400" spc="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 marL="356235" indent="-114935">
              <a:lnSpc>
                <a:spcPct val="100000"/>
              </a:lnSpc>
              <a:spcBef>
                <a:spcPts val="59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7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set,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we: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70535" lvl="1" indent="-114935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471170" algn="l"/>
              </a:tabLst>
            </a:pP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Split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shuffles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splits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70535" marR="3444875" lvl="1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47117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7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stores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extracted</a:t>
            </a:r>
            <a:r>
              <a:rPr sz="7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lang="en-GB"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70535" lvl="1" indent="-114935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47117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Fit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BAEB5"/>
              </a:buClr>
              <a:buFont typeface="Arial" panose="020B0604020202020204"/>
              <a:buChar char="•"/>
            </a:pP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356235" marR="3549650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evaluate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calculate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score.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700" i="1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calculating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fraction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flowers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right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predicted.We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score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method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object,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compute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BAEB5"/>
              </a:buClr>
              <a:buFont typeface="Arial" panose="020B0604020202020204"/>
              <a:buChar char="•"/>
            </a:pP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356235" marR="3435985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7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Supply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e.g.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found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iris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length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5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cm,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width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2.9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cm,</a:t>
            </a:r>
            <a:r>
              <a:rPr sz="7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petal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length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cm,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petal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width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0.2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cm.What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iris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be?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Put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Numpy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array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method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way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data).</a:t>
            </a:r>
            <a:r>
              <a:rPr sz="700" spc="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numeric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representation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retrieve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actual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property.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1" y="3733800"/>
            <a:ext cx="3599432" cy="22265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1355"/>
              </a:spcBef>
            </a:pPr>
            <a:r>
              <a:rPr sz="14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SELECTING</a:t>
            </a:r>
            <a:r>
              <a:rPr sz="1400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19800" cy="3793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309245" marR="3656330" indent="-114300">
              <a:lnSpc>
                <a:spcPts val="91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09880" algn="l"/>
              </a:tabLst>
            </a:pP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inbuilt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Breast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cancer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consists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569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(Instances)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30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features.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25755" indent="-131445">
              <a:lnSpc>
                <a:spcPts val="975"/>
              </a:lnSpc>
              <a:spcBef>
                <a:spcPts val="38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26390" algn="l"/>
              </a:tabLst>
            </a:pP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the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09245">
              <a:lnSpc>
                <a:spcPts val="975"/>
              </a:lnSpc>
            </a:pP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shown.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09245" marR="3707130" indent="-114300">
              <a:lnSpc>
                <a:spcPct val="90000"/>
              </a:lnSpc>
              <a:spcBef>
                <a:spcPts val="5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09880" algn="l"/>
              </a:tabLst>
            </a:pP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Notice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fewer </a:t>
            </a:r>
            <a:r>
              <a:rPr sz="9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levels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9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(overfitting)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levels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(no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generalizability).Thus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single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leads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too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complex.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09245" marR="3614420" indent="-114300" algn="just">
              <a:lnSpc>
                <a:spcPct val="90000"/>
              </a:lnSpc>
              <a:spcBef>
                <a:spcPts val="49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40360" algn="l"/>
              </a:tabLst>
            </a:pPr>
            <a:r>
              <a:rPr sz="900" dirty="0"/>
              <a:t>	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9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b="1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9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considered,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becomes</a:t>
            </a:r>
            <a:r>
              <a:rPr sz="9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simpler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 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drops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increases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309245" marR="3608705" indent="-114300">
              <a:lnSpc>
                <a:spcPct val="90000"/>
              </a:lnSpc>
              <a:spcBef>
                <a:spcPts val="5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09880" algn="l"/>
              </a:tabLst>
            </a:pP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beyond</a:t>
            </a:r>
            <a:r>
              <a:rPr sz="9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certain </a:t>
            </a:r>
            <a:r>
              <a:rPr sz="9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9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(10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case),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starts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drop</a:t>
            </a:r>
            <a:r>
              <a:rPr sz="9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again.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best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before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happens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(around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neighbors).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87491"/>
            <a:ext cx="3429000" cy="1726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540679"/>
            <a:ext cx="3505200" cy="1648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355"/>
              </a:spcBef>
            </a:pPr>
            <a:r>
              <a:rPr sz="1400" spc="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1400" spc="2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EXERCISE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167994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5715" marR="1223645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Download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10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(from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Kaggle)</a:t>
            </a:r>
            <a:r>
              <a:rPr sz="10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110.527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medical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appointments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14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associated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variables</a:t>
            </a:r>
            <a:r>
              <a:rPr sz="10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(characteristics).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whether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patient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shop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appointment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booked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0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1000" i="1" u="sng" spc="-9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www.kaggle.com/joniarroba/noshowappointments</a:t>
            </a:r>
            <a:r>
              <a:rPr sz="1000" i="1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743200"/>
            <a:ext cx="4495800" cy="69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55"/>
              </a:spcBef>
            </a:pPr>
            <a:r>
              <a:rPr sz="14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imes New Roman" panose="02020603050405020304"/>
              <a:cs typeface="Times New Roman" panose="02020603050405020304"/>
            </a:endParaRPr>
          </a:p>
          <a:p>
            <a:pPr marL="379095" marR="3539490" indent="-114300">
              <a:lnSpc>
                <a:spcPct val="100000"/>
              </a:lnSpc>
              <a:spcBef>
                <a:spcPts val="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79730" algn="l"/>
              </a:tabLst>
            </a:pP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Recall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dataset?</a:t>
            </a:r>
            <a:r>
              <a:rPr sz="10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described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due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continuous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379095" marR="3902710" indent="-114300">
              <a:lnSpc>
                <a:spcPct val="100000"/>
              </a:lnSpc>
              <a:spcBef>
                <a:spcPts val="5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7973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generate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379095" indent="-114935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7973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notice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data?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34511" y="3875532"/>
            <a:ext cx="2985770" cy="1972310"/>
            <a:chOff x="3334511" y="3875532"/>
            <a:chExt cx="2985770" cy="19723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4511" y="3875532"/>
              <a:ext cx="821436" cy="19187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300" y="3909060"/>
              <a:ext cx="2014727" cy="19385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600"/>
              </a:spcBef>
            </a:pPr>
            <a:r>
              <a:rPr sz="1400" b="1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K-</a:t>
            </a:r>
            <a:r>
              <a:rPr sz="1400" b="1" spc="2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400" b="1" spc="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REGRESSOR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5715" marR="2902585" indent="-114300">
              <a:lnSpc>
                <a:spcPct val="80000"/>
              </a:lnSpc>
              <a:spcBef>
                <a:spcPts val="85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leads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2811780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concept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discussed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earlier.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2774950" indent="-114300">
              <a:lnSpc>
                <a:spcPct val="80000"/>
              </a:lnSpc>
              <a:spcBef>
                <a:spcPts val="49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seeks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y-axis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prediction.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2701290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regression.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However,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unlike</a:t>
            </a:r>
            <a:r>
              <a:rPr sz="10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classification,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here</a:t>
            </a:r>
            <a:r>
              <a:rPr sz="10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average,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mean,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relevant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3699044"/>
            <a:ext cx="2555748" cy="19126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355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IMPLEMENTING</a:t>
            </a:r>
            <a:r>
              <a:rPr sz="1400" spc="2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400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REGRESSOR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511810" marR="2977515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512445" algn="l"/>
              </a:tabLst>
            </a:pP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evaluate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score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method. For</a:t>
            </a:r>
            <a:r>
              <a:rPr sz="12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regressors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2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returns</a:t>
            </a:r>
            <a:r>
              <a:rPr sz="12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i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aseline="26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200" spc="112" baseline="26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score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determines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goodness</a:t>
            </a:r>
            <a:r>
              <a:rPr sz="12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12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ranges</a:t>
            </a:r>
            <a:r>
              <a:rPr sz="12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0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1.</a:t>
            </a:r>
            <a:r>
              <a:rPr sz="1200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corresponds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perfect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prediction,</a:t>
            </a:r>
            <a:r>
              <a:rPr sz="12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corresponds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constant</a:t>
            </a:r>
            <a:r>
              <a:rPr sz="12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predicts</a:t>
            </a:r>
            <a:r>
              <a:rPr sz="12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12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responses,</a:t>
            </a:r>
            <a:r>
              <a:rPr sz="12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y_train.</a:t>
            </a:r>
            <a:r>
              <a:rPr sz="12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our</a:t>
            </a:r>
            <a:r>
              <a:rPr sz="12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case</a:t>
            </a:r>
            <a:r>
              <a:rPr sz="12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0.83,</a:t>
            </a:r>
            <a:r>
              <a:rPr sz="12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indicates</a:t>
            </a:r>
            <a:r>
              <a:rPr sz="12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relatively</a:t>
            </a:r>
            <a:r>
              <a:rPr sz="12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2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fit.</a:t>
            </a:r>
            <a:endParaRPr sz="12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3733800"/>
            <a:ext cx="2895600" cy="18577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355"/>
              </a:spcBef>
            </a:pPr>
            <a:r>
              <a:rPr sz="1400" b="1" spc="2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ANALYZING</a:t>
            </a:r>
            <a:r>
              <a:rPr sz="1400" b="1" spc="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400" b="1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REGRESSOR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2857500"/>
            <a:ext cx="6400800" cy="349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 marL="320040" indent="-114300">
              <a:lnSpc>
                <a:spcPct val="100000"/>
              </a:lnSpc>
              <a:spcBef>
                <a:spcPts val="61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sz="78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classifiers,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78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neighbors</a:t>
            </a:r>
            <a:r>
              <a:rPr sz="780" b="1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important.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 marL="320040" marR="2821940" indent="-114300">
              <a:lnSpc>
                <a:spcPct val="12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lang="en-GB"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 can be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demonstrate</a:t>
            </a:r>
            <a:r>
              <a:rPr lang="en-GB"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78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1000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represented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78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predict.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 marL="320040" marR="2780030" indent="-114300">
              <a:lnSpc>
                <a:spcPct val="12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8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78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become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8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thus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obvious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influence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on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unsteady</a:t>
            </a:r>
            <a:r>
              <a:rPr sz="78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prediction)-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though</a:t>
            </a:r>
            <a:r>
              <a:rPr sz="78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accurate.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 marL="320040" marR="2752725" indent="-114300">
              <a:lnSpc>
                <a:spcPct val="12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Considering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leads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smoother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predictions,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well.</a:t>
            </a:r>
            <a:r>
              <a:rPr sz="78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Subsequently</a:t>
            </a:r>
            <a:r>
              <a:rPr sz="78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low.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 marL="320040" marR="2668905" indent="-114300">
              <a:lnSpc>
                <a:spcPct val="12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monitor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adjust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mode.</a:t>
            </a:r>
            <a:r>
              <a:rPr sz="78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neighbors,</a:t>
            </a:r>
            <a:r>
              <a:rPr sz="780" spc="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</a:t>
            </a:r>
            <a:r>
              <a:rPr sz="78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distance</a:t>
            </a:r>
            <a:r>
              <a:rPr sz="78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important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too.You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ways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approach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Euclidean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distance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works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well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--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explore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edit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improves.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BAEB5"/>
              </a:buClr>
              <a:buFont typeface="Arial" panose="020B0604020202020204"/>
              <a:buChar char="•"/>
            </a:pPr>
            <a:endParaRPr sz="780" dirty="0">
              <a:latin typeface="Trebuchet MS" panose="020B0603020202020204"/>
              <a:cs typeface="Trebuchet MS" panose="020B0603020202020204"/>
            </a:endParaRPr>
          </a:p>
          <a:p>
            <a:pPr marL="320040" marR="2665730" indent="-114300">
              <a:lnSpc>
                <a:spcPct val="12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0040" algn="l"/>
              </a:tabLst>
            </a:pPr>
            <a:r>
              <a:rPr sz="78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NB:</a:t>
            </a:r>
            <a:r>
              <a:rPr sz="780" b="1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easy</a:t>
            </a:r>
            <a:r>
              <a:rPr sz="780" spc="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80" spc="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understand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78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gives</a:t>
            </a:r>
            <a:r>
              <a:rPr sz="780" spc="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reasonable</a:t>
            </a:r>
            <a:r>
              <a:rPr sz="780" spc="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780" spc="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without</a:t>
            </a:r>
            <a:r>
              <a:rPr sz="78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80" spc="5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lot</a:t>
            </a:r>
            <a:r>
              <a:rPr sz="78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adjustments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78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780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8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78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8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8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78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(either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or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samples)</a:t>
            </a:r>
            <a:r>
              <a:rPr sz="78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78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8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slow.</a:t>
            </a:r>
            <a:r>
              <a:rPr sz="78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performs</a:t>
            </a:r>
            <a:r>
              <a:rPr sz="78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poorly</a:t>
            </a:r>
            <a:r>
              <a:rPr sz="7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80" spc="5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sparse</a:t>
            </a:r>
            <a:r>
              <a:rPr sz="7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datasets</a:t>
            </a:r>
            <a:r>
              <a:rPr sz="78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(where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0)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calling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significant</a:t>
            </a:r>
            <a:r>
              <a:rPr sz="78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preprocessing.</a:t>
            </a:r>
            <a:r>
              <a:rPr sz="78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8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cases,</a:t>
            </a:r>
            <a:r>
              <a:rPr sz="78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78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explore</a:t>
            </a:r>
            <a:r>
              <a:rPr sz="78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7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8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endParaRPr sz="78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3581194"/>
            <a:ext cx="3037712" cy="25206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902970">
              <a:lnSpc>
                <a:spcPct val="100000"/>
              </a:lnSpc>
              <a:spcBef>
                <a:spcPts val="1355"/>
              </a:spcBef>
            </a:pPr>
            <a:r>
              <a:rPr sz="1400" spc="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400" spc="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EXERCISE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 panose="02020603050405020304"/>
              <a:cs typeface="Times New Roman" panose="02020603050405020304"/>
            </a:endParaRPr>
          </a:p>
          <a:p>
            <a:pPr marL="1275715" marR="1172210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Download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UCI</a:t>
            </a:r>
            <a:r>
              <a:rPr sz="10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machine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repository.</a:t>
            </a:r>
            <a:r>
              <a:rPr sz="10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important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material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civil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engineering.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compressive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strength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highly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nonlinear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0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ingredients.These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ingredients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include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cement,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blast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furnace 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slag,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fly</a:t>
            </a:r>
            <a:r>
              <a:rPr sz="10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ash, water,</a:t>
            </a:r>
            <a:r>
              <a:rPr sz="10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superplasticizer,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coarse</a:t>
            </a:r>
            <a:r>
              <a:rPr sz="10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aggregate,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fine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aggregate.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compressive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strength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megapascals.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</a:pPr>
            <a:endParaRPr sz="1100" dirty="0">
              <a:latin typeface="Trebuchet MS" panose="020B0603020202020204"/>
              <a:cs typeface="Trebuchet MS" panose="020B0603020202020204"/>
            </a:endParaRPr>
          </a:p>
          <a:p>
            <a:pPr marL="1275715" marR="1639570" indent="-114300">
              <a:lnSpc>
                <a:spcPct val="100000"/>
              </a:lnSpc>
              <a:spcBef>
                <a:spcPts val="92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(</a:t>
            </a:r>
            <a:r>
              <a:rPr sz="1000" u="sng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https://archive-</a:t>
            </a:r>
            <a:r>
              <a:rPr sz="1000" spc="-3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1000" u="sng" spc="-7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beta.ics.uci.edu/dataset/165/concrete+compressive+strength</a:t>
            </a:r>
            <a:r>
              <a:rPr sz="1000" spc="1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000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36345" marR="580390" indent="-664845">
              <a:lnSpc>
                <a:spcPts val="1510"/>
              </a:lnSpc>
              <a:spcBef>
                <a:spcPts val="790"/>
              </a:spcBef>
            </a:pPr>
            <a:r>
              <a:rPr sz="1400" b="1" spc="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BUILDING</a:t>
            </a:r>
            <a:r>
              <a:rPr sz="1400" b="1" spc="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SUPERVISED</a:t>
            </a:r>
            <a:r>
              <a:rPr sz="140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ML </a:t>
            </a:r>
            <a:r>
              <a:rPr sz="1400" b="1" spc="2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971800"/>
            <a:ext cx="609600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5715" indent="-114935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Consider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altLang="en-US"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following sythentic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datasets.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identify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problem?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0304" y="4267454"/>
            <a:ext cx="2467610" cy="2135505"/>
            <a:chOff x="1670304" y="4101084"/>
            <a:chExt cx="2467610" cy="21355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4101084"/>
              <a:ext cx="1153668" cy="21168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260" y="4101084"/>
              <a:ext cx="914400" cy="21351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1059815">
              <a:lnSpc>
                <a:spcPct val="100000"/>
              </a:lnSpc>
              <a:spcBef>
                <a:spcPts val="1355"/>
              </a:spcBef>
            </a:pPr>
            <a:r>
              <a:rPr sz="14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BEFORE</a:t>
            </a:r>
            <a:r>
              <a:rPr sz="14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400" spc="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6252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1275715" marR="1718310" indent="-114300">
              <a:lnSpc>
                <a:spcPts val="820"/>
              </a:lnSpc>
              <a:spcBef>
                <a:spcPts val="87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Identify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label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tell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second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problem.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3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Inspect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sz="10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determine: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390015" lvl="1" indent="-114935">
              <a:lnSpc>
                <a:spcPct val="100000"/>
              </a:lnSpc>
              <a:spcBef>
                <a:spcPts val="28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390650" algn="l"/>
              </a:tabLst>
            </a:pP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solve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learning,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390015" lvl="1" indent="-114935">
              <a:lnSpc>
                <a:spcPct val="100000"/>
              </a:lnSpc>
              <a:spcBef>
                <a:spcPts val="3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390650" algn="l"/>
              </a:tabLst>
            </a:pP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desired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derived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390015" lvl="1" indent="-114935">
              <a:lnSpc>
                <a:spcPct val="100000"/>
              </a:lnSpc>
              <a:spcBef>
                <a:spcPts val="3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390650" algn="l"/>
              </a:tabLst>
            </a:pP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abnormalities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might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mislead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</a:pP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1250315" indent="-114300">
              <a:lnSpc>
                <a:spcPct val="80000"/>
              </a:lnSpc>
              <a:spcBef>
                <a:spcPts val="65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simplify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tasks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shall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utility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mglearn</a:t>
            </a:r>
            <a:r>
              <a:rPr sz="10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randomly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generate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datasets,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datasets,</a:t>
            </a:r>
            <a:r>
              <a:rPr sz="10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16141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solidFill>
                  <a:srgbClr val="9BAEB5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1275715" marR="1331595" indent="-114300">
              <a:lnSpc>
                <a:spcPts val="820"/>
              </a:lnSpc>
              <a:spcBef>
                <a:spcPts val="48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scatter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plot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place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visualizing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trying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answer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above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questions.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1316355" indent="-114300">
              <a:lnSpc>
                <a:spcPct val="80000"/>
              </a:lnSpc>
              <a:spcBef>
                <a:spcPts val="51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1276350" algn="l"/>
              </a:tabLst>
            </a:pP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Unfortunately,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few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e.g.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dimensions.</a:t>
            </a:r>
            <a:r>
              <a:rPr sz="1000" spc="-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10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features,</a:t>
            </a:r>
            <a:r>
              <a:rPr sz="1000" spc="-9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plots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0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pair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plots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work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better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however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interaction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once.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3048000"/>
            <a:ext cx="4469130" cy="661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51" y="2988564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1178560">
              <a:lnSpc>
                <a:spcPct val="100000"/>
              </a:lnSpc>
              <a:spcBef>
                <a:spcPts val="1365"/>
              </a:spcBef>
            </a:pPr>
            <a:r>
              <a:rPr sz="1400" spc="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67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 panose="02020603050405020304"/>
              <a:cs typeface="Times New Roman" panose="02020603050405020304"/>
            </a:endParaRPr>
          </a:p>
          <a:p>
            <a:pPr marL="233045" indent="-114935">
              <a:lnSpc>
                <a:spcPct val="100000"/>
              </a:lnSpc>
              <a:spcBef>
                <a:spcPts val="27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33045" algn="l"/>
              </a:tabLst>
            </a:pP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immediately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spot</a:t>
            </a:r>
            <a:r>
              <a:rPr sz="10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347345" marR="3184525" lvl="1" indent="-114300">
              <a:lnSpc>
                <a:spcPct val="80000"/>
              </a:lnSpc>
              <a:spcBef>
                <a:spcPts val="49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47980" algn="l"/>
              </a:tabLst>
            </a:pP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higher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347345" lvl="1" indent="-114935">
              <a:lnSpc>
                <a:spcPct val="100000"/>
              </a:lnSpc>
              <a:spcBef>
                <a:spcPts val="27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47980" algn="l"/>
              </a:tabLst>
            </a:pP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lang="en-GB"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1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doesn’t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appear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influence.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BAEB5"/>
              </a:buClr>
              <a:buFont typeface="Arial" panose="020B0604020202020204"/>
              <a:buChar char="•"/>
            </a:pP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233045" marR="3109595" indent="-114300">
              <a:lnSpc>
                <a:spcPct val="8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233045" algn="l"/>
              </a:tabLst>
            </a:pP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rules</a:t>
            </a:r>
            <a:r>
              <a:rPr sz="10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hope</a:t>
            </a:r>
            <a:r>
              <a:rPr sz="10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ML</a:t>
            </a:r>
            <a:r>
              <a:rPr sz="10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r>
              <a:rPr sz="10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10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detect</a:t>
            </a:r>
            <a:r>
              <a:rPr sz="10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</a:pP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233045" marR="3013710" indent="-114300">
              <a:lnSpc>
                <a:spcPct val="80000"/>
              </a:lnSpc>
              <a:spcBef>
                <a:spcPts val="64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33045" algn="l"/>
              </a:tabLst>
            </a:pP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Real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life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therefore</a:t>
            </a:r>
            <a:r>
              <a:rPr sz="10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difficult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them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immediately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detect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patterns. 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simply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trust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case.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05200" y="3285744"/>
            <a:ext cx="2972308" cy="2830195"/>
            <a:chOff x="3561588" y="3285744"/>
            <a:chExt cx="2915920" cy="28301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3084" y="3285744"/>
              <a:ext cx="1613915" cy="14676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1588" y="3998976"/>
              <a:ext cx="1152143" cy="21168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3084" y="4844796"/>
              <a:ext cx="1613915" cy="127101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339850" marR="356235" indent="-988060">
              <a:lnSpc>
                <a:spcPts val="1510"/>
              </a:lnSpc>
              <a:spcBef>
                <a:spcPts val="790"/>
              </a:spcBef>
            </a:pPr>
            <a:r>
              <a:rPr sz="1400" b="1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K-</a:t>
            </a:r>
            <a:r>
              <a:rPr sz="140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140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1400" b="1" spc="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(KNN) </a:t>
            </a:r>
            <a:r>
              <a:rPr sz="1400" b="1" spc="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47" y="2743200"/>
            <a:ext cx="6096000" cy="420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57810" marR="3115310" indent="-114300">
              <a:lnSpc>
                <a:spcPts val="1080"/>
              </a:lnSpc>
              <a:spcBef>
                <a:spcPts val="75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58445" algn="l"/>
              </a:tabLst>
            </a:pP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900" spc="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simplest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learning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257810" marR="2723515" indent="-114300">
              <a:lnSpc>
                <a:spcPts val="108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58445" algn="l"/>
              </a:tabLst>
            </a:pP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identifies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nearest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to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trying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9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give</a:t>
            </a:r>
            <a:r>
              <a:rPr sz="9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257810" indent="-114935">
              <a:lnSpc>
                <a:spcPts val="1140"/>
              </a:lnSpc>
              <a:spcBef>
                <a:spcPts val="35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58445" algn="l"/>
              </a:tabLst>
            </a:pP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diagram</a:t>
            </a:r>
            <a:r>
              <a:rPr sz="9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trying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257810">
              <a:lnSpc>
                <a:spcPts val="1140"/>
              </a:lnSpc>
            </a:pP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shown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stars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closest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shown.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257810" marR="2641600" indent="-114300">
              <a:lnSpc>
                <a:spcPts val="1080"/>
              </a:lnSpc>
              <a:spcBef>
                <a:spcPts val="52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258445" algn="l"/>
              </a:tabLst>
            </a:pP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improvement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consider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arbitrary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point’s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.This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name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-nearest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neighbor’s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comes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from.</a:t>
            </a:r>
            <a:r>
              <a:rPr sz="9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case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count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9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belong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class</a:t>
            </a:r>
            <a:r>
              <a:rPr sz="900" spc="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900" spc="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majority</a:t>
            </a:r>
            <a:r>
              <a:rPr sz="9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(voting).</a:t>
            </a:r>
            <a:r>
              <a:rPr sz="9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diagram</a:t>
            </a:r>
            <a:r>
              <a:rPr sz="9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shown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three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closest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neighbors.The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predication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color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assigned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star.</a:t>
            </a:r>
            <a:r>
              <a:rPr sz="900" spc="-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Picking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odd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ensures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ties.</a:t>
            </a:r>
            <a:endParaRPr lang="en-GB" sz="900" spc="-10" dirty="0">
              <a:solidFill>
                <a:srgbClr val="252525"/>
              </a:solidFill>
              <a:latin typeface="Trebuchet MS" panose="020B0603020202020204"/>
              <a:cs typeface="Trebuchet MS" panose="020B0603020202020204"/>
            </a:endParaRPr>
          </a:p>
          <a:p>
            <a:endParaRPr lang="en-GB" sz="900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GB" sz="9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Steps for Classification with </a:t>
            </a:r>
            <a:r>
              <a:rPr lang="en-GB" sz="900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</a:t>
            </a:r>
            <a:endParaRPr lang="en-GB" sz="900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The following are the major steps of the algorithm.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As in the general problem of classification, we have a set of data points for which we know the correct class labels.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When we get a new data point, we compare it to each of our existing data points and find similarity.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Take the most similar k data points (k nearest </a:t>
            </a:r>
            <a:r>
              <a:rPr lang="en-GB" sz="900" b="0" i="0" dirty="0" err="1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neighbors</a:t>
            </a:r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dirty="0">
                <a:solidFill>
                  <a:srgbClr val="231F20"/>
                </a:solidFill>
                <a:effectLst/>
                <a:latin typeface="Trebuchet MS" panose="020B0603020202020204" pitchFamily="34" charset="0"/>
              </a:rPr>
              <a:t>From these k data points, take the majority vote of their labels. The winning label is the label/class of the new data point.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343400" y="3701797"/>
            <a:ext cx="1941830" cy="2318004"/>
            <a:chOff x="4343400" y="3701796"/>
            <a:chExt cx="1941830" cy="25850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3701796"/>
              <a:ext cx="1877568" cy="12359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0" y="4997196"/>
              <a:ext cx="1941576" cy="12893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355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IMPLEMENTING</a:t>
            </a:r>
            <a:r>
              <a:rPr sz="1400" spc="2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400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63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 marL="375920" indent="-114935">
              <a:lnSpc>
                <a:spcPct val="100000"/>
              </a:lnSpc>
              <a:spcBef>
                <a:spcPts val="49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scikitlearn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shuffle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split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scikit-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contains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lang="en-GB" altLang="en-US"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shuffles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splits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(train_test_split</a:t>
            </a:r>
            <a:r>
              <a:rPr sz="8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function).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75920" marR="2306955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train_test_split</a:t>
            </a:r>
            <a:r>
              <a:rPr sz="8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shuffles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pseudorandom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80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generator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ensure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representative</a:t>
            </a:r>
            <a:r>
              <a:rPr sz="800" spc="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75920" marR="2101215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train_test_</a:t>
            </a: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split</a:t>
            </a:r>
            <a:r>
              <a:rPr sz="8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process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extracts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75%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rows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corresponding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labels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data.The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remaining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25%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forms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ratio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rule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thumb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modify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shall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later.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75920" marR="2067560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scikit-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learn,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usually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denoted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capital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labels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denoted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lowercase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1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inspired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standard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formulation</a:t>
            </a:r>
            <a:r>
              <a:rPr sz="8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f(x)=y</a:t>
            </a:r>
            <a:r>
              <a:rPr sz="800" i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mathematics,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800" i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input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00" i="1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output.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conventions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mathematics,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capital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two-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dimensional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array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matrix)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lowercase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one-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dimensional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array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vector).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75920" marR="2098040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sure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times,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provide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pseudorandom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generator</a:t>
            </a:r>
            <a:r>
              <a:rPr sz="80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fixed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seed</a:t>
            </a:r>
            <a:r>
              <a:rPr sz="80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random_state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parameter.This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outcome</a:t>
            </a:r>
            <a:r>
              <a:rPr sz="800" spc="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deterministic,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80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outcome.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75920" marR="2226310" indent="-114300">
              <a:lnSpc>
                <a:spcPct val="10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76555" algn="l"/>
              </a:tabLst>
            </a:pP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enough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ML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model,</a:t>
            </a:r>
            <a:r>
              <a:rPr sz="8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whether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works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well.</a:t>
            </a:r>
            <a:r>
              <a:rPr sz="8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assess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b="1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model’s</a:t>
            </a:r>
            <a:r>
              <a:rPr sz="8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b="1" i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b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b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(also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b="1" i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b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b="1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8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hold-</a:t>
            </a:r>
            <a:r>
              <a:rPr sz="800" b="1" i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800" b="1" i="1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set)</a:t>
            </a:r>
            <a:r>
              <a:rPr sz="800" b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b="1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86%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correctly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86%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occurences.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4038725"/>
            <a:ext cx="2285999" cy="21137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95"/>
              </a:spcBef>
            </a:pPr>
            <a:r>
              <a:rPr sz="125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ANALYZING</a:t>
            </a:r>
            <a:r>
              <a:rPr sz="1250" b="1" spc="2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1250" b="1" spc="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r>
              <a:rPr sz="125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31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 panose="02020603050405020304"/>
              <a:cs typeface="Times New Roman" panose="02020603050405020304"/>
            </a:endParaRPr>
          </a:p>
          <a:p>
            <a:pPr marL="459105" marR="3060065" indent="-114300">
              <a:lnSpc>
                <a:spcPct val="8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459740" algn="l"/>
              </a:tabLst>
            </a:pP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varying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analyzing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effect.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459105" marR="2845435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59740" algn="l"/>
              </a:tabLst>
            </a:pP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two-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dimensional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datasets,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9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test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xy-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plane.This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lets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decision </a:t>
            </a:r>
            <a:r>
              <a:rPr sz="900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boundary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separating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classes.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459105" marR="2805430" indent="-114300">
              <a:lnSpc>
                <a:spcPct val="80000"/>
              </a:lnSpc>
              <a:spcBef>
                <a:spcPts val="49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59740" algn="l"/>
              </a:tabLst>
            </a:pP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helps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you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decision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ideal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value.</a:t>
            </a:r>
            <a:r>
              <a:rPr sz="9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diagram,</a:t>
            </a:r>
            <a:r>
              <a:rPr sz="9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single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decision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boundary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follows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closely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leads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smoother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decision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boundary.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459105" marR="2744470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59740" algn="l"/>
              </a:tabLst>
            </a:pPr>
            <a:r>
              <a:rPr sz="900" spc="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smoother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decision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boundary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(many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neighbors)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corresponds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simpler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susceptible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underfitting</a:t>
            </a:r>
            <a:r>
              <a:rPr lang="en-GB" altLang="en-US"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want</a:t>
            </a:r>
            <a:r>
              <a:rPr sz="9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exactly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(all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points)</a:t>
            </a:r>
            <a:r>
              <a:rPr sz="9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9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bigger</a:t>
            </a:r>
            <a:r>
              <a:rPr sz="9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9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set)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low</a:t>
            </a:r>
            <a:r>
              <a:rPr sz="9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levels</a:t>
            </a: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  <a:p>
            <a:pPr marL="459105" marR="2875280" indent="-114300">
              <a:lnSpc>
                <a:spcPts val="770"/>
              </a:lnSpc>
              <a:spcBef>
                <a:spcPts val="49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59740" algn="l"/>
              </a:tabLst>
            </a:pPr>
            <a:r>
              <a:rPr sz="9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few</a:t>
            </a:r>
            <a:r>
              <a:rPr sz="9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neighbors</a:t>
            </a:r>
            <a:r>
              <a:rPr sz="9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corresponds</a:t>
            </a:r>
            <a:r>
              <a:rPr sz="9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high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complexity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overfitting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9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high</a:t>
            </a:r>
            <a:r>
              <a:rPr sz="9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9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9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poor </a:t>
            </a:r>
            <a:r>
              <a:rPr sz="9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generalizability.</a:t>
            </a:r>
            <a:endParaRPr sz="9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78" y="3886200"/>
            <a:ext cx="2551175" cy="19309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817245">
              <a:lnSpc>
                <a:spcPct val="100000"/>
              </a:lnSpc>
              <a:spcBef>
                <a:spcPts val="1355"/>
              </a:spcBef>
            </a:pPr>
            <a:r>
              <a:rPr sz="1400" spc="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400" spc="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INBUILT</a:t>
            </a:r>
            <a:r>
              <a:rPr sz="1400" spc="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7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 marL="424815" marR="2787015" indent="-114300">
              <a:lnSpc>
                <a:spcPts val="670"/>
              </a:lnSpc>
              <a:spcBef>
                <a:spcPts val="67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25450" algn="l"/>
              </a:tabLst>
            </a:pP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apply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real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world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datasets.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scikit-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comes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real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world</a:t>
            </a:r>
            <a:r>
              <a:rPr sz="800" spc="5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examples</a:t>
            </a:r>
            <a:r>
              <a:rPr sz="8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understand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work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marR="2599690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25450" algn="l"/>
              </a:tabLst>
            </a:pP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begin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iris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distinguishing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iris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flowers.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measurements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associated</a:t>
            </a:r>
            <a:r>
              <a:rPr sz="800" spc="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800" spc="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iris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flower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length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width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petals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length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width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sepals,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measured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centimeters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alongside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800" spc="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00" i="1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setosa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versicolor</a:t>
            </a:r>
            <a:r>
              <a:rPr sz="8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800" i="1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virginica)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goal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determine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sepal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petal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measurements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marR="2620010" indent="-114300">
              <a:lnSpc>
                <a:spcPts val="670"/>
              </a:lnSpc>
              <a:spcBef>
                <a:spcPts val="505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25450" algn="l"/>
              </a:tabLst>
            </a:pP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Our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goal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800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measurements</a:t>
            </a:r>
            <a:r>
              <a:rPr sz="800" spc="5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irises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whose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known,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iris.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marR="2640330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49580" algn="l"/>
              </a:tabLst>
            </a:pP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measurements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correct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species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iris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(Examples),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supervised</a:t>
            </a:r>
            <a:r>
              <a:rPr sz="800" spc="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8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.This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800" i="1" spc="5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8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three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categories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marR="2635885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49580" algn="l"/>
              </a:tabLst>
            </a:pP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included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scikit-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usually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stored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Bunch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objects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contain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8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actual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inbuilt</a:t>
            </a:r>
            <a:r>
              <a:rPr sz="800" spc="5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800" spc="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help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manipulate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loaded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load_iris</a:t>
            </a:r>
            <a:r>
              <a:rPr sz="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scikit-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marR="2644140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39420" algn="l"/>
              </a:tabLst>
            </a:pP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stored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dictionaries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values.You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display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24815" indent="-114935">
              <a:lnSpc>
                <a:spcPct val="100000"/>
              </a:lnSpc>
              <a:spcBef>
                <a:spcPts val="34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425450" algn="l"/>
              </a:tabLst>
            </a:pP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display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keys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describe</a:t>
            </a:r>
            <a:r>
              <a:rPr sz="8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800" spc="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contain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9371" y="3035807"/>
            <a:ext cx="2304415" cy="3136900"/>
            <a:chOff x="4119371" y="3035807"/>
            <a:chExt cx="2304415" cy="3136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371" y="3035807"/>
              <a:ext cx="646176" cy="620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9371" y="3974591"/>
              <a:ext cx="2304288" cy="14584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9371" y="5586983"/>
              <a:ext cx="2295144" cy="58521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9116" y="3025139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365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VISUALIZING</a:t>
            </a:r>
            <a:r>
              <a:rPr sz="1400" spc="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LARGER</a:t>
            </a:r>
            <a:r>
              <a:rPr sz="1400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83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 marL="327025" marR="4314190" indent="-114300">
              <a:lnSpc>
                <a:spcPct val="80000"/>
              </a:lnSpc>
              <a:buClr>
                <a:srgbClr val="9BAEB5"/>
              </a:buClr>
              <a:buFont typeface="Arial" panose="020B0604020202020204"/>
              <a:buChar char="•"/>
              <a:tabLst>
                <a:tab pos="327660" algn="l"/>
              </a:tabLst>
            </a:pP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pair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it.</a:t>
            </a:r>
            <a:r>
              <a:rPr sz="800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plot,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convert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NumPy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array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into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pandas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DataFrame.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Pandas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pair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scatter_matrix.</a:t>
            </a:r>
            <a:r>
              <a:rPr sz="8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diagonal</a:t>
            </a:r>
            <a:r>
              <a:rPr sz="800" spc="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matrix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filled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histograms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27025" marR="4361180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" panose="020B0604020202020204"/>
              <a:buChar char="•"/>
              <a:tabLst>
                <a:tab pos="32766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plots,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three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seem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relatively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well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separated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sepal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petal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measurements.</a:t>
            </a:r>
            <a:r>
              <a:rPr sz="8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likely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800" spc="5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able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separate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them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967" y="3619500"/>
            <a:ext cx="3785615" cy="2781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2334</Words>
  <Application>Microsoft Office PowerPoint</Application>
  <PresentationFormat>On-screen Show (4:3)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Admin</dc:creator>
  <cp:lastModifiedBy>John  Wainaina</cp:lastModifiedBy>
  <cp:revision>21</cp:revision>
  <dcterms:created xsi:type="dcterms:W3CDTF">2023-05-17T15:14:00Z</dcterms:created>
  <dcterms:modified xsi:type="dcterms:W3CDTF">2025-01-28T10:12:59Z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2023-05-17T06:00:00Z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64D748C937F6476FAA4F886E06DDD325_12</vt:lpwstr>
  </property>
  <property fmtid="{D5CDD505-2E9C-101B-9397-08002B2CF9AE}" pid="7" name="KSOProductBuildVer">
    <vt:lpwstr>1033-12.2.0.17562</vt:lpwstr>
  </property>
</Properties>
</file>