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12" y="-20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65760"/>
            <a:ext cx="61722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8503920"/>
            <a:ext cx="21945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71233" y="8932951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archive-beta.ics.uci.edu/dataset/165/concrete%2Bcompressive%2Bstrength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www.kaggle.com/joniarroba/noshowappoint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C3CF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1861" y="4051553"/>
            <a:ext cx="4495800" cy="822960"/>
          </a:xfrm>
          <a:prstGeom prst="rect">
            <a:avLst/>
          </a:prstGeom>
          <a:solidFill>
            <a:srgbClr val="FFFFFF"/>
          </a:solidFill>
          <a:ln w="19811">
            <a:solidFill>
              <a:srgbClr val="40404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1278255" marR="890905" indent="-396240">
              <a:lnSpc>
                <a:spcPts val="2050"/>
              </a:lnSpc>
              <a:spcBef>
                <a:spcPts val="1145"/>
              </a:spcBef>
            </a:pPr>
            <a:r>
              <a:rPr sz="1900" spc="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SUPERVISED</a:t>
            </a:r>
            <a:r>
              <a:rPr sz="1900" spc="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LEARNING </a:t>
            </a:r>
            <a:r>
              <a:rPr sz="1900" spc="-5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1900" spc="1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spc="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89230" marR="194310" indent="713105">
              <a:lnSpc>
                <a:spcPts val="1510"/>
              </a:lnSpc>
              <a:spcBef>
                <a:spcPts val="795"/>
              </a:spcBef>
            </a:pPr>
            <a:r>
              <a:rPr sz="14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1400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EXERCISE </a:t>
            </a:r>
            <a:r>
              <a:rPr sz="14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CONCRETES</a:t>
            </a:r>
            <a:r>
              <a:rPr sz="1400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COMPRESSIVE</a:t>
            </a:r>
            <a:r>
              <a:rPr sz="1400" spc="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STRENGTH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57500"/>
            <a:ext cx="6096000" cy="3429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 panose="02020603050405020304"/>
              <a:cs typeface="Times New Roman" panose="02020603050405020304"/>
            </a:endParaRPr>
          </a:p>
          <a:p>
            <a:pPr marL="1275715" marR="1195705" indent="-114300">
              <a:lnSpc>
                <a:spcPts val="770"/>
              </a:lnSpc>
              <a:spcBef>
                <a:spcPts val="805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Download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following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concrete from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UCI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machine learning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repository.</a:t>
            </a:r>
            <a:r>
              <a:rPr sz="80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Concrete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important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material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civil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engineering.</a:t>
            </a:r>
            <a:r>
              <a:rPr sz="8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compressive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strength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highly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nonlinear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age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ingredients.These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ingredients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include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cement,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blast furnace 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slag, fly 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ash, 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water,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superplasticizer,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coarse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aggregate,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fine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aggregate.</a:t>
            </a:r>
            <a:r>
              <a:rPr sz="80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Concretes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compressive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strength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megapascals.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buClr>
                <a:srgbClr val="9BAEB5"/>
              </a:buClr>
              <a:buFont typeface="Arial MT"/>
              <a:buChar char="•"/>
            </a:pPr>
            <a:endParaRPr sz="90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525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800" u="sng" spc="-4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h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tt</a:t>
            </a:r>
            <a:r>
              <a:rPr sz="800" u="sng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p</a:t>
            </a:r>
            <a:r>
              <a:rPr sz="8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s</a:t>
            </a:r>
            <a:r>
              <a:rPr sz="800" u="sng" spc="-1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:</a:t>
            </a:r>
            <a:r>
              <a:rPr sz="800" u="sng" spc="-19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/</a:t>
            </a:r>
            <a:r>
              <a:rPr sz="800" u="sng" spc="-19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/</a:t>
            </a:r>
            <a:r>
              <a:rPr sz="800" u="sng" spc="-8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a</a:t>
            </a:r>
            <a:r>
              <a:rPr sz="800" u="sng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r</a:t>
            </a:r>
            <a:r>
              <a:rPr sz="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ch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i</a:t>
            </a:r>
            <a:r>
              <a:rPr sz="800"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v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-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b</a:t>
            </a:r>
            <a:r>
              <a:rPr sz="800"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t</a:t>
            </a:r>
            <a:r>
              <a:rPr sz="800" u="sng" spc="-8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a</a:t>
            </a:r>
            <a:r>
              <a:rPr sz="800" u="sng" spc="-1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.</a:t>
            </a:r>
            <a:r>
              <a:rPr sz="800" u="sng" spc="-6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i</a:t>
            </a:r>
            <a:r>
              <a:rPr sz="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c</a:t>
            </a:r>
            <a:r>
              <a:rPr sz="800" u="sng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s</a:t>
            </a:r>
            <a:r>
              <a:rPr sz="800" u="sng" spc="-1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.</a:t>
            </a:r>
            <a:r>
              <a:rPr sz="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uc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i</a:t>
            </a:r>
            <a:r>
              <a:rPr sz="800" u="sng" spc="-13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.</a:t>
            </a:r>
            <a:r>
              <a:rPr sz="800" u="sng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du</a:t>
            </a:r>
            <a:r>
              <a:rPr sz="800" u="sng" spc="-10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/d</a:t>
            </a:r>
            <a:r>
              <a:rPr sz="800" u="sng" spc="-114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a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t</a:t>
            </a:r>
            <a:r>
              <a:rPr sz="800" u="sng" spc="-8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a</a:t>
            </a:r>
            <a:r>
              <a:rPr sz="800" u="sng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s</a:t>
            </a:r>
            <a:r>
              <a:rPr sz="800"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t</a:t>
            </a:r>
            <a:r>
              <a:rPr sz="800" u="sng" spc="-1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/</a:t>
            </a:r>
            <a:r>
              <a:rPr sz="800" u="sng" spc="-114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1</a:t>
            </a:r>
            <a:r>
              <a:rPr sz="800" u="sng" spc="-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6</a:t>
            </a:r>
            <a:r>
              <a:rPr sz="800" u="sng" spc="-3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5</a:t>
            </a:r>
            <a:r>
              <a:rPr sz="800" u="sng" spc="-6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/co</a:t>
            </a:r>
            <a:r>
              <a:rPr sz="800" u="sng" spc="-8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n</a:t>
            </a:r>
            <a:r>
              <a:rPr sz="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c</a:t>
            </a:r>
            <a:r>
              <a:rPr sz="800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r</a:t>
            </a:r>
            <a:r>
              <a:rPr sz="800" u="sng" spc="-7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t</a:t>
            </a:r>
            <a:r>
              <a:rPr sz="800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+</a:t>
            </a:r>
            <a:r>
              <a:rPr sz="800" u="sng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c</a:t>
            </a:r>
            <a:r>
              <a:rPr sz="800" u="sng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om</a:t>
            </a:r>
            <a:r>
              <a:rPr sz="800" u="sng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p</a:t>
            </a:r>
            <a:r>
              <a:rPr sz="800" u="sng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r</a:t>
            </a:r>
            <a:r>
              <a:rPr sz="800" u="sng" spc="-4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s</a:t>
            </a:r>
            <a:r>
              <a:rPr sz="800" u="sng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s</a:t>
            </a:r>
            <a:r>
              <a:rPr sz="800" u="sng" spc="-6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i</a:t>
            </a:r>
            <a:r>
              <a:rPr sz="800"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v</a:t>
            </a:r>
            <a:r>
              <a:rPr sz="800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+</a:t>
            </a:r>
            <a:r>
              <a:rPr sz="800" u="sng" spc="-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s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t</a:t>
            </a:r>
            <a:r>
              <a:rPr sz="800" u="sng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r</a:t>
            </a:r>
            <a:r>
              <a:rPr sz="800" u="sng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e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n</a:t>
            </a:r>
            <a:r>
              <a:rPr sz="800" u="sng" spc="-6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g</a:t>
            </a:r>
            <a:r>
              <a:rPr sz="800" u="sng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t</a:t>
            </a:r>
            <a:r>
              <a:rPr sz="800" u="sng" spc="-4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h</a:t>
            </a:r>
            <a:r>
              <a:rPr sz="800" spc="-45" dirty="0">
                <a:solidFill>
                  <a:srgbClr val="00AFEF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 </a:t>
            </a:r>
            <a:r>
              <a:rPr sz="800" i="1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310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800" i="1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Use: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390015" indent="-229235">
              <a:lnSpc>
                <a:spcPct val="100000"/>
              </a:lnSpc>
              <a:spcBef>
                <a:spcPts val="315"/>
              </a:spcBef>
              <a:buClr>
                <a:srgbClr val="9BAEB5"/>
              </a:buClr>
              <a:buAutoNum type="arabicPeriod"/>
              <a:tabLst>
                <a:tab pos="1390015" algn="l"/>
                <a:tab pos="1390650" algn="l"/>
              </a:tabLst>
            </a:pP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od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eg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ess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390015" indent="-229235">
              <a:lnSpc>
                <a:spcPct val="100000"/>
              </a:lnSpc>
              <a:spcBef>
                <a:spcPts val="300"/>
              </a:spcBef>
              <a:buClr>
                <a:srgbClr val="9BAEB5"/>
              </a:buClr>
              <a:buAutoNum type="arabicPeriod"/>
              <a:tabLst>
                <a:tab pos="1390015" algn="l"/>
                <a:tab pos="1390650" algn="l"/>
              </a:tabLst>
            </a:pP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dg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eg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ess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endParaRPr sz="800">
              <a:latin typeface="Trebuchet MS" panose="020B0603020202020204"/>
              <a:cs typeface="Trebuchet MS" panose="020B0603020202020204"/>
            </a:endParaRPr>
          </a:p>
          <a:p>
            <a:pPr marL="1390015" indent="-229235">
              <a:lnSpc>
                <a:spcPct val="100000"/>
              </a:lnSpc>
              <a:spcBef>
                <a:spcPts val="315"/>
              </a:spcBef>
              <a:buClr>
                <a:srgbClr val="9BAEB5"/>
              </a:buClr>
              <a:buAutoNum type="arabicPeriod"/>
              <a:tabLst>
                <a:tab pos="1390015" algn="l"/>
                <a:tab pos="1390650" algn="l"/>
              </a:tabLst>
            </a:pP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ss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eg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ess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endParaRPr sz="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6567" y="2971800"/>
            <a:ext cx="4523233" cy="65836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REGRESSION EXERCISE</a:t>
            </a:r>
            <a:endParaRPr lang="en-GB" dirty="0"/>
          </a:p>
          <a:p>
            <a:pPr algn="ctr"/>
            <a:r>
              <a:rPr lang="en-GB" dirty="0"/>
              <a:t>CONCRETES COMPRESSIVE STRENGTH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803275">
              <a:lnSpc>
                <a:spcPct val="100000"/>
              </a:lnSpc>
              <a:spcBef>
                <a:spcPts val="1360"/>
              </a:spcBef>
            </a:pPr>
            <a:r>
              <a:rPr sz="1400" spc="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LM</a:t>
            </a:r>
            <a:r>
              <a:rPr sz="1400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400" spc="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CLASSIFICATION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57500"/>
            <a:ext cx="6096000" cy="3429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 panose="02020603050405020304"/>
              <a:cs typeface="Times New Roman" panose="02020603050405020304"/>
            </a:endParaRPr>
          </a:p>
          <a:p>
            <a:pPr marL="1275715" marR="1236345" indent="-114300">
              <a:lnSpc>
                <a:spcPct val="80000"/>
              </a:lnSpc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95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classification.</a:t>
            </a:r>
            <a:r>
              <a:rPr sz="950" spc="-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Predications</a:t>
            </a:r>
            <a:r>
              <a:rPr sz="95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9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made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950" spc="-2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95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95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ll</a:t>
            </a:r>
            <a:r>
              <a:rPr sz="9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win</a:t>
            </a:r>
            <a:r>
              <a:rPr sz="95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95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9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5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95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-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950" dirty="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275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950" i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ŷ</a:t>
            </a:r>
            <a:r>
              <a:rPr sz="950" i="1" spc="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5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9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i="1" spc="-1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9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9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95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*</a:t>
            </a:r>
            <a:r>
              <a:rPr sz="9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i="1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9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9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95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i="1" spc="-1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9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9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9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*</a:t>
            </a:r>
            <a:r>
              <a:rPr sz="9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i="1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9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9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95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1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..</a:t>
            </a:r>
            <a:r>
              <a:rPr sz="950" spc="-1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950" spc="-11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i="1" spc="-1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9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950" i="1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9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9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*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i="1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9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950" i="1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9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9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i="1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950" i="1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&gt;</a:t>
            </a:r>
            <a:r>
              <a:rPr sz="950" b="1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950" dirty="0">
              <a:latin typeface="Trebuchet MS" panose="020B0603020202020204"/>
              <a:cs typeface="Trebuchet MS" panose="020B0603020202020204"/>
            </a:endParaRPr>
          </a:p>
          <a:p>
            <a:pPr marL="1275715" marR="1174115" indent="-114300">
              <a:lnSpc>
                <a:spcPct val="80000"/>
              </a:lnSpc>
              <a:spcBef>
                <a:spcPts val="495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appears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similar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95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function,</a:t>
            </a:r>
            <a:r>
              <a:rPr sz="950" spc="-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95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threshold </a:t>
            </a:r>
            <a:r>
              <a:rPr sz="950" spc="-2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5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predicted</a:t>
            </a:r>
            <a:r>
              <a:rPr sz="9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9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95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zero.</a:t>
            </a:r>
            <a:r>
              <a:rPr sz="950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Anything</a:t>
            </a:r>
            <a:r>
              <a:rPr sz="95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above</a:t>
            </a:r>
            <a:r>
              <a:rPr sz="9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95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5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predicted</a:t>
            </a:r>
            <a:r>
              <a:rPr sz="9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95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positive </a:t>
            </a:r>
            <a:r>
              <a:rPr sz="95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95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(+1)</a:t>
            </a:r>
            <a:r>
              <a:rPr sz="95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any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9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below</a:t>
            </a:r>
            <a:r>
              <a:rPr sz="9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9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predicted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negative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(-1).</a:t>
            </a:r>
            <a:r>
              <a:rPr sz="950" spc="-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w</a:t>
            </a:r>
            <a:r>
              <a:rPr sz="950" spc="-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 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5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ss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95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950" spc="-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95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BAEB5"/>
              </a:buClr>
              <a:buFont typeface="Arial MT"/>
              <a:buChar char="•"/>
            </a:pPr>
            <a:endParaRPr sz="1600" dirty="0">
              <a:latin typeface="Trebuchet MS" panose="020B0603020202020204"/>
              <a:cs typeface="Trebuchet MS" panose="020B0603020202020204"/>
            </a:endParaRPr>
          </a:p>
          <a:p>
            <a:pPr marL="1275715" marR="1548765" indent="-114300">
              <a:lnSpc>
                <a:spcPts val="910"/>
              </a:lnSpc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end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result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95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two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classes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called</a:t>
            </a:r>
            <a:r>
              <a:rPr sz="95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 </a:t>
            </a:r>
            <a:r>
              <a:rPr sz="9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 </a:t>
            </a:r>
            <a:r>
              <a:rPr sz="950" b="1" spc="-2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endParaRPr sz="95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035807"/>
            <a:ext cx="4114800" cy="59436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LM FOR CLASSIFICATION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647825" marR="229870" indent="-1423670">
              <a:lnSpc>
                <a:spcPts val="1510"/>
              </a:lnSpc>
              <a:spcBef>
                <a:spcPts val="795"/>
              </a:spcBef>
            </a:pPr>
            <a:r>
              <a:rPr sz="1400" b="1" spc="2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1400" b="1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0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</a:t>
            </a:r>
            <a:r>
              <a:rPr sz="1400" b="1" spc="1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 </a:t>
            </a:r>
            <a:r>
              <a:rPr sz="1400" b="1" spc="-40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(LBC)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42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276860" marR="2659380" indent="-114300">
              <a:lnSpc>
                <a:spcPct val="80000"/>
              </a:lnSpc>
              <a:buClr>
                <a:srgbClr val="9BAEB5"/>
              </a:buClr>
              <a:buFont typeface="Arial MT"/>
              <a:buChar char="•"/>
              <a:tabLst>
                <a:tab pos="277495" algn="l"/>
              </a:tabLst>
            </a:pP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algorithms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9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 </a:t>
            </a:r>
            <a:r>
              <a:rPr sz="950" spc="-2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distinguished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how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measure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9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well</a:t>
            </a:r>
            <a:r>
              <a:rPr sz="95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coefficients</a:t>
            </a:r>
            <a:r>
              <a:rPr sz="95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fit </a:t>
            </a:r>
            <a:r>
              <a:rPr sz="95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95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data</a:t>
            </a:r>
            <a:r>
              <a:rPr sz="9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kind</a:t>
            </a:r>
            <a:r>
              <a:rPr sz="9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9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95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950">
              <a:latin typeface="Trebuchet MS" panose="020B0603020202020204"/>
              <a:cs typeface="Trebuchet MS" panose="020B0603020202020204"/>
            </a:endParaRPr>
          </a:p>
          <a:p>
            <a:pPr marL="276860" marR="2609215" indent="-114300">
              <a:lnSpc>
                <a:spcPct val="8000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277495" algn="l"/>
              </a:tabLst>
            </a:pP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former</a:t>
            </a:r>
            <a:r>
              <a:rPr sz="95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calls</a:t>
            </a:r>
            <a:r>
              <a:rPr sz="95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95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adjusting</a:t>
            </a:r>
            <a:r>
              <a:rPr sz="9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i="1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950" b="1" i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i="1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950" b="1" i="1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minimize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misclassifications</a:t>
            </a:r>
            <a:r>
              <a:rPr sz="95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(loss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function)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5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user </a:t>
            </a:r>
            <a:r>
              <a:rPr sz="9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often </a:t>
            </a:r>
            <a:r>
              <a:rPr sz="950" b="1" spc="-2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95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95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9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95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focus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later.</a:t>
            </a:r>
            <a:endParaRPr sz="950">
              <a:latin typeface="Trebuchet MS" panose="020B0603020202020204"/>
              <a:cs typeface="Trebuchet MS" panose="020B0603020202020204"/>
            </a:endParaRPr>
          </a:p>
          <a:p>
            <a:pPr marL="276860" indent="-114935">
              <a:lnSpc>
                <a:spcPct val="100000"/>
              </a:lnSpc>
              <a:spcBef>
                <a:spcPts val="260"/>
              </a:spcBef>
              <a:buClr>
                <a:srgbClr val="9BAEB5"/>
              </a:buClr>
              <a:buFont typeface="Arial MT"/>
              <a:buChar char="•"/>
              <a:tabLst>
                <a:tab pos="277495" algn="l"/>
              </a:tabLst>
            </a:pP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95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common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95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algorithms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are:</a:t>
            </a:r>
            <a:endParaRPr sz="950">
              <a:latin typeface="Trebuchet MS" panose="020B0603020202020204"/>
              <a:cs typeface="Trebuchet MS" panose="020B0603020202020204"/>
            </a:endParaRPr>
          </a:p>
          <a:p>
            <a:pPr marL="391160" marR="2932430" indent="-228600">
              <a:lnSpc>
                <a:spcPct val="80000"/>
              </a:lnSpc>
              <a:spcBef>
                <a:spcPts val="505"/>
              </a:spcBef>
              <a:buClr>
                <a:srgbClr val="9BAEB5"/>
              </a:buClr>
              <a:buAutoNum type="arabicPeriod"/>
              <a:tabLst>
                <a:tab pos="391160" algn="l"/>
                <a:tab pos="391795" algn="l"/>
              </a:tabLst>
            </a:pPr>
            <a:r>
              <a:rPr sz="950" b="1" i="1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logistic </a:t>
            </a:r>
            <a:r>
              <a:rPr sz="950" b="1" i="1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-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despite the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name 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it’s</a:t>
            </a:r>
            <a:r>
              <a:rPr sz="95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 </a:t>
            </a:r>
            <a:r>
              <a:rPr sz="950" spc="-2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endParaRPr sz="950">
              <a:latin typeface="Trebuchet MS" panose="020B0603020202020204"/>
              <a:cs typeface="Trebuchet MS" panose="020B0603020202020204"/>
            </a:endParaRPr>
          </a:p>
          <a:p>
            <a:pPr marL="391160" indent="-229235">
              <a:lnSpc>
                <a:spcPct val="100000"/>
              </a:lnSpc>
              <a:spcBef>
                <a:spcPts val="275"/>
              </a:spcBef>
              <a:buClr>
                <a:srgbClr val="9BAEB5"/>
              </a:buClr>
              <a:buAutoNum type="arabicPeriod"/>
              <a:tabLst>
                <a:tab pos="391160" algn="l"/>
                <a:tab pos="391795" algn="l"/>
              </a:tabLst>
            </a:pPr>
            <a:r>
              <a:rPr sz="950" b="1" i="1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950" b="1" i="1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b="1" i="1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950" b="1" i="1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50" b="1" i="1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b="1" i="1" spc="-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50" b="1" i="1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i="1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950" b="1" i="1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950" b="1" i="1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pp</a:t>
            </a:r>
            <a:r>
              <a:rPr sz="950" b="1" i="1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950" b="1" i="1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50" b="1" i="1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50" b="1" i="1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i="1" spc="-1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950" b="1" i="1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950" b="1" i="1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cto</a:t>
            </a:r>
            <a:r>
              <a:rPr sz="950" b="1" i="1" spc="-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950" b="1" i="1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i="1" spc="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950" b="1" i="1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950" b="1" i="1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950" b="1" i="1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ss</a:t>
            </a:r>
            <a:r>
              <a:rPr sz="950" b="1" i="1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b="1" i="1" spc="-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950" b="1" i="1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b="1" i="1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ca</a:t>
            </a:r>
            <a:r>
              <a:rPr sz="950" b="1" i="1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50" b="1" i="1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950" b="1" i="1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950" b="1" i="1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endParaRPr sz="950">
              <a:latin typeface="Trebuchet MS" panose="020B0603020202020204"/>
              <a:cs typeface="Trebuchet MS" panose="020B0603020202020204"/>
            </a:endParaRPr>
          </a:p>
          <a:p>
            <a:pPr marL="276860" marR="2676525" indent="-114300">
              <a:lnSpc>
                <a:spcPct val="80000"/>
              </a:lnSpc>
              <a:spcBef>
                <a:spcPts val="495"/>
              </a:spcBef>
              <a:buClr>
                <a:srgbClr val="9BAEB5"/>
              </a:buClr>
              <a:buFont typeface="Arial MT"/>
              <a:buChar char="•"/>
              <a:tabLst>
                <a:tab pos="277495" algn="l"/>
              </a:tabLst>
            </a:pP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Applying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these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our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forge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9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including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decision 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boundaries</a:t>
            </a:r>
            <a:r>
              <a:rPr sz="9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ease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analysis</a:t>
            </a:r>
            <a:r>
              <a:rPr sz="9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9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observe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9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9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950" b="1" spc="-5" dirty="0">
                <a:latin typeface="Calibri" panose="020F0502020204030204"/>
                <a:cs typeface="Calibri" panose="020F0502020204030204"/>
              </a:rPr>
              <a:t>he</a:t>
            </a:r>
            <a:r>
              <a:rPr sz="95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b="1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95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b="1" spc="-5" dirty="0">
                <a:latin typeface="Calibri" panose="020F0502020204030204"/>
                <a:cs typeface="Calibri" panose="020F0502020204030204"/>
              </a:rPr>
              <a:t>models </a:t>
            </a:r>
            <a:r>
              <a:rPr sz="950" b="1" spc="-20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b="1" spc="-15" dirty="0">
                <a:latin typeface="Calibri" panose="020F0502020204030204"/>
                <a:cs typeface="Calibri" panose="020F0502020204030204"/>
              </a:rPr>
              <a:t>have</a:t>
            </a:r>
            <a:r>
              <a:rPr sz="95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b="1" spc="-5" dirty="0">
                <a:latin typeface="Calibri" panose="020F0502020204030204"/>
                <a:cs typeface="Calibri" panose="020F0502020204030204"/>
              </a:rPr>
              <a:t>similar</a:t>
            </a:r>
            <a:r>
              <a:rPr sz="95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b="1" spc="-10" dirty="0">
                <a:latin typeface="Calibri" panose="020F0502020204030204"/>
                <a:cs typeface="Calibri" panose="020F0502020204030204"/>
              </a:rPr>
              <a:t>decision</a:t>
            </a:r>
            <a:r>
              <a:rPr sz="95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b="1" spc="-5" dirty="0">
                <a:latin typeface="Calibri" panose="020F0502020204030204"/>
                <a:cs typeface="Calibri" panose="020F0502020204030204"/>
              </a:rPr>
              <a:t>boundaries</a:t>
            </a:r>
            <a:r>
              <a:rPr sz="9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(both</a:t>
            </a:r>
            <a:r>
              <a:rPr sz="950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misclassify</a:t>
            </a:r>
            <a:r>
              <a:rPr sz="9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9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950" spc="-10" dirty="0">
                <a:latin typeface="Calibri" panose="020F0502020204030204"/>
                <a:cs typeface="Calibri" panose="020F0502020204030204"/>
              </a:rPr>
              <a:t>data </a:t>
            </a:r>
            <a:r>
              <a:rPr sz="950" spc="-5" dirty="0">
                <a:latin typeface="Calibri" panose="020F0502020204030204"/>
                <a:cs typeface="Calibri" panose="020F0502020204030204"/>
              </a:rPr>
              <a:t> points).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50791" y="3819144"/>
            <a:ext cx="2299970" cy="2200656"/>
            <a:chOff x="4050791" y="3819144"/>
            <a:chExt cx="2299970" cy="1885314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50791" y="3819144"/>
              <a:ext cx="2299716" cy="876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0791" y="4910327"/>
              <a:ext cx="2299716" cy="7940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3379" y="2857500"/>
            <a:ext cx="6103620" cy="3429000"/>
            <a:chOff x="373379" y="2857500"/>
            <a:chExt cx="6103620" cy="3429000"/>
          </a:xfrm>
        </p:grpSpPr>
        <p:sp>
          <p:nvSpPr>
            <p:cNvPr id="4" name="object 4"/>
            <p:cNvSpPr/>
            <p:nvPr/>
          </p:nvSpPr>
          <p:spPr>
            <a:xfrm>
              <a:off x="380999" y="2857500"/>
              <a:ext cx="6096000" cy="3429000"/>
            </a:xfrm>
            <a:custGeom>
              <a:avLst/>
              <a:gdLst/>
              <a:ahLst/>
              <a:cxnLst/>
              <a:rect l="l" t="t" r="r" b="b"/>
              <a:pathLst>
                <a:path w="6096000" h="3429000">
                  <a:moveTo>
                    <a:pt x="6096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6096000" y="3429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0999" y="2910839"/>
              <a:ext cx="3378835" cy="594360"/>
            </a:xfrm>
            <a:custGeom>
              <a:avLst/>
              <a:gdLst/>
              <a:ahLst/>
              <a:cxnLst/>
              <a:rect l="l" t="t" r="r" b="b"/>
              <a:pathLst>
                <a:path w="3378835" h="594360">
                  <a:moveTo>
                    <a:pt x="3378708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3378708" y="594360"/>
                  </a:lnTo>
                  <a:lnTo>
                    <a:pt x="3378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0999" y="2910839"/>
              <a:ext cx="3378835" cy="594360"/>
            </a:xfrm>
            <a:custGeom>
              <a:avLst/>
              <a:gdLst/>
              <a:ahLst/>
              <a:cxnLst/>
              <a:rect l="l" t="t" r="r" b="b"/>
              <a:pathLst>
                <a:path w="3378835" h="594360">
                  <a:moveTo>
                    <a:pt x="0" y="594360"/>
                  </a:moveTo>
                  <a:lnTo>
                    <a:pt x="3378708" y="594360"/>
                  </a:lnTo>
                  <a:lnTo>
                    <a:pt x="3378708" y="0"/>
                  </a:lnTo>
                  <a:lnTo>
                    <a:pt x="0" y="0"/>
                  </a:lnTo>
                </a:path>
              </a:pathLst>
            </a:custGeom>
            <a:ln w="1523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42010" y="3070606"/>
            <a:ext cx="2806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LBC</a:t>
            </a:r>
            <a:r>
              <a:rPr sz="1400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1400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IMPACT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472" y="3601974"/>
            <a:ext cx="3247390" cy="23793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0" marR="38735" indent="-114300">
              <a:lnSpc>
                <a:spcPct val="80000"/>
              </a:lnSpc>
              <a:spcBef>
                <a:spcPts val="305"/>
              </a:spcBef>
              <a:buClr>
                <a:srgbClr val="9BAEB5"/>
              </a:buClr>
              <a:buFont typeface="Arial MT"/>
              <a:buChar char="•"/>
              <a:tabLst>
                <a:tab pos="127000" algn="l"/>
              </a:tabLst>
            </a:pPr>
            <a:r>
              <a:rPr sz="85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850" b="1" spc="-5" dirty="0">
                <a:latin typeface="Calibri" panose="020F0502020204030204"/>
                <a:cs typeface="Calibri" panose="020F0502020204030204"/>
              </a:rPr>
              <a:t>trade-off parameter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that determines the </a:t>
            </a:r>
            <a:r>
              <a:rPr sz="85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strength </a:t>
            </a:r>
            <a:r>
              <a:rPr sz="850" b="1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of the </a:t>
            </a:r>
            <a:r>
              <a:rPr sz="850" b="1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850" b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regularization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is called </a:t>
            </a:r>
            <a:r>
              <a:rPr sz="7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, and </a:t>
            </a:r>
            <a:r>
              <a:rPr sz="850" spc="-10" dirty="0">
                <a:latin typeface="Calibri" panose="020F0502020204030204"/>
                <a:cs typeface="Calibri" panose="020F0502020204030204"/>
              </a:rPr>
              <a:t>controls </a:t>
            </a:r>
            <a:r>
              <a:rPr sz="850" dirty="0">
                <a:latin typeface="Calibri" panose="020F0502020204030204"/>
                <a:cs typeface="Calibri" panose="020F0502020204030204"/>
              </a:rPr>
              <a:t>(i) </a:t>
            </a:r>
            <a:r>
              <a:rPr sz="85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85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size </a:t>
            </a:r>
            <a:r>
              <a:rPr sz="85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of the </a:t>
            </a:r>
            <a:r>
              <a:rPr sz="85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coefficients</a:t>
            </a:r>
            <a:r>
              <a:rPr sz="850" spc="17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850" spc="-35" dirty="0">
                <a:latin typeface="Calibri" panose="020F0502020204030204"/>
                <a:cs typeface="Calibri" panose="020F0502020204030204"/>
              </a:rPr>
              <a:t>w, </a:t>
            </a:r>
            <a:r>
              <a:rPr sz="8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latin typeface="Calibri" panose="020F0502020204030204"/>
                <a:cs typeface="Calibri" panose="020F0502020204030204"/>
              </a:rPr>
              <a:t>b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 (low</a:t>
            </a:r>
            <a:r>
              <a:rPr sz="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latin typeface="Calibri" panose="020F0502020204030204"/>
                <a:cs typeface="Calibri" panose="020F0502020204030204"/>
              </a:rPr>
              <a:t>c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reduces</a:t>
            </a:r>
            <a:r>
              <a:rPr sz="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latin typeface="Calibri" panose="020F0502020204030204"/>
                <a:cs typeface="Calibri" panose="020F0502020204030204"/>
              </a:rPr>
              <a:t>the</a:t>
            </a:r>
            <a:r>
              <a:rPr sz="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magnitude)</a:t>
            </a:r>
            <a:r>
              <a:rPr sz="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latin typeface="Calibri" panose="020F0502020204030204"/>
                <a:cs typeface="Calibri" panose="020F0502020204030204"/>
              </a:rPr>
              <a:t>as</a:t>
            </a:r>
            <a:r>
              <a:rPr sz="8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well</a:t>
            </a:r>
            <a:r>
              <a:rPr sz="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latin typeface="Calibri" panose="020F0502020204030204"/>
                <a:cs typeface="Calibri" panose="020F0502020204030204"/>
              </a:rPr>
              <a:t>as</a:t>
            </a:r>
            <a:r>
              <a:rPr sz="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(ii)</a:t>
            </a:r>
            <a:r>
              <a:rPr sz="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85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accuracy</a:t>
            </a:r>
            <a:r>
              <a:rPr sz="8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85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training </a:t>
            </a:r>
            <a:r>
              <a:rPr sz="850" spc="-18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sets</a:t>
            </a:r>
            <a:r>
              <a:rPr sz="85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(high</a:t>
            </a:r>
            <a:r>
              <a:rPr sz="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latin typeface="Calibri" panose="020F0502020204030204"/>
                <a:cs typeface="Calibri" panose="020F0502020204030204"/>
              </a:rPr>
              <a:t>c</a:t>
            </a:r>
            <a:r>
              <a:rPr sz="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tries</a:t>
            </a:r>
            <a:r>
              <a:rPr sz="850" dirty="0">
                <a:latin typeface="Calibri" panose="020F0502020204030204"/>
                <a:cs typeface="Calibri" panose="020F0502020204030204"/>
              </a:rPr>
              <a:t> </a:t>
            </a:r>
            <a:r>
              <a:rPr sz="85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 fit</a:t>
            </a:r>
            <a:r>
              <a:rPr sz="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the training set</a:t>
            </a:r>
            <a:r>
              <a:rPr sz="8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latin typeface="Calibri" panose="020F0502020204030204"/>
                <a:cs typeface="Calibri" panose="020F0502020204030204"/>
              </a:rPr>
              <a:t>as </a:t>
            </a:r>
            <a:r>
              <a:rPr sz="850" spc="-5" dirty="0">
                <a:latin typeface="Calibri" panose="020F0502020204030204"/>
                <a:cs typeface="Calibri" panose="020F0502020204030204"/>
              </a:rPr>
              <a:t>best</a:t>
            </a:r>
            <a:r>
              <a:rPr sz="850" dirty="0">
                <a:latin typeface="Calibri" panose="020F0502020204030204"/>
                <a:cs typeface="Calibri" panose="020F0502020204030204"/>
              </a:rPr>
              <a:t> as</a:t>
            </a:r>
            <a:r>
              <a:rPr sz="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850" dirty="0">
                <a:latin typeface="Calibri" panose="020F0502020204030204"/>
                <a:cs typeface="Calibri" panose="020F0502020204030204"/>
              </a:rPr>
              <a:t>possible).</a:t>
            </a:r>
            <a:endParaRPr sz="850">
              <a:latin typeface="Calibri" panose="020F0502020204030204"/>
              <a:cs typeface="Calibri" panose="020F0502020204030204"/>
            </a:endParaRPr>
          </a:p>
          <a:p>
            <a:pPr marL="127000" marR="31750" indent="-114300">
              <a:lnSpc>
                <a:spcPts val="820"/>
              </a:lnSpc>
              <a:spcBef>
                <a:spcPts val="490"/>
              </a:spcBef>
              <a:buClr>
                <a:srgbClr val="9BAEB5"/>
              </a:buClr>
              <a:buFont typeface="Arial MT"/>
              <a:buChar char="•"/>
              <a:tabLst>
                <a:tab pos="127000" algn="l"/>
              </a:tabLst>
            </a:pPr>
            <a:r>
              <a:rPr sz="85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8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85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models,</a:t>
            </a:r>
            <a:r>
              <a:rPr sz="85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85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perform </a:t>
            </a:r>
            <a:r>
              <a:rPr sz="850" b="1" spc="-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better </a:t>
            </a:r>
            <a:r>
              <a:rPr sz="8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 higher </a:t>
            </a:r>
            <a:r>
              <a:rPr sz="8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dimension </a:t>
            </a:r>
            <a:r>
              <a:rPr sz="85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 avoiding overfitting.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Therefore</a:t>
            </a:r>
            <a:r>
              <a:rPr sz="8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shall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 </a:t>
            </a:r>
            <a:r>
              <a:rPr sz="8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breast</a:t>
            </a:r>
            <a:r>
              <a:rPr sz="85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cancer</a:t>
            </a:r>
            <a:r>
              <a:rPr sz="850" b="1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50" b="1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 </a:t>
            </a:r>
            <a:r>
              <a:rPr sz="8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algorithms (logistic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regression) 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8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show how </a:t>
            </a:r>
            <a:r>
              <a:rPr sz="8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controlling </a:t>
            </a:r>
            <a:r>
              <a:rPr sz="85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50" spc="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 </a:t>
            </a:r>
            <a:r>
              <a:rPr sz="85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value </a:t>
            </a:r>
            <a:r>
              <a:rPr sz="85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5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85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850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5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ct</a:t>
            </a:r>
            <a:r>
              <a:rPr sz="8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5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eg</a:t>
            </a:r>
            <a:r>
              <a:rPr sz="8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85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850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ri</a:t>
            </a:r>
            <a:r>
              <a:rPr sz="85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850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5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5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on</a:t>
            </a:r>
            <a:endParaRPr sz="850">
              <a:latin typeface="Trebuchet MS" panose="020B0603020202020204"/>
              <a:cs typeface="Trebuchet MS" panose="020B0603020202020204"/>
            </a:endParaRPr>
          </a:p>
          <a:p>
            <a:pPr marL="127000" marR="31115" indent="-114300">
              <a:lnSpc>
                <a:spcPts val="820"/>
              </a:lnSpc>
              <a:spcBef>
                <a:spcPts val="475"/>
              </a:spcBef>
              <a:buClr>
                <a:srgbClr val="9BAEB5"/>
              </a:buClr>
              <a:buFont typeface="Arial MT"/>
              <a:buChar char="•"/>
              <a:tabLst>
                <a:tab pos="127000" algn="l"/>
              </a:tabLst>
            </a:pPr>
            <a:r>
              <a:rPr sz="8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8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8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5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C=1</a:t>
            </a:r>
            <a:r>
              <a:rPr sz="8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provides</a:t>
            </a:r>
            <a:r>
              <a:rPr sz="8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quite</a:t>
            </a:r>
            <a:r>
              <a:rPr sz="8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good</a:t>
            </a:r>
            <a:r>
              <a:rPr sz="85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performance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5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95% </a:t>
            </a:r>
            <a:r>
              <a:rPr sz="85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85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both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set.</a:t>
            </a:r>
            <a:r>
              <a:rPr sz="85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5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85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and</a:t>
            </a:r>
            <a:r>
              <a:rPr sz="85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test </a:t>
            </a:r>
            <a:r>
              <a:rPr sz="85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set</a:t>
            </a:r>
            <a:r>
              <a:rPr sz="85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performance</a:t>
            </a:r>
            <a:r>
              <a:rPr sz="85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85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85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close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85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likely</a:t>
            </a:r>
            <a:r>
              <a:rPr sz="8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5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simple</a:t>
            </a:r>
            <a:r>
              <a:rPr sz="85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850" spc="-2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8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its </a:t>
            </a:r>
            <a:r>
              <a:rPr sz="8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 </a:t>
            </a:r>
            <a:r>
              <a:rPr sz="850" b="1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few </a:t>
            </a:r>
            <a:r>
              <a:rPr sz="8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 </a:t>
            </a:r>
            <a:r>
              <a:rPr sz="85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–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thus 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results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same).</a:t>
            </a:r>
            <a:r>
              <a:rPr sz="8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85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increase </a:t>
            </a:r>
            <a:r>
              <a:rPr sz="85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5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8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=100</a:t>
            </a:r>
            <a:r>
              <a:rPr sz="85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85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85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starts</a:t>
            </a:r>
            <a:r>
              <a:rPr sz="85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5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8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differ</a:t>
            </a:r>
            <a:r>
              <a:rPr sz="85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50">
              <a:latin typeface="Trebuchet MS" panose="020B0603020202020204"/>
              <a:cs typeface="Trebuchet MS" panose="020B0603020202020204"/>
            </a:endParaRPr>
          </a:p>
          <a:p>
            <a:pPr marL="127000" marR="154305" indent="-114300">
              <a:lnSpc>
                <a:spcPts val="820"/>
              </a:lnSpc>
              <a:spcBef>
                <a:spcPts val="485"/>
              </a:spcBef>
              <a:buClr>
                <a:srgbClr val="9BAEB5"/>
              </a:buClr>
              <a:buFont typeface="Arial MT"/>
              <a:buChar char="•"/>
              <a:tabLst>
                <a:tab pos="127000" algn="l"/>
              </a:tabLst>
            </a:pPr>
            <a:r>
              <a:rPr sz="8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Reducing</a:t>
            </a:r>
            <a:r>
              <a:rPr sz="85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85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85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C=0.001)</a:t>
            </a:r>
            <a:r>
              <a:rPr sz="850" spc="20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85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25" dirty="0">
                <a:latin typeface="Trebuchet MS" panose="020B0603020202020204"/>
                <a:cs typeface="Trebuchet MS" panose="020B0603020202020204"/>
              </a:rPr>
              <a:t>other</a:t>
            </a:r>
            <a:r>
              <a:rPr sz="85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latin typeface="Trebuchet MS" panose="020B0603020202020204"/>
                <a:cs typeface="Trebuchet MS" panose="020B0603020202020204"/>
              </a:rPr>
              <a:t>hand</a:t>
            </a:r>
            <a:r>
              <a:rPr sz="85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decreases</a:t>
            </a:r>
            <a:r>
              <a:rPr sz="85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both </a:t>
            </a:r>
            <a:r>
              <a:rPr sz="850" spc="-2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85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5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85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85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85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latin typeface="Trebuchet MS" panose="020B0603020202020204"/>
                <a:cs typeface="Trebuchet MS" panose="020B0603020202020204"/>
              </a:rPr>
              <a:t>(possibly </a:t>
            </a:r>
            <a:r>
              <a:rPr sz="85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underfitting)</a:t>
            </a:r>
            <a:r>
              <a:rPr sz="85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50">
              <a:latin typeface="Trebuchet MS" panose="020B0603020202020204"/>
              <a:cs typeface="Trebuchet MS" panose="020B0603020202020204"/>
            </a:endParaRPr>
          </a:p>
          <a:p>
            <a:pPr marL="127000" marR="5080" indent="-114300">
              <a:lnSpc>
                <a:spcPct val="8000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127000" algn="l"/>
              </a:tabLst>
            </a:pPr>
            <a:r>
              <a:rPr sz="8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Plotting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magnitudes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85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reveals</a:t>
            </a:r>
            <a:r>
              <a:rPr sz="85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850" spc="-2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5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default </a:t>
            </a:r>
            <a:r>
              <a:rPr sz="850" b="1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C=1 </a:t>
            </a:r>
            <a:r>
              <a:rPr sz="85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gives </a:t>
            </a:r>
            <a:r>
              <a:rPr sz="85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best </a:t>
            </a:r>
            <a:r>
              <a:rPr sz="85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85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coefficients. 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Stronger </a:t>
            </a:r>
            <a:r>
              <a:rPr sz="85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85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C=0.001)</a:t>
            </a:r>
            <a:r>
              <a:rPr sz="85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pushes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coefficients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5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85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toward </a:t>
            </a:r>
            <a:r>
              <a:rPr sz="85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5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zero</a:t>
            </a:r>
            <a:endParaRPr sz="8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77284" y="2904744"/>
            <a:ext cx="2299970" cy="3382010"/>
            <a:chOff x="4177284" y="2904744"/>
            <a:chExt cx="2299970" cy="338201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77284" y="2904744"/>
              <a:ext cx="2299716" cy="17266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284" y="4707636"/>
              <a:ext cx="2299716" cy="157886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3400" y="2991611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545590" marR="159385" indent="-1395095">
              <a:lnSpc>
                <a:spcPts val="1340"/>
              </a:lnSpc>
              <a:spcBef>
                <a:spcPts val="295"/>
              </a:spcBef>
            </a:pPr>
            <a:r>
              <a:rPr sz="1250" b="1" spc="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1250" b="1" spc="1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MULTICLASS</a:t>
            </a:r>
            <a:r>
              <a:rPr sz="1250" b="1" spc="2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20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 </a:t>
            </a:r>
            <a:r>
              <a:rPr sz="1250" b="1" spc="-3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2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endParaRPr sz="1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42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245745" indent="-114935">
              <a:lnSpc>
                <a:spcPct val="100000"/>
              </a:lnSpc>
              <a:buClr>
                <a:srgbClr val="9BAEB5"/>
              </a:buClr>
              <a:buFont typeface="Arial MT"/>
              <a:buChar char="•"/>
              <a:tabLst>
                <a:tab pos="245745" algn="l"/>
              </a:tabLst>
            </a:pP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These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extended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classification.</a:t>
            </a:r>
            <a:endParaRPr sz="700">
              <a:latin typeface="Trebuchet MS" panose="020B0603020202020204"/>
              <a:cs typeface="Trebuchet MS" panose="020B0603020202020204"/>
            </a:endParaRPr>
          </a:p>
          <a:p>
            <a:pPr marL="245745" marR="3300730" indent="-114300">
              <a:lnSpc>
                <a:spcPts val="67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245745" algn="l"/>
              </a:tabLst>
            </a:pPr>
            <a:r>
              <a:rPr sz="700" spc="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common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technique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700" i="1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one-vs.-rest</a:t>
            </a:r>
            <a:r>
              <a:rPr sz="700" i="1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approach.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Here,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700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built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resulting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many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classes.</a:t>
            </a:r>
            <a:endParaRPr sz="700">
              <a:latin typeface="Trebuchet MS" panose="020B0603020202020204"/>
              <a:cs typeface="Trebuchet MS" panose="020B0603020202020204"/>
            </a:endParaRPr>
          </a:p>
          <a:p>
            <a:pPr marL="245745" marR="3359150" indent="-114300">
              <a:lnSpc>
                <a:spcPts val="67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245745" algn="l"/>
              </a:tabLst>
            </a:pP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prediction,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classifiers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label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700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classifier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highest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score</a:t>
            </a:r>
            <a:r>
              <a:rPr sz="7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returned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prediction.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Having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binary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classifier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per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results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having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vector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700" i="1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intercept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700" i="1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class.</a:t>
            </a:r>
            <a:endParaRPr sz="700">
              <a:latin typeface="Trebuchet MS" panose="020B0603020202020204"/>
              <a:cs typeface="Trebuchet MS" panose="020B0603020202020204"/>
            </a:endParaRPr>
          </a:p>
          <a:p>
            <a:pPr marL="245745" marR="3276600" indent="-114300">
              <a:lnSpc>
                <a:spcPts val="670"/>
              </a:lnSpc>
              <a:spcBef>
                <a:spcPts val="510"/>
              </a:spcBef>
              <a:buClr>
                <a:srgbClr val="9BAEB5"/>
              </a:buClr>
              <a:buFont typeface="Arial MT"/>
              <a:buChar char="•"/>
              <a:tabLst>
                <a:tab pos="245745" algn="l"/>
              </a:tabLst>
            </a:pP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Let’s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apply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one-vs.-rest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method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simple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three-class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 </a:t>
            </a:r>
            <a:r>
              <a:rPr sz="700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dataset.</a:t>
            </a:r>
            <a:r>
              <a:rPr sz="700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another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fake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small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3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endParaRPr sz="700">
              <a:latin typeface="Trebuchet MS" panose="020B0603020202020204"/>
              <a:cs typeface="Trebuchet MS" panose="020B0603020202020204"/>
            </a:endParaRPr>
          </a:p>
          <a:p>
            <a:pPr marL="245745" marR="3241040" indent="-114300">
              <a:lnSpc>
                <a:spcPct val="80000"/>
              </a:lnSpc>
              <a:spcBef>
                <a:spcPts val="515"/>
              </a:spcBef>
              <a:buClr>
                <a:srgbClr val="9BAEB5"/>
              </a:buClr>
              <a:buFont typeface="Arial MT"/>
              <a:buChar char="•"/>
              <a:tabLst>
                <a:tab pos="245745" algn="l"/>
              </a:tabLst>
            </a:pP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build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visualize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the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separators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we </a:t>
            </a:r>
            <a:r>
              <a:rPr sz="700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notice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locations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obvious,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due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(overlaps).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such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locations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closest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us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rm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r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ni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pos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7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0287" y="2859023"/>
            <a:ext cx="5697220" cy="3427729"/>
            <a:chOff x="780287" y="2859023"/>
            <a:chExt cx="5697220" cy="3427729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495543" y="2859023"/>
              <a:ext cx="981455" cy="1453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8415" y="4472939"/>
              <a:ext cx="1456943" cy="18135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1935" y="4472939"/>
              <a:ext cx="1655064" cy="18135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287" y="5522975"/>
              <a:ext cx="1202436" cy="7635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63930" marR="840740" indent="-129540">
              <a:lnSpc>
                <a:spcPts val="1340"/>
              </a:lnSpc>
              <a:spcBef>
                <a:spcPts val="295"/>
              </a:spcBef>
            </a:pPr>
            <a:r>
              <a:rPr sz="125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1250" spc="1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EXERCISE </a:t>
            </a:r>
            <a:r>
              <a:rPr sz="1250" spc="-3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PATIENT</a:t>
            </a:r>
            <a:r>
              <a:rPr sz="1250" spc="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APPOINTMENT</a:t>
            </a:r>
            <a:endParaRPr sz="1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57500"/>
            <a:ext cx="6096000" cy="3429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5715" marR="1191895" indent="-114300">
              <a:lnSpc>
                <a:spcPct val="100000"/>
              </a:lnSpc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Download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following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(from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Kaggle)</a:t>
            </a:r>
            <a:r>
              <a:rPr sz="10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110.527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medical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appointments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14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associated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variables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(characteristics).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whether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patient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000" spc="-2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pp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oi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oo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ed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100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1000" i="1" u="sng" spc="-1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 panose="020B0603020202020204"/>
                <a:cs typeface="Trebuchet MS" panose="020B0603020202020204"/>
                <a:hlinkClick r:id="rId1"/>
              </a:rPr>
              <a:t>www.kaggle.com/joniarroba/noshowappointments</a:t>
            </a:r>
            <a:r>
              <a:rPr sz="1000" i="1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490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1000" i="1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Use: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390015" indent="-229235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AutoNum type="arabicPeriod"/>
              <a:tabLst>
                <a:tab pos="1390015" algn="l"/>
                <a:tab pos="1390650" algn="l"/>
              </a:tabLst>
            </a:pP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ear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istic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sion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390015" indent="-229235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AutoNum type="arabicPeriod"/>
              <a:tabLst>
                <a:tab pos="1390015" algn="l"/>
                <a:tab pos="1390650" algn="l"/>
              </a:tabLst>
            </a:pP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ear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000" spc="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829945">
              <a:lnSpc>
                <a:spcPct val="100000"/>
              </a:lnSpc>
              <a:spcBef>
                <a:spcPts val="1360"/>
              </a:spcBef>
            </a:pPr>
            <a:r>
              <a:rPr sz="1400" b="1" spc="2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1400" b="1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1400" b="1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(LM)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857500"/>
            <a:ext cx="6096000" cy="3429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 panose="02020603050405020304"/>
              <a:cs typeface="Times New Roman" panose="02020603050405020304"/>
            </a:endParaRPr>
          </a:p>
          <a:p>
            <a:pPr marL="1275715" indent="-114935">
              <a:lnSpc>
                <a:spcPct val="100000"/>
              </a:lnSpc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1000" i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1000" i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input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510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regression,</a:t>
            </a:r>
            <a:r>
              <a:rPr sz="10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general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formula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is: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>
              <a:lnSpc>
                <a:spcPct val="100000"/>
              </a:lnSpc>
              <a:spcBef>
                <a:spcPts val="480"/>
              </a:spcBef>
            </a:pPr>
            <a:r>
              <a:rPr sz="1000" i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ŷ</a:t>
            </a:r>
            <a:r>
              <a:rPr sz="1000" i="1" spc="4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1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10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*</a:t>
            </a:r>
            <a:r>
              <a:rPr sz="10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10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1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10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*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10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10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..</a:t>
            </a:r>
            <a:r>
              <a:rPr sz="1000" spc="-1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1000" spc="-1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1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1000" i="1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10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*</a:t>
            </a:r>
            <a:r>
              <a:rPr sz="10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1000" i="1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10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515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1000" spc="1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e:</a:t>
            </a:r>
            <a:r>
              <a:rPr sz="1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1000" i="1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]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eat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es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738630">
              <a:lnSpc>
                <a:spcPct val="100000"/>
              </a:lnSpc>
              <a:spcBef>
                <a:spcPts val="505"/>
              </a:spcBef>
            </a:pPr>
            <a:r>
              <a:rPr sz="1000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000" i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4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5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0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9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000" i="1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0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6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10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3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000" spc="-25" dirty="0">
                <a:latin typeface="Trebuchet MS" panose="020B0603020202020204"/>
                <a:cs typeface="Trebuchet MS" panose="020B0603020202020204"/>
              </a:rPr>
              <a:t>s </a:t>
            </a:r>
            <a:r>
              <a:rPr sz="1000" spc="-5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10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latin typeface="Trebuchet MS" panose="020B0603020202020204"/>
                <a:cs typeface="Trebuchet MS" panose="020B0603020202020204"/>
              </a:rPr>
              <a:t>le</a:t>
            </a:r>
            <a:r>
              <a:rPr sz="10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20" dirty="0">
                <a:latin typeface="Trebuchet MS" panose="020B0603020202020204"/>
                <a:cs typeface="Trebuchet MS" panose="020B0603020202020204"/>
              </a:rPr>
              <a:t>rn</a:t>
            </a:r>
            <a:r>
              <a:rPr sz="1000" spc="-60" dirty="0">
                <a:latin typeface="Trebuchet MS" panose="020B0603020202020204"/>
                <a:cs typeface="Trebuchet MS" panose="020B0603020202020204"/>
              </a:rPr>
              <a:t>ed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738630">
              <a:lnSpc>
                <a:spcPct val="100000"/>
              </a:lnSpc>
              <a:spcBef>
                <a:spcPts val="480"/>
              </a:spcBef>
            </a:pPr>
            <a:r>
              <a:rPr sz="1000" i="1" spc="-5" dirty="0">
                <a:latin typeface="Calibri" panose="020F0502020204030204"/>
                <a:cs typeface="Calibri" panose="020F0502020204030204"/>
              </a:rPr>
              <a:t>ŷ</a:t>
            </a:r>
            <a:r>
              <a:rPr sz="1000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000" spc="-4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5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0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000" spc="-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8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000" spc="-45" dirty="0">
                <a:latin typeface="Trebuchet MS" panose="020B0603020202020204"/>
                <a:cs typeface="Trebuchet MS" panose="020B0603020202020204"/>
              </a:rPr>
              <a:t>ictio</a:t>
            </a:r>
            <a:r>
              <a:rPr sz="1000" spc="-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000" spc="-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000" spc="-60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000" spc="-8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0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ma</a:t>
            </a:r>
            <a:r>
              <a:rPr sz="1000" spc="-7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000" spc="-7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90" dirty="0">
                <a:latin typeface="Trebuchet MS" panose="020B0603020202020204"/>
                <a:cs typeface="Trebuchet MS" panose="020B0603020202020204"/>
              </a:rPr>
              <a:t>s.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marR="332740" indent="-114300">
              <a:lnSpc>
                <a:spcPct val="101000"/>
              </a:lnSpc>
              <a:spcBef>
                <a:spcPts val="480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single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feature,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formula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is: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ŷ </a:t>
            </a:r>
            <a:r>
              <a:rPr sz="100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= </a:t>
            </a:r>
            <a:r>
              <a:rPr sz="1000" i="1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0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[0] </a:t>
            </a:r>
            <a:r>
              <a:rPr sz="1000" spc="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* </a:t>
            </a:r>
            <a:r>
              <a:rPr sz="1000" i="1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10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[0] </a:t>
            </a:r>
            <a:r>
              <a:rPr sz="1000" spc="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 </a:t>
            </a:r>
            <a:r>
              <a:rPr sz="1000" i="1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equation</a:t>
            </a:r>
            <a:r>
              <a:rPr sz="100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10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gradient</a:t>
            </a:r>
            <a:r>
              <a:rPr sz="10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(slope)</a:t>
            </a:r>
            <a:r>
              <a:rPr sz="10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0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[0]</a:t>
            </a:r>
            <a:r>
              <a:rPr sz="10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y-axis</a:t>
            </a:r>
            <a:r>
              <a:rPr sz="1000" spc="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intercept</a:t>
            </a:r>
            <a:r>
              <a:rPr sz="10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9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10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i="1" spc="-1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000" spc="-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10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equation </a:t>
            </a:r>
            <a:r>
              <a:rPr sz="1000" spc="-2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more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these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represent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gradient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 indent="-114935">
              <a:lnSpc>
                <a:spcPct val="10000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1276350" algn="l"/>
              </a:tabLst>
            </a:pP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solve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wave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draw</a:t>
            </a:r>
            <a:r>
              <a:rPr sz="1000" spc="2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best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fit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calculate</a:t>
            </a:r>
            <a:r>
              <a:rPr sz="10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1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1275715">
              <a:lnSpc>
                <a:spcPct val="100000"/>
              </a:lnSpc>
              <a:spcBef>
                <a:spcPts val="5"/>
              </a:spcBef>
            </a:pP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(∆</a:t>
            </a:r>
            <a:r>
              <a:rPr sz="1000" spc="-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1000" spc="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∆X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1000" spc="-1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ce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3833" y="2743200"/>
            <a:ext cx="3657600" cy="646331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BUILDING SUPERVISED ML ALGORITHMS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360"/>
              </a:spcBef>
            </a:pPr>
            <a:r>
              <a:rPr sz="1400" spc="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LM</a:t>
            </a:r>
            <a:r>
              <a:rPr sz="1400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400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14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ANALYSIS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08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205740" marR="3146425" indent="-114300">
              <a:lnSpc>
                <a:spcPts val="670"/>
              </a:lnSpc>
              <a:buClr>
                <a:srgbClr val="9BAEB5"/>
              </a:buClr>
              <a:buFont typeface="Arial MT"/>
              <a:buChar char="•"/>
              <a:tabLst>
                <a:tab pos="206375" algn="l"/>
              </a:tabLst>
            </a:pP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KNN,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building</a:t>
            </a:r>
            <a:r>
              <a:rPr sz="7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both</a:t>
            </a:r>
            <a:r>
              <a:rPr sz="7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classification</a:t>
            </a:r>
            <a:r>
              <a:rPr sz="7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700" spc="-19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7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models.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205740" indent="-114935">
              <a:lnSpc>
                <a:spcPts val="755"/>
              </a:lnSpc>
              <a:spcBef>
                <a:spcPts val="345"/>
              </a:spcBef>
              <a:buClr>
                <a:srgbClr val="9BAEB5"/>
              </a:buClr>
              <a:buFont typeface="Arial MT"/>
              <a:buChar char="•"/>
              <a:tabLst>
                <a:tab pos="206375" algn="l"/>
              </a:tabLst>
            </a:pP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common</a:t>
            </a:r>
            <a:r>
              <a:rPr sz="7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7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7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7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7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start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205740">
              <a:lnSpc>
                <a:spcPts val="755"/>
              </a:lnSpc>
            </a:pP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hem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205740" marR="3100705" indent="-114300">
              <a:lnSpc>
                <a:spcPts val="670"/>
              </a:lnSpc>
              <a:spcBef>
                <a:spcPts val="490"/>
              </a:spcBef>
              <a:buClr>
                <a:srgbClr val="9BAEB5"/>
              </a:buClr>
              <a:buFont typeface="Arial MT"/>
              <a:buChar char="•"/>
              <a:tabLst>
                <a:tab pos="206375" algn="l"/>
              </a:tabLst>
            </a:pP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Recall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wave</a:t>
            </a:r>
            <a:r>
              <a:rPr sz="7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700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visualized</a:t>
            </a:r>
            <a:r>
              <a:rPr sz="7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observe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7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70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700" spc="-19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sz="7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7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leads</a:t>
            </a:r>
            <a:r>
              <a:rPr sz="7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7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70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7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class</a:t>
            </a:r>
            <a:r>
              <a:rPr sz="700" spc="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205740" indent="-114935">
              <a:lnSpc>
                <a:spcPts val="755"/>
              </a:lnSpc>
              <a:spcBef>
                <a:spcPts val="345"/>
              </a:spcBef>
              <a:buClr>
                <a:srgbClr val="9BAEB5"/>
              </a:buClr>
              <a:buFont typeface="Arial MT"/>
              <a:buChar char="•"/>
              <a:tabLst>
                <a:tab pos="206375" algn="l"/>
              </a:tabLst>
            </a:pP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find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gradient</a:t>
            </a:r>
            <a:r>
              <a:rPr sz="7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(∆Y/∆X)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intercept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700" i="1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ŷ</a:t>
            </a:r>
            <a:r>
              <a:rPr sz="700" i="1" spc="3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700" spc="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7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[0]</a:t>
            </a:r>
            <a:r>
              <a:rPr sz="7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*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205740">
              <a:lnSpc>
                <a:spcPts val="755"/>
              </a:lnSpc>
            </a:pPr>
            <a:r>
              <a:rPr sz="700" i="1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7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7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0]</a:t>
            </a:r>
            <a:r>
              <a:rPr sz="7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+</a:t>
            </a:r>
            <a:r>
              <a:rPr sz="7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700" i="1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205740" marR="2924175" indent="-114300">
              <a:lnSpc>
                <a:spcPts val="67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206375" algn="l"/>
              </a:tabLst>
            </a:pP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Manually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looking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w[0]</a:t>
            </a:r>
            <a:r>
              <a:rPr sz="7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slope</a:t>
            </a:r>
            <a:r>
              <a:rPr sz="7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70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around</a:t>
            </a:r>
            <a:r>
              <a:rPr sz="7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0.4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confirm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visually</a:t>
            </a:r>
            <a:r>
              <a:rPr sz="7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plot.The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intercept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7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where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should </a:t>
            </a:r>
            <a:r>
              <a:rPr sz="700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cross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y-axis: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slightly</a:t>
            </a:r>
            <a:r>
              <a:rPr sz="70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below</a:t>
            </a:r>
            <a:r>
              <a:rPr sz="700" spc="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zero</a:t>
            </a:r>
            <a:r>
              <a:rPr sz="7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(-0.03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confirm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image.While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done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easily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2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features,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features,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challenging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205740" marR="3101975" indent="-114300">
              <a:lnSpc>
                <a:spcPts val="67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206375" algn="l"/>
              </a:tabLst>
            </a:pPr>
            <a:r>
              <a:rPr sz="7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7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7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latin typeface="Trebuchet MS" panose="020B0603020202020204"/>
                <a:cs typeface="Trebuchet MS" panose="020B0603020202020204"/>
              </a:rPr>
              <a:t>solve</a:t>
            </a:r>
            <a:r>
              <a:rPr sz="7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7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latin typeface="Trebuchet MS" panose="020B0603020202020204"/>
                <a:cs typeface="Trebuchet MS" panose="020B0603020202020204"/>
              </a:rPr>
              <a:t>problems</a:t>
            </a:r>
            <a:r>
              <a:rPr sz="7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automatically</a:t>
            </a:r>
            <a:r>
              <a:rPr sz="700" b="1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objective</a:t>
            </a:r>
            <a:r>
              <a:rPr sz="7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700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rni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param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rs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[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0]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nd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700" i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205740" marR="2980690" indent="-114300" algn="just">
              <a:lnSpc>
                <a:spcPts val="670"/>
              </a:lnSpc>
              <a:spcBef>
                <a:spcPts val="510"/>
              </a:spcBef>
              <a:buClr>
                <a:srgbClr val="9BAEB5"/>
              </a:buClr>
              <a:buFont typeface="Arial MT"/>
              <a:buChar char="•"/>
              <a:tabLst>
                <a:tab pos="206375" algn="l"/>
              </a:tabLst>
            </a:pPr>
            <a:r>
              <a:rPr sz="700" b="1" spc="4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NB: </a:t>
            </a:r>
            <a:r>
              <a:rPr sz="700" spc="-30" dirty="0">
                <a:latin typeface="Times New Roman" panose="02020603050405020304" charset="0"/>
                <a:cs typeface="Times New Roman" panose="02020603050405020304" charset="0"/>
              </a:rPr>
              <a:t>Although </a:t>
            </a:r>
            <a:r>
              <a:rPr sz="700" spc="8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KNN </a:t>
            </a:r>
            <a:r>
              <a:rPr sz="700" spc="-2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regressors </a:t>
            </a:r>
            <a:r>
              <a:rPr sz="700" spc="-45" dirty="0">
                <a:latin typeface="Times New Roman" panose="02020603050405020304" charset="0"/>
                <a:cs typeface="Times New Roman" panose="02020603050405020304" charset="0"/>
              </a:rPr>
              <a:t>capture </a:t>
            </a:r>
            <a:r>
              <a:rPr sz="700" spc="-2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more </a:t>
            </a:r>
            <a:r>
              <a:rPr sz="7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details </a:t>
            </a:r>
            <a:r>
              <a:rPr sz="700" spc="-45" dirty="0">
                <a:latin typeface="Times New Roman" panose="02020603050405020304" charset="0"/>
                <a:cs typeface="Times New Roman" panose="02020603050405020304" charset="0"/>
              </a:rPr>
              <a:t>because </a:t>
            </a:r>
            <a:r>
              <a:rPr sz="700" spc="-50" dirty="0">
                <a:latin typeface="Times New Roman" panose="02020603050405020304" charset="0"/>
                <a:cs typeface="Times New Roman" panose="02020603050405020304" charset="0"/>
              </a:rPr>
              <a:t>they </a:t>
            </a:r>
            <a:r>
              <a:rPr sz="700" spc="-1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do </a:t>
            </a:r>
            <a:r>
              <a:rPr sz="700" spc="-2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not </a:t>
            </a:r>
            <a:r>
              <a:rPr sz="700" spc="-3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use </a:t>
            </a:r>
            <a:r>
              <a:rPr sz="700" spc="-7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700" spc="-7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700" spc="-4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straight </a:t>
            </a:r>
            <a:r>
              <a:rPr sz="700" spc="-6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line, </a:t>
            </a:r>
            <a:r>
              <a:rPr sz="700" spc="-30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700" spc="-50" dirty="0">
                <a:latin typeface="Times New Roman" panose="02020603050405020304" charset="0"/>
                <a:cs typeface="Times New Roman" panose="02020603050405020304" charset="0"/>
              </a:rPr>
              <a:t>datasets </a:t>
            </a:r>
            <a:r>
              <a:rPr sz="700" spc="-40" dirty="0">
                <a:latin typeface="Times New Roman" panose="02020603050405020304" charset="0"/>
                <a:cs typeface="Times New Roman" panose="02020603050405020304" charset="0"/>
              </a:rPr>
              <a:t>with </a:t>
            </a:r>
            <a:r>
              <a:rPr sz="700" spc="-5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many </a:t>
            </a:r>
            <a:r>
              <a:rPr sz="7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features </a:t>
            </a:r>
            <a:r>
              <a:rPr sz="700" spc="-50" dirty="0">
                <a:latin typeface="Times New Roman" panose="02020603050405020304" charset="0"/>
                <a:cs typeface="Times New Roman" panose="02020603050405020304" charset="0"/>
              </a:rPr>
              <a:t>they </a:t>
            </a:r>
            <a:r>
              <a:rPr sz="700" spc="-15" dirty="0">
                <a:latin typeface="Times New Roman" panose="02020603050405020304" charset="0"/>
                <a:cs typeface="Times New Roman" panose="02020603050405020304" charset="0"/>
              </a:rPr>
              <a:t>do </a:t>
            </a:r>
            <a:r>
              <a:rPr sz="700" spc="-25" dirty="0">
                <a:latin typeface="Times New Roman" panose="02020603050405020304" charset="0"/>
                <a:cs typeface="Times New Roman" panose="02020603050405020304" charset="0"/>
              </a:rPr>
              <a:t>not </a:t>
            </a:r>
            <a:r>
              <a:rPr sz="700" spc="-10" dirty="0">
                <a:latin typeface="Times New Roman" panose="02020603050405020304" charset="0"/>
                <a:cs typeface="Times New Roman" panose="02020603050405020304" charset="0"/>
              </a:rPr>
              <a:t>work </a:t>
            </a:r>
            <a:r>
              <a:rPr sz="700" spc="-50" dirty="0">
                <a:latin typeface="Times New Roman" panose="02020603050405020304" charset="0"/>
                <a:cs typeface="Times New Roman" panose="02020603050405020304" charset="0"/>
              </a:rPr>
              <a:t>well </a:t>
            </a:r>
            <a:r>
              <a:rPr sz="700" spc="-45" dirty="0">
                <a:latin typeface="Times New Roman" panose="02020603050405020304" charset="0"/>
                <a:cs typeface="Times New Roman" panose="02020603050405020304" charset="0"/>
              </a:rPr>
              <a:t>hence</a:t>
            </a:r>
            <a:r>
              <a:rPr sz="700" spc="-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700" spc="-4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linear </a:t>
            </a:r>
            <a:r>
              <a:rPr sz="700" spc="-4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700" spc="-4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700" spc="-1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od</a:t>
            </a:r>
            <a:r>
              <a:rPr sz="7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700" spc="-5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sz="700" spc="-2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700" spc="-2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700" spc="-4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700" spc="-4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7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700" spc="-2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700" spc="-7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700" spc="-1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7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be</a:t>
            </a:r>
            <a:r>
              <a:rPr sz="700" spc="-5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tt</a:t>
            </a:r>
            <a:r>
              <a:rPr sz="7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7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700" spc="-1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7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700" spc="-2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hoi</a:t>
            </a:r>
            <a:r>
              <a:rPr sz="7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700" spc="-4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700" spc="-10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7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05740">
              <a:lnSpc>
                <a:spcPts val="760"/>
              </a:lnSpc>
            </a:pPr>
            <a:endParaRPr sz="7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75888" y="3919728"/>
            <a:ext cx="2588260" cy="1917700"/>
            <a:chOff x="3675888" y="3919728"/>
            <a:chExt cx="2588260" cy="19177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75888" y="3919728"/>
              <a:ext cx="821436" cy="19171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4484" y="3919728"/>
              <a:ext cx="1629156" cy="139903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360"/>
              </a:spcBef>
            </a:pPr>
            <a:r>
              <a:rPr sz="1400" b="1" spc="2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1400" b="1" spc="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1400" b="1" spc="1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2877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Times New Roman" panose="02020603050405020304"/>
              <a:cs typeface="Times New Roman" panose="02020603050405020304"/>
            </a:endParaRPr>
          </a:p>
          <a:p>
            <a:pPr marL="125730" marR="3023235" indent="-114935">
              <a:lnSpc>
                <a:spcPct val="80000"/>
              </a:lnSpc>
              <a:buClr>
                <a:srgbClr val="9BAEB5"/>
              </a:buClr>
              <a:buFont typeface="Arial MT"/>
              <a:buChar char="•"/>
              <a:tabLst>
                <a:tab pos="125730" algn="l"/>
              </a:tabLst>
            </a:pP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There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7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7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regression.</a:t>
            </a:r>
            <a:r>
              <a:rPr sz="700" spc="-1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difference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these </a:t>
            </a:r>
            <a:r>
              <a:rPr sz="700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lies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parameters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i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700" i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learned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data,</a:t>
            </a:r>
            <a:r>
              <a:rPr sz="7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complexity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controlled</a:t>
            </a:r>
            <a:r>
              <a:rPr sz="7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125730" marR="3014345" indent="-114935">
              <a:lnSpc>
                <a:spcPts val="67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125730" algn="l"/>
              </a:tabLst>
            </a:pP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simplest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uses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i="1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ordinary</a:t>
            </a:r>
            <a:r>
              <a:rPr sz="700" b="1" i="1" spc="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i="1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least</a:t>
            </a:r>
            <a:r>
              <a:rPr sz="700" b="1" i="1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i="1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squares</a:t>
            </a:r>
            <a:r>
              <a:rPr sz="700" b="1" i="1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(OLS),</a:t>
            </a:r>
            <a:r>
              <a:rPr sz="7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finds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parameters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i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700" i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latin typeface="Trebuchet MS" panose="020B0603020202020204"/>
                <a:cs typeface="Trebuchet MS" panose="020B0603020202020204"/>
              </a:rPr>
              <a:t>minimize</a:t>
            </a:r>
            <a:r>
              <a:rPr sz="7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700" i="1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squared</a:t>
            </a:r>
            <a:r>
              <a:rPr sz="700" i="1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8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error</a:t>
            </a:r>
            <a:r>
              <a:rPr sz="700" i="1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predictions </a:t>
            </a:r>
            <a:r>
              <a:rPr sz="700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true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targets,</a:t>
            </a:r>
            <a:r>
              <a:rPr sz="7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7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7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set.</a:t>
            </a:r>
            <a:r>
              <a:rPr sz="700" spc="-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squared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error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sum</a:t>
            </a:r>
            <a:r>
              <a:rPr sz="7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squared</a:t>
            </a:r>
            <a:r>
              <a:rPr sz="7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differences</a:t>
            </a:r>
            <a:r>
              <a:rPr sz="7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7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r>
              <a:rPr sz="7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true</a:t>
            </a:r>
            <a:r>
              <a:rPr sz="7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values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Therefore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sometimes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known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ordinary</a:t>
            </a:r>
            <a:r>
              <a:rPr sz="700" i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least</a:t>
            </a:r>
            <a:r>
              <a:rPr sz="700" i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i="1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squares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125730" marR="3187065" indent="-114935">
              <a:lnSpc>
                <a:spcPts val="67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125730" algn="l"/>
              </a:tabLst>
            </a:pP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7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intercept_</a:t>
            </a:r>
            <a:r>
              <a:rPr sz="700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attribute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 err="1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coef</a:t>
            </a:r>
            <a:r>
              <a:rPr sz="7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_</a:t>
            </a:r>
            <a:r>
              <a:rPr sz="7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imilar</a:t>
            </a:r>
            <a:r>
              <a:rPr sz="7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700" spc="-19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7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ob</a:t>
            </a:r>
            <a:r>
              <a:rPr sz="7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7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ne</a:t>
            </a:r>
            <a:r>
              <a:rPr sz="7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7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7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7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ual</a:t>
            </a:r>
            <a:r>
              <a:rPr sz="7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700" spc="-1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700" spc="-10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7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7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7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nd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125730" indent="-114935">
              <a:lnSpc>
                <a:spcPct val="100000"/>
              </a:lnSpc>
              <a:spcBef>
                <a:spcPts val="340"/>
              </a:spcBef>
              <a:buClr>
                <a:srgbClr val="9BAEB5"/>
              </a:buClr>
              <a:buFont typeface="Arial MT"/>
              <a:buChar char="•"/>
              <a:tabLst>
                <a:tab pos="125730" algn="l"/>
              </a:tabLst>
            </a:pP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NB: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125730" marR="3027045" indent="-114935">
              <a:lnSpc>
                <a:spcPts val="67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125730" algn="l"/>
              </a:tabLst>
            </a:pP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However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7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700" i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675" spc="-37" baseline="25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675" spc="82" baseline="250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value)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around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0.66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7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7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good</a:t>
            </a:r>
            <a:r>
              <a:rPr lang="en-GB"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since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scores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close</a:t>
            </a:r>
            <a:r>
              <a:rPr sz="7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together</a:t>
            </a:r>
            <a:r>
              <a:rPr lang="en-GB"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(i.e. </a:t>
            </a:r>
            <a:r>
              <a:rPr sz="7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underfitting</a:t>
            </a:r>
            <a:r>
              <a:rPr sz="7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challenge</a:t>
            </a:r>
            <a:r>
              <a:rPr lang="en-GB"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70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GB" sz="700" spc="-25" dirty="0">
                <a:solidFill>
                  <a:srgbClr val="252525"/>
                </a:solidFill>
                <a:latin typeface="Trebuchet MS" panose="020B0603020202020204"/>
              </a:rPr>
              <a:t>Generally</a:t>
            </a:r>
            <a:r>
              <a:rPr lang="en-GB" sz="70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lang="en-GB" sz="7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700" spc="-40" dirty="0" err="1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inear</a:t>
            </a:r>
            <a:r>
              <a:rPr sz="700" spc="1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models perform </a:t>
            </a:r>
            <a:r>
              <a:rPr sz="7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better</a:t>
            </a:r>
            <a:r>
              <a:rPr sz="700" spc="1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00" spc="1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higher-dimensional </a:t>
            </a:r>
            <a:r>
              <a:rPr sz="7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d</a:t>
            </a:r>
            <a:r>
              <a:rPr sz="700" spc="-7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7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7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7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70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lang="en-GB" sz="7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125730" indent="-114935">
              <a:lnSpc>
                <a:spcPts val="755"/>
              </a:lnSpc>
              <a:spcBef>
                <a:spcPts val="340"/>
              </a:spcBef>
              <a:buClr>
                <a:srgbClr val="9BAEB5"/>
              </a:buClr>
              <a:buFont typeface="Arial MT"/>
              <a:buChar char="•"/>
              <a:tabLst>
                <a:tab pos="125730" algn="l"/>
              </a:tabLst>
            </a:pP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parameters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7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makes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simple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means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125730">
              <a:lnSpc>
                <a:spcPts val="755"/>
              </a:lnSpc>
            </a:pP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7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way</a:t>
            </a:r>
            <a:r>
              <a:rPr sz="7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7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7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complexity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125730" indent="-114935">
              <a:lnSpc>
                <a:spcPct val="100000"/>
              </a:lnSpc>
              <a:spcBef>
                <a:spcPts val="335"/>
              </a:spcBef>
              <a:buClr>
                <a:srgbClr val="9BAEB5"/>
              </a:buClr>
              <a:buFont typeface="Arial MT"/>
              <a:buChar char="•"/>
              <a:tabLst>
                <a:tab pos="125730" algn="l"/>
              </a:tabLst>
            </a:pPr>
            <a:r>
              <a:rPr sz="7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35908" y="3962400"/>
            <a:ext cx="2293619" cy="13883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1109980">
              <a:lnSpc>
                <a:spcPct val="100000"/>
              </a:lnSpc>
              <a:spcBef>
                <a:spcPts val="1360"/>
              </a:spcBef>
            </a:pPr>
            <a:r>
              <a:rPr sz="1400" spc="1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BOSTON</a:t>
            </a:r>
            <a:r>
              <a:rPr sz="14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10" y="2362200"/>
            <a:ext cx="6096000" cy="4139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GB"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GB"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 panose="02020603050405020304"/>
              <a:cs typeface="Times New Roman" panose="02020603050405020304"/>
            </a:endParaRPr>
          </a:p>
          <a:p>
            <a:pPr marL="577215" marR="2399030" indent="-114300">
              <a:lnSpc>
                <a:spcPct val="80000"/>
              </a:lnSpc>
              <a:spcBef>
                <a:spcPts val="5"/>
              </a:spcBef>
              <a:buClr>
                <a:srgbClr val="9BAEB5"/>
              </a:buClr>
              <a:buFont typeface="Arial MT"/>
              <a:buChar char="•"/>
              <a:tabLst>
                <a:tab pos="577850" algn="l"/>
              </a:tabLst>
            </a:pP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Boston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Housing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 the</a:t>
            </a:r>
            <a:r>
              <a:rPr sz="8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homes </a:t>
            </a:r>
            <a:r>
              <a:rPr sz="800" b="1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several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Boston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neighborhoods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1970s,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such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crime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rate,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proximity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Charles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River,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highway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accessibility,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so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on.</a:t>
            </a:r>
            <a:r>
              <a:rPr sz="800" spc="-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contains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506 </a:t>
            </a:r>
            <a:r>
              <a:rPr sz="8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points,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described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8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13 </a:t>
            </a:r>
            <a:r>
              <a:rPr sz="8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homes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uous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ss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obl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8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577215" marR="2355215" indent="-114300">
              <a:lnSpc>
                <a:spcPct val="8000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577850" algn="l"/>
              </a:tabLst>
            </a:pPr>
            <a:r>
              <a:rPr sz="8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13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still relatively </a:t>
            </a:r>
            <a:r>
              <a:rPr sz="8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small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8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r>
              <a:rPr sz="8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let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 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800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8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adding</a:t>
            </a:r>
            <a:r>
              <a:rPr sz="8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interaction</a:t>
            </a:r>
            <a:r>
              <a:rPr sz="800" spc="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between</a:t>
            </a:r>
            <a:r>
              <a:rPr sz="8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features.</a:t>
            </a:r>
            <a:r>
              <a:rPr sz="800" spc="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example</a:t>
            </a:r>
            <a:r>
              <a:rPr sz="800" spc="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know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the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crime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rate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highway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accessibility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influence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other,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8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shows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their 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interaction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 is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product </a:t>
            </a:r>
            <a:r>
              <a:rPr sz="8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Adding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derived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called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i="1" spc="-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sz="800" i="1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i="1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engineering</a:t>
            </a:r>
            <a:r>
              <a:rPr sz="800" i="1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done for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many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reasons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 </a:t>
            </a:r>
            <a:r>
              <a:rPr sz="800" spc="-2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shall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later,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however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case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do</a:t>
            </a:r>
            <a:r>
              <a:rPr sz="80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improve</a:t>
            </a:r>
            <a:r>
              <a:rPr sz="8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performance</a:t>
            </a:r>
            <a:r>
              <a:rPr sz="800" spc="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our 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algorithm.</a:t>
            </a:r>
            <a:r>
              <a:rPr sz="800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end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104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13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original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together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91 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combinations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two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within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those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13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(or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also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choose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bine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577215" marR="2416175" indent="-114300">
              <a:lnSpc>
                <a:spcPts val="670"/>
              </a:lnSpc>
              <a:spcBef>
                <a:spcPts val="490"/>
              </a:spcBef>
              <a:buClr>
                <a:srgbClr val="9BAEB5"/>
              </a:buClr>
              <a:buFont typeface="Arial MT"/>
              <a:buChar char="•"/>
              <a:tabLst>
                <a:tab pos="591820" algn="l"/>
              </a:tabLst>
            </a:pP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inbuilt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scikit-learn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Boston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modified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mglearn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loaded </a:t>
            </a:r>
            <a:r>
              <a:rPr sz="800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shown.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NB:</a:t>
            </a:r>
            <a:r>
              <a:rPr sz="8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working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own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own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functions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preprocessing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577215" marR="2474595" indent="-114300">
              <a:lnSpc>
                <a:spcPts val="670"/>
              </a:lnSpc>
              <a:spcBef>
                <a:spcPts val="510"/>
              </a:spcBef>
              <a:buClr>
                <a:srgbClr val="9BAEB5"/>
              </a:buClr>
              <a:buFont typeface="Arial MT"/>
              <a:buChar char="•"/>
              <a:tabLst>
                <a:tab pos="577850" algn="l"/>
              </a:tabLst>
            </a:pP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work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better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reduces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risk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spc="-19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und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tt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expos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tt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8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577215" marR="2369820" indent="-114300">
              <a:lnSpc>
                <a:spcPts val="670"/>
              </a:lnSpc>
              <a:spcBef>
                <a:spcPts val="510"/>
              </a:spcBef>
              <a:buClr>
                <a:srgbClr val="9BAEB5"/>
              </a:buClr>
              <a:buFont typeface="Arial MT"/>
              <a:buChar char="•"/>
              <a:tabLst>
                <a:tab pos="577850" algn="l"/>
              </a:tabLst>
            </a:pP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Although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800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scores </a:t>
            </a:r>
            <a:r>
              <a:rPr sz="8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8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high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performs </a:t>
            </a:r>
            <a:r>
              <a:rPr sz="8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poorly </a:t>
            </a:r>
            <a:r>
              <a:rPr sz="8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8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test </a:t>
            </a:r>
            <a:r>
              <a:rPr sz="8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set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clear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sign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overfitting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.We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limited</a:t>
            </a:r>
            <a:r>
              <a:rPr sz="800" b="1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800" b="1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do </a:t>
            </a:r>
            <a:r>
              <a:rPr sz="8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8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have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parameters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10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adjust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One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commonly used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alternatives</a:t>
            </a:r>
            <a:r>
              <a:rPr sz="800" spc="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standard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ridge</a:t>
            </a:r>
            <a:r>
              <a:rPr sz="800" b="1" i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800" b="1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9358" y="3630167"/>
            <a:ext cx="2295525" cy="2533015"/>
            <a:chOff x="4163567" y="3706367"/>
            <a:chExt cx="2295525" cy="253301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63567" y="5266943"/>
              <a:ext cx="2295143" cy="9723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567" y="3706367"/>
              <a:ext cx="2295143" cy="14599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360"/>
              </a:spcBef>
            </a:pPr>
            <a:r>
              <a:rPr sz="1400" b="1" spc="2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RIDGE</a:t>
            </a:r>
            <a:r>
              <a:rPr sz="1400" b="1" spc="1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91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 marL="470535" marR="2707640" indent="-114300">
              <a:lnSpc>
                <a:spcPct val="100000"/>
              </a:lnSpc>
              <a:spcBef>
                <a:spcPts val="5"/>
              </a:spcBef>
              <a:buClr>
                <a:srgbClr val="9BAEB5"/>
              </a:buClr>
              <a:buFont typeface="Arial MT"/>
              <a:buChar char="•"/>
              <a:tabLst>
                <a:tab pos="471170" algn="l"/>
              </a:tabLst>
            </a:pP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formula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8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8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ordinary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least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squares</a:t>
            </a:r>
            <a:r>
              <a:rPr lang="en-GB"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(OLS)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However</a:t>
            </a:r>
            <a:r>
              <a:rPr sz="800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ridge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regression,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coefficients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800" i="1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additional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goal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other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than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accurate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predictions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8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want </a:t>
            </a:r>
            <a:r>
              <a:rPr sz="8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each feature</a:t>
            </a:r>
            <a:r>
              <a:rPr sz="8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800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8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little </a:t>
            </a:r>
            <a:r>
              <a:rPr sz="800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effect</a:t>
            </a:r>
            <a:r>
              <a:rPr sz="800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8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00" spc="-20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outcome</a:t>
            </a:r>
            <a:r>
              <a:rPr sz="8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(∆Y≈0)</a:t>
            </a:r>
            <a:r>
              <a:rPr sz="8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gradient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800" i="1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8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8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8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8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small</a:t>
            </a:r>
            <a:r>
              <a:rPr sz="8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00" spc="-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constraint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example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called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i="1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800" b="1" i="1" spc="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useful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el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9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8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oid</a:t>
            </a:r>
            <a:r>
              <a:rPr sz="8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80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itti</a:t>
            </a:r>
            <a:r>
              <a:rPr sz="8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ng</a:t>
            </a:r>
            <a:r>
              <a:rPr sz="8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70535" marR="2686685" indent="-114300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485140" algn="l"/>
              </a:tabLst>
            </a:pP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particular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kind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ridge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known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L2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800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gives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parameter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control.</a:t>
            </a:r>
            <a:r>
              <a:rPr sz="8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70535" marR="2827020" indent="-114300" algn="just">
              <a:lnSpc>
                <a:spcPct val="100000"/>
              </a:lnSpc>
              <a:spcBef>
                <a:spcPts val="490"/>
              </a:spcBef>
              <a:buClr>
                <a:srgbClr val="9BAEB5"/>
              </a:buClr>
              <a:buFont typeface="Arial MT"/>
              <a:buChar char="•"/>
              <a:tabLst>
                <a:tab pos="471170" algn="l"/>
              </a:tabLst>
            </a:pPr>
            <a:r>
              <a:rPr lang="en-GB" sz="800" spc="-2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Generally, t</a:t>
            </a:r>
            <a:r>
              <a:rPr sz="800" spc="-4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he Training </a:t>
            </a:r>
            <a:r>
              <a:rPr sz="800" spc="-5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sz="800" spc="-5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Test </a:t>
            </a:r>
            <a:r>
              <a:rPr sz="800" spc="-2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scores </a:t>
            </a:r>
            <a:r>
              <a:rPr sz="800" spc="-4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converge </a:t>
            </a:r>
            <a:r>
              <a:rPr sz="800" spc="-25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more </a:t>
            </a:r>
            <a:r>
              <a:rPr sz="800" spc="-30" dirty="0"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sz="800" spc="-35" dirty="0">
                <a:latin typeface="Times New Roman" panose="02020603050405020304" charset="0"/>
                <a:cs typeface="Times New Roman" panose="02020603050405020304" charset="0"/>
              </a:rPr>
              <a:t>Ridge </a:t>
            </a:r>
            <a:r>
              <a:rPr sz="800" spc="-30" dirty="0">
                <a:latin typeface="Times New Roman" panose="02020603050405020304" charset="0"/>
                <a:cs typeface="Times New Roman" panose="02020603050405020304" charset="0"/>
              </a:rPr>
              <a:t>Regression </a:t>
            </a:r>
            <a:r>
              <a:rPr sz="800" spc="-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30" dirty="0">
                <a:latin typeface="Times New Roman" panose="02020603050405020304" charset="0"/>
                <a:cs typeface="Times New Roman" panose="02020603050405020304" charset="0"/>
              </a:rPr>
              <a:t>compared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latin typeface="Times New Roman" panose="02020603050405020304" charset="0"/>
                <a:cs typeface="Times New Roman" panose="02020603050405020304" charset="0"/>
              </a:rPr>
              <a:t>to Linear Regression </a:t>
            </a:r>
            <a:r>
              <a:rPr sz="800" spc="-45" dirty="0">
                <a:latin typeface="Times New Roman" panose="02020603050405020304" charset="0"/>
                <a:cs typeface="Times New Roman" panose="02020603050405020304" charset="0"/>
              </a:rPr>
              <a:t>hence </a:t>
            </a:r>
            <a:r>
              <a:rPr sz="800" spc="-4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reducing </a:t>
            </a:r>
            <a:r>
              <a:rPr sz="800" spc="-5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overfitting</a:t>
            </a:r>
            <a:r>
              <a:rPr sz="800" spc="-5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sz="800" spc="-3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It is </a:t>
            </a:r>
            <a:r>
              <a:rPr sz="800" spc="-4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better </a:t>
            </a:r>
            <a:r>
              <a:rPr sz="800" spc="-2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to </a:t>
            </a:r>
            <a:r>
              <a:rPr sz="800" spc="-6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have </a:t>
            </a:r>
            <a:r>
              <a:rPr sz="800" spc="-5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lower</a:t>
            </a:r>
            <a:r>
              <a:rPr sz="800" spc="-1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training</a:t>
            </a:r>
            <a:r>
              <a:rPr sz="800" spc="-1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accuracy</a:t>
            </a:r>
            <a:r>
              <a:rPr sz="800" spc="-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800" spc="-1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better</a:t>
            </a:r>
            <a:r>
              <a:rPr sz="800" spc="-1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test</a:t>
            </a:r>
            <a:r>
              <a:rPr sz="800" spc="-1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accuracy</a:t>
            </a:r>
            <a:r>
              <a:rPr sz="800" spc="15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sz="800" spc="-2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generalization.</a:t>
            </a:r>
            <a:endParaRPr sz="800" spc="-3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70535" marR="2671445" indent="-114300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471170" algn="l"/>
              </a:tabLst>
            </a:pP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restriction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Ridge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reduce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likelihood</a:t>
            </a:r>
            <a:r>
              <a:rPr sz="8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overfitting.</a:t>
            </a:r>
            <a:r>
              <a:rPr sz="800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alpha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parameter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allows</a:t>
            </a:r>
            <a:r>
              <a:rPr sz="8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user</a:t>
            </a:r>
            <a:r>
              <a:rPr sz="8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control</a:t>
            </a:r>
            <a:r>
              <a:rPr sz="8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gradient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performance,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albeit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cost</a:t>
            </a:r>
            <a:r>
              <a:rPr sz="8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generalization</a:t>
            </a:r>
            <a:r>
              <a:rPr sz="8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(depending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priority).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70535" marR="2882900" indent="-114300" algn="just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471170" algn="l"/>
              </a:tabLst>
            </a:pPr>
            <a:r>
              <a:rPr sz="800" spc="-1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NB:</a:t>
            </a:r>
            <a:r>
              <a:rPr sz="800" spc="-45" dirty="0">
                <a:latin typeface="Times New Roman" panose="02020603050405020304" charset="0"/>
                <a:cs typeface="Times New Roman" panose="02020603050405020304" charset="0"/>
              </a:rPr>
              <a:t>There is no ideal trade-</a:t>
            </a:r>
            <a:r>
              <a:rPr sz="800" spc="-50" dirty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off,</a:t>
            </a:r>
            <a:r>
              <a:rPr sz="800" spc="-3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the optimum setting of alpha depends</a:t>
            </a:r>
            <a:r>
              <a:rPr sz="800" spc="-4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1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on </a:t>
            </a:r>
            <a:r>
              <a:rPr sz="8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sz="800" spc="-4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6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pa</a:t>
            </a:r>
            <a:r>
              <a:rPr sz="800" spc="1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800" spc="-5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8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ic</a:t>
            </a:r>
            <a:r>
              <a:rPr sz="800" spc="-4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ul</a:t>
            </a:r>
            <a:r>
              <a:rPr sz="800" spc="-7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8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800" spc="-1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4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800" spc="-7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800" spc="-5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800" spc="-7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800" spc="-2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8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et</a:t>
            </a:r>
            <a:r>
              <a:rPr sz="800" spc="-1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3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sz="8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800" spc="-1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7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800" spc="-1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8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sz="800" spc="-2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800" spc="-3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sz="800" spc="-3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800" spc="-5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sz="800" spc="-4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ng</a:t>
            </a:r>
            <a:r>
              <a:rPr sz="800" spc="-105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70535" marR="2809240" indent="-114300">
              <a:lnSpc>
                <a:spcPct val="100000"/>
              </a:lnSpc>
              <a:spcBef>
                <a:spcPts val="490"/>
              </a:spcBef>
              <a:buClr>
                <a:srgbClr val="9BAEB5"/>
              </a:buClr>
              <a:buFont typeface="Arial MT"/>
              <a:buChar char="•"/>
              <a:tabLst>
                <a:tab pos="471170" algn="l"/>
              </a:tabLst>
            </a:pPr>
            <a:r>
              <a:rPr sz="800" spc="-25" dirty="0">
                <a:latin typeface="Trebuchet MS" panose="020B0603020202020204"/>
                <a:cs typeface="Trebuchet MS" panose="020B0603020202020204"/>
              </a:rPr>
              <a:t>Although</a:t>
            </a:r>
            <a:r>
              <a:rPr sz="8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latin typeface="Trebuchet MS" panose="020B0603020202020204"/>
                <a:cs typeface="Trebuchet MS" panose="020B0603020202020204"/>
              </a:rPr>
              <a:t>Ridge</a:t>
            </a:r>
            <a:r>
              <a:rPr sz="8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latin typeface="Trebuchet MS" panose="020B0603020202020204"/>
                <a:cs typeface="Trebuchet MS" panose="020B0603020202020204"/>
              </a:rPr>
              <a:t>has</a:t>
            </a:r>
            <a:r>
              <a:rPr sz="8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latin typeface="Trebuchet MS" panose="020B0603020202020204"/>
                <a:cs typeface="Trebuchet MS" panose="020B0603020202020204"/>
              </a:rPr>
              <a:t>better</a:t>
            </a:r>
            <a:r>
              <a:rPr sz="8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latin typeface="Trebuchet MS" panose="020B0603020202020204"/>
                <a:cs typeface="Trebuchet MS" panose="020B0603020202020204"/>
              </a:rPr>
              <a:t>test</a:t>
            </a:r>
            <a:r>
              <a:rPr sz="8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latin typeface="Trebuchet MS" panose="020B0603020202020204"/>
                <a:cs typeface="Trebuchet MS" panose="020B0603020202020204"/>
              </a:rPr>
              <a:t>results,</a:t>
            </a:r>
            <a:r>
              <a:rPr sz="8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8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latin typeface="Trebuchet MS" panose="020B0603020202020204"/>
                <a:cs typeface="Trebuchet MS" panose="020B0603020202020204"/>
              </a:rPr>
              <a:t>increasing</a:t>
            </a:r>
            <a:r>
              <a:rPr sz="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latin typeface="Trebuchet MS" panose="020B0603020202020204"/>
                <a:cs typeface="Trebuchet MS" panose="020B0603020202020204"/>
              </a:rPr>
              <a:t>points,</a:t>
            </a:r>
            <a:r>
              <a:rPr sz="8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latin typeface="Trebuchet MS" panose="020B0603020202020204"/>
                <a:cs typeface="Trebuchet MS" panose="020B0603020202020204"/>
              </a:rPr>
              <a:t>linear </a:t>
            </a:r>
            <a:r>
              <a:rPr sz="80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latin typeface="Trebuchet MS" panose="020B0603020202020204"/>
                <a:cs typeface="Trebuchet MS" panose="020B0603020202020204"/>
              </a:rPr>
              <a:t>regression</a:t>
            </a:r>
            <a:r>
              <a:rPr sz="8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latin typeface="Trebuchet MS" panose="020B0603020202020204"/>
                <a:cs typeface="Trebuchet MS" panose="020B0603020202020204"/>
              </a:rPr>
              <a:t>also</a:t>
            </a:r>
            <a:r>
              <a:rPr sz="8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latin typeface="Trebuchet MS" panose="020B0603020202020204"/>
                <a:cs typeface="Trebuchet MS" panose="020B0603020202020204"/>
              </a:rPr>
              <a:t>yield</a:t>
            </a:r>
            <a:r>
              <a:rPr sz="80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latin typeface="Trebuchet MS" panose="020B0603020202020204"/>
                <a:cs typeface="Trebuchet MS" panose="020B0603020202020204"/>
              </a:rPr>
              <a:t>better</a:t>
            </a:r>
            <a:r>
              <a:rPr sz="800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latin typeface="Trebuchet MS" panose="020B0603020202020204"/>
                <a:cs typeface="Trebuchet MS" panose="020B0603020202020204"/>
              </a:rPr>
              <a:t>test</a:t>
            </a:r>
            <a:r>
              <a:rPr sz="8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latin typeface="Trebuchet MS" panose="020B0603020202020204"/>
                <a:cs typeface="Trebuchet MS" panose="020B0603020202020204"/>
              </a:rPr>
              <a:t>results.</a:t>
            </a:r>
            <a:r>
              <a:rPr sz="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Thus</a:t>
            </a:r>
            <a:r>
              <a:rPr sz="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enough</a:t>
            </a:r>
            <a:r>
              <a:rPr sz="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8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7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data, </a:t>
            </a:r>
            <a:r>
              <a:rPr sz="800" spc="-6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ul</a:t>
            </a:r>
            <a:r>
              <a:rPr sz="800" spc="-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ri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800" spc="-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bec</a:t>
            </a:r>
            <a:r>
              <a:rPr sz="80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om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po</a:t>
            </a:r>
            <a:r>
              <a:rPr sz="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-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nt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bec</a:t>
            </a:r>
            <a:r>
              <a:rPr sz="800" spc="-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us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ri</a:t>
            </a:r>
            <a:r>
              <a:rPr sz="800" spc="-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ne</a:t>
            </a:r>
            <a:r>
              <a:rPr sz="800" spc="-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ss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ll  h</a:t>
            </a:r>
            <a:r>
              <a:rPr sz="800" spc="-8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6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he</a:t>
            </a:r>
            <a:r>
              <a:rPr sz="800" spc="-2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spc="-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1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pe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5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800" spc="-1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orm</a:t>
            </a:r>
            <a:r>
              <a:rPr sz="800" spc="-7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00" spc="-4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00" spc="-40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-10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9999" y="3962654"/>
            <a:ext cx="2563113" cy="211683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360"/>
              </a:spcBef>
            </a:pPr>
            <a:r>
              <a:rPr sz="14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RIDGE</a:t>
            </a:r>
            <a:r>
              <a:rPr sz="1400" spc="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1400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IMPACT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2840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461645" marR="2695575" indent="-114300">
              <a:lnSpc>
                <a:spcPts val="820"/>
              </a:lnSpc>
              <a:buClr>
                <a:srgbClr val="9BAEB5"/>
              </a:buClr>
              <a:buFont typeface="Arial MT"/>
              <a:buChar char="•"/>
              <a:tabLst>
                <a:tab pos="462280" algn="l"/>
              </a:tabLst>
            </a:pP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analyze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impacts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magnitude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coefficients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000" spc="-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different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algorithms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(Linear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regression,</a:t>
            </a:r>
            <a:r>
              <a:rPr sz="10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Ridge)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0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plot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them.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Here,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0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x-axis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enumerates the </a:t>
            </a:r>
            <a:r>
              <a:rPr sz="10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different </a:t>
            </a:r>
            <a:r>
              <a:rPr sz="10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.The </a:t>
            </a:r>
            <a:r>
              <a:rPr sz="10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y-axis </a:t>
            </a:r>
            <a:r>
              <a:rPr sz="1000" spc="-2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shows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magnitude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of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coefficients,</a:t>
            </a:r>
            <a:r>
              <a:rPr sz="1000" spc="-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coef_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461645" marR="2678430" indent="-114300">
              <a:lnSpc>
                <a:spcPct val="8000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462280" algn="l"/>
              </a:tabLst>
            </a:pP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0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C86730"/>
                </a:solidFill>
                <a:latin typeface="Trebuchet MS" panose="020B0603020202020204"/>
                <a:cs typeface="Trebuchet MS" panose="020B0603020202020204"/>
              </a:rPr>
              <a:t>large</a:t>
            </a:r>
            <a:r>
              <a:rPr sz="1000" spc="-20" dirty="0">
                <a:solidFill>
                  <a:srgbClr val="C8673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5" dirty="0">
                <a:solidFill>
                  <a:srgbClr val="C86730"/>
                </a:solidFill>
                <a:latin typeface="Trebuchet MS" panose="020B0603020202020204"/>
                <a:cs typeface="Trebuchet MS" panose="020B0603020202020204"/>
              </a:rPr>
              <a:t>alpha</a:t>
            </a:r>
            <a:r>
              <a:rPr sz="10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1000" spc="-114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alpha=10)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coefficients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C86730"/>
                </a:solidFill>
                <a:latin typeface="Trebuchet MS" panose="020B0603020202020204"/>
                <a:cs typeface="Trebuchet MS" panose="020B0603020202020204"/>
              </a:rPr>
              <a:t>small</a:t>
            </a:r>
            <a:r>
              <a:rPr sz="1000" spc="-20" dirty="0">
                <a:solidFill>
                  <a:srgbClr val="C8673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C86730"/>
                </a:solidFill>
                <a:latin typeface="Trebuchet MS" panose="020B0603020202020204"/>
                <a:cs typeface="Trebuchet MS" panose="020B0603020202020204"/>
              </a:rPr>
              <a:t>magnitudes </a:t>
            </a:r>
            <a:r>
              <a:rPr sz="1000" spc="-245" dirty="0">
                <a:solidFill>
                  <a:srgbClr val="C8673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(most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zero)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small</a:t>
            </a:r>
            <a:r>
              <a:rPr sz="10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ones</a:t>
            </a:r>
            <a:r>
              <a:rPr sz="10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very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large</a:t>
            </a:r>
            <a:r>
              <a:rPr sz="1000" spc="-1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magnitudes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.The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0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op</a:t>
            </a:r>
            <a:r>
              <a:rPr sz="10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10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0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appr</a:t>
            </a:r>
            <a:r>
              <a:rPr sz="1000" b="1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0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00" b="1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10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00" b="1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0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b="1" spc="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0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  </a:t>
            </a:r>
            <a:r>
              <a:rPr sz="10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reverting </a:t>
            </a:r>
            <a:r>
              <a:rPr sz="1000" b="1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0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zero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most,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 </a:t>
            </a:r>
            <a:r>
              <a:rPr sz="10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alpha=0.1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Linear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no</a:t>
            </a:r>
            <a:r>
              <a:rPr sz="10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1000" spc="-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has</a:t>
            </a:r>
            <a:r>
              <a:rPr sz="1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magnitudes</a:t>
            </a:r>
            <a:r>
              <a:rPr sz="10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so</a:t>
            </a:r>
            <a:r>
              <a:rPr sz="1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large</a:t>
            </a:r>
            <a:r>
              <a:rPr sz="10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of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ch</a:t>
            </a:r>
            <a:r>
              <a:rPr sz="10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1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  <a:p>
            <a:pPr marL="461645" marR="2729865" indent="-114300">
              <a:lnSpc>
                <a:spcPts val="820"/>
              </a:lnSpc>
              <a:spcBef>
                <a:spcPts val="480"/>
              </a:spcBef>
              <a:buClr>
                <a:srgbClr val="9BAEB5"/>
              </a:buClr>
              <a:buFont typeface="Arial MT"/>
              <a:buChar char="•"/>
              <a:tabLst>
                <a:tab pos="462280" algn="l"/>
              </a:tabLst>
            </a:pPr>
            <a:r>
              <a:rPr sz="1000" spc="-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NB:</a:t>
            </a:r>
            <a:r>
              <a:rPr sz="1000" spc="-95" dirty="0">
                <a:solidFill>
                  <a:srgbClr val="C0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magnitude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coefficients </a:t>
            </a:r>
            <a:r>
              <a:rPr sz="10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never</a:t>
            </a:r>
            <a:r>
              <a:rPr sz="10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becomes</a:t>
            </a:r>
            <a:r>
              <a:rPr sz="10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zero</a:t>
            </a:r>
            <a:r>
              <a:rPr sz="10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L1 </a:t>
            </a:r>
            <a:r>
              <a:rPr sz="1000" spc="-2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 (Euclidean 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Distance </a:t>
            </a:r>
            <a:r>
              <a:rPr sz="10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Approach). 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 </a:t>
            </a:r>
            <a:r>
              <a:rPr sz="10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all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 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</a:t>
            </a:r>
            <a:r>
              <a:rPr sz="10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0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0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0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ct</a:t>
            </a:r>
            <a:r>
              <a:rPr sz="10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0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</a:t>
            </a:r>
            <a:endParaRPr sz="10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50208" y="3742944"/>
            <a:ext cx="2118360" cy="23240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902970">
              <a:lnSpc>
                <a:spcPct val="100000"/>
              </a:lnSpc>
              <a:spcBef>
                <a:spcPts val="1360"/>
              </a:spcBef>
            </a:pPr>
            <a:r>
              <a:rPr sz="1400" b="1" spc="2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LASSO</a:t>
            </a:r>
            <a:r>
              <a:rPr sz="1400" b="1" spc="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2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REGRESSION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342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imes New Roman" panose="02020603050405020304"/>
              <a:cs typeface="Times New Roman" panose="02020603050405020304"/>
            </a:endParaRPr>
          </a:p>
          <a:p>
            <a:pPr marL="325755" marR="2804160" indent="-114300">
              <a:lnSpc>
                <a:spcPct val="100000"/>
              </a:lnSpc>
              <a:buClr>
                <a:srgbClr val="9BAEB5"/>
              </a:buClr>
              <a:buFont typeface="Arial MT"/>
              <a:buChar char="•"/>
              <a:tabLst>
                <a:tab pos="326390" algn="l"/>
              </a:tabLst>
            </a:pP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Ridge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restricts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coefficients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close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zero,</a:t>
            </a:r>
            <a:r>
              <a:rPr sz="80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slightly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different </a:t>
            </a:r>
            <a:r>
              <a:rPr sz="8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way,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called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L1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regularization. </a:t>
            </a:r>
            <a:r>
              <a:rPr sz="8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L1 </a:t>
            </a:r>
            <a:r>
              <a:rPr sz="8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penalizes the </a:t>
            </a:r>
            <a:r>
              <a:rPr sz="800" spc="-229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sum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absolute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values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coefficients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(Manhattan </a:t>
            </a:r>
            <a:r>
              <a:rPr sz="8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Distance).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325755" marR="2637155" indent="-114300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326390" algn="l"/>
              </a:tabLst>
            </a:pP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approach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some</a:t>
            </a:r>
            <a:r>
              <a:rPr sz="8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coefficients</a:t>
            </a:r>
            <a:r>
              <a:rPr sz="800" spc="-3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become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i="1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zero</a:t>
            </a:r>
            <a:r>
              <a:rPr sz="800" i="1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their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800" spc="-2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entirely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ignored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by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model.</a:t>
            </a:r>
            <a:r>
              <a:rPr sz="8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way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behaves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as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form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automatic </a:t>
            </a:r>
            <a:r>
              <a:rPr sz="8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sz="800" spc="-4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selection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reveal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most </a:t>
            </a:r>
            <a:r>
              <a:rPr sz="8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important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80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80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your</a:t>
            </a:r>
            <a:r>
              <a:rPr sz="8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model.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325755" marR="2788920" indent="-114300">
              <a:lnSpc>
                <a:spcPct val="100000"/>
              </a:lnSpc>
              <a:spcBef>
                <a:spcPts val="495"/>
              </a:spcBef>
              <a:buClr>
                <a:srgbClr val="9BAEB5"/>
              </a:buClr>
              <a:buFont typeface="Arial MT"/>
              <a:buChar char="•"/>
              <a:tabLst>
                <a:tab pos="326390" algn="l"/>
              </a:tabLst>
            </a:pP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Applying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to</a:t>
            </a:r>
            <a:r>
              <a:rPr sz="8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extended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Boston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Housing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dataset</a:t>
            </a:r>
            <a:r>
              <a:rPr sz="8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make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800" spc="-229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8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ol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8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8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ti</a:t>
            </a:r>
            <a:r>
              <a:rPr sz="8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00" spc="-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800" dirty="0">
              <a:latin typeface="Trebuchet MS" panose="020B0603020202020204"/>
              <a:cs typeface="Trebuchet MS" panose="020B0603020202020204"/>
            </a:endParaRPr>
          </a:p>
          <a:p>
            <a:pPr marL="440055" lvl="1" indent="-114935">
              <a:lnSpc>
                <a:spcPct val="100000"/>
              </a:lnSpc>
              <a:spcBef>
                <a:spcPts val="505"/>
              </a:spcBef>
              <a:buClr>
                <a:srgbClr val="9BAEB5"/>
              </a:buClr>
              <a:buFont typeface="Arial MT"/>
              <a:buChar char="•"/>
              <a:tabLst>
                <a:tab pos="440690" algn="l"/>
              </a:tabLst>
            </a:pP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00" b="1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sets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poor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before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700" spc="20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underfitting,</a:t>
            </a:r>
            <a:r>
              <a:rPr sz="700" b="1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440055">
              <a:lnSpc>
                <a:spcPct val="100000"/>
              </a:lnSpc>
              <a:spcBef>
                <a:spcPts val="5"/>
              </a:spcBef>
            </a:pP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7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only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7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105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default</a:t>
            </a:r>
            <a:r>
              <a:rPr sz="7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alpha=1.0.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440055" marR="2670175" lvl="1" indent="-114300">
              <a:lnSpc>
                <a:spcPct val="100000"/>
              </a:lnSpc>
              <a:spcBef>
                <a:spcPts val="500"/>
              </a:spcBef>
              <a:buClr>
                <a:srgbClr val="9BAEB5"/>
              </a:buClr>
              <a:buFont typeface="Arial MT"/>
              <a:buChar char="•"/>
              <a:tabLst>
                <a:tab pos="440690" algn="l"/>
              </a:tabLst>
            </a:pP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reduce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underfitting,</a:t>
            </a:r>
            <a:r>
              <a:rPr sz="7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introduce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small</a:t>
            </a:r>
            <a:r>
              <a:rPr sz="700" b="1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alpha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(the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maximum</a:t>
            </a:r>
            <a:r>
              <a:rPr sz="7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7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7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iterations</a:t>
            </a:r>
            <a:r>
              <a:rPr sz="7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have</a:t>
            </a:r>
            <a:r>
              <a:rPr sz="700" spc="-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7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increased</a:t>
            </a:r>
            <a:r>
              <a:rPr sz="7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this,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otherwise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lines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will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fail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converge</a:t>
            </a:r>
            <a:r>
              <a:rPr sz="7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training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stopped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early).</a:t>
            </a:r>
            <a:r>
              <a:rPr sz="700" spc="-1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When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do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7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features </a:t>
            </a:r>
            <a:r>
              <a:rPr sz="700" b="1" spc="-1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selected</a:t>
            </a:r>
            <a:r>
              <a:rPr sz="700" spc="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increasing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performance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440055" lvl="1" indent="-114935">
              <a:lnSpc>
                <a:spcPct val="100000"/>
              </a:lnSpc>
              <a:spcBef>
                <a:spcPts val="495"/>
              </a:spcBef>
              <a:buClr>
                <a:srgbClr val="9BAEB5"/>
              </a:buClr>
              <a:buFont typeface="Arial MT"/>
              <a:buChar char="•"/>
              <a:tabLst>
                <a:tab pos="440690" algn="l"/>
              </a:tabLst>
            </a:pPr>
            <a:r>
              <a:rPr sz="7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However</a:t>
            </a:r>
            <a:r>
              <a:rPr sz="7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set alpha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too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low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7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7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remove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7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effect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7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  <a:p>
            <a:pPr marL="440055">
              <a:lnSpc>
                <a:spcPct val="100000"/>
              </a:lnSpc>
            </a:pP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7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behaviour</a:t>
            </a:r>
            <a:r>
              <a:rPr sz="7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similar</a:t>
            </a:r>
            <a:r>
              <a:rPr sz="7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7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LinearRegression</a:t>
            </a:r>
            <a:r>
              <a:rPr sz="7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700" spc="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7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end</a:t>
            </a:r>
            <a:r>
              <a:rPr sz="700" spc="-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up</a:t>
            </a:r>
            <a:r>
              <a:rPr sz="7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00" b="1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overfitting</a:t>
            </a:r>
            <a:r>
              <a:rPr sz="7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endParaRPr sz="7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72128" y="3689603"/>
            <a:ext cx="2299716" cy="23942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9141" y="23876"/>
            <a:ext cx="687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/</a:t>
            </a:r>
            <a:r>
              <a:rPr sz="1200" dirty="0">
                <a:latin typeface="Calibri" panose="020F0502020204030204"/>
                <a:cs typeface="Calibri" panose="020F0502020204030204"/>
              </a:rPr>
              <a:t>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1</a:t>
            </a:r>
            <a:r>
              <a:rPr sz="1200" dirty="0">
                <a:latin typeface="Calibri" panose="020F0502020204030204"/>
                <a:cs typeface="Calibri" panose="020F0502020204030204"/>
              </a:rPr>
              <a:t>/2</a:t>
            </a:r>
            <a:r>
              <a:rPr sz="1200" spc="5" dirty="0">
                <a:latin typeface="Calibri" panose="020F0502020204030204"/>
                <a:cs typeface="Calibri" panose="020F0502020204030204"/>
              </a:rPr>
              <a:t>0</a:t>
            </a:r>
            <a:r>
              <a:rPr sz="1200" dirty="0">
                <a:latin typeface="Calibri" panose="020F0502020204030204"/>
                <a:cs typeface="Calibri" panose="020F0502020204030204"/>
              </a:rPr>
              <a:t>23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8575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6096000" y="0"/>
                </a:moveTo>
                <a:lnTo>
                  <a:pt x="0" y="0"/>
                </a:lnTo>
                <a:lnTo>
                  <a:pt x="0" y="3429000"/>
                </a:lnTo>
                <a:lnTo>
                  <a:pt x="6096000" y="3429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96567" y="3035807"/>
            <a:ext cx="3865245" cy="594360"/>
          </a:xfrm>
          <a:prstGeom prst="rect">
            <a:avLst/>
          </a:prstGeom>
          <a:solidFill>
            <a:srgbClr val="FFFFFF"/>
          </a:solidFill>
          <a:ln w="15240">
            <a:solidFill>
              <a:srgbClr val="404040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360"/>
              </a:spcBef>
            </a:pPr>
            <a:r>
              <a:rPr sz="1400" spc="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LASSO</a:t>
            </a:r>
            <a:r>
              <a:rPr sz="1400" spc="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REGULARIZATION</a:t>
            </a:r>
            <a:r>
              <a:rPr sz="1400" spc="1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IMPACT</a:t>
            </a:r>
            <a:endParaRPr sz="1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857500"/>
            <a:ext cx="6096000" cy="28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Times New Roman" panose="02020603050405020304"/>
              <a:cs typeface="Times New Roman" panose="02020603050405020304"/>
            </a:endParaRPr>
          </a:p>
          <a:p>
            <a:pPr marL="334645" indent="-114935">
              <a:lnSpc>
                <a:spcPct val="100000"/>
              </a:lnSpc>
              <a:buClr>
                <a:srgbClr val="9BAEB5"/>
              </a:buClr>
              <a:buFont typeface="Arial MT"/>
              <a:buChar char="•"/>
              <a:tabLst>
                <a:tab pos="335280" algn="l"/>
              </a:tabLst>
            </a:pPr>
            <a:r>
              <a:rPr sz="11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100" spc="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1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1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1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100" spc="-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1100" spc="-114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most </a:t>
            </a:r>
            <a:r>
              <a:rPr sz="11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10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oe</a:t>
            </a:r>
            <a:r>
              <a:rPr sz="1100" spc="-1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ff</a:t>
            </a:r>
            <a:r>
              <a:rPr sz="11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spc="-9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1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ie</a:t>
            </a:r>
            <a:r>
              <a:rPr sz="1100" spc="-7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1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7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z</a:t>
            </a:r>
            <a:r>
              <a:rPr sz="1100" spc="-4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5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</a:t>
            </a:r>
            <a:r>
              <a:rPr sz="11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ot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00" spc="-10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).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  <a:p>
            <a:pPr marL="334645" marR="2862580" indent="-114300">
              <a:lnSpc>
                <a:spcPts val="1080"/>
              </a:lnSpc>
              <a:spcBef>
                <a:spcPts val="520"/>
              </a:spcBef>
              <a:buClr>
                <a:srgbClr val="9BAEB5"/>
              </a:buClr>
              <a:buFont typeface="Arial MT"/>
              <a:buChar char="•"/>
              <a:tabLst>
                <a:tab pos="335280" algn="l"/>
              </a:tabLst>
            </a:pPr>
            <a:r>
              <a:rPr sz="1100" spc="1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ec</a:t>
            </a:r>
            <a:r>
              <a:rPr sz="1100" spc="-6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7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eas</a:t>
            </a:r>
            <a:r>
              <a:rPr sz="1100" spc="-5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1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spc="-9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1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10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100" spc="-8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1100" spc="-10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1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100" spc="-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,</a:t>
            </a:r>
            <a:r>
              <a:rPr sz="1100" spc="-1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spc="-8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100" spc="-2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6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eases</a:t>
            </a:r>
            <a:r>
              <a:rPr sz="11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7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3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0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100" spc="-7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8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100" spc="-4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1100" spc="-8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spc="-5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00" spc="-7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11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1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er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best</a:t>
            </a:r>
            <a:r>
              <a:rPr sz="1100" b="1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op</a:t>
            </a:r>
            <a:r>
              <a:rPr sz="1100" b="1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b="1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b="1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b="1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  <a:p>
            <a:pPr marL="334645" marR="2829560" indent="-114300">
              <a:lnSpc>
                <a:spcPct val="90000"/>
              </a:lnSpc>
              <a:spcBef>
                <a:spcPts val="480"/>
              </a:spcBef>
              <a:buClr>
                <a:srgbClr val="9BAEB5"/>
              </a:buClr>
              <a:buFont typeface="Arial MT"/>
              <a:buChar char="•"/>
              <a:tabLst>
                <a:tab pos="335280" algn="l"/>
              </a:tabLst>
            </a:pP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comparison, 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1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best Ridge </a:t>
            </a:r>
            <a:r>
              <a:rPr sz="11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solution 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11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included.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1100" spc="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1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11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es</a:t>
            </a:r>
            <a:r>
              <a:rPr sz="1100" spc="-6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2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00" spc="-8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100" spc="-7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(a</a:t>
            </a:r>
            <a:r>
              <a:rPr sz="11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100" spc="-8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11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)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  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coefficient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magnitudes</a:t>
            </a:r>
            <a:r>
              <a:rPr sz="1100" spc="-1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1100" spc="-1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7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large</a:t>
            </a:r>
            <a:r>
              <a:rPr sz="1100" spc="-30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(non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zero)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unlike</a:t>
            </a:r>
            <a:r>
              <a:rPr sz="11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100" spc="-2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best</a:t>
            </a:r>
            <a:r>
              <a:rPr sz="1100" spc="-20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lasso</a:t>
            </a:r>
            <a:r>
              <a:rPr sz="1100" spc="-5" dirty="0">
                <a:solidFill>
                  <a:srgbClr val="0000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(alpha=0.01)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hence</a:t>
            </a:r>
            <a:r>
              <a:rPr sz="11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lasso</a:t>
            </a:r>
            <a:r>
              <a:rPr sz="11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suitable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7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feature</a:t>
            </a:r>
            <a:r>
              <a:rPr sz="1100" spc="-2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00AF50"/>
                </a:solidFill>
                <a:latin typeface="Trebuchet MS" panose="020B0603020202020204"/>
                <a:cs typeface="Trebuchet MS" panose="020B0603020202020204"/>
              </a:rPr>
              <a:t>selection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1100" spc="-1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Recall</a:t>
            </a:r>
            <a:r>
              <a:rPr sz="11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11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levels</a:t>
            </a:r>
            <a:r>
              <a:rPr sz="110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100" spc="-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11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100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100" spc="-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simi</a:t>
            </a:r>
            <a:r>
              <a:rPr sz="1100" spc="-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spc="-1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5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9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100" spc="-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eat</a:t>
            </a:r>
            <a:r>
              <a:rPr sz="11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im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1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3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1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w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spc="-6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ld  </a:t>
            </a:r>
            <a:r>
              <a:rPr sz="1100" spc="-8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</a:t>
            </a:r>
            <a:r>
              <a:rPr sz="1100" spc="-10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9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100" spc="-2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ou</a:t>
            </a:r>
            <a:r>
              <a:rPr sz="1100" spc="-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1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se</a:t>
            </a:r>
            <a:r>
              <a:rPr sz="1100" spc="-7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lec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1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3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7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spc="-6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100" spc="-4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spc="-125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spc="-150" dirty="0">
                <a:solidFill>
                  <a:srgbClr val="252525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8466" y="3771219"/>
            <a:ext cx="5744210" cy="3239181"/>
            <a:chOff x="682751" y="3735323"/>
            <a:chExt cx="5744210" cy="251015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69663" y="3735323"/>
              <a:ext cx="2257043" cy="24338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" y="5378195"/>
              <a:ext cx="1988820" cy="86715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13292</Words>
  <Application>WPS Presentation</Application>
  <PresentationFormat>On-screen Show (4:3)</PresentationFormat>
  <Paragraphs>278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Trebuchet MS</vt:lpstr>
      <vt:lpstr>Times New Roman</vt:lpstr>
      <vt:lpstr>Arial MT</vt:lpstr>
      <vt:lpstr>Times New Roman</vt:lpstr>
      <vt:lpstr>Wingdings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Admin</dc:creator>
  <cp:lastModifiedBy>J Wainaina</cp:lastModifiedBy>
  <cp:revision>11</cp:revision>
  <dcterms:created xsi:type="dcterms:W3CDTF">2023-05-17T15:24:00Z</dcterms:created>
  <dcterms:modified xsi:type="dcterms:W3CDTF">2024-10-02T17:03:59Z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2023-01-21T06:00:00Z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2023-05-17T06:00:00Z</vt:filetime>
  </property>
  <property fmtid="{D5CDD505-2E9C-101B-9397-08002B2CF9AE}" pid="5" name="ICV">
    <vt:lpwstr>C9263B38354648608FD48AA02D378CF4_12</vt:lpwstr>
  </property>
  <property fmtid="{D5CDD505-2E9C-101B-9397-08002B2CF9AE}" pid="6" name="KSOProductBuildVer">
    <vt:lpwstr>1033-12.2.0.18283</vt:lpwstr>
  </property>
</Properties>
</file>