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58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11/4/2013</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11/4/2013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11/4/2013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11/4/2013</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11/4/2013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11/4/2013</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11/4/2013</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11/4/2013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11/4/2013</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11/4/2013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11/4/2013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11/4/2013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paulstovell.com/blog/mvvm-instantiation-approach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MVVM Presentation</a:t>
            </a:r>
            <a:endParaRPr lang="en-US" dirty="0"/>
          </a:p>
        </p:txBody>
      </p:sp>
      <p:sp>
        <p:nvSpPr>
          <p:cNvPr id="3" name="Subtitle 2"/>
          <p:cNvSpPr>
            <a:spLocks noGrp="1"/>
          </p:cNvSpPr>
          <p:nvPr>
            <p:ph type="subTitle" idx="1"/>
          </p:nvPr>
        </p:nvSpPr>
        <p:spPr/>
        <p:txBody>
          <a:bodyPr/>
          <a:lstStyle/>
          <a:p>
            <a:r>
              <a:rPr lang="en-US" dirty="0" smtClean="0"/>
              <a:t>Scenario 1</a:t>
            </a:r>
            <a:endParaRPr lang="en-US" dirty="0"/>
          </a:p>
        </p:txBody>
      </p:sp>
    </p:spTree>
    <p:extLst>
      <p:ext uri="{BB962C8B-B14F-4D97-AF65-F5344CB8AC3E}">
        <p14:creationId xmlns:p14="http://schemas.microsoft.com/office/powerpoint/2010/main" val="2260815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MVVM?</a:t>
            </a:r>
            <a:endParaRPr lang="en-US" dirty="0"/>
          </a:p>
        </p:txBody>
      </p:sp>
      <p:sp>
        <p:nvSpPr>
          <p:cNvPr id="3" name="Content Placeholder 2"/>
          <p:cNvSpPr>
            <a:spLocks noGrp="1"/>
          </p:cNvSpPr>
          <p:nvPr>
            <p:ph sz="quarter" idx="1"/>
          </p:nvPr>
        </p:nvSpPr>
        <p:spPr>
          <a:xfrm>
            <a:off x="612648" y="1600200"/>
            <a:ext cx="8153400" cy="5181600"/>
          </a:xfrm>
        </p:spPr>
        <p:txBody>
          <a:bodyPr>
            <a:normAutofit fontScale="77500" lnSpcReduction="20000"/>
          </a:bodyPr>
          <a:lstStyle/>
          <a:p>
            <a:r>
              <a:rPr lang="en-US" sz="2400" b="1" dirty="0" smtClean="0"/>
              <a:t>Model</a:t>
            </a:r>
            <a:r>
              <a:rPr lang="en-US" sz="1600" dirty="0" smtClean="0"/>
              <a:t/>
            </a:r>
            <a:br>
              <a:rPr lang="en-US" sz="1600" dirty="0" smtClean="0"/>
            </a:br>
            <a:endParaRPr lang="en-US" sz="1600" dirty="0" smtClean="0"/>
          </a:p>
          <a:p>
            <a:pPr>
              <a:buFont typeface="Courier New" panose="02070309020205020404" pitchFamily="49" charset="0"/>
              <a:buChar char="o"/>
            </a:pPr>
            <a:r>
              <a:rPr lang="en-US" sz="1600" dirty="0" smtClean="0"/>
              <a:t>Domain objects (POCOs/DTOs)</a:t>
            </a:r>
            <a:br>
              <a:rPr lang="en-US" sz="1600" dirty="0" smtClean="0"/>
            </a:br>
            <a:endParaRPr lang="en-US" sz="1200" dirty="0"/>
          </a:p>
          <a:p>
            <a:pPr>
              <a:buFont typeface="Courier New" panose="02070309020205020404" pitchFamily="49" charset="0"/>
              <a:buChar char="o"/>
            </a:pPr>
            <a:r>
              <a:rPr lang="en-US" sz="1500" dirty="0" smtClean="0"/>
              <a:t>Hardware/data </a:t>
            </a:r>
            <a:r>
              <a:rPr lang="en-US" sz="1500" dirty="0"/>
              <a:t>access code and business logic/validation</a:t>
            </a:r>
            <a:r>
              <a:rPr lang="en-US" sz="1400" dirty="0" smtClean="0"/>
              <a:t/>
            </a:r>
            <a:br>
              <a:rPr lang="en-US" sz="1400" dirty="0" smtClean="0"/>
            </a:br>
            <a:endParaRPr lang="en-US" sz="2400" dirty="0"/>
          </a:p>
          <a:p>
            <a:r>
              <a:rPr lang="en-US" sz="2400" b="1" dirty="0" err="1" smtClean="0"/>
              <a:t>ViewModel</a:t>
            </a:r>
            <a:r>
              <a:rPr lang="en-US" sz="2400" b="1" dirty="0" smtClean="0"/>
              <a:t/>
            </a:r>
            <a:br>
              <a:rPr lang="en-US" sz="2400" b="1" dirty="0" smtClean="0"/>
            </a:br>
            <a:endParaRPr lang="en-US" sz="1400" dirty="0" smtClean="0"/>
          </a:p>
          <a:p>
            <a:pPr>
              <a:buFont typeface="Courier New" panose="02070309020205020404" pitchFamily="49" charset="0"/>
              <a:buChar char="o"/>
            </a:pPr>
            <a:r>
              <a:rPr lang="en-US" sz="1600" dirty="0" smtClean="0"/>
              <a:t>Abstraction of a view</a:t>
            </a:r>
            <a:br>
              <a:rPr lang="en-US" sz="1600" dirty="0" smtClean="0"/>
            </a:br>
            <a:endParaRPr lang="en-US" sz="1600" dirty="0" smtClean="0"/>
          </a:p>
          <a:p>
            <a:pPr>
              <a:buFont typeface="Courier New" panose="02070309020205020404" pitchFamily="49" charset="0"/>
              <a:buChar char="o"/>
            </a:pPr>
            <a:r>
              <a:rPr lang="en-US" sz="1600" dirty="0" smtClean="0"/>
              <a:t>“</a:t>
            </a:r>
            <a:r>
              <a:rPr lang="en-US" sz="1600" dirty="0"/>
              <a:t>S</a:t>
            </a:r>
            <a:r>
              <a:rPr lang="en-US" sz="1600" dirty="0" smtClean="0"/>
              <a:t>hapes” the data for data binding (sometimes aggregating data from several model objects) </a:t>
            </a:r>
            <a:br>
              <a:rPr lang="en-US" sz="1600" dirty="0" smtClean="0"/>
            </a:br>
            <a:endParaRPr lang="en-US" sz="1600" dirty="0" smtClean="0"/>
          </a:p>
          <a:p>
            <a:pPr>
              <a:buFont typeface="Courier New" panose="02070309020205020404" pitchFamily="49" charset="0"/>
              <a:buChar char="o"/>
            </a:pPr>
            <a:r>
              <a:rPr lang="en-US" sz="1600" dirty="0" smtClean="0"/>
              <a:t>Contains the executable </a:t>
            </a:r>
            <a:r>
              <a:rPr lang="en-US" sz="1600" dirty="0" err="1" smtClean="0"/>
              <a:t>ICommand</a:t>
            </a:r>
            <a:r>
              <a:rPr lang="en-US" sz="1600" dirty="0" smtClean="0"/>
              <a:t> objects that respond to interactive view events (bound through button’s command property or using </a:t>
            </a:r>
            <a:r>
              <a:rPr lang="en-US" sz="1600" dirty="0" err="1" smtClean="0"/>
              <a:t>EventToCommand</a:t>
            </a:r>
            <a:r>
              <a:rPr lang="en-US" sz="1600" dirty="0" smtClean="0"/>
              <a:t> attached behavior)</a:t>
            </a:r>
            <a:r>
              <a:rPr lang="en-US" sz="2400" dirty="0"/>
              <a:t/>
            </a:r>
            <a:br>
              <a:rPr lang="en-US" sz="2400" dirty="0"/>
            </a:br>
            <a:endParaRPr lang="en-US" sz="2400" dirty="0" smtClean="0"/>
          </a:p>
          <a:p>
            <a:r>
              <a:rPr lang="en-US" sz="2400" b="1" dirty="0" smtClean="0"/>
              <a:t>View</a:t>
            </a:r>
            <a:r>
              <a:rPr lang="en-US" sz="4000" dirty="0"/>
              <a:t/>
            </a:r>
            <a:br>
              <a:rPr lang="en-US" sz="4000" dirty="0"/>
            </a:br>
            <a:endParaRPr lang="en-US" sz="1400" dirty="0" smtClean="0"/>
          </a:p>
          <a:p>
            <a:pPr>
              <a:buFont typeface="Courier New" panose="02070309020205020404" pitchFamily="49" charset="0"/>
              <a:buChar char="o"/>
            </a:pPr>
            <a:r>
              <a:rPr lang="en-US" sz="1600" dirty="0" smtClean="0"/>
              <a:t>XAML file (</a:t>
            </a:r>
            <a:r>
              <a:rPr lang="en-US" sz="1600" dirty="0" err="1" smtClean="0"/>
              <a:t>UserControl</a:t>
            </a:r>
            <a:r>
              <a:rPr lang="en-US" sz="1600" dirty="0" smtClean="0"/>
              <a:t>, Window, </a:t>
            </a:r>
            <a:r>
              <a:rPr lang="en-US" sz="1600" dirty="0" err="1" smtClean="0"/>
              <a:t>DataTemplate</a:t>
            </a:r>
            <a:r>
              <a:rPr lang="en-US" sz="1600" dirty="0" smtClean="0"/>
              <a:t>) that can be </a:t>
            </a:r>
            <a:r>
              <a:rPr lang="en-US" sz="1600" dirty="0" err="1" smtClean="0"/>
              <a:t>databound</a:t>
            </a:r>
            <a:r>
              <a:rPr lang="en-US" sz="1600" dirty="0" smtClean="0"/>
              <a:t> to the </a:t>
            </a:r>
            <a:r>
              <a:rPr lang="en-US" sz="1600" dirty="0" err="1" smtClean="0"/>
              <a:t>ViewModel</a:t>
            </a:r>
            <a:r>
              <a:rPr lang="en-US" sz="1600" dirty="0" smtClean="0"/>
              <a:t> and Model objects</a:t>
            </a:r>
            <a:br>
              <a:rPr lang="en-US" sz="1600" dirty="0" smtClean="0"/>
            </a:br>
            <a:endParaRPr lang="en-US" sz="1600" dirty="0" smtClean="0"/>
          </a:p>
          <a:p>
            <a:pPr>
              <a:buFont typeface="Courier New" panose="02070309020205020404" pitchFamily="49" charset="0"/>
              <a:buChar char="o"/>
            </a:pPr>
            <a:r>
              <a:rPr lang="en-US" sz="1600" dirty="0" smtClean="0"/>
              <a:t>The UI “mask” you put on the </a:t>
            </a:r>
            <a:r>
              <a:rPr lang="en-US" sz="1600" dirty="0" err="1" smtClean="0"/>
              <a:t>viewmodel</a:t>
            </a:r>
            <a:r>
              <a:rPr lang="en-US" sz="1600" dirty="0" smtClean="0"/>
              <a:t>. Theoretically, you could re-skin the </a:t>
            </a:r>
            <a:r>
              <a:rPr lang="en-US" sz="1600" dirty="0" err="1" smtClean="0"/>
              <a:t>ViewModel</a:t>
            </a:r>
            <a:r>
              <a:rPr lang="en-US" sz="1600" dirty="0" smtClean="0"/>
              <a:t> and have an entirely different application look and feel by simply binding a different XAML file to the </a:t>
            </a:r>
            <a:r>
              <a:rPr lang="en-US" sz="1600" dirty="0" err="1" smtClean="0"/>
              <a:t>ViewModel</a:t>
            </a:r>
            <a:r>
              <a:rPr lang="en-US" sz="1600" dirty="0" smtClean="0"/>
              <a:t> abstraction</a:t>
            </a:r>
            <a:br>
              <a:rPr lang="en-US" sz="1600" dirty="0" smtClean="0"/>
            </a:br>
            <a:endParaRPr lang="en-US" sz="1600" dirty="0" smtClean="0"/>
          </a:p>
          <a:p>
            <a:pPr>
              <a:buFont typeface="Courier New" panose="02070309020205020404" pitchFamily="49" charset="0"/>
              <a:buChar char="o"/>
            </a:pPr>
            <a:r>
              <a:rPr lang="en-US" sz="1600" dirty="0" smtClean="0"/>
              <a:t>Does </a:t>
            </a:r>
            <a:r>
              <a:rPr lang="en-US" sz="1600" b="1" dirty="0" smtClean="0">
                <a:solidFill>
                  <a:srgbClr val="FF0000"/>
                </a:solidFill>
              </a:rPr>
              <a:t>NOT</a:t>
            </a:r>
            <a:r>
              <a:rPr lang="en-US" sz="1600" dirty="0" smtClean="0">
                <a:solidFill>
                  <a:srgbClr val="FF0000"/>
                </a:solidFill>
              </a:rPr>
              <a:t> </a:t>
            </a:r>
            <a:r>
              <a:rPr lang="en-US" sz="1600" dirty="0" smtClean="0"/>
              <a:t>maintain its state – delegates this to </a:t>
            </a:r>
            <a:r>
              <a:rPr lang="en-US" sz="1600" dirty="0" err="1" smtClean="0"/>
              <a:t>ViewModel</a:t>
            </a:r>
            <a:r>
              <a:rPr lang="en-US" sz="4000" dirty="0"/>
              <a:t/>
            </a:r>
            <a:br>
              <a:rPr lang="en-US" sz="4000" dirty="0"/>
            </a:br>
            <a:r>
              <a:rPr lang="en-US" sz="2400" dirty="0" smtClean="0"/>
              <a:t/>
            </a:r>
            <a:br>
              <a:rPr lang="en-US" sz="2400" dirty="0" smtClean="0"/>
            </a:br>
            <a:endParaRPr lang="en-US" sz="2400" b="1" dirty="0"/>
          </a:p>
        </p:txBody>
      </p:sp>
    </p:spTree>
    <p:extLst>
      <p:ext uri="{BB962C8B-B14F-4D97-AF65-F5344CB8AC3E}">
        <p14:creationId xmlns:p14="http://schemas.microsoft.com/office/powerpoint/2010/main" val="3316936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MVVM</a:t>
            </a:r>
            <a:endParaRPr lang="en-US" dirty="0"/>
          </a:p>
        </p:txBody>
      </p:sp>
      <p:sp>
        <p:nvSpPr>
          <p:cNvPr id="6" name="Content Placeholder 2"/>
          <p:cNvSpPr>
            <a:spLocks noGrp="1"/>
          </p:cNvSpPr>
          <p:nvPr>
            <p:ph sz="quarter" idx="1"/>
          </p:nvPr>
        </p:nvSpPr>
        <p:spPr>
          <a:xfrm>
            <a:off x="612648" y="1600200"/>
            <a:ext cx="8153400" cy="5181600"/>
          </a:xfrm>
        </p:spPr>
        <p:txBody>
          <a:bodyPr>
            <a:normAutofit/>
          </a:bodyPr>
          <a:lstStyle/>
          <a:p>
            <a:r>
              <a:rPr lang="en-US" sz="2400" b="1" dirty="0" smtClean="0"/>
              <a:t>Loose-coupling</a:t>
            </a:r>
            <a:r>
              <a:rPr lang="en-US" sz="2400" dirty="0" smtClean="0"/>
              <a:t/>
            </a:r>
            <a:br>
              <a:rPr lang="en-US" sz="2400" dirty="0" smtClean="0"/>
            </a:br>
            <a:endParaRPr lang="en-US" sz="2400" dirty="0"/>
          </a:p>
          <a:p>
            <a:r>
              <a:rPr lang="en-US" sz="2400" b="1" dirty="0" smtClean="0"/>
              <a:t>Separation of Concerns</a:t>
            </a:r>
            <a:br>
              <a:rPr lang="en-US" sz="2400" b="1" dirty="0" smtClean="0"/>
            </a:br>
            <a:endParaRPr lang="en-US" sz="2400" b="1" dirty="0" smtClean="0"/>
          </a:p>
          <a:p>
            <a:r>
              <a:rPr lang="en-US" sz="2400" b="1" dirty="0" smtClean="0"/>
              <a:t>Consistent Architectural Conventions</a:t>
            </a:r>
            <a:br>
              <a:rPr lang="en-US" sz="2400" b="1" dirty="0" smtClean="0"/>
            </a:br>
            <a:endParaRPr lang="en-US" sz="1400" dirty="0" smtClean="0"/>
          </a:p>
          <a:p>
            <a:pPr>
              <a:buFont typeface="Courier New" panose="02070309020205020404" pitchFamily="49" charset="0"/>
              <a:buChar char="o"/>
            </a:pPr>
            <a:r>
              <a:rPr lang="en-US" sz="1600" dirty="0" smtClean="0"/>
              <a:t>Quicker learning curve for new developers who will recognize conventions</a:t>
            </a:r>
            <a:br>
              <a:rPr lang="en-US" sz="1600" dirty="0" smtClean="0"/>
            </a:br>
            <a:endParaRPr lang="en-US" sz="1600" dirty="0" smtClean="0"/>
          </a:p>
          <a:p>
            <a:r>
              <a:rPr lang="en-US" sz="2400" b="1" dirty="0" smtClean="0"/>
              <a:t>Easier to coordinate between Designer and Developer</a:t>
            </a:r>
            <a:r>
              <a:rPr lang="en-US" sz="4000" dirty="0"/>
              <a:t/>
            </a:r>
            <a:br>
              <a:rPr lang="en-US" sz="4000" dirty="0"/>
            </a:br>
            <a:endParaRPr lang="en-US" sz="1400" dirty="0" smtClean="0"/>
          </a:p>
          <a:p>
            <a:pPr>
              <a:buFont typeface="Courier New" panose="02070309020205020404" pitchFamily="49" charset="0"/>
              <a:buChar char="o"/>
            </a:pPr>
            <a:r>
              <a:rPr lang="en-US" sz="1600" dirty="0" smtClean="0"/>
              <a:t>In theory, designer should be able to work on UI in Blend independently of developer and very little work should be necessary to merge that UI into the actual application</a:t>
            </a:r>
            <a:r>
              <a:rPr lang="en-US" sz="2400" dirty="0" smtClean="0"/>
              <a:t/>
            </a:r>
            <a:br>
              <a:rPr lang="en-US" sz="2400" dirty="0" smtClean="0"/>
            </a:br>
            <a:endParaRPr lang="en-US" sz="2400" b="1" dirty="0"/>
          </a:p>
        </p:txBody>
      </p:sp>
    </p:spTree>
    <p:extLst>
      <p:ext uri="{BB962C8B-B14F-4D97-AF65-F5344CB8AC3E}">
        <p14:creationId xmlns:p14="http://schemas.microsoft.com/office/powerpoint/2010/main" val="4094107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I need a Framework?</a:t>
            </a:r>
            <a:endParaRPr lang="en-US" dirty="0"/>
          </a:p>
        </p:txBody>
      </p:sp>
      <p:sp>
        <p:nvSpPr>
          <p:cNvPr id="3" name="Content Placeholder 2"/>
          <p:cNvSpPr>
            <a:spLocks noGrp="1"/>
          </p:cNvSpPr>
          <p:nvPr>
            <p:ph sz="quarter" idx="1"/>
          </p:nvPr>
        </p:nvSpPr>
        <p:spPr>
          <a:xfrm>
            <a:off x="609600" y="1684867"/>
            <a:ext cx="8153400" cy="5181600"/>
          </a:xfrm>
        </p:spPr>
        <p:txBody>
          <a:bodyPr>
            <a:normAutofit/>
          </a:bodyPr>
          <a:lstStyle/>
          <a:p>
            <a:pPr marL="0" indent="0">
              <a:buNone/>
            </a:pPr>
            <a:r>
              <a:rPr lang="en-US" sz="4000" b="1" dirty="0" smtClean="0"/>
              <a:t>Not Necessarily</a:t>
            </a:r>
          </a:p>
          <a:p>
            <a:pPr marL="0" indent="0">
              <a:buNone/>
            </a:pPr>
            <a:endParaRPr lang="en-US" sz="1400" dirty="0"/>
          </a:p>
          <a:p>
            <a:pPr marL="0" indent="0">
              <a:buNone/>
            </a:pPr>
            <a:r>
              <a:rPr lang="en-US" sz="1400" dirty="0" smtClean="0"/>
              <a:t>MVVM is simply a design pattern or set of guidelines for organizing your code to promote reuse, testability, and maintainability. At a minimum, you’ll want to use some sort of Relay/</a:t>
            </a:r>
            <a:r>
              <a:rPr lang="en-US" sz="1400" dirty="0" err="1" smtClean="0"/>
              <a:t>DelegateCommand</a:t>
            </a:r>
            <a:r>
              <a:rPr lang="en-US" sz="1400" dirty="0" smtClean="0"/>
              <a:t> class that takes actions/lambdas for event handlers and a base class such as </a:t>
            </a:r>
            <a:r>
              <a:rPr lang="en-US" sz="1400" dirty="0" err="1" smtClean="0"/>
              <a:t>ObservableObject</a:t>
            </a:r>
            <a:r>
              <a:rPr lang="en-US" sz="1400" dirty="0" smtClean="0"/>
              <a:t> or </a:t>
            </a:r>
            <a:r>
              <a:rPr lang="en-US" sz="1400" dirty="0" err="1" smtClean="0"/>
              <a:t>ViewModelBase</a:t>
            </a:r>
            <a:r>
              <a:rPr lang="en-US" sz="1400" dirty="0" smtClean="0"/>
              <a:t> that implements </a:t>
            </a:r>
            <a:r>
              <a:rPr lang="en-US" sz="1400" dirty="0" err="1" smtClean="0"/>
              <a:t>INotifyPropertyChanged</a:t>
            </a:r>
            <a:r>
              <a:rPr lang="en-US" sz="1400" dirty="0"/>
              <a:t> </a:t>
            </a:r>
            <a:r>
              <a:rPr lang="en-US" sz="1400" dirty="0" smtClean="0"/>
              <a:t>to save yourself a lot of tedious typing. Using a framework can be very beneficial, however, and we will cover the pros/cons later on in this presentation.</a:t>
            </a:r>
            <a:br>
              <a:rPr lang="en-US" sz="1400" dirty="0" smtClean="0"/>
            </a:br>
            <a:endParaRPr lang="en-US" sz="1400" b="1" dirty="0"/>
          </a:p>
        </p:txBody>
      </p:sp>
    </p:spTree>
    <p:extLst>
      <p:ext uri="{BB962C8B-B14F-4D97-AF65-F5344CB8AC3E}">
        <p14:creationId xmlns:p14="http://schemas.microsoft.com/office/powerpoint/2010/main" val="295883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begets whom?</a:t>
            </a:r>
            <a:endParaRPr lang="en-US" dirty="0"/>
          </a:p>
        </p:txBody>
      </p:sp>
      <p:sp>
        <p:nvSpPr>
          <p:cNvPr id="3" name="Content Placeholder 2"/>
          <p:cNvSpPr>
            <a:spLocks noGrp="1"/>
          </p:cNvSpPr>
          <p:nvPr>
            <p:ph sz="quarter" idx="1"/>
          </p:nvPr>
        </p:nvSpPr>
        <p:spPr>
          <a:xfrm>
            <a:off x="609600" y="1684867"/>
            <a:ext cx="8153400" cy="5181600"/>
          </a:xfrm>
        </p:spPr>
        <p:txBody>
          <a:bodyPr>
            <a:normAutofit fontScale="85000" lnSpcReduction="10000"/>
          </a:bodyPr>
          <a:lstStyle/>
          <a:p>
            <a:r>
              <a:rPr lang="en-US" sz="2000" b="1" dirty="0" smtClean="0"/>
              <a:t>View-First</a:t>
            </a:r>
            <a:r>
              <a:rPr lang="en-US" sz="1400" dirty="0"/>
              <a:t/>
            </a:r>
            <a:br>
              <a:rPr lang="en-US" sz="1400" dirty="0"/>
            </a:br>
            <a:endParaRPr lang="en-US" sz="1400" dirty="0"/>
          </a:p>
          <a:p>
            <a:pPr>
              <a:buFont typeface="Courier New" panose="02070309020205020404" pitchFamily="49" charset="0"/>
              <a:buChar char="o"/>
            </a:pPr>
            <a:r>
              <a:rPr lang="en-US" sz="1400" dirty="0" smtClean="0"/>
              <a:t>The View is instantiated first and its </a:t>
            </a:r>
            <a:r>
              <a:rPr lang="en-US" sz="1400" dirty="0" err="1" smtClean="0"/>
              <a:t>ViewModel</a:t>
            </a:r>
            <a:r>
              <a:rPr lang="en-US" sz="1400" dirty="0" smtClean="0"/>
              <a:t> is discovered (example: setting the </a:t>
            </a:r>
            <a:r>
              <a:rPr lang="en-US" sz="1400" dirty="0" err="1" smtClean="0"/>
              <a:t>DataContext</a:t>
            </a:r>
            <a:r>
              <a:rPr lang="en-US" sz="1400" dirty="0" smtClean="0"/>
              <a:t> in </a:t>
            </a:r>
            <a:r>
              <a:rPr lang="en-US" sz="1400" dirty="0" err="1" smtClean="0"/>
              <a:t>app.xaml.cs</a:t>
            </a:r>
            <a:r>
              <a:rPr lang="en-US" sz="1400" dirty="0" smtClean="0"/>
              <a:t> startup method)</a:t>
            </a:r>
            <a:br>
              <a:rPr lang="en-US" sz="1400" dirty="0" smtClean="0"/>
            </a:br>
            <a:endParaRPr lang="en-US" sz="1400" dirty="0" smtClean="0"/>
          </a:p>
          <a:p>
            <a:pPr>
              <a:buFont typeface="Courier New" panose="02070309020205020404" pitchFamily="49" charset="0"/>
              <a:buChar char="o"/>
            </a:pPr>
            <a:r>
              <a:rPr lang="en-US" sz="1400" dirty="0" smtClean="0"/>
              <a:t>View can be resolved from a DI container</a:t>
            </a:r>
            <a:br>
              <a:rPr lang="en-US" sz="1400" dirty="0" smtClean="0"/>
            </a:br>
            <a:endParaRPr lang="en-US" sz="1400" dirty="0" smtClean="0"/>
          </a:p>
          <a:p>
            <a:pPr>
              <a:buFont typeface="Courier New" panose="02070309020205020404" pitchFamily="49" charset="0"/>
              <a:buChar char="o"/>
            </a:pPr>
            <a:r>
              <a:rPr lang="en-US" sz="1400" dirty="0" smtClean="0"/>
              <a:t>Can be directly created in </a:t>
            </a:r>
            <a:r>
              <a:rPr lang="en-US" sz="1400" dirty="0" err="1" smtClean="0"/>
              <a:t>codebehind</a:t>
            </a:r>
            <a:r>
              <a:rPr lang="en-US" sz="1400" dirty="0" smtClean="0"/>
              <a:t> (child window), </a:t>
            </a:r>
            <a:r>
              <a:rPr lang="en-US" sz="1400" dirty="0" err="1" smtClean="0"/>
              <a:t>IDialogService</a:t>
            </a:r>
            <a:r>
              <a:rPr lang="en-US" sz="1400" dirty="0" smtClean="0"/>
              <a:t>, controller, </a:t>
            </a:r>
            <a:r>
              <a:rPr lang="en-US" sz="1400" dirty="0" err="1" smtClean="0"/>
              <a:t>app.xaml.cs</a:t>
            </a:r>
            <a:r>
              <a:rPr lang="en-US" sz="1400" dirty="0" smtClean="0"/>
              <a:t> startup method, etc.</a:t>
            </a:r>
            <a:br>
              <a:rPr lang="en-US" sz="1400" dirty="0" smtClean="0"/>
            </a:br>
            <a:r>
              <a:rPr lang="en-US" sz="1400" dirty="0" smtClean="0"/>
              <a:t/>
            </a:r>
            <a:br>
              <a:rPr lang="en-US" sz="1400" dirty="0" smtClean="0"/>
            </a:br>
            <a:endParaRPr lang="en-US" sz="1400" dirty="0" smtClean="0"/>
          </a:p>
          <a:p>
            <a:r>
              <a:rPr lang="en-US" sz="2000" b="1" dirty="0" err="1" smtClean="0"/>
              <a:t>ViewModel</a:t>
            </a:r>
            <a:r>
              <a:rPr lang="en-US" sz="2000" b="1" dirty="0" smtClean="0"/>
              <a:t>-First</a:t>
            </a:r>
            <a:br>
              <a:rPr lang="en-US" sz="2000" b="1" dirty="0" smtClean="0"/>
            </a:br>
            <a:endParaRPr lang="en-US" sz="1800" dirty="0"/>
          </a:p>
          <a:p>
            <a:pPr>
              <a:buFont typeface="Courier New" panose="02070309020205020404" pitchFamily="49" charset="0"/>
              <a:buChar char="o"/>
            </a:pPr>
            <a:r>
              <a:rPr lang="en-US" sz="1400" dirty="0"/>
              <a:t>The </a:t>
            </a:r>
            <a:r>
              <a:rPr lang="en-US" sz="1400" dirty="0" err="1"/>
              <a:t>ViewModel</a:t>
            </a:r>
            <a:r>
              <a:rPr lang="en-US" sz="1400" dirty="0"/>
              <a:t> is instantiated first and its view is discovered and bound to it </a:t>
            </a:r>
            <a:r>
              <a:rPr lang="en-US" sz="1400" dirty="0" smtClean="0"/>
              <a:t>(example: creating a typed </a:t>
            </a:r>
            <a:r>
              <a:rPr lang="en-US" sz="1400" dirty="0" err="1" smtClean="0"/>
              <a:t>DataTemplate</a:t>
            </a:r>
            <a:r>
              <a:rPr lang="en-US" sz="1400" dirty="0" smtClean="0"/>
              <a:t> referencing the </a:t>
            </a:r>
            <a:r>
              <a:rPr lang="en-US" sz="1400" dirty="0" err="1" smtClean="0"/>
              <a:t>ViewModel</a:t>
            </a:r>
            <a:r>
              <a:rPr lang="en-US" sz="1400" dirty="0" smtClean="0"/>
              <a:t> in a resource dictionary that contains the View user control)</a:t>
            </a:r>
            <a:br>
              <a:rPr lang="en-US" sz="1400" dirty="0" smtClean="0"/>
            </a:br>
            <a:endParaRPr lang="en-US" sz="1400" dirty="0" smtClean="0"/>
          </a:p>
          <a:p>
            <a:pPr>
              <a:buFont typeface="Courier New" panose="02070309020205020404" pitchFamily="49" charset="0"/>
              <a:buChar char="o"/>
            </a:pPr>
            <a:r>
              <a:rPr lang="en-US" sz="1400" dirty="0" err="1" smtClean="0"/>
              <a:t>ViewModel</a:t>
            </a:r>
            <a:r>
              <a:rPr lang="en-US" sz="1400" dirty="0" smtClean="0"/>
              <a:t> can be resolved from DI container</a:t>
            </a:r>
            <a:br>
              <a:rPr lang="en-US" sz="1400" dirty="0" smtClean="0"/>
            </a:br>
            <a:endParaRPr lang="en-US" sz="1400" dirty="0" smtClean="0"/>
          </a:p>
          <a:p>
            <a:pPr>
              <a:buFont typeface="Courier New" panose="02070309020205020404" pitchFamily="49" charset="0"/>
              <a:buChar char="o"/>
            </a:pPr>
            <a:r>
              <a:rPr lang="en-US" sz="1400" dirty="0" smtClean="0"/>
              <a:t>Can be directly created by parent </a:t>
            </a:r>
            <a:r>
              <a:rPr lang="en-US" sz="1400" dirty="0" err="1" smtClean="0"/>
              <a:t>viewmodel</a:t>
            </a:r>
            <a:r>
              <a:rPr lang="en-US" sz="1400" dirty="0" smtClean="0"/>
              <a:t>, </a:t>
            </a:r>
            <a:r>
              <a:rPr lang="en-US" sz="1400" dirty="0" err="1" smtClean="0"/>
              <a:t>IDialogService</a:t>
            </a:r>
            <a:r>
              <a:rPr lang="en-US" sz="1400" dirty="0" smtClean="0"/>
              <a:t> or Controller</a:t>
            </a:r>
            <a:br>
              <a:rPr lang="en-US" sz="1400" dirty="0" smtClean="0"/>
            </a:br>
            <a:endParaRPr lang="en-US" sz="1400" dirty="0" smtClean="0"/>
          </a:p>
          <a:p>
            <a:r>
              <a:rPr lang="en-US" sz="2000" b="1" dirty="0" smtClean="0"/>
              <a:t>List of approaches without framework for view/</a:t>
            </a:r>
            <a:r>
              <a:rPr lang="en-US" sz="2000" b="1" dirty="0" err="1" smtClean="0"/>
              <a:t>viewmodel</a:t>
            </a:r>
            <a:r>
              <a:rPr lang="en-US" sz="2000" b="1" dirty="0" smtClean="0"/>
              <a:t> discovery:</a:t>
            </a:r>
          </a:p>
          <a:p>
            <a:pPr>
              <a:buFont typeface="Courier New" panose="02070309020205020404" pitchFamily="49" charset="0"/>
              <a:buChar char="o"/>
            </a:pPr>
            <a:r>
              <a:rPr lang="en-US" sz="1400" dirty="0">
                <a:hlinkClick r:id="rId2"/>
              </a:rPr>
              <a:t>http://paulstovell.com/blog/mvvm-instantiation-approaches</a:t>
            </a:r>
            <a:r>
              <a:rPr lang="en-US" sz="2000" b="1" dirty="0" smtClean="0"/>
              <a:t/>
            </a:r>
            <a:br>
              <a:rPr lang="en-US" sz="2000" b="1" dirty="0" smtClean="0"/>
            </a:br>
            <a:r>
              <a:rPr lang="en-US" sz="3600" dirty="0"/>
              <a:t/>
            </a:r>
            <a:br>
              <a:rPr lang="en-US" sz="3600" dirty="0"/>
            </a:br>
            <a:endParaRPr lang="en-US" sz="1200" dirty="0"/>
          </a:p>
        </p:txBody>
      </p:sp>
    </p:spTree>
    <p:extLst>
      <p:ext uri="{BB962C8B-B14F-4D97-AF65-F5344CB8AC3E}">
        <p14:creationId xmlns:p14="http://schemas.microsoft.com/office/powerpoint/2010/main" val="260670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references what?</a:t>
            </a:r>
            <a:endParaRPr lang="en-US" dirty="0"/>
          </a:p>
        </p:txBody>
      </p:sp>
      <p:sp>
        <p:nvSpPr>
          <p:cNvPr id="3" name="Content Placeholder 2"/>
          <p:cNvSpPr>
            <a:spLocks noGrp="1"/>
          </p:cNvSpPr>
          <p:nvPr>
            <p:ph sz="quarter" idx="1"/>
          </p:nvPr>
        </p:nvSpPr>
        <p:spPr>
          <a:xfrm>
            <a:off x="609600" y="1600200"/>
            <a:ext cx="8153400" cy="5181600"/>
          </a:xfrm>
        </p:spPr>
        <p:txBody>
          <a:bodyPr>
            <a:normAutofit fontScale="25000" lnSpcReduction="20000"/>
          </a:bodyPr>
          <a:lstStyle/>
          <a:p>
            <a:r>
              <a:rPr lang="en-US" sz="8000" b="1" dirty="0" smtClean="0"/>
              <a:t>View</a:t>
            </a:r>
            <a:r>
              <a:rPr lang="en-US" sz="2000" dirty="0"/>
              <a:t/>
            </a:r>
            <a:br>
              <a:rPr lang="en-US" sz="2000" dirty="0"/>
            </a:br>
            <a:endParaRPr lang="en-US" sz="2000" dirty="0"/>
          </a:p>
          <a:p>
            <a:pPr>
              <a:buFont typeface="Courier New" panose="02070309020205020404" pitchFamily="49" charset="0"/>
              <a:buChar char="o"/>
            </a:pPr>
            <a:r>
              <a:rPr lang="en-US" sz="4800" dirty="0" smtClean="0"/>
              <a:t>Knows about the </a:t>
            </a:r>
            <a:r>
              <a:rPr lang="en-US" sz="4800" dirty="0" err="1" smtClean="0"/>
              <a:t>ViewModel</a:t>
            </a:r>
            <a:r>
              <a:rPr lang="en-US" sz="4800" dirty="0" smtClean="0"/>
              <a:t> it is bound to (binding expressions)</a:t>
            </a:r>
            <a:r>
              <a:rPr lang="en-US" sz="4800" dirty="0"/>
              <a:t/>
            </a:r>
            <a:br>
              <a:rPr lang="en-US" sz="4800" dirty="0"/>
            </a:br>
            <a:endParaRPr lang="en-US" sz="4800" dirty="0"/>
          </a:p>
          <a:p>
            <a:pPr>
              <a:buFont typeface="Courier New" panose="02070309020205020404" pitchFamily="49" charset="0"/>
              <a:buChar char="o"/>
            </a:pPr>
            <a:r>
              <a:rPr lang="en-US" sz="4800" dirty="0" smtClean="0"/>
              <a:t>Can know about Model objects if model object is simple enough to be </a:t>
            </a:r>
            <a:r>
              <a:rPr lang="en-US" sz="4800" dirty="0" err="1" smtClean="0"/>
              <a:t>databound</a:t>
            </a:r>
            <a:r>
              <a:rPr lang="en-US" sz="4800" dirty="0" smtClean="0"/>
              <a:t> directly (often the case for </a:t>
            </a:r>
            <a:r>
              <a:rPr lang="en-US" sz="4800" dirty="0" err="1" smtClean="0"/>
              <a:t>readonly</a:t>
            </a:r>
            <a:r>
              <a:rPr lang="en-US" sz="4800" dirty="0" smtClean="0"/>
              <a:t> scenarios). Some argue the </a:t>
            </a:r>
            <a:r>
              <a:rPr lang="en-US" sz="4800" dirty="0" err="1" smtClean="0"/>
              <a:t>ViewModel</a:t>
            </a:r>
            <a:r>
              <a:rPr lang="en-US" sz="4800" dirty="0" smtClean="0"/>
              <a:t> should completely encapsulate the model away from the View (particularly fans of the controller approach to MVVM), but we don’t think you need to be draconian about it since this can lead to a lot more code that can be tedious to change. More on this later this week</a:t>
            </a:r>
            <a:br>
              <a:rPr lang="en-US" sz="4800" dirty="0" smtClean="0"/>
            </a:br>
            <a:endParaRPr lang="en-US" sz="4800" dirty="0" smtClean="0"/>
          </a:p>
          <a:p>
            <a:pPr>
              <a:buFont typeface="Courier New" panose="02070309020205020404" pitchFamily="49" charset="0"/>
              <a:buChar char="o"/>
            </a:pPr>
            <a:r>
              <a:rPr lang="en-US" sz="4800" dirty="0" smtClean="0"/>
              <a:t>Generally, one to one relationship with a </a:t>
            </a:r>
            <a:r>
              <a:rPr lang="en-US" sz="4800" dirty="0" err="1" smtClean="0"/>
              <a:t>ViewModel</a:t>
            </a:r>
            <a:r>
              <a:rPr lang="en-US" sz="4800" dirty="0" smtClean="0"/>
              <a:t> (although you might have a second </a:t>
            </a:r>
            <a:r>
              <a:rPr lang="en-US" sz="4800" dirty="0" err="1" smtClean="0"/>
              <a:t>DesignTimeViewModel</a:t>
            </a:r>
            <a:r>
              <a:rPr lang="en-US" sz="4800" dirty="0" smtClean="0"/>
              <a:t> for faking data in the designer. More on </a:t>
            </a:r>
            <a:r>
              <a:rPr lang="en-US" sz="4800" dirty="0" err="1" smtClean="0"/>
              <a:t>DesignTime</a:t>
            </a:r>
            <a:r>
              <a:rPr lang="en-US" sz="4800" dirty="0" smtClean="0"/>
              <a:t> techniques later this week)</a:t>
            </a:r>
            <a:br>
              <a:rPr lang="en-US" sz="4800" dirty="0" smtClean="0"/>
            </a:br>
            <a:r>
              <a:rPr lang="en-US" sz="2000" dirty="0"/>
              <a:t/>
            </a:r>
            <a:br>
              <a:rPr lang="en-US" sz="2000" dirty="0"/>
            </a:br>
            <a:r>
              <a:rPr lang="en-US" sz="2000" dirty="0"/>
              <a:t/>
            </a:r>
            <a:br>
              <a:rPr lang="en-US" sz="2000" dirty="0"/>
            </a:br>
            <a:endParaRPr lang="en-US" sz="2000" dirty="0"/>
          </a:p>
          <a:p>
            <a:r>
              <a:rPr lang="en-US" sz="8000" b="1" dirty="0" err="1" smtClean="0"/>
              <a:t>ViewModel</a:t>
            </a:r>
            <a:r>
              <a:rPr lang="en-US" sz="8000" b="1" dirty="0" smtClean="0"/>
              <a:t/>
            </a:r>
            <a:br>
              <a:rPr lang="en-US" sz="8000" b="1" dirty="0" smtClean="0"/>
            </a:br>
            <a:endParaRPr lang="en-US" sz="4800" dirty="0"/>
          </a:p>
          <a:p>
            <a:pPr>
              <a:buFont typeface="Courier New" panose="02070309020205020404" pitchFamily="49" charset="0"/>
              <a:buChar char="o"/>
            </a:pPr>
            <a:r>
              <a:rPr lang="en-US" sz="4800" dirty="0"/>
              <a:t>Knows about the Model (although fans of the controller approach (MVCVM or MVVM# would argue it shouldn’t. More on </a:t>
            </a:r>
            <a:r>
              <a:rPr lang="en-US" sz="4800" dirty="0" smtClean="0"/>
              <a:t>the controller approach later </a:t>
            </a:r>
            <a:r>
              <a:rPr lang="en-US" sz="4800" dirty="0"/>
              <a:t>this week)</a:t>
            </a:r>
            <a:br>
              <a:rPr lang="en-US" sz="4800" dirty="0"/>
            </a:br>
            <a:endParaRPr lang="en-US" sz="4800" dirty="0"/>
          </a:p>
          <a:p>
            <a:pPr>
              <a:buFont typeface="Courier New" panose="02070309020205020404" pitchFamily="49" charset="0"/>
              <a:buChar char="o"/>
            </a:pPr>
            <a:r>
              <a:rPr lang="en-US" sz="4800" dirty="0"/>
              <a:t>Knows about other </a:t>
            </a:r>
            <a:r>
              <a:rPr lang="en-US" sz="4800" dirty="0" err="1"/>
              <a:t>ViewModels</a:t>
            </a:r>
            <a:r>
              <a:rPr lang="en-US" sz="4800" dirty="0"/>
              <a:t/>
            </a:r>
            <a:br>
              <a:rPr lang="en-US" sz="4800" dirty="0"/>
            </a:br>
            <a:endParaRPr lang="en-US" sz="4800" dirty="0"/>
          </a:p>
          <a:p>
            <a:pPr>
              <a:buFont typeface="Courier New" panose="02070309020205020404" pitchFamily="49" charset="0"/>
              <a:buChar char="o"/>
            </a:pPr>
            <a:r>
              <a:rPr lang="en-US" sz="4800" dirty="0"/>
              <a:t>Should </a:t>
            </a:r>
            <a:r>
              <a:rPr lang="en-US" sz="4800" b="1" dirty="0">
                <a:solidFill>
                  <a:srgbClr val="FF0000"/>
                </a:solidFill>
              </a:rPr>
              <a:t>NOT</a:t>
            </a:r>
            <a:r>
              <a:rPr lang="en-US" sz="4800" dirty="0">
                <a:solidFill>
                  <a:srgbClr val="FF0000"/>
                </a:solidFill>
              </a:rPr>
              <a:t> </a:t>
            </a:r>
            <a:r>
              <a:rPr lang="en-US" sz="4800" dirty="0"/>
              <a:t>reference the View it is bound to or other views. This introduces tight-coupling and makes testing/mocking, maintainability, and reuse much more difficult</a:t>
            </a:r>
            <a:r>
              <a:rPr lang="en-US" sz="4800" dirty="0" smtClean="0"/>
              <a:t>. </a:t>
            </a:r>
            <a:br>
              <a:rPr lang="en-US" sz="4800" dirty="0" smtClean="0"/>
            </a:br>
            <a:r>
              <a:rPr lang="en-US" sz="3200" dirty="0" smtClean="0"/>
              <a:t/>
            </a:r>
            <a:br>
              <a:rPr lang="en-US" sz="3200" dirty="0" smtClean="0"/>
            </a:br>
            <a:endParaRPr lang="en-US" sz="3200" b="1" dirty="0" smtClean="0"/>
          </a:p>
          <a:p>
            <a:r>
              <a:rPr lang="en-US" sz="8000" b="1" dirty="0" smtClean="0"/>
              <a:t>Model</a:t>
            </a:r>
            <a:r>
              <a:rPr lang="en-US" sz="3200" b="1" dirty="0"/>
              <a:t/>
            </a:r>
            <a:br>
              <a:rPr lang="en-US" sz="3200" b="1" dirty="0"/>
            </a:br>
            <a:endParaRPr lang="en-US" sz="5600" dirty="0"/>
          </a:p>
          <a:p>
            <a:pPr>
              <a:buFont typeface="Courier New" panose="02070309020205020404" pitchFamily="49" charset="0"/>
              <a:buChar char="o"/>
            </a:pPr>
            <a:r>
              <a:rPr lang="en-US" sz="4800" dirty="0" smtClean="0"/>
              <a:t>Doesn’t know about anything. Should be reusable across applications and have no dependencies on </a:t>
            </a:r>
            <a:r>
              <a:rPr lang="en-US" sz="4800" dirty="0" err="1" smtClean="0"/>
              <a:t>ViewModels</a:t>
            </a:r>
            <a:r>
              <a:rPr lang="en-US" sz="4800" dirty="0" smtClean="0"/>
              <a:t> or Views.</a:t>
            </a:r>
            <a:r>
              <a:rPr lang="en-US" sz="2000" dirty="0"/>
              <a:t/>
            </a:r>
            <a:br>
              <a:rPr lang="en-US" sz="2000" dirty="0"/>
            </a:br>
            <a:endParaRPr lang="en-US" sz="2000" dirty="0"/>
          </a:p>
          <a:p>
            <a:pPr marL="0" indent="0">
              <a:buNone/>
            </a:pPr>
            <a:r>
              <a:rPr lang="en-US" sz="2000" b="1" dirty="0" smtClean="0"/>
              <a:t/>
            </a:r>
            <a:br>
              <a:rPr lang="en-US" sz="2000" b="1" dirty="0" smtClean="0"/>
            </a:br>
            <a:r>
              <a:rPr lang="en-US" sz="3600" dirty="0"/>
              <a:t/>
            </a:r>
            <a:br>
              <a:rPr lang="en-US" sz="3600" dirty="0"/>
            </a:br>
            <a:endParaRPr lang="en-US" sz="1200" dirty="0"/>
          </a:p>
        </p:txBody>
      </p:sp>
    </p:spTree>
    <p:extLst>
      <p:ext uri="{BB962C8B-B14F-4D97-AF65-F5344CB8AC3E}">
        <p14:creationId xmlns:p14="http://schemas.microsoft.com/office/powerpoint/2010/main" val="3091685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of an MVVM app</a:t>
            </a:r>
            <a:endParaRPr lang="en-US" dirty="0"/>
          </a:p>
        </p:txBody>
      </p:sp>
      <p:sp>
        <p:nvSpPr>
          <p:cNvPr id="3" name="Content Placeholder 2"/>
          <p:cNvSpPr>
            <a:spLocks noGrp="1"/>
          </p:cNvSpPr>
          <p:nvPr>
            <p:ph sz="quarter" idx="1"/>
          </p:nvPr>
        </p:nvSpPr>
        <p:spPr>
          <a:xfrm>
            <a:off x="609600" y="1600200"/>
            <a:ext cx="8153400" cy="5181600"/>
          </a:xfrm>
        </p:spPr>
        <p:txBody>
          <a:bodyPr>
            <a:normAutofit fontScale="25000" lnSpcReduction="20000"/>
          </a:bodyPr>
          <a:lstStyle/>
          <a:p>
            <a:r>
              <a:rPr lang="en-US" sz="6400" b="1" dirty="0" smtClean="0"/>
              <a:t>UI Layer</a:t>
            </a:r>
            <a:r>
              <a:rPr lang="en-US" sz="2000" dirty="0"/>
              <a:t/>
            </a:r>
            <a:br>
              <a:rPr lang="en-US" sz="2000" dirty="0"/>
            </a:br>
            <a:endParaRPr lang="en-US" sz="2000" dirty="0"/>
          </a:p>
          <a:p>
            <a:pPr>
              <a:buFont typeface="Courier New" panose="02070309020205020404" pitchFamily="49" charset="0"/>
              <a:buChar char="o"/>
            </a:pPr>
            <a:r>
              <a:rPr lang="en-US" sz="4800" dirty="0" smtClean="0"/>
              <a:t>The main application executable project generally has the Views (</a:t>
            </a:r>
            <a:r>
              <a:rPr lang="en-US" sz="4800" dirty="0" err="1" smtClean="0"/>
              <a:t>UserControls</a:t>
            </a:r>
            <a:r>
              <a:rPr lang="en-US" sz="4800" dirty="0" smtClean="0"/>
              <a:t>, Windows, </a:t>
            </a:r>
            <a:r>
              <a:rPr lang="en-US" sz="4800" dirty="0" err="1" smtClean="0"/>
              <a:t>DataTemplates</a:t>
            </a:r>
            <a:r>
              <a:rPr lang="en-US" sz="4800" dirty="0" smtClean="0"/>
              <a:t>, etc.)</a:t>
            </a:r>
            <a:br>
              <a:rPr lang="en-US" sz="4800" dirty="0" smtClean="0"/>
            </a:br>
            <a:endParaRPr lang="en-US" sz="4800" dirty="0" smtClean="0"/>
          </a:p>
          <a:p>
            <a:pPr>
              <a:buFont typeface="Courier New" panose="02070309020205020404" pitchFamily="49" charset="0"/>
              <a:buChar char="o"/>
            </a:pPr>
            <a:r>
              <a:rPr lang="en-US" sz="4800" dirty="0" smtClean="0"/>
              <a:t>Loosely-coupled modular apps built on frameworks like PRISM can separate the views into separate “module” class library projects (views contained in DLL instead of exe)</a:t>
            </a:r>
            <a:br>
              <a:rPr lang="en-US" sz="4800" dirty="0" smtClean="0"/>
            </a:br>
            <a:endParaRPr lang="en-US" sz="4800" dirty="0" smtClean="0"/>
          </a:p>
          <a:p>
            <a:pPr>
              <a:buFont typeface="Courier New" panose="02070309020205020404" pitchFamily="49" charset="0"/>
              <a:buChar char="o"/>
            </a:pPr>
            <a:r>
              <a:rPr lang="en-US" sz="4800" dirty="0" err="1" smtClean="0"/>
              <a:t>ViewModels</a:t>
            </a:r>
            <a:r>
              <a:rPr lang="en-US" sz="4800" dirty="0" smtClean="0"/>
              <a:t> are typically in the main project, but they could also be in a separate DLL referenced by the main project. In theory, you should be able to reference the </a:t>
            </a:r>
            <a:r>
              <a:rPr lang="en-US" sz="4800" dirty="0" err="1" smtClean="0"/>
              <a:t>ViewModels</a:t>
            </a:r>
            <a:r>
              <a:rPr lang="en-US" sz="4800" dirty="0" smtClean="0"/>
              <a:t> for an application from a completely different XAML UI project. For example, if you were giving the application UI a facelift, but not changing the app behavior/logic, you could bind completely different XAML views to the same </a:t>
            </a:r>
            <a:r>
              <a:rPr lang="en-US" sz="4800" dirty="0" err="1" smtClean="0"/>
              <a:t>ViewModels</a:t>
            </a:r>
            <a:r>
              <a:rPr lang="en-US" sz="4800" dirty="0" smtClean="0"/>
              <a:t> with minimal changes to the </a:t>
            </a:r>
            <a:r>
              <a:rPr lang="en-US" sz="4800" dirty="0" err="1" smtClean="0"/>
              <a:t>ViewModels</a:t>
            </a:r>
            <a:r>
              <a:rPr lang="en-US" sz="4800" dirty="0" smtClean="0"/>
              <a:t> since they are just abstractions of the Views and not coupled to any specific UI behavior (drag/drop reordering </a:t>
            </a:r>
            <a:r>
              <a:rPr lang="en-US" sz="4800" dirty="0" err="1" smtClean="0"/>
              <a:t>vs</a:t>
            </a:r>
            <a:r>
              <a:rPr lang="en-US" sz="4800" dirty="0" smtClean="0"/>
              <a:t> arrow buttons, shiny buttons </a:t>
            </a:r>
            <a:r>
              <a:rPr lang="en-US" sz="4800" dirty="0" err="1" smtClean="0"/>
              <a:t>vs</a:t>
            </a:r>
            <a:r>
              <a:rPr lang="en-US" sz="4800" dirty="0" smtClean="0"/>
              <a:t> gray buttons, etc.)</a:t>
            </a:r>
            <a:br>
              <a:rPr lang="en-US" sz="4800" dirty="0" smtClean="0"/>
            </a:br>
            <a:r>
              <a:rPr lang="en-US" sz="2000" dirty="0"/>
              <a:t/>
            </a:r>
            <a:br>
              <a:rPr lang="en-US" sz="2000" dirty="0"/>
            </a:br>
            <a:r>
              <a:rPr lang="en-US" sz="2000" dirty="0"/>
              <a:t/>
            </a:r>
            <a:br>
              <a:rPr lang="en-US" sz="2000" dirty="0"/>
            </a:br>
            <a:endParaRPr lang="en-US" sz="2000" dirty="0"/>
          </a:p>
          <a:p>
            <a:r>
              <a:rPr lang="en-US" sz="6400" b="1" dirty="0" smtClean="0"/>
              <a:t>Reusable UI Controls Libraries</a:t>
            </a:r>
            <a:r>
              <a:rPr lang="en-US" sz="8000" b="1" dirty="0" smtClean="0"/>
              <a:t/>
            </a:r>
            <a:br>
              <a:rPr lang="en-US" sz="8000" b="1" dirty="0" smtClean="0"/>
            </a:br>
            <a:endParaRPr lang="en-US" sz="4800" dirty="0"/>
          </a:p>
          <a:p>
            <a:pPr>
              <a:buFont typeface="Courier New" panose="02070309020205020404" pitchFamily="49" charset="0"/>
              <a:buChar char="o"/>
            </a:pPr>
            <a:r>
              <a:rPr lang="en-US" sz="4800" dirty="0" smtClean="0"/>
              <a:t>Any reusable XAML controls (charting component, color picker, etc.) that can be used by multiple WPF/MVVM applications are contained in separate DLLs </a:t>
            </a:r>
            <a:br>
              <a:rPr lang="en-US" sz="4800" dirty="0" smtClean="0"/>
            </a:br>
            <a:r>
              <a:rPr lang="en-US" sz="3200" dirty="0" smtClean="0"/>
              <a:t/>
            </a:r>
            <a:br>
              <a:rPr lang="en-US" sz="3200" dirty="0" smtClean="0"/>
            </a:br>
            <a:endParaRPr lang="en-US" sz="3200" b="1" dirty="0" smtClean="0"/>
          </a:p>
          <a:p>
            <a:r>
              <a:rPr lang="en-US" sz="6400" b="1" dirty="0" smtClean="0"/>
              <a:t>Model</a:t>
            </a:r>
            <a:endParaRPr lang="en-US" sz="5600" dirty="0"/>
          </a:p>
          <a:p>
            <a:pPr>
              <a:buFont typeface="Courier New" panose="02070309020205020404" pitchFamily="49" charset="0"/>
              <a:buChar char="o"/>
            </a:pPr>
            <a:r>
              <a:rPr lang="en-US" sz="4800" dirty="0" smtClean="0"/>
              <a:t>If specific to this particular app, it can be included in main UI project. Otherwise, should be separate DLL</a:t>
            </a:r>
            <a:br>
              <a:rPr lang="en-US" sz="4800" dirty="0" smtClean="0"/>
            </a:br>
            <a:endParaRPr lang="en-US" sz="4800" dirty="0" smtClean="0"/>
          </a:p>
          <a:p>
            <a:pPr>
              <a:buFont typeface="Courier New" panose="02070309020205020404" pitchFamily="49" charset="0"/>
              <a:buChar char="o"/>
            </a:pPr>
            <a:r>
              <a:rPr lang="en-US" sz="4800" dirty="0" smtClean="0"/>
              <a:t>Sometimes DTO/POCO objects are separated from the Services/Repositories that manipulate their data</a:t>
            </a:r>
            <a:br>
              <a:rPr lang="en-US" sz="4800" dirty="0" smtClean="0"/>
            </a:br>
            <a:r>
              <a:rPr lang="en-US" sz="1600" dirty="0"/>
              <a:t/>
            </a:r>
            <a:br>
              <a:rPr lang="en-US" sz="1600" dirty="0"/>
            </a:br>
            <a:endParaRPr lang="en-US" sz="1600" b="1" dirty="0"/>
          </a:p>
          <a:p>
            <a:r>
              <a:rPr lang="en-US" sz="6400" b="1" dirty="0" smtClean="0"/>
              <a:t>Utilities</a:t>
            </a:r>
          </a:p>
          <a:p>
            <a:pPr>
              <a:buFont typeface="Courier New" panose="02070309020205020404" pitchFamily="49" charset="0"/>
              <a:buChar char="o"/>
            </a:pPr>
            <a:r>
              <a:rPr lang="en-US" sz="4800" dirty="0" smtClean="0"/>
              <a:t>Cross-cutting concerns (</a:t>
            </a:r>
            <a:r>
              <a:rPr lang="en-US" sz="4800" dirty="0" err="1" smtClean="0"/>
              <a:t>ILoggerService</a:t>
            </a:r>
            <a:r>
              <a:rPr lang="en-US" sz="4800" dirty="0" smtClean="0"/>
              <a:t>, </a:t>
            </a:r>
            <a:r>
              <a:rPr lang="en-US" sz="4800" dirty="0" err="1" smtClean="0"/>
              <a:t>IEmailService</a:t>
            </a:r>
            <a:r>
              <a:rPr lang="en-US" sz="4800" dirty="0" smtClean="0"/>
              <a:t>, etc.) are usually contained in a separate DLL and injected into the constructors of </a:t>
            </a:r>
            <a:r>
              <a:rPr lang="en-US" sz="4800" dirty="0" err="1" smtClean="0"/>
              <a:t>ViewModels</a:t>
            </a:r>
            <a:r>
              <a:rPr lang="en-US" sz="4800" dirty="0" smtClean="0"/>
              <a:t> that reference them</a:t>
            </a:r>
            <a:br>
              <a:rPr lang="en-US" sz="4800" dirty="0" smtClean="0"/>
            </a:br>
            <a:r>
              <a:rPr lang="en-US" sz="2000" dirty="0"/>
              <a:t/>
            </a:r>
            <a:br>
              <a:rPr lang="en-US" sz="2000" dirty="0"/>
            </a:br>
            <a:endParaRPr lang="en-US" sz="2000" dirty="0"/>
          </a:p>
          <a:p>
            <a:pPr marL="0" indent="0">
              <a:buNone/>
            </a:pPr>
            <a:r>
              <a:rPr lang="en-US" sz="2000" b="1" dirty="0" smtClean="0"/>
              <a:t/>
            </a:r>
            <a:br>
              <a:rPr lang="en-US" sz="2000" b="1" dirty="0" smtClean="0"/>
            </a:br>
            <a:r>
              <a:rPr lang="en-US" sz="3600" dirty="0"/>
              <a:t/>
            </a:r>
            <a:br>
              <a:rPr lang="en-US" sz="3600" dirty="0"/>
            </a:br>
            <a:endParaRPr lang="en-US" sz="1200" dirty="0"/>
          </a:p>
        </p:txBody>
      </p:sp>
    </p:spTree>
    <p:extLst>
      <p:ext uri="{BB962C8B-B14F-4D97-AF65-F5344CB8AC3E}">
        <p14:creationId xmlns:p14="http://schemas.microsoft.com/office/powerpoint/2010/main" val="3558397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RelayCommand</a:t>
            </a:r>
            <a:r>
              <a:rPr lang="en-US" dirty="0" smtClean="0"/>
              <a:t> Execution</a:t>
            </a:r>
            <a:endParaRPr lang="en-US" dirty="0"/>
          </a:p>
        </p:txBody>
      </p:sp>
      <p:sp>
        <p:nvSpPr>
          <p:cNvPr id="3" name="Content Placeholder 2"/>
          <p:cNvSpPr>
            <a:spLocks noGrp="1"/>
          </p:cNvSpPr>
          <p:nvPr>
            <p:ph sz="quarter" idx="1"/>
          </p:nvPr>
        </p:nvSpPr>
        <p:spPr>
          <a:xfrm>
            <a:off x="609600" y="1828800"/>
            <a:ext cx="8153400" cy="5181600"/>
          </a:xfrm>
        </p:spPr>
        <p:txBody>
          <a:bodyPr>
            <a:normAutofit/>
          </a:bodyPr>
          <a:lstStyle/>
          <a:p>
            <a:pPr marL="0" indent="0">
              <a:buNone/>
            </a:pPr>
            <a:r>
              <a:rPr lang="en-US" sz="1400" dirty="0" err="1" smtClean="0"/>
              <a:t>RelayCommands</a:t>
            </a:r>
            <a:r>
              <a:rPr lang="en-US" sz="1400" dirty="0" smtClean="0"/>
              <a:t> are exposed as properties on the </a:t>
            </a:r>
            <a:r>
              <a:rPr lang="en-US" sz="1400" dirty="0" err="1" smtClean="0"/>
              <a:t>ViewModel</a:t>
            </a:r>
            <a:r>
              <a:rPr lang="en-US" sz="1400" dirty="0" smtClean="0"/>
              <a:t> that the View </a:t>
            </a:r>
            <a:r>
              <a:rPr lang="en-US" sz="1400" dirty="0" err="1" smtClean="0"/>
              <a:t>databinds</a:t>
            </a:r>
            <a:r>
              <a:rPr lang="en-US" sz="1400" dirty="0" smtClean="0"/>
              <a:t> to (example: </a:t>
            </a:r>
            <a:r>
              <a:rPr lang="en-US" sz="1400" dirty="0" err="1" smtClean="0"/>
              <a:t>CancelCommand</a:t>
            </a:r>
            <a:r>
              <a:rPr lang="en-US" sz="1400" dirty="0"/>
              <a:t> </a:t>
            </a:r>
            <a:r>
              <a:rPr lang="en-US" sz="1400" dirty="0" smtClean="0"/>
              <a:t>bound to a Cancel Button). The </a:t>
            </a:r>
            <a:r>
              <a:rPr lang="en-US" sz="1400" dirty="0" err="1" smtClean="0"/>
              <a:t>ViewModel</a:t>
            </a:r>
            <a:r>
              <a:rPr lang="en-US" sz="1400" dirty="0" smtClean="0"/>
              <a:t> generally initializes the </a:t>
            </a:r>
            <a:r>
              <a:rPr lang="en-US" sz="1400" dirty="0" err="1" smtClean="0"/>
              <a:t>RelayCommand</a:t>
            </a:r>
            <a:r>
              <a:rPr lang="en-US" sz="1400" dirty="0" smtClean="0"/>
              <a:t> with a lambda or reference to a method in the same class that handles the execution logic when the command is invoked through the UI. However, advocates of the Controller approach to MVVM (MVCVM or MVVM#) favor forwarding the command to the controller. More on the controller approach to MVVM later this week.</a:t>
            </a:r>
            <a:r>
              <a:rPr lang="en-US" sz="2000" b="1" dirty="0" smtClean="0"/>
              <a:t/>
            </a:r>
            <a:br>
              <a:rPr lang="en-US" sz="2000" b="1" dirty="0" smtClean="0"/>
            </a:br>
            <a:endParaRPr lang="en-US" sz="2000" b="1" dirty="0" smtClean="0"/>
          </a:p>
          <a:p>
            <a:endParaRPr lang="en-US" sz="1800" dirty="0"/>
          </a:p>
          <a:p>
            <a:pPr marL="0" indent="0">
              <a:buNone/>
            </a:pPr>
            <a:endParaRPr lang="en-US" sz="1400" dirty="0" smtClean="0"/>
          </a:p>
          <a:p>
            <a:pPr marL="0" indent="0">
              <a:buNone/>
            </a:pPr>
            <a:r>
              <a:rPr lang="en-US" sz="1400" dirty="0" smtClean="0"/>
              <a:t/>
            </a:r>
            <a:br>
              <a:rPr lang="en-US" sz="1400" dirty="0" smtClean="0"/>
            </a:br>
            <a:r>
              <a:rPr lang="en-US" sz="1400" dirty="0"/>
              <a:t/>
            </a:r>
            <a:br>
              <a:rPr lang="en-US" sz="1400" dirty="0"/>
            </a:br>
            <a:endParaRPr lang="en-US" sz="1400" dirty="0"/>
          </a:p>
          <a:p>
            <a:pPr marL="0" indent="0">
              <a:buNone/>
            </a:pPr>
            <a:r>
              <a:rPr lang="en-US" sz="1400" b="1" dirty="0" smtClean="0"/>
              <a:t/>
            </a:r>
            <a:br>
              <a:rPr lang="en-US" sz="1400" b="1" dirty="0" smtClean="0"/>
            </a:br>
            <a:r>
              <a:rPr lang="en-US" sz="1400" dirty="0"/>
              <a:t/>
            </a:r>
            <a:br>
              <a:rPr lang="en-US" sz="1400" dirty="0"/>
            </a:br>
            <a:endParaRPr lang="en-US" sz="1400" dirty="0"/>
          </a:p>
        </p:txBody>
      </p:sp>
    </p:spTree>
    <p:extLst>
      <p:ext uri="{BB962C8B-B14F-4D97-AF65-F5344CB8AC3E}">
        <p14:creationId xmlns:p14="http://schemas.microsoft.com/office/powerpoint/2010/main" val="98873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Frameworks</a:t>
            </a:r>
            <a:endParaRPr lang="en-US" dirty="0"/>
          </a:p>
        </p:txBody>
      </p:sp>
      <p:sp>
        <p:nvSpPr>
          <p:cNvPr id="3" name="Content Placeholder 2"/>
          <p:cNvSpPr>
            <a:spLocks noGrp="1"/>
          </p:cNvSpPr>
          <p:nvPr>
            <p:ph sz="quarter" idx="1"/>
          </p:nvPr>
        </p:nvSpPr>
        <p:spPr>
          <a:xfrm>
            <a:off x="609600" y="1600200"/>
            <a:ext cx="8153400" cy="5181600"/>
          </a:xfrm>
        </p:spPr>
        <p:txBody>
          <a:bodyPr>
            <a:normAutofit fontScale="25000" lnSpcReduction="20000"/>
          </a:bodyPr>
          <a:lstStyle/>
          <a:p>
            <a:r>
              <a:rPr lang="en-US" sz="6400" b="1" dirty="0" smtClean="0"/>
              <a:t>PRISM, </a:t>
            </a:r>
            <a:r>
              <a:rPr lang="en-US" sz="6400" b="1" dirty="0" err="1" smtClean="0"/>
              <a:t>Caliburn</a:t>
            </a:r>
            <a:r>
              <a:rPr lang="en-US" sz="6400" b="1" dirty="0" smtClean="0"/>
              <a:t> Micro, and MVVM Light are most popular</a:t>
            </a:r>
            <a:r>
              <a:rPr lang="en-US" sz="2000" dirty="0"/>
              <a:t/>
            </a:r>
            <a:br>
              <a:rPr lang="en-US" sz="2000" dirty="0"/>
            </a:br>
            <a:endParaRPr lang="en-US" sz="2000" dirty="0"/>
          </a:p>
          <a:p>
            <a:pPr>
              <a:buFont typeface="Courier New" panose="02070309020205020404" pitchFamily="49" charset="0"/>
              <a:buChar char="o"/>
            </a:pPr>
            <a:r>
              <a:rPr lang="en-US" sz="4800" dirty="0" smtClean="0"/>
              <a:t>All are open source </a:t>
            </a:r>
            <a:br>
              <a:rPr lang="en-US" sz="4800" dirty="0" smtClean="0"/>
            </a:br>
            <a:endParaRPr lang="en-US" sz="4800" dirty="0" smtClean="0"/>
          </a:p>
          <a:p>
            <a:pPr>
              <a:buFont typeface="Courier New" panose="02070309020205020404" pitchFamily="49" charset="0"/>
              <a:buChar char="o"/>
            </a:pPr>
            <a:r>
              <a:rPr lang="en-US" sz="4800" dirty="0" smtClean="0"/>
              <a:t>All have a bit of a learning curve, but large communities surrounding them</a:t>
            </a:r>
            <a:br>
              <a:rPr lang="en-US" sz="4800" dirty="0" smtClean="0"/>
            </a:br>
            <a:r>
              <a:rPr lang="en-US" sz="2000" dirty="0"/>
              <a:t/>
            </a:r>
            <a:br>
              <a:rPr lang="en-US" sz="2000" dirty="0"/>
            </a:br>
            <a:endParaRPr lang="en-US" sz="2000" dirty="0"/>
          </a:p>
          <a:p>
            <a:r>
              <a:rPr lang="en-US" sz="6400" b="1" dirty="0" smtClean="0"/>
              <a:t>Benefits</a:t>
            </a:r>
            <a:endParaRPr lang="en-US" sz="4800" dirty="0" smtClean="0"/>
          </a:p>
          <a:p>
            <a:pPr>
              <a:buFont typeface="Courier New" panose="02070309020205020404" pitchFamily="49" charset="0"/>
              <a:buChar char="o"/>
            </a:pPr>
            <a:r>
              <a:rPr lang="en-US" sz="4800" dirty="0" smtClean="0"/>
              <a:t>Dependency injection built-in and integrated with View/</a:t>
            </a:r>
            <a:r>
              <a:rPr lang="en-US" sz="4800" dirty="0" err="1" smtClean="0"/>
              <a:t>ViewModel</a:t>
            </a:r>
            <a:r>
              <a:rPr lang="en-US" sz="4800" dirty="0" smtClean="0"/>
              <a:t> discovery</a:t>
            </a:r>
            <a:br>
              <a:rPr lang="en-US" sz="4800" dirty="0" smtClean="0"/>
            </a:br>
            <a:endParaRPr lang="en-US" sz="4800" dirty="0" smtClean="0"/>
          </a:p>
          <a:p>
            <a:pPr>
              <a:buFont typeface="Courier New" panose="02070309020205020404" pitchFamily="49" charset="0"/>
              <a:buChar char="o"/>
            </a:pPr>
            <a:r>
              <a:rPr lang="en-US" sz="4800" dirty="0" smtClean="0"/>
              <a:t>Elegant techniques for View/</a:t>
            </a:r>
            <a:r>
              <a:rPr lang="en-US" sz="4800" dirty="0" err="1" smtClean="0"/>
              <a:t>ViewModel</a:t>
            </a:r>
            <a:r>
              <a:rPr lang="en-US" sz="4800" dirty="0" smtClean="0"/>
              <a:t> discovery (attributes or convention-based programming that facilitates automatic discovery)</a:t>
            </a:r>
            <a:br>
              <a:rPr lang="en-US" sz="4800" dirty="0" smtClean="0"/>
            </a:br>
            <a:endParaRPr lang="en-US" sz="4800" dirty="0" smtClean="0"/>
          </a:p>
          <a:p>
            <a:pPr>
              <a:buFont typeface="Courier New" panose="02070309020205020404" pitchFamily="49" charset="0"/>
              <a:buChar char="o"/>
            </a:pPr>
            <a:r>
              <a:rPr lang="en-US" sz="4800" dirty="0" smtClean="0"/>
              <a:t>Robust navigation options built in (PRISM’s </a:t>
            </a:r>
            <a:r>
              <a:rPr lang="en-US" sz="4800" dirty="0" err="1" smtClean="0"/>
              <a:t>regionmanager</a:t>
            </a:r>
            <a:r>
              <a:rPr lang="en-US" sz="4800" dirty="0" smtClean="0"/>
              <a:t> and URI-based navigation) that permit very loosely-coupled modular view registrations in the main application “Shell” window without a strong reference</a:t>
            </a:r>
            <a:br>
              <a:rPr lang="en-US" sz="4800" dirty="0" smtClean="0"/>
            </a:br>
            <a:endParaRPr lang="en-US" sz="4800" dirty="0" smtClean="0"/>
          </a:p>
          <a:p>
            <a:pPr>
              <a:buFont typeface="Courier New" panose="02070309020205020404" pitchFamily="49" charset="0"/>
              <a:buChar char="o"/>
            </a:pPr>
            <a:r>
              <a:rPr lang="en-US" sz="4800" dirty="0" err="1" smtClean="0"/>
              <a:t>Eventaggregator</a:t>
            </a:r>
            <a:r>
              <a:rPr lang="en-US" sz="4800" dirty="0"/>
              <a:t> </a:t>
            </a:r>
            <a:r>
              <a:rPr lang="en-US" sz="4800" dirty="0" smtClean="0"/>
              <a:t>(also called messenger, mediator, or message bus) standard in all of them. This is particularly useful for modular applications where the message subscriber does not know about the message sender at run time, which is not supported by standard C# events.</a:t>
            </a:r>
            <a:br>
              <a:rPr lang="en-US" sz="4800" dirty="0" smtClean="0"/>
            </a:br>
            <a:r>
              <a:rPr lang="en-US" sz="4800" dirty="0" smtClean="0"/>
              <a:t/>
            </a:r>
            <a:br>
              <a:rPr lang="en-US" sz="4800" dirty="0" smtClean="0"/>
            </a:br>
            <a:endParaRPr lang="en-US" sz="3200" b="1" dirty="0" smtClean="0"/>
          </a:p>
          <a:p>
            <a:r>
              <a:rPr lang="en-US" sz="6400" b="1" dirty="0" smtClean="0"/>
              <a:t>Our Recommendation: PRISM</a:t>
            </a:r>
            <a:endParaRPr lang="en-US" sz="5600" dirty="0"/>
          </a:p>
          <a:p>
            <a:pPr>
              <a:buFont typeface="Courier New" panose="02070309020205020404" pitchFamily="49" charset="0"/>
              <a:buChar char="o"/>
            </a:pPr>
            <a:r>
              <a:rPr lang="en-US" sz="4800" dirty="0"/>
              <a:t>PRISM has most results on </a:t>
            </a:r>
            <a:r>
              <a:rPr lang="en-US" sz="4800" dirty="0" err="1"/>
              <a:t>StackOverflow</a:t>
            </a:r>
            <a:r>
              <a:rPr lang="en-US" sz="4800" dirty="0"/>
              <a:t> and is produced by </a:t>
            </a:r>
            <a:r>
              <a:rPr lang="en-US" sz="4800" dirty="0" smtClean="0"/>
              <a:t>Microsoft</a:t>
            </a:r>
            <a:br>
              <a:rPr lang="en-US" sz="4800" dirty="0" smtClean="0"/>
            </a:br>
            <a:endParaRPr lang="en-US" sz="4800" dirty="0" smtClean="0"/>
          </a:p>
          <a:p>
            <a:pPr>
              <a:buFont typeface="Courier New" panose="02070309020205020404" pitchFamily="49" charset="0"/>
              <a:buChar char="o"/>
            </a:pPr>
            <a:r>
              <a:rPr lang="en-US" sz="4800" dirty="0" smtClean="0"/>
              <a:t>Goes beyond MVVM and facilitates modular application development, which could be useful if you want to develop plugins discovered at run time in the future, split the team up into separate units focused on specific application modules, etc. It has functionality built in for </a:t>
            </a:r>
            <a:r>
              <a:rPr lang="en-US" sz="4800" smtClean="0"/>
              <a:t>discovering and initializing </a:t>
            </a:r>
            <a:r>
              <a:rPr lang="en-US" sz="4800" dirty="0" smtClean="0"/>
              <a:t>modules at runtime, </a:t>
            </a:r>
            <a:r>
              <a:rPr lang="en-US" sz="4800" dirty="0"/>
              <a:t>registering </a:t>
            </a:r>
            <a:r>
              <a:rPr lang="en-US" sz="4800" dirty="0" smtClean="0"/>
              <a:t>views </a:t>
            </a:r>
            <a:r>
              <a:rPr lang="en-US" sz="4800" dirty="0"/>
              <a:t>in shell </a:t>
            </a:r>
            <a:r>
              <a:rPr lang="en-US" sz="4800" dirty="0" smtClean="0"/>
              <a:t>regions, and wiring up event subscriptions for loosely-coupled communication between modules</a:t>
            </a:r>
            <a:r>
              <a:rPr lang="en-US" sz="2000" dirty="0"/>
              <a:t/>
            </a:r>
            <a:br>
              <a:rPr lang="en-US" sz="2000" dirty="0"/>
            </a:br>
            <a:endParaRPr lang="en-US" sz="2000" dirty="0"/>
          </a:p>
          <a:p>
            <a:pPr marL="0" indent="0">
              <a:buNone/>
            </a:pPr>
            <a:r>
              <a:rPr lang="en-US" sz="2000" b="1" dirty="0" smtClean="0"/>
              <a:t/>
            </a:r>
            <a:br>
              <a:rPr lang="en-US" sz="2000" b="1" dirty="0" smtClean="0"/>
            </a:br>
            <a:r>
              <a:rPr lang="en-US" sz="3600" dirty="0"/>
              <a:t/>
            </a:r>
            <a:br>
              <a:rPr lang="en-US" sz="3600" dirty="0"/>
            </a:br>
            <a:endParaRPr lang="en-US" sz="1200" dirty="0"/>
          </a:p>
        </p:txBody>
      </p:sp>
    </p:spTree>
    <p:extLst>
      <p:ext uri="{BB962C8B-B14F-4D97-AF65-F5344CB8AC3E}">
        <p14:creationId xmlns:p14="http://schemas.microsoft.com/office/powerpoint/2010/main" val="8682576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265</TotalTime>
  <Words>226</Words>
  <Application>Microsoft Office PowerPoint</Application>
  <PresentationFormat>On-screen Show (4:3)</PresentationFormat>
  <Paragraphs>80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MVVM Presentation</vt:lpstr>
      <vt:lpstr>What is MVVM?</vt:lpstr>
      <vt:lpstr>Benefits of MVVM</vt:lpstr>
      <vt:lpstr>Do I need a Framework?</vt:lpstr>
      <vt:lpstr>Who begets whom?</vt:lpstr>
      <vt:lpstr>Who references what?</vt:lpstr>
      <vt:lpstr>Layers of an MVVM app</vt:lpstr>
      <vt:lpstr>RelayCommand Execution</vt:lpstr>
      <vt:lpstr>MVVM Frameworks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MVVM Presentation</dc:title>
  <dc:creator>Scott</dc:creator>
  <cp:lastModifiedBy>Scott</cp:lastModifiedBy>
  <cp:revision>51</cp:revision>
  <dcterms:created xsi:type="dcterms:W3CDTF">2013-11-04T03:03:57Z</dcterms:created>
  <dcterms:modified xsi:type="dcterms:W3CDTF">2013-11-04T17:05:53Z</dcterms:modified>
</cp:coreProperties>
</file>