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ladstone.uoregon.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C010-0B7D-4838-9778-4363D3C387E2}"/>
              </a:ext>
            </a:extLst>
          </p:cNvPr>
          <p:cNvSpPr>
            <a:spLocks noGrp="1"/>
          </p:cNvSpPr>
          <p:nvPr>
            <p:ph type="ctrTitle"/>
          </p:nvPr>
        </p:nvSpPr>
        <p:spPr>
          <a:xfrm>
            <a:off x="1876424" y="1122363"/>
            <a:ext cx="8791575" cy="857266"/>
          </a:xfrm>
        </p:spPr>
        <p:txBody>
          <a:bodyPr>
            <a:normAutofit fontScale="90000"/>
          </a:bodyPr>
          <a:lstStyle/>
          <a:p>
            <a:pPr algn="ctr"/>
            <a:r>
              <a:rPr lang="en-US" sz="6000" dirty="0"/>
              <a:t>diversity</a:t>
            </a:r>
          </a:p>
        </p:txBody>
      </p:sp>
      <p:sp>
        <p:nvSpPr>
          <p:cNvPr id="3" name="Subtitle 2">
            <a:extLst>
              <a:ext uri="{FF2B5EF4-FFF2-40B4-BE49-F238E27FC236}">
                <a16:creationId xmlns:a16="http://schemas.microsoft.com/office/drawing/2014/main" id="{A72059CE-F5BF-4C74-9120-92AECC8444A0}"/>
              </a:ext>
            </a:extLst>
          </p:cNvPr>
          <p:cNvSpPr>
            <a:spLocks noGrp="1"/>
          </p:cNvSpPr>
          <p:nvPr>
            <p:ph type="subTitle" idx="1"/>
          </p:nvPr>
        </p:nvSpPr>
        <p:spPr>
          <a:xfrm>
            <a:off x="1876424" y="1979629"/>
            <a:ext cx="8791575" cy="4251489"/>
          </a:xfrm>
        </p:spPr>
        <p:txBody>
          <a:bodyPr>
            <a:normAutofit/>
          </a:bodyPr>
          <a:lstStyle/>
          <a:p>
            <a:r>
              <a:rPr lang="en-US" dirty="0"/>
              <a:t>Definition by the university of Oregon (</a:t>
            </a:r>
            <a:r>
              <a:rPr lang="en-US" dirty="0">
                <a:hlinkClick r:id="rId2"/>
              </a:rPr>
              <a:t>www.Gladstone.uoregon.edu</a:t>
            </a:r>
            <a:r>
              <a:rPr lang="en-US" dirty="0"/>
              <a:t> )</a:t>
            </a:r>
          </a:p>
          <a:p>
            <a:r>
              <a:rPr lang="en-US" dirty="0"/>
              <a:t>“The concept of diversity encompasses acceptance and respect. It means understanding that each individual is unique, and recognizing our individual differences. These can be along the dimensions of race, ethnicity, </a:t>
            </a:r>
            <a:r>
              <a:rPr lang="en-US"/>
              <a:t>genDer</a:t>
            </a:r>
            <a:r>
              <a:rPr lang="en-US" dirty="0"/>
              <a:t>, sexual orientation, socio-economic status, age, physical abilities, religious beliefs, political beliefs, or other ideologies. It is the exploration of these differences in a safe, positive, and nurturing environment. It is about understanding each other and moving beyond simple tolerance to embracing and celebrating the rich dimensions of diversity contained within each individual.” </a:t>
            </a:r>
          </a:p>
        </p:txBody>
      </p:sp>
    </p:spTree>
    <p:extLst>
      <p:ext uri="{BB962C8B-B14F-4D97-AF65-F5344CB8AC3E}">
        <p14:creationId xmlns:p14="http://schemas.microsoft.com/office/powerpoint/2010/main" val="76666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A04E6-9238-4AD3-9BF4-8CD64ACA7E91}"/>
              </a:ext>
            </a:extLst>
          </p:cNvPr>
          <p:cNvSpPr>
            <a:spLocks noGrp="1"/>
          </p:cNvSpPr>
          <p:nvPr>
            <p:ph type="title"/>
          </p:nvPr>
        </p:nvSpPr>
        <p:spPr/>
        <p:txBody>
          <a:bodyPr>
            <a:normAutofit fontScale="90000"/>
          </a:bodyPr>
          <a:lstStyle/>
          <a:p>
            <a:r>
              <a:rPr lang="en-US" dirty="0"/>
              <a:t>“What is normal and acceptable in a child’s culture may be regarded as abnormal or unacceptable in school and may result in conflict, mislabeling, or punishment. Along with objective recording of behaviors, a child’s social and cultural background should be taken into account when assessing performance.” </a:t>
            </a:r>
          </a:p>
        </p:txBody>
      </p:sp>
      <p:sp>
        <p:nvSpPr>
          <p:cNvPr id="5" name="Text Placeholder 4">
            <a:extLst>
              <a:ext uri="{FF2B5EF4-FFF2-40B4-BE49-F238E27FC236}">
                <a16:creationId xmlns:a16="http://schemas.microsoft.com/office/drawing/2014/main" id="{2672AFCC-3703-406F-9F0D-E706667FA6A0}"/>
              </a:ext>
            </a:extLst>
          </p:cNvPr>
          <p:cNvSpPr>
            <a:spLocks noGrp="1"/>
          </p:cNvSpPr>
          <p:nvPr>
            <p:ph type="body" idx="1"/>
          </p:nvPr>
        </p:nvSpPr>
        <p:spPr/>
        <p:txBody>
          <a:bodyPr/>
          <a:lstStyle/>
          <a:p>
            <a:r>
              <a:rPr lang="en-US" dirty="0" err="1"/>
              <a:t>Heward</a:t>
            </a:r>
            <a:r>
              <a:rPr lang="en-US" dirty="0"/>
              <a:t>, w. (2006). </a:t>
            </a:r>
            <a:r>
              <a:rPr lang="en-US" i="1" dirty="0"/>
              <a:t>Exceptional children: an introduction to special education (8</a:t>
            </a:r>
            <a:r>
              <a:rPr lang="en-US" i="1" baseline="30000" dirty="0"/>
              <a:t>th</a:t>
            </a:r>
            <a:r>
              <a:rPr lang="en-US" i="1" dirty="0"/>
              <a:t> ed.). </a:t>
            </a:r>
            <a:r>
              <a:rPr lang="en-US" dirty="0"/>
              <a:t>Upper saddle river, </a:t>
            </a:r>
            <a:r>
              <a:rPr lang="en-US" dirty="0" err="1"/>
              <a:t>nj</a:t>
            </a:r>
            <a:r>
              <a:rPr lang="en-US" dirty="0"/>
              <a:t>: Merrill/</a:t>
            </a:r>
            <a:r>
              <a:rPr lang="en-US" dirty="0" err="1"/>
              <a:t>pearson</a:t>
            </a:r>
            <a:r>
              <a:rPr lang="en-US" dirty="0"/>
              <a:t> education. </a:t>
            </a:r>
          </a:p>
        </p:txBody>
      </p:sp>
    </p:spTree>
    <p:extLst>
      <p:ext uri="{BB962C8B-B14F-4D97-AF65-F5344CB8AC3E}">
        <p14:creationId xmlns:p14="http://schemas.microsoft.com/office/powerpoint/2010/main" val="169052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D005D5-695E-445F-A5DF-5922F00623AC}"/>
              </a:ext>
            </a:extLst>
          </p:cNvPr>
          <p:cNvSpPr>
            <a:spLocks noGrp="1"/>
          </p:cNvSpPr>
          <p:nvPr>
            <p:ph type="title"/>
          </p:nvPr>
        </p:nvSpPr>
        <p:spPr>
          <a:xfrm>
            <a:off x="1141413" y="618518"/>
            <a:ext cx="9905998" cy="738942"/>
          </a:xfrm>
        </p:spPr>
        <p:txBody>
          <a:bodyPr/>
          <a:lstStyle/>
          <a:p>
            <a:r>
              <a:rPr lang="en-US" dirty="0"/>
              <a:t>Diverse learners</a:t>
            </a:r>
          </a:p>
        </p:txBody>
      </p:sp>
      <p:sp>
        <p:nvSpPr>
          <p:cNvPr id="6" name="Content Placeholder 5">
            <a:extLst>
              <a:ext uri="{FF2B5EF4-FFF2-40B4-BE49-F238E27FC236}">
                <a16:creationId xmlns:a16="http://schemas.microsoft.com/office/drawing/2014/main" id="{E0E1742F-AE63-4B1E-8FBE-35CA114EDEE5}"/>
              </a:ext>
            </a:extLst>
          </p:cNvPr>
          <p:cNvSpPr>
            <a:spLocks noGrp="1"/>
          </p:cNvSpPr>
          <p:nvPr>
            <p:ph sz="half" idx="1"/>
          </p:nvPr>
        </p:nvSpPr>
        <p:spPr>
          <a:xfrm>
            <a:off x="1141410" y="1357460"/>
            <a:ext cx="4878389" cy="4433740"/>
          </a:xfrm>
        </p:spPr>
        <p:txBody>
          <a:bodyPr/>
          <a:lstStyle/>
          <a:p>
            <a:r>
              <a:rPr lang="en-US" dirty="0"/>
              <a:t>What does this mean?</a:t>
            </a:r>
          </a:p>
          <a:p>
            <a:pPr lvl="1"/>
            <a:r>
              <a:rPr lang="en-US" dirty="0"/>
              <a:t>This means that teachers see a diverse group of students during the school year. Students come from different backgrounds and have different learning styles. </a:t>
            </a:r>
          </a:p>
          <a:p>
            <a:pPr lvl="1"/>
            <a:r>
              <a:rPr lang="en-US" dirty="0"/>
              <a:t>Teachers will also encounter a range of students who qualify for special education throughout their career. </a:t>
            </a:r>
          </a:p>
        </p:txBody>
      </p:sp>
      <p:sp>
        <p:nvSpPr>
          <p:cNvPr id="7" name="Content Placeholder 6">
            <a:extLst>
              <a:ext uri="{FF2B5EF4-FFF2-40B4-BE49-F238E27FC236}">
                <a16:creationId xmlns:a16="http://schemas.microsoft.com/office/drawing/2014/main" id="{0378EC81-9019-433D-9B43-44F533052208}"/>
              </a:ext>
            </a:extLst>
          </p:cNvPr>
          <p:cNvSpPr>
            <a:spLocks noGrp="1"/>
          </p:cNvSpPr>
          <p:nvPr>
            <p:ph sz="half" idx="2"/>
          </p:nvPr>
        </p:nvSpPr>
        <p:spPr>
          <a:xfrm>
            <a:off x="6172200" y="1357460"/>
            <a:ext cx="4875211" cy="4433740"/>
          </a:xfrm>
        </p:spPr>
        <p:txBody>
          <a:bodyPr/>
          <a:lstStyle/>
          <a:p>
            <a:r>
              <a:rPr lang="en-US" dirty="0"/>
              <a:t>Key things to remember: </a:t>
            </a:r>
          </a:p>
          <a:p>
            <a:pPr lvl="1"/>
            <a:r>
              <a:rPr lang="en-US" dirty="0"/>
              <a:t>Don’t judge a book by its cover. The way a student presents themselves does not define their abilities academically. </a:t>
            </a:r>
          </a:p>
          <a:p>
            <a:pPr lvl="1"/>
            <a:r>
              <a:rPr lang="en-US" dirty="0"/>
              <a:t>There is a difference between culture, race, and ethnicity. </a:t>
            </a:r>
          </a:p>
          <a:p>
            <a:pPr lvl="1"/>
            <a:r>
              <a:rPr lang="en-US" dirty="0"/>
              <a:t>Students all come to school to learn, how they learn is different. </a:t>
            </a:r>
          </a:p>
        </p:txBody>
      </p:sp>
    </p:spTree>
    <p:extLst>
      <p:ext uri="{BB962C8B-B14F-4D97-AF65-F5344CB8AC3E}">
        <p14:creationId xmlns:p14="http://schemas.microsoft.com/office/powerpoint/2010/main" val="21916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96CA9C-7A40-4FF9-B95A-891397C009CC}"/>
              </a:ext>
            </a:extLst>
          </p:cNvPr>
          <p:cNvSpPr>
            <a:spLocks noGrp="1"/>
          </p:cNvSpPr>
          <p:nvPr>
            <p:ph type="title"/>
          </p:nvPr>
        </p:nvSpPr>
        <p:spPr>
          <a:xfrm>
            <a:off x="1141413" y="618518"/>
            <a:ext cx="9905998" cy="588113"/>
          </a:xfrm>
        </p:spPr>
        <p:txBody>
          <a:bodyPr/>
          <a:lstStyle/>
          <a:p>
            <a:r>
              <a:rPr lang="en-US" dirty="0"/>
              <a:t>Important terms </a:t>
            </a:r>
          </a:p>
        </p:txBody>
      </p:sp>
      <p:sp>
        <p:nvSpPr>
          <p:cNvPr id="6" name="Content Placeholder 5">
            <a:extLst>
              <a:ext uri="{FF2B5EF4-FFF2-40B4-BE49-F238E27FC236}">
                <a16:creationId xmlns:a16="http://schemas.microsoft.com/office/drawing/2014/main" id="{9C6E0F59-E2F5-4493-BBE8-69BB220815C4}"/>
              </a:ext>
            </a:extLst>
          </p:cNvPr>
          <p:cNvSpPr>
            <a:spLocks noGrp="1"/>
          </p:cNvSpPr>
          <p:nvPr>
            <p:ph idx="1"/>
          </p:nvPr>
        </p:nvSpPr>
        <p:spPr>
          <a:xfrm>
            <a:off x="1141412" y="1206631"/>
            <a:ext cx="9905999" cy="5392132"/>
          </a:xfrm>
        </p:spPr>
        <p:txBody>
          <a:bodyPr>
            <a:normAutofit fontScale="92500"/>
          </a:bodyPr>
          <a:lstStyle/>
          <a:p>
            <a:pPr>
              <a:lnSpc>
                <a:spcPct val="100000"/>
              </a:lnSpc>
            </a:pPr>
            <a:r>
              <a:rPr lang="en-US" dirty="0"/>
              <a:t>Culture: A general term that indicates a complex integrated system of values, beliefs, and behaviors that tend to be common to a large group of people. Cultures usually have a shared history and folklore, ideas about right and wrong, and specific communication styles. </a:t>
            </a:r>
          </a:p>
          <a:p>
            <a:pPr>
              <a:lnSpc>
                <a:spcPct val="100000"/>
              </a:lnSpc>
            </a:pPr>
            <a:r>
              <a:rPr lang="en-US" dirty="0"/>
              <a:t>Race: Although this term is often misused, it can be defined as an anthropological concept used to classify people according to their physiological characteristics. In other words, the way a person looks is used to determine race. </a:t>
            </a:r>
          </a:p>
          <a:p>
            <a:pPr>
              <a:lnSpc>
                <a:spcPct val="100000"/>
              </a:lnSpc>
            </a:pPr>
            <a:r>
              <a:rPr lang="en-US" dirty="0"/>
              <a:t>Ethnicity: This is a group classification where the members believe that their origin is shared, as well as, a unique social and cultural heritage. Religious belief and language are two things that most ethnic groups would share. </a:t>
            </a:r>
          </a:p>
          <a:p>
            <a:pPr>
              <a:lnSpc>
                <a:spcPct val="100000"/>
              </a:lnSpc>
            </a:pPr>
            <a:r>
              <a:rPr lang="en-US" dirty="0"/>
              <a:t>Worldview: A worldview denotes how a person sees themselves in relationship to the world. This can influence many things, such as: communication, individual goals, belief systems, problem solving, decision making, socialization, conflict resolution, and behavior. </a:t>
            </a:r>
          </a:p>
        </p:txBody>
      </p:sp>
    </p:spTree>
    <p:extLst>
      <p:ext uri="{BB962C8B-B14F-4D97-AF65-F5344CB8AC3E}">
        <p14:creationId xmlns:p14="http://schemas.microsoft.com/office/powerpoint/2010/main" val="348717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831D-2C44-48BB-92E6-BCE85EDE21AB}"/>
              </a:ext>
            </a:extLst>
          </p:cNvPr>
          <p:cNvSpPr>
            <a:spLocks noGrp="1"/>
          </p:cNvSpPr>
          <p:nvPr>
            <p:ph type="title"/>
          </p:nvPr>
        </p:nvSpPr>
        <p:spPr>
          <a:xfrm>
            <a:off x="1141413" y="618518"/>
            <a:ext cx="9905998" cy="720088"/>
          </a:xfrm>
        </p:spPr>
        <p:txBody>
          <a:bodyPr/>
          <a:lstStyle/>
          <a:p>
            <a:r>
              <a:rPr lang="en-US" dirty="0"/>
              <a:t>Worldview’s 5 categories</a:t>
            </a:r>
          </a:p>
        </p:txBody>
      </p:sp>
      <p:sp>
        <p:nvSpPr>
          <p:cNvPr id="3" name="Content Placeholder 2">
            <a:extLst>
              <a:ext uri="{FF2B5EF4-FFF2-40B4-BE49-F238E27FC236}">
                <a16:creationId xmlns:a16="http://schemas.microsoft.com/office/drawing/2014/main" id="{FC257CB7-D50F-41FD-B2B6-B2C11DEE061E}"/>
              </a:ext>
            </a:extLst>
          </p:cNvPr>
          <p:cNvSpPr>
            <a:spLocks noGrp="1"/>
          </p:cNvSpPr>
          <p:nvPr>
            <p:ph idx="1"/>
          </p:nvPr>
        </p:nvSpPr>
        <p:spPr>
          <a:xfrm>
            <a:off x="282804" y="1583702"/>
            <a:ext cx="10764607" cy="5137609"/>
          </a:xfrm>
        </p:spPr>
        <p:txBody>
          <a:bodyPr numCol="2">
            <a:normAutofit lnSpcReduction="10000"/>
          </a:bodyPr>
          <a:lstStyle/>
          <a:p>
            <a:r>
              <a:rPr lang="en-US" dirty="0"/>
              <a:t>Nature: </a:t>
            </a:r>
          </a:p>
          <a:p>
            <a:pPr lvl="1"/>
            <a:r>
              <a:rPr lang="en-US" dirty="0"/>
              <a:t>Control nature</a:t>
            </a:r>
          </a:p>
          <a:p>
            <a:pPr lvl="1"/>
            <a:r>
              <a:rPr lang="en-US" dirty="0"/>
              <a:t>Live in harmony with nature</a:t>
            </a:r>
          </a:p>
          <a:p>
            <a:pPr lvl="1"/>
            <a:r>
              <a:rPr lang="en-US" dirty="0"/>
              <a:t>Accept the power and control of nature over people</a:t>
            </a:r>
          </a:p>
          <a:p>
            <a:r>
              <a:rPr lang="en-US" dirty="0"/>
              <a:t>Time Orientation:</a:t>
            </a:r>
          </a:p>
          <a:p>
            <a:pPr lvl="1"/>
            <a:r>
              <a:rPr lang="en-US" dirty="0"/>
              <a:t>How a person functions based on the value of the past, present, or future?</a:t>
            </a:r>
          </a:p>
          <a:p>
            <a:pPr lvl="1"/>
            <a:r>
              <a:rPr lang="en-US" dirty="0"/>
              <a:t>Multitasking vs. Completion of one task</a:t>
            </a:r>
          </a:p>
          <a:p>
            <a:pPr marL="457200" lvl="1" indent="0">
              <a:buNone/>
            </a:pPr>
            <a:endParaRPr lang="en-US" dirty="0"/>
          </a:p>
          <a:p>
            <a:pPr marL="457200" lvl="1" indent="0">
              <a:buNone/>
            </a:pPr>
            <a:endParaRPr lang="en-US" dirty="0"/>
          </a:p>
          <a:p>
            <a:pPr marL="457200" lvl="1" indent="0">
              <a:buNone/>
            </a:pPr>
            <a:endParaRPr lang="en-US" dirty="0"/>
          </a:p>
          <a:p>
            <a:r>
              <a:rPr lang="en-US" dirty="0"/>
              <a:t>Activity Orientation:</a:t>
            </a:r>
          </a:p>
          <a:p>
            <a:pPr lvl="1"/>
            <a:r>
              <a:rPr lang="en-US" dirty="0"/>
              <a:t>Being: vegetative, be present</a:t>
            </a:r>
          </a:p>
          <a:p>
            <a:pPr lvl="1"/>
            <a:r>
              <a:rPr lang="en-US" dirty="0"/>
              <a:t>Being-in-becoming: let it come to you, be present and interactive</a:t>
            </a:r>
          </a:p>
          <a:p>
            <a:pPr lvl="1"/>
            <a:r>
              <a:rPr lang="en-US" dirty="0"/>
              <a:t>Doing: live for the moment, do what you need to do for the desired outcome</a:t>
            </a:r>
          </a:p>
          <a:p>
            <a:r>
              <a:rPr lang="en-US" dirty="0"/>
              <a:t>Human Relationships:</a:t>
            </a:r>
          </a:p>
          <a:p>
            <a:pPr lvl="1"/>
            <a:r>
              <a:rPr lang="en-US" dirty="0"/>
              <a:t>How a person functions in social relationships </a:t>
            </a:r>
          </a:p>
          <a:p>
            <a:r>
              <a:rPr lang="en-US" dirty="0"/>
              <a:t>Human Nature:</a:t>
            </a:r>
          </a:p>
          <a:p>
            <a:pPr lvl="1"/>
            <a:r>
              <a:rPr lang="en-US" dirty="0"/>
              <a:t>Good </a:t>
            </a:r>
          </a:p>
          <a:p>
            <a:pPr lvl="1"/>
            <a:r>
              <a:rPr lang="en-US" dirty="0"/>
              <a:t>Bad </a:t>
            </a:r>
          </a:p>
          <a:p>
            <a:pPr lvl="1"/>
            <a:r>
              <a:rPr lang="en-US" dirty="0"/>
              <a:t>Immutable (gray area, a little of both)</a:t>
            </a:r>
          </a:p>
        </p:txBody>
      </p:sp>
    </p:spTree>
    <p:extLst>
      <p:ext uri="{BB962C8B-B14F-4D97-AF65-F5344CB8AC3E}">
        <p14:creationId xmlns:p14="http://schemas.microsoft.com/office/powerpoint/2010/main" val="257173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4B0A-C2D6-4951-8DD9-74DBD4C201F5}"/>
              </a:ext>
            </a:extLst>
          </p:cNvPr>
          <p:cNvSpPr>
            <a:spLocks noGrp="1"/>
          </p:cNvSpPr>
          <p:nvPr>
            <p:ph type="title"/>
          </p:nvPr>
        </p:nvSpPr>
        <p:spPr/>
        <p:txBody>
          <a:bodyPr/>
          <a:lstStyle/>
          <a:p>
            <a:r>
              <a:rPr lang="en-US" dirty="0"/>
              <a:t>What does respectful behavior mean for diverse learners in the classroom?</a:t>
            </a:r>
          </a:p>
        </p:txBody>
      </p:sp>
      <p:sp>
        <p:nvSpPr>
          <p:cNvPr id="3" name="Content Placeholder 2">
            <a:extLst>
              <a:ext uri="{FF2B5EF4-FFF2-40B4-BE49-F238E27FC236}">
                <a16:creationId xmlns:a16="http://schemas.microsoft.com/office/drawing/2014/main" id="{2A1AABE0-D238-4225-A6A5-2466976F5C6B}"/>
              </a:ext>
            </a:extLst>
          </p:cNvPr>
          <p:cNvSpPr>
            <a:spLocks noGrp="1"/>
          </p:cNvSpPr>
          <p:nvPr>
            <p:ph idx="1"/>
          </p:nvPr>
        </p:nvSpPr>
        <p:spPr/>
        <p:txBody>
          <a:bodyPr>
            <a:normAutofit/>
          </a:bodyPr>
          <a:lstStyle/>
          <a:p>
            <a:pPr marL="0" indent="0">
              <a:buNone/>
            </a:pPr>
            <a:r>
              <a:rPr lang="en-US" dirty="0"/>
              <a:t>Looking back at the quote given in the second slide it is important to remember that what is respectful in one culture may not be in another. Although it is not reasonable to take into consideration the heritage of every student in your classroom, it is important to remember that everyone’s background is different. Usually talking to a parent or doing the research can help you best judge how to handle the situation. If talking to a parent who is not bilingual or an English speaker, be respectful of them and get an interpreter to help translate. </a:t>
            </a:r>
          </a:p>
        </p:txBody>
      </p:sp>
    </p:spTree>
    <p:extLst>
      <p:ext uri="{BB962C8B-B14F-4D97-AF65-F5344CB8AC3E}">
        <p14:creationId xmlns:p14="http://schemas.microsoft.com/office/powerpoint/2010/main" val="13864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4272-D596-4C09-867F-638FEAB7EABC}"/>
              </a:ext>
            </a:extLst>
          </p:cNvPr>
          <p:cNvSpPr>
            <a:spLocks noGrp="1"/>
          </p:cNvSpPr>
          <p:nvPr>
            <p:ph type="title"/>
          </p:nvPr>
        </p:nvSpPr>
        <p:spPr>
          <a:xfrm>
            <a:off x="1234911" y="113122"/>
            <a:ext cx="9502219" cy="1489435"/>
          </a:xfrm>
        </p:spPr>
        <p:txBody>
          <a:bodyPr>
            <a:normAutofit/>
          </a:bodyPr>
          <a:lstStyle/>
          <a:p>
            <a:r>
              <a:rPr lang="en-US" dirty="0"/>
              <a:t>The difference between acculturation and enculturation</a:t>
            </a:r>
          </a:p>
        </p:txBody>
      </p:sp>
      <p:sp>
        <p:nvSpPr>
          <p:cNvPr id="4" name="Content Placeholder 3">
            <a:extLst>
              <a:ext uri="{FF2B5EF4-FFF2-40B4-BE49-F238E27FC236}">
                <a16:creationId xmlns:a16="http://schemas.microsoft.com/office/drawing/2014/main" id="{440E0AE5-92EB-4B2D-A3CD-200A955AD5C1}"/>
              </a:ext>
            </a:extLst>
          </p:cNvPr>
          <p:cNvSpPr>
            <a:spLocks noGrp="1"/>
          </p:cNvSpPr>
          <p:nvPr>
            <p:ph sz="half" idx="1"/>
          </p:nvPr>
        </p:nvSpPr>
        <p:spPr>
          <a:xfrm>
            <a:off x="1141410" y="1385740"/>
            <a:ext cx="4878389" cy="2592371"/>
          </a:xfrm>
        </p:spPr>
        <p:txBody>
          <a:bodyPr/>
          <a:lstStyle/>
          <a:p>
            <a:r>
              <a:rPr lang="en-US" dirty="0"/>
              <a:t>Acculturation: </a:t>
            </a:r>
          </a:p>
          <a:p>
            <a:pPr lvl="1"/>
            <a:r>
              <a:rPr lang="en-US" dirty="0"/>
              <a:t>This term describes the ways people learn the customs, beliefs, behaviors, and traditions of a culture.</a:t>
            </a:r>
          </a:p>
          <a:p>
            <a:pPr lvl="1"/>
            <a:r>
              <a:rPr lang="en-US" dirty="0"/>
              <a:t>Usually the school environment promotes assimilation. </a:t>
            </a:r>
          </a:p>
        </p:txBody>
      </p:sp>
      <p:sp>
        <p:nvSpPr>
          <p:cNvPr id="5" name="Content Placeholder 4">
            <a:extLst>
              <a:ext uri="{FF2B5EF4-FFF2-40B4-BE49-F238E27FC236}">
                <a16:creationId xmlns:a16="http://schemas.microsoft.com/office/drawing/2014/main" id="{E00B8219-B942-49EE-90E1-33AE5402C647}"/>
              </a:ext>
            </a:extLst>
          </p:cNvPr>
          <p:cNvSpPr>
            <a:spLocks noGrp="1"/>
          </p:cNvSpPr>
          <p:nvPr>
            <p:ph sz="half" idx="2"/>
          </p:nvPr>
        </p:nvSpPr>
        <p:spPr>
          <a:xfrm>
            <a:off x="6172200" y="1385740"/>
            <a:ext cx="4875211" cy="2460396"/>
          </a:xfrm>
        </p:spPr>
        <p:txBody>
          <a:bodyPr/>
          <a:lstStyle/>
          <a:p>
            <a:r>
              <a:rPr lang="en-US" dirty="0"/>
              <a:t>Enculturation:</a:t>
            </a:r>
          </a:p>
          <a:p>
            <a:pPr lvl="1"/>
            <a:r>
              <a:rPr lang="en-US" dirty="0"/>
              <a:t>Children learn and attain their native culture.</a:t>
            </a:r>
          </a:p>
          <a:p>
            <a:pPr lvl="1"/>
            <a:r>
              <a:rPr lang="en-US" dirty="0"/>
              <a:t>The process by which a person acquires their native culture. </a:t>
            </a:r>
          </a:p>
          <a:p>
            <a:pPr marL="457200" lvl="1" indent="0">
              <a:buNone/>
            </a:pPr>
            <a:endParaRPr lang="en-US" dirty="0"/>
          </a:p>
        </p:txBody>
      </p:sp>
      <p:sp>
        <p:nvSpPr>
          <p:cNvPr id="6" name="TextBox 5">
            <a:extLst>
              <a:ext uri="{FF2B5EF4-FFF2-40B4-BE49-F238E27FC236}">
                <a16:creationId xmlns:a16="http://schemas.microsoft.com/office/drawing/2014/main" id="{4C36F3C3-27EA-407E-9E76-E3FD9EBE3CB0}"/>
              </a:ext>
            </a:extLst>
          </p:cNvPr>
          <p:cNvSpPr txBox="1"/>
          <p:nvPr/>
        </p:nvSpPr>
        <p:spPr>
          <a:xfrm>
            <a:off x="1706252" y="4553146"/>
            <a:ext cx="8446416" cy="1200329"/>
          </a:xfrm>
          <a:prstGeom prst="rect">
            <a:avLst/>
          </a:prstGeom>
          <a:solidFill>
            <a:schemeClr val="tx1">
              <a:lumMod val="85000"/>
            </a:schemeClr>
          </a:solidFill>
        </p:spPr>
        <p:txBody>
          <a:bodyPr wrap="square" rtlCol="0">
            <a:spAutoFit/>
          </a:bodyPr>
          <a:lstStyle/>
          <a:p>
            <a:r>
              <a:rPr lang="en-US" dirty="0">
                <a:solidFill>
                  <a:schemeClr val="accent2">
                    <a:lumMod val="50000"/>
                  </a:schemeClr>
                </a:solidFill>
              </a:rPr>
              <a:t>Although many schools thrive with a multicultural student body it is important to remember that students who succeed most in a school setting tend to be those who can appropriately acculturate and enculturate. The goal is to teach and help students learn, not allow them to forget their wonderful differences with their diverse backgrounds!</a:t>
            </a:r>
          </a:p>
        </p:txBody>
      </p:sp>
    </p:spTree>
    <p:extLst>
      <p:ext uri="{BB962C8B-B14F-4D97-AF65-F5344CB8AC3E}">
        <p14:creationId xmlns:p14="http://schemas.microsoft.com/office/powerpoint/2010/main" val="295816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E839E3-B586-418B-B914-E0BF9514D931}"/>
              </a:ext>
            </a:extLst>
          </p:cNvPr>
          <p:cNvSpPr>
            <a:spLocks noGrp="1"/>
          </p:cNvSpPr>
          <p:nvPr>
            <p:ph type="ctrTitle"/>
          </p:nvPr>
        </p:nvSpPr>
        <p:spPr/>
        <p:txBody>
          <a:bodyPr/>
          <a:lstStyle/>
          <a:p>
            <a:pPr algn="ctr"/>
            <a:r>
              <a:rPr lang="en-US" dirty="0"/>
              <a:t>The end</a:t>
            </a:r>
          </a:p>
        </p:txBody>
      </p:sp>
      <p:sp>
        <p:nvSpPr>
          <p:cNvPr id="6" name="Subtitle 5">
            <a:extLst>
              <a:ext uri="{FF2B5EF4-FFF2-40B4-BE49-F238E27FC236}">
                <a16:creationId xmlns:a16="http://schemas.microsoft.com/office/drawing/2014/main" id="{77700787-1A34-41DE-98B8-4D3EE54E7889}"/>
              </a:ext>
            </a:extLst>
          </p:cNvPr>
          <p:cNvSpPr>
            <a:spLocks noGrp="1"/>
          </p:cNvSpPr>
          <p:nvPr>
            <p:ph type="subTitle" idx="1"/>
          </p:nvPr>
        </p:nvSpPr>
        <p:spPr/>
        <p:txBody>
          <a:bodyPr/>
          <a:lstStyle/>
          <a:p>
            <a:r>
              <a:rPr lang="en-US" dirty="0"/>
              <a:t>By: samantha schrack</a:t>
            </a:r>
          </a:p>
        </p:txBody>
      </p:sp>
    </p:spTree>
    <p:extLst>
      <p:ext uri="{BB962C8B-B14F-4D97-AF65-F5344CB8AC3E}">
        <p14:creationId xmlns:p14="http://schemas.microsoft.com/office/powerpoint/2010/main" val="2507659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829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diversity</vt:lpstr>
      <vt:lpstr>“What is normal and acceptable in a child’s culture may be regarded as abnormal or unacceptable in school and may result in conflict, mislabeling, or punishment. Along with objective recording of behaviors, a child’s social and cultural background should be taken into account when assessing performance.” </vt:lpstr>
      <vt:lpstr>Diverse learners</vt:lpstr>
      <vt:lpstr>Important terms </vt:lpstr>
      <vt:lpstr>Worldview’s 5 categories</vt:lpstr>
      <vt:lpstr>What does respectful behavior mean for diverse learners in the classroom?</vt:lpstr>
      <vt:lpstr>The difference between acculturation and enculturation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dc:title>
  <dc:creator>sami schrack</dc:creator>
  <cp:lastModifiedBy>sami schrack</cp:lastModifiedBy>
  <cp:revision>7</cp:revision>
  <dcterms:created xsi:type="dcterms:W3CDTF">2017-09-28T00:29:20Z</dcterms:created>
  <dcterms:modified xsi:type="dcterms:W3CDTF">2017-10-21T00:00:53Z</dcterms:modified>
</cp:coreProperties>
</file>