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24"/>
  </p:notesMasterIdLst>
  <p:handoutMasterIdLst>
    <p:handoutMasterId r:id="rId25"/>
  </p:handoutMasterIdLst>
  <p:sldIdLst>
    <p:sldId id="263" r:id="rId2"/>
    <p:sldId id="264" r:id="rId3"/>
    <p:sldId id="277" r:id="rId4"/>
    <p:sldId id="281" r:id="rId5"/>
    <p:sldId id="278" r:id="rId6"/>
    <p:sldId id="282" r:id="rId7"/>
    <p:sldId id="279" r:id="rId8"/>
    <p:sldId id="283" r:id="rId9"/>
    <p:sldId id="280" r:id="rId10"/>
    <p:sldId id="284" r:id="rId11"/>
    <p:sldId id="272" r:id="rId12"/>
    <p:sldId id="265" r:id="rId13"/>
    <p:sldId id="273" r:id="rId14"/>
    <p:sldId id="274" r:id="rId15"/>
    <p:sldId id="275" r:id="rId16"/>
    <p:sldId id="276" r:id="rId17"/>
    <p:sldId id="266" r:id="rId18"/>
    <p:sldId id="267" r:id="rId19"/>
    <p:sldId id="268" r:id="rId20"/>
    <p:sldId id="269" r:id="rId21"/>
    <p:sldId id="270" r:id="rId22"/>
    <p:sldId id="27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16" y="56"/>
      </p:cViewPr>
      <p:guideLst/>
    </p:cSldViewPr>
  </p:slideViewPr>
  <p:notesTextViewPr>
    <p:cViewPr>
      <p:scale>
        <a:sx n="3" d="2"/>
        <a:sy n="3" d="2"/>
      </p:scale>
      <p:origin x="0" y="0"/>
    </p:cViewPr>
  </p:notesTextViewPr>
  <p:notesViewPr>
    <p:cSldViewPr snapToGrid="0" showGuides="1">
      <p:cViewPr varScale="1">
        <p:scale>
          <a:sx n="79" d="100"/>
          <a:sy n="79" d="100"/>
        </p:scale>
        <p:origin x="85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FE60FF6-4F02-41AF-9D79-9820270FCBD6}" type="datetimeFigureOut">
              <a:rPr lang="en-US" smtClean="0"/>
              <a:t>6/30/2018</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157CFDA-6ECB-4984-BC1D-18C52F424572}" type="slidenum">
              <a:rPr lang="en-US" smtClean="0"/>
              <a:t>‹#›</a:t>
            </a:fld>
            <a:endParaRPr lang="en-US" dirty="0"/>
          </a:p>
        </p:txBody>
      </p:sp>
    </p:spTree>
    <p:extLst>
      <p:ext uri="{BB962C8B-B14F-4D97-AF65-F5344CB8AC3E}">
        <p14:creationId xmlns:p14="http://schemas.microsoft.com/office/powerpoint/2010/main" val="12055258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3609C5-75BB-4414-9338-7A1C0CAD17B5}" type="datetimeFigureOut">
              <a:rPr lang="en-US" smtClean="0"/>
              <a:t>6/30/2018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7BF0A6-9DE7-4D4F-86C7-D6F614E29483}" type="slidenum">
              <a:rPr lang="en-US" smtClean="0"/>
              <a:t>‹#›</a:t>
            </a:fld>
            <a:endParaRPr lang="en-US" dirty="0"/>
          </a:p>
        </p:txBody>
      </p:sp>
    </p:spTree>
    <p:extLst>
      <p:ext uri="{BB962C8B-B14F-4D97-AF65-F5344CB8AC3E}">
        <p14:creationId xmlns:p14="http://schemas.microsoft.com/office/powerpoint/2010/main" val="1869590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7BF0A6-9DE7-4D4F-86C7-D6F614E29483}" type="slidenum">
              <a:rPr lang="en-US" smtClean="0"/>
              <a:t>1</a:t>
            </a:fld>
            <a:endParaRPr lang="en-US" dirty="0"/>
          </a:p>
        </p:txBody>
      </p:sp>
    </p:spTree>
    <p:extLst>
      <p:ext uri="{BB962C8B-B14F-4D97-AF65-F5344CB8AC3E}">
        <p14:creationId xmlns:p14="http://schemas.microsoft.com/office/powerpoint/2010/main" val="25772678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userDrawn="1"/>
        </p:nvSpPr>
        <p:spPr>
          <a:xfrm>
            <a:off x="0" y="0"/>
            <a:ext cx="12188952" cy="6858000"/>
          </a:xfrm>
          <a:prstGeom prst="rect">
            <a:avLst/>
          </a:prstGeom>
          <a:gradFill flip="none" rotWithShape="1">
            <a:gsLst>
              <a:gs pos="0">
                <a:schemeClr val="bg1"/>
              </a:gs>
              <a:gs pos="56000">
                <a:schemeClr val="bg2">
                  <a:lumMod val="40000"/>
                  <a:lumOff val="60000"/>
                </a:schemeClr>
              </a:gs>
              <a:gs pos="100000">
                <a:schemeClr val="bg2">
                  <a:lumMod val="20000"/>
                  <a:lumOff val="80000"/>
                </a:schemeClr>
              </a:gs>
            </a:gsLst>
            <a:lin ang="0" scaled="1"/>
            <a:tileRect/>
          </a:gra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14" name="Title 13"/>
          <p:cNvSpPr>
            <a:spLocks noGrp="1"/>
          </p:cNvSpPr>
          <p:nvPr>
            <p:ph type="ctrTitle"/>
          </p:nvPr>
        </p:nvSpPr>
        <p:spPr>
          <a:xfrm>
            <a:off x="6012180" y="359898"/>
            <a:ext cx="5773420" cy="1472184"/>
          </a:xfrm>
        </p:spPr>
        <p:txBody>
          <a:bodyPr anchor="b"/>
          <a:lstStyle>
            <a:lvl1pPr algn="l">
              <a:defRPr/>
            </a:lvl1pPr>
            <a:extLst/>
          </a:lstStyle>
          <a:p>
            <a:r>
              <a:rPr kumimoji="0" lang="en-US"/>
              <a:t>Click to edit Master title style</a:t>
            </a:r>
            <a:endParaRPr kumimoji="0" lang="en-US" dirty="0"/>
          </a:p>
        </p:txBody>
      </p:sp>
      <p:pic>
        <p:nvPicPr>
          <p:cNvPr id="2" name="Picture 1" descr="Close up of a light bulb"/>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096"/>
            <a:ext cx="5864352" cy="6851904"/>
          </a:xfrm>
          <a:prstGeom prst="rect">
            <a:avLst/>
          </a:prstGeom>
        </p:spPr>
      </p:pic>
      <p:sp>
        <p:nvSpPr>
          <p:cNvPr id="22" name="Subtitle 21"/>
          <p:cNvSpPr>
            <a:spLocks noGrp="1"/>
          </p:cNvSpPr>
          <p:nvPr>
            <p:ph type="subTitle" idx="1"/>
          </p:nvPr>
        </p:nvSpPr>
        <p:spPr>
          <a:xfrm>
            <a:off x="6012180" y="1850064"/>
            <a:ext cx="577342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7F03E7ED-526C-43D7-BA41-7DEE51FD568E}" type="datetime1">
              <a:rPr lang="en-US" smtClean="0"/>
              <a:t>6/30/2018</a:t>
            </a:fld>
            <a:endParaRPr lang="en-US" dirty="0"/>
          </a:p>
        </p:txBody>
      </p:sp>
      <p:sp>
        <p:nvSpPr>
          <p:cNvPr id="20" name="Footer Placeholder 19"/>
          <p:cNvSpPr>
            <a:spLocks noGrp="1"/>
          </p:cNvSpPr>
          <p:nvPr>
            <p:ph type="ftr" sz="quarter" idx="11"/>
          </p:nvPr>
        </p:nvSpPr>
        <p:spPr/>
        <p:txBody>
          <a:bodyPr/>
          <a:lstStyle/>
          <a:p>
            <a:r>
              <a:rPr lang="en-US" dirty="0"/>
              <a:t>Add a footer</a:t>
            </a:r>
          </a:p>
        </p:txBody>
      </p:sp>
      <p:sp>
        <p:nvSpPr>
          <p:cNvPr id="10" name="Slide Number Placeholder 9"/>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9629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5BF403F-04F5-4D09-800D-7870715B9ED9}" type="datetime1">
              <a:rPr lang="en-US" smtClean="0"/>
              <a:t>6/30/2018</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608474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274640"/>
            <a:ext cx="2438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524000" y="274641"/>
            <a:ext cx="7416800" cy="5851525"/>
          </a:xfrm>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677687C-0397-4298-B160-26D34EC67BB0}" type="datetime1">
              <a:rPr lang="en-US" smtClean="0"/>
              <a:t>6/30/2018</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029404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4" name="Date Placeholder 3"/>
          <p:cNvSpPr>
            <a:spLocks noGrp="1"/>
          </p:cNvSpPr>
          <p:nvPr>
            <p:ph type="dt" sz="half" idx="10"/>
          </p:nvPr>
        </p:nvSpPr>
        <p:spPr/>
        <p:txBody>
          <a:bodyPr/>
          <a:lstStyle/>
          <a:p>
            <a:fld id="{65965177-F084-49E7-ADEE-00812B3D582B}" type="datetime1">
              <a:rPr lang="en-US" smtClean="0"/>
              <a:t>6/30/2018</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508111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1" name="Rectangle 10"/>
          <p:cNvSpPr/>
          <p:nvPr userDrawn="1"/>
        </p:nvSpPr>
        <p:spPr>
          <a:xfrm>
            <a:off x="1422400" y="-54"/>
            <a:ext cx="10765453"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 name="Title 1"/>
          <p:cNvSpPr>
            <a:spLocks noGrp="1"/>
          </p:cNvSpPr>
          <p:nvPr>
            <p:ph type="title"/>
          </p:nvPr>
        </p:nvSpPr>
        <p:spPr>
          <a:xfrm>
            <a:off x="1805940" y="2600325"/>
            <a:ext cx="10166316" cy="2286000"/>
          </a:xfrm>
        </p:spPr>
        <p:txBody>
          <a:bodyPr anchor="t"/>
          <a:lstStyle>
            <a:lvl1pPr algn="l">
              <a:lnSpc>
                <a:spcPts val="4500"/>
              </a:lnSpc>
              <a:buNone/>
              <a:defRPr sz="4000" b="1" cap="all"/>
            </a:lvl1pPr>
            <a:extLst/>
          </a:lstStyle>
          <a:p>
            <a:r>
              <a:rPr kumimoji="0" lang="en-US"/>
              <a:t>Click to edit Master title style</a:t>
            </a:r>
          </a:p>
        </p:txBody>
      </p:sp>
      <p:pic>
        <p:nvPicPr>
          <p:cNvPr id="14" name="Picture 13" descr="Close up of light filament of a half bulb"/>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445079" cy="6858000"/>
          </a:xfrm>
          <a:prstGeom prst="rect">
            <a:avLst/>
          </a:prstGeom>
        </p:spPr>
      </p:pic>
      <p:sp>
        <p:nvSpPr>
          <p:cNvPr id="3" name="Text Placeholder 2"/>
          <p:cNvSpPr>
            <a:spLocks noGrp="1"/>
          </p:cNvSpPr>
          <p:nvPr>
            <p:ph type="body" idx="1"/>
          </p:nvPr>
        </p:nvSpPr>
        <p:spPr>
          <a:xfrm>
            <a:off x="1805940" y="1066800"/>
            <a:ext cx="10166316"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Edit Master text styles</a:t>
            </a:r>
          </a:p>
        </p:txBody>
      </p:sp>
      <p:sp>
        <p:nvSpPr>
          <p:cNvPr id="7" name="Date Placeholder 6"/>
          <p:cNvSpPr>
            <a:spLocks noGrp="1"/>
          </p:cNvSpPr>
          <p:nvPr>
            <p:ph type="dt" sz="half" idx="10"/>
          </p:nvPr>
        </p:nvSpPr>
        <p:spPr/>
        <p:txBody>
          <a:bodyPr/>
          <a:lstStyle/>
          <a:p>
            <a:fld id="{D67C39ED-27B9-4997-BF90-3A238D0607E9}" type="datetime1">
              <a:rPr lang="en-US" smtClean="0"/>
              <a:t>6/30/2018</a:t>
            </a:fld>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13" name="Slide Number Placeholder 12"/>
          <p:cNvSpPr>
            <a:spLocks noGrp="1"/>
          </p:cNvSpPr>
          <p:nvPr>
            <p:ph type="sldNum" sz="quarter" idx="12"/>
          </p:nvPr>
        </p:nvSpPr>
        <p:spPr/>
        <p:txBody>
          <a:bodyPr/>
          <a:lstStyle/>
          <a:p>
            <a:fld id="{401CF334-2D5C-4859-84A6-CA7E6E43FAEB}" type="slidenum">
              <a:rPr lang="en-US" smtClean="0"/>
              <a:pPr/>
              <a:t>‹#›</a:t>
            </a:fld>
            <a:endParaRPr lang="en-US" dirty="0"/>
          </a:p>
        </p:txBody>
      </p:sp>
    </p:spTree>
    <p:extLst>
      <p:ext uri="{BB962C8B-B14F-4D97-AF65-F5344CB8AC3E}">
        <p14:creationId xmlns:p14="http://schemas.microsoft.com/office/powerpoint/2010/main" val="2375703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lstStyle/>
          <a:p>
            <a:r>
              <a:rPr kumimoji="0" lang="en-US"/>
              <a:t>Click to edit Master title style</a:t>
            </a:r>
          </a:p>
        </p:txBody>
      </p:sp>
      <p:sp>
        <p:nvSpPr>
          <p:cNvPr id="3" name="Content Placeholder 2"/>
          <p:cNvSpPr>
            <a:spLocks noGrp="1"/>
          </p:cNvSpPr>
          <p:nvPr>
            <p:ph sz="half" idx="1"/>
          </p:nvPr>
        </p:nvSpPr>
        <p:spPr>
          <a:xfrm>
            <a:off x="191414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703478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3AC4FCC-F745-44A0-B2E4-C91714F31EB6}" type="datetime1">
              <a:rPr lang="en-US" smtClean="0"/>
              <a:t>6/30/2018</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563167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5160336"/>
            <a:ext cx="109728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60960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Edit Master text styles</a:t>
            </a:r>
          </a:p>
        </p:txBody>
      </p:sp>
      <p:sp>
        <p:nvSpPr>
          <p:cNvPr id="5" name="Content Placeholder 4"/>
          <p:cNvSpPr>
            <a:spLocks noGrp="1"/>
          </p:cNvSpPr>
          <p:nvPr>
            <p:ph sz="quarter" idx="2"/>
          </p:nvPr>
        </p:nvSpPr>
        <p:spPr>
          <a:xfrm>
            <a:off x="60960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21792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Edit Master text styles</a:t>
            </a:r>
          </a:p>
        </p:txBody>
      </p:sp>
      <p:sp>
        <p:nvSpPr>
          <p:cNvPr id="6" name="Content Placeholder 5"/>
          <p:cNvSpPr>
            <a:spLocks noGrp="1"/>
          </p:cNvSpPr>
          <p:nvPr>
            <p:ph sz="quarter" idx="4"/>
          </p:nvPr>
        </p:nvSpPr>
        <p:spPr>
          <a:xfrm>
            <a:off x="621792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879D0EA4-DCC4-4D4C-953F-F31E92EE505C}" type="datetime1">
              <a:rPr lang="en-US" smtClean="0"/>
              <a:t>6/30/2018</a:t>
            </a:fld>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3788508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F2542F08-6BA5-45A1-80AB-C11AC921B6C6}" type="datetime1">
              <a:rPr lang="en-US" smtClean="0"/>
              <a:t>6/30/2018</a:t>
            </a:fld>
            <a:endParaRPr lang="en-US" dirty="0"/>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76259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CD82A9-7CD7-4D15-868B-D8AF30864858}" type="datetime1">
              <a:rPr lang="en-US" smtClean="0"/>
              <a:t>6/30/2018</a:t>
            </a:fld>
            <a:endParaRPr lang="en-US" dirty="0"/>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162534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16778"/>
            <a:ext cx="108712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4" name="Content Placeholder 3"/>
          <p:cNvSpPr>
            <a:spLocks noGrp="1"/>
          </p:cNvSpPr>
          <p:nvPr>
            <p:ph sz="half" idx="1"/>
          </p:nvPr>
        </p:nvSpPr>
        <p:spPr>
          <a:xfrm>
            <a:off x="609600" y="2133601"/>
            <a:ext cx="108712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609600" y="1406964"/>
            <a:ext cx="108712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Edit Master text styles</a:t>
            </a:r>
          </a:p>
        </p:txBody>
      </p:sp>
      <p:sp>
        <p:nvSpPr>
          <p:cNvPr id="5" name="Date Placeholder 4"/>
          <p:cNvSpPr>
            <a:spLocks noGrp="1"/>
          </p:cNvSpPr>
          <p:nvPr>
            <p:ph type="dt" sz="half" idx="10"/>
          </p:nvPr>
        </p:nvSpPr>
        <p:spPr/>
        <p:txBody>
          <a:bodyPr/>
          <a:lstStyle/>
          <a:p>
            <a:fld id="{37B6BC6A-4AB7-47F1-904A-90BC8DD816B4}" type="datetime1">
              <a:rPr lang="en-US" smtClean="0"/>
              <a:t>6/30/2018</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503237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49195" y="1066800"/>
            <a:ext cx="3657600" cy="1981200"/>
          </a:xfrm>
        </p:spPr>
        <p:txBody>
          <a:bodyPr anchor="b">
            <a:noAutofit/>
          </a:bodyPr>
          <a:lstStyle>
            <a:lvl1pPr algn="l">
              <a:buNone/>
              <a:defRPr sz="2100" b="1">
                <a:effectLst/>
              </a:defRPr>
            </a:lvl1pPr>
            <a:extLst/>
          </a:lstStyle>
          <a:p>
            <a:r>
              <a:rPr kumimoji="0" lang="en-US"/>
              <a:t>Click to edit Master title style</a:t>
            </a:r>
          </a:p>
        </p:txBody>
      </p:sp>
      <p:sp>
        <p:nvSpPr>
          <p:cNvPr id="8" name="Rectangle 7"/>
          <p:cNvSpPr/>
          <p:nvPr/>
        </p:nvSpPr>
        <p:spPr>
          <a:xfrm>
            <a:off x="1016000" y="1066800"/>
            <a:ext cx="6096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dirty="0">
              <a:solidFill>
                <a:schemeClr val="tx1"/>
              </a:solidFill>
              <a:latin typeface="+mn-lt"/>
              <a:ea typeface="+mn-ea"/>
              <a:cs typeface="+mn-cs"/>
            </a:endParaRPr>
          </a:p>
        </p:txBody>
      </p:sp>
      <p:sp>
        <p:nvSpPr>
          <p:cNvPr id="3" name="Picture Placeholder 2" descr="An empty placeholder to add an image. Click on the placeholder and select the image that you wish to add"/>
          <p:cNvSpPr>
            <a:spLocks noGrp="1"/>
          </p:cNvSpPr>
          <p:nvPr>
            <p:ph type="pic" idx="1"/>
          </p:nvPr>
        </p:nvSpPr>
        <p:spPr>
          <a:xfrm>
            <a:off x="1117600" y="1143004"/>
            <a:ext cx="5892800" cy="3514531"/>
          </a:xfrm>
          <a:prstGeom prst="roundRect">
            <a:avLst>
              <a:gd name="adj" fmla="val 783"/>
            </a:avLst>
          </a:prstGeom>
          <a:solidFill>
            <a:schemeClr val="bg2"/>
          </a:solidFill>
          <a:ln w="127000">
            <a:noFill/>
            <a:miter lim="800000"/>
          </a:ln>
          <a:effectLst/>
        </p:spPr>
        <p:txBody>
          <a:bodyPr lIns="91440" tIns="274320" anchor="t"/>
          <a:lstStyle>
            <a:lvl1pPr marL="0" indent="0" algn="l" eaLnBrk="1" latinLnBrk="0" hangingPunct="1">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528967" y="954341"/>
            <a:ext cx="9144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Flowchart: Process 9"/>
          <p:cNvSpPr/>
          <p:nvPr/>
        </p:nvSpPr>
        <p:spPr>
          <a:xfrm rot="2103354" flipH="1">
            <a:off x="6671556" y="936786"/>
            <a:ext cx="865632"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4" name="Text Placeholder 3"/>
          <p:cNvSpPr>
            <a:spLocks noGrp="1"/>
          </p:cNvSpPr>
          <p:nvPr>
            <p:ph type="body" sz="half" idx="2"/>
          </p:nvPr>
        </p:nvSpPr>
        <p:spPr>
          <a:xfrm>
            <a:off x="1117600" y="4800600"/>
            <a:ext cx="5892800" cy="762000"/>
          </a:xfrm>
        </p:spPr>
        <p:txBody>
          <a:bodyPr anchor="ctr"/>
          <a:lstStyle>
            <a:lvl1pPr marL="0" indent="0" algn="l">
              <a:lnSpc>
                <a:spcPts val="1600"/>
              </a:lnSpc>
              <a:spcBef>
                <a:spcPts val="0"/>
              </a:spcBef>
              <a:buNone/>
              <a:defRPr sz="1400">
                <a:solidFill>
                  <a:schemeClr val="tx1">
                    <a:lumMod val="75000"/>
                    <a:lumOff val="25000"/>
                  </a:schemeClr>
                </a:solidFill>
              </a:defRPr>
            </a:lvl1pPr>
            <a:lvl2pPr>
              <a:defRPr sz="1200"/>
            </a:lvl2pPr>
            <a:lvl3pPr>
              <a:defRPr sz="1000"/>
            </a:lvl3pPr>
            <a:lvl4pPr>
              <a:defRPr sz="900"/>
            </a:lvl4pPr>
            <a:lvl5pPr>
              <a:defRPr sz="900"/>
            </a:lvl5pPr>
            <a:extLst/>
          </a:lstStyle>
          <a:p>
            <a:pPr lvl="0" eaLnBrk="1" latinLnBrk="0" hangingPunct="1"/>
            <a:r>
              <a:rPr kumimoji="0" lang="en-US"/>
              <a:t>Edit Master text styles</a:t>
            </a:r>
          </a:p>
        </p:txBody>
      </p:sp>
      <p:sp>
        <p:nvSpPr>
          <p:cNvPr id="5" name="Date Placeholder 4"/>
          <p:cNvSpPr>
            <a:spLocks noGrp="1"/>
          </p:cNvSpPr>
          <p:nvPr>
            <p:ph type="dt" sz="half" idx="10"/>
          </p:nvPr>
        </p:nvSpPr>
        <p:spPr/>
        <p:txBody>
          <a:bodyPr/>
          <a:lstStyle/>
          <a:p>
            <a:fld id="{4D80BC9A-EBF0-4E12-A1D3-DD221366B0A1}" type="datetime1">
              <a:rPr lang="en-US" smtClean="0"/>
              <a:t>6/30/2018</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Tree>
    <p:extLst>
      <p:ext uri="{BB962C8B-B14F-4D97-AF65-F5344CB8AC3E}">
        <p14:creationId xmlns:p14="http://schemas.microsoft.com/office/powerpoint/2010/main" val="2509225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solidFill>
          <a:schemeClr val="bg2">
            <a:lumMod val="40000"/>
            <a:lumOff val="60000"/>
          </a:schemeClr>
        </a:solidFill>
        <a:effectLst/>
      </p:bgPr>
    </p:bg>
    <p:spTree>
      <p:nvGrpSpPr>
        <p:cNvPr id="1" name=""/>
        <p:cNvGrpSpPr/>
        <p:nvPr/>
      </p:nvGrpSpPr>
      <p:grpSpPr>
        <a:xfrm>
          <a:off x="0" y="0"/>
          <a:ext cx="0" cy="0"/>
          <a:chOff x="0" y="0"/>
          <a:chExt cx="0" cy="0"/>
        </a:xfrm>
      </p:grpSpPr>
      <p:grpSp>
        <p:nvGrpSpPr>
          <p:cNvPr id="4" name="Group 3" descr="Close up of a light bulb"/>
          <p:cNvGrpSpPr/>
          <p:nvPr userDrawn="1"/>
        </p:nvGrpSpPr>
        <p:grpSpPr>
          <a:xfrm>
            <a:off x="0" y="0"/>
            <a:ext cx="12188952" cy="6858000"/>
            <a:chOff x="0" y="0"/>
            <a:chExt cx="12188952" cy="6858000"/>
          </a:xfrm>
        </p:grpSpPr>
        <p:sp>
          <p:nvSpPr>
            <p:cNvPr id="2" name="Rectangle 1"/>
            <p:cNvSpPr/>
            <p:nvPr userDrawn="1"/>
          </p:nvSpPr>
          <p:spPr>
            <a:xfrm>
              <a:off x="0" y="0"/>
              <a:ext cx="12188952" cy="6858000"/>
            </a:xfrm>
            <a:prstGeom prst="rect">
              <a:avLst/>
            </a:prstGeom>
            <a:solidFill>
              <a:schemeClr val="bg2">
                <a:lumMod val="40000"/>
                <a:lumOff val="60000"/>
              </a:schemeClr>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pic>
          <p:nvPicPr>
            <p:cNvPr id="3" name="Picture 2"/>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445079" cy="6858000"/>
            </a:xfrm>
            <a:prstGeom prst="rect">
              <a:avLst/>
            </a:prstGeom>
          </p:spPr>
        </p:pic>
      </p:grpSp>
      <p:sp>
        <p:nvSpPr>
          <p:cNvPr id="5" name="Title Placeholder 4"/>
          <p:cNvSpPr>
            <a:spLocks noGrp="1"/>
          </p:cNvSpPr>
          <p:nvPr>
            <p:ph type="title"/>
          </p:nvPr>
        </p:nvSpPr>
        <p:spPr>
          <a:xfrm>
            <a:off x="1914144" y="274638"/>
            <a:ext cx="9997440" cy="1143000"/>
          </a:xfrm>
          <a:prstGeom prst="rect">
            <a:avLst/>
          </a:prstGeom>
        </p:spPr>
        <p:txBody>
          <a:bodyPr anchor="ctr">
            <a:normAutofit/>
          </a:bodyPr>
          <a:lstStyle/>
          <a:p>
            <a:r>
              <a:rPr kumimoji="0" lang="en-US"/>
              <a:t>Click to edit Master title style</a:t>
            </a:r>
            <a:endParaRPr kumimoji="0" lang="en-US" dirty="0"/>
          </a:p>
        </p:txBody>
      </p:sp>
      <p:sp>
        <p:nvSpPr>
          <p:cNvPr id="9" name="Text Placeholder 8"/>
          <p:cNvSpPr>
            <a:spLocks noGrp="1"/>
          </p:cNvSpPr>
          <p:nvPr>
            <p:ph type="body" idx="1"/>
          </p:nvPr>
        </p:nvSpPr>
        <p:spPr>
          <a:xfrm>
            <a:off x="1914144" y="1447800"/>
            <a:ext cx="9997440" cy="4800600"/>
          </a:xfrm>
          <a:prstGeom prst="rect">
            <a:avLst/>
          </a:prstGeom>
        </p:spPr>
        <p:txBody>
          <a:bodyPr>
            <a:normAutofit/>
          </a:bodyPr>
          <a:lstStyle/>
          <a:p>
            <a:pPr lvl="0" eaLnBrk="1" latinLnBrk="0" hangingPunct="1"/>
            <a:r>
              <a:rPr kumimoji="0" lang="en-US"/>
              <a:t>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24" name="Date Placeholder 23"/>
          <p:cNvSpPr>
            <a:spLocks noGrp="1"/>
          </p:cNvSpPr>
          <p:nvPr>
            <p:ph type="dt" sz="half" idx="2"/>
          </p:nvPr>
        </p:nvSpPr>
        <p:spPr>
          <a:xfrm>
            <a:off x="4775200" y="6305550"/>
            <a:ext cx="2844800" cy="476250"/>
          </a:xfrm>
          <a:prstGeom prst="rect">
            <a:avLst/>
          </a:prstGeom>
        </p:spPr>
        <p:txBody>
          <a:bodyPr anchor="b"/>
          <a:lstStyle>
            <a:lvl1pPr algn="r" eaLnBrk="1" latinLnBrk="0" hangingPunct="1">
              <a:defRPr kumimoji="0" sz="1200">
                <a:solidFill>
                  <a:schemeClr val="tx1"/>
                </a:solidFill>
              </a:defRPr>
            </a:lvl1pPr>
            <a:extLst/>
          </a:lstStyle>
          <a:p>
            <a:fld id="{7157590A-740B-4548-A79B-F8E5167210D0}" type="datetime1">
              <a:rPr lang="en-US" smtClean="0"/>
              <a:t>6/30/2018</a:t>
            </a:fld>
            <a:endParaRPr lang="en-US" dirty="0"/>
          </a:p>
        </p:txBody>
      </p:sp>
      <p:sp>
        <p:nvSpPr>
          <p:cNvPr id="10" name="Footer Placeholder 9"/>
          <p:cNvSpPr>
            <a:spLocks noGrp="1"/>
          </p:cNvSpPr>
          <p:nvPr>
            <p:ph type="ftr" sz="quarter" idx="3"/>
          </p:nvPr>
        </p:nvSpPr>
        <p:spPr>
          <a:xfrm>
            <a:off x="7620000" y="6305550"/>
            <a:ext cx="3860800" cy="476250"/>
          </a:xfrm>
          <a:prstGeom prst="rect">
            <a:avLst/>
          </a:prstGeom>
        </p:spPr>
        <p:txBody>
          <a:bodyPr anchor="b"/>
          <a:lstStyle>
            <a:lvl1pPr eaLnBrk="1" latinLnBrk="0" hangingPunct="1">
              <a:defRPr kumimoji="0" sz="1200">
                <a:solidFill>
                  <a:schemeClr val="tx1"/>
                </a:solidFill>
                <a:effectLst/>
              </a:defRPr>
            </a:lvl1pPr>
            <a:extLst/>
          </a:lstStyle>
          <a:p>
            <a:r>
              <a:rPr lang="en-US" dirty="0"/>
              <a:t>Add a footer</a:t>
            </a:r>
          </a:p>
        </p:txBody>
      </p:sp>
      <p:sp>
        <p:nvSpPr>
          <p:cNvPr id="22" name="Slide Number Placeholder 21"/>
          <p:cNvSpPr>
            <a:spLocks noGrp="1"/>
          </p:cNvSpPr>
          <p:nvPr>
            <p:ph type="sldNum" sz="quarter" idx="4"/>
          </p:nvPr>
        </p:nvSpPr>
        <p:spPr>
          <a:xfrm>
            <a:off x="11484864" y="6305550"/>
            <a:ext cx="609600" cy="476250"/>
          </a:xfrm>
          <a:prstGeom prst="rect">
            <a:avLst/>
          </a:prstGeom>
        </p:spPr>
        <p:txBody>
          <a:bodyPr anchor="b"/>
          <a:lstStyle>
            <a:lvl1pPr algn="ctr" eaLnBrk="1" latinLnBrk="0" hangingPunct="1">
              <a:defRPr kumimoji="0" sz="1200">
                <a:solidFill>
                  <a:schemeClr val="tx1"/>
                </a:solidFill>
                <a:effectLst/>
              </a:defRPr>
            </a:lvl1pPr>
            <a:extLst/>
          </a:lstStyle>
          <a:p>
            <a:fld id="{401CF334-2D5C-4859-84A6-CA7E6E43FAEB}" type="slidenum">
              <a:rPr lang="en-US" smtClean="0"/>
              <a:pPr/>
              <a:t>‹#›</a:t>
            </a:fld>
            <a:endParaRPr lang="en-US" dirty="0"/>
          </a:p>
        </p:txBody>
      </p:sp>
    </p:spTree>
    <p:extLst>
      <p:ext uri="{BB962C8B-B14F-4D97-AF65-F5344CB8AC3E}">
        <p14:creationId xmlns:p14="http://schemas.microsoft.com/office/powerpoint/2010/main" val="138479847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4300" b="0" kern="1200">
          <a:solidFill>
            <a:schemeClr val="accent1"/>
          </a:solidFill>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hyperlink" Target="https://www.adcet.edu.au/inclusive-teaching/specific-disabilities/intellectual-disability/" TargetMode="External"/><Relationship Id="rId2" Type="http://schemas.openxmlformats.org/officeDocument/2006/relationships/hyperlink" Target="http://www.projectidealonline.org/v/intellectual-disabilities/" TargetMode="External"/><Relationship Id="rId1" Type="http://schemas.openxmlformats.org/officeDocument/2006/relationships/slideLayout" Target="../slideLayouts/slideLayout2.xml"/><Relationship Id="rId5" Type="http://schemas.openxmlformats.org/officeDocument/2006/relationships/hyperlink" Target="https://dpi.wi.gov/sped/program/intellectual-disabilities" TargetMode="External"/><Relationship Id="rId4" Type="http://schemas.openxmlformats.org/officeDocument/2006/relationships/hyperlink" Target="https://www.healthyplace.com/neurodevelopmental-disorders/intellectual-disability/mild-moderate-severe-intellectual-disability-difference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Intellectual Disability</a:t>
            </a:r>
          </a:p>
        </p:txBody>
      </p:sp>
      <p:sp>
        <p:nvSpPr>
          <p:cNvPr id="3" name="Subtitle 2"/>
          <p:cNvSpPr>
            <a:spLocks noGrp="1"/>
          </p:cNvSpPr>
          <p:nvPr>
            <p:ph type="subTitle" idx="1"/>
          </p:nvPr>
        </p:nvSpPr>
        <p:spPr/>
        <p:txBody>
          <a:bodyPr/>
          <a:lstStyle/>
          <a:p>
            <a:r>
              <a:rPr lang="en-US" dirty="0"/>
              <a:t>By: Sami Schrack</a:t>
            </a:r>
          </a:p>
          <a:p>
            <a:endParaRPr lang="en-US" dirty="0"/>
          </a:p>
          <a:p>
            <a:r>
              <a:rPr lang="en-US" dirty="0"/>
              <a:t>A Disability Focus Presentation</a:t>
            </a:r>
          </a:p>
        </p:txBody>
      </p:sp>
    </p:spTree>
    <p:extLst>
      <p:ext uri="{BB962C8B-B14F-4D97-AF65-F5344CB8AC3E}">
        <p14:creationId xmlns:p14="http://schemas.microsoft.com/office/powerpoint/2010/main" val="2790583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57454-D71B-4831-959C-F573F79D97F2}"/>
              </a:ext>
            </a:extLst>
          </p:cNvPr>
          <p:cNvSpPr>
            <a:spLocks noGrp="1"/>
          </p:cNvSpPr>
          <p:nvPr>
            <p:ph type="title"/>
          </p:nvPr>
        </p:nvSpPr>
        <p:spPr/>
        <p:txBody>
          <a:bodyPr/>
          <a:lstStyle/>
          <a:p>
            <a:r>
              <a:rPr lang="en-US" dirty="0"/>
              <a:t>Profound ID Continued</a:t>
            </a:r>
          </a:p>
        </p:txBody>
      </p:sp>
      <p:sp>
        <p:nvSpPr>
          <p:cNvPr id="3" name="Content Placeholder 2">
            <a:extLst>
              <a:ext uri="{FF2B5EF4-FFF2-40B4-BE49-F238E27FC236}">
                <a16:creationId xmlns:a16="http://schemas.microsoft.com/office/drawing/2014/main" id="{B02EEDBD-1ACE-4392-9DCC-DED70356903E}"/>
              </a:ext>
            </a:extLst>
          </p:cNvPr>
          <p:cNvSpPr>
            <a:spLocks noGrp="1"/>
          </p:cNvSpPr>
          <p:nvPr>
            <p:ph idx="1"/>
          </p:nvPr>
        </p:nvSpPr>
        <p:spPr>
          <a:xfrm>
            <a:off x="1914144" y="1447800"/>
            <a:ext cx="9997440" cy="5135562"/>
          </a:xfrm>
        </p:spPr>
        <p:txBody>
          <a:bodyPr>
            <a:normAutofit fontScale="92500" lnSpcReduction="20000"/>
          </a:bodyPr>
          <a:lstStyle/>
          <a:p>
            <a:r>
              <a:rPr lang="en-US" dirty="0"/>
              <a:t>1 to 2 % fall here</a:t>
            </a:r>
          </a:p>
          <a:p>
            <a:r>
              <a:rPr lang="en-US" dirty="0"/>
              <a:t>May have physical limitations as well</a:t>
            </a:r>
          </a:p>
          <a:p>
            <a:r>
              <a:rPr lang="en-US" dirty="0"/>
              <a:t>Round the clock care </a:t>
            </a:r>
          </a:p>
          <a:p>
            <a:r>
              <a:rPr lang="en-US" dirty="0"/>
              <a:t>According to the new DSM-V, though, someone with severe social impairment (so severe they would fall into the moderate category, for example) may be placed in the mild category because they have an IQ of 80 or 85. So the changes in the DSM-V require mental health professionals to assess the level of impairment by weighing the IQ score against the person's ability to perform day-to-day life skills and activities. </a:t>
            </a:r>
          </a:p>
          <a:p>
            <a:pPr marL="82296" indent="0">
              <a:buNone/>
            </a:pPr>
            <a:endParaRPr lang="en-US" dirty="0"/>
          </a:p>
        </p:txBody>
      </p:sp>
    </p:spTree>
    <p:extLst>
      <p:ext uri="{BB962C8B-B14F-4D97-AF65-F5344CB8AC3E}">
        <p14:creationId xmlns:p14="http://schemas.microsoft.com/office/powerpoint/2010/main" val="1409276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59C49-0772-441B-B9B4-9D4E8AB5DCAC}"/>
              </a:ext>
            </a:extLst>
          </p:cNvPr>
          <p:cNvSpPr>
            <a:spLocks noGrp="1"/>
          </p:cNvSpPr>
          <p:nvPr>
            <p:ph type="title"/>
          </p:nvPr>
        </p:nvSpPr>
        <p:spPr/>
        <p:txBody>
          <a:bodyPr/>
          <a:lstStyle/>
          <a:p>
            <a:pPr algn="ctr"/>
            <a:r>
              <a:rPr lang="en-US" dirty="0"/>
              <a:t>Two Skill Areas Defined</a:t>
            </a:r>
          </a:p>
        </p:txBody>
      </p:sp>
      <p:sp>
        <p:nvSpPr>
          <p:cNvPr id="3" name="Content Placeholder 2">
            <a:extLst>
              <a:ext uri="{FF2B5EF4-FFF2-40B4-BE49-F238E27FC236}">
                <a16:creationId xmlns:a16="http://schemas.microsoft.com/office/drawing/2014/main" id="{6B78731E-9A22-4D69-9A6B-36E887489B26}"/>
              </a:ext>
            </a:extLst>
          </p:cNvPr>
          <p:cNvSpPr>
            <a:spLocks noGrp="1"/>
          </p:cNvSpPr>
          <p:nvPr>
            <p:ph sz="half" idx="1"/>
          </p:nvPr>
        </p:nvSpPr>
        <p:spPr>
          <a:xfrm>
            <a:off x="1914144" y="1524000"/>
            <a:ext cx="4876800" cy="5059680"/>
          </a:xfrm>
        </p:spPr>
        <p:txBody>
          <a:bodyPr>
            <a:noAutofit/>
          </a:bodyPr>
          <a:lstStyle/>
          <a:p>
            <a:pPr marL="82296" indent="0">
              <a:buNone/>
            </a:pPr>
            <a:r>
              <a:rPr lang="en-US" sz="2400" b="1" u="sng" dirty="0"/>
              <a:t>Intellectual Functioning:</a:t>
            </a:r>
          </a:p>
          <a:p>
            <a:pPr marL="82296" indent="0">
              <a:buNone/>
            </a:pPr>
            <a:r>
              <a:rPr lang="en-US" sz="2000" dirty="0"/>
              <a:t>Another term for intellectual functioning is intelligence, which refers to general mental capabilities and capacities. Skills classified in this area can be learning, reasoning, and problem solving. </a:t>
            </a:r>
          </a:p>
        </p:txBody>
      </p:sp>
      <p:sp>
        <p:nvSpPr>
          <p:cNvPr id="4" name="Content Placeholder 3">
            <a:extLst>
              <a:ext uri="{FF2B5EF4-FFF2-40B4-BE49-F238E27FC236}">
                <a16:creationId xmlns:a16="http://schemas.microsoft.com/office/drawing/2014/main" id="{4F108693-3540-48AC-898F-D96D6D08DAC1}"/>
              </a:ext>
            </a:extLst>
          </p:cNvPr>
          <p:cNvSpPr>
            <a:spLocks noGrp="1"/>
          </p:cNvSpPr>
          <p:nvPr>
            <p:ph sz="half" idx="2"/>
          </p:nvPr>
        </p:nvSpPr>
        <p:spPr>
          <a:xfrm>
            <a:off x="7034784" y="1523999"/>
            <a:ext cx="4876800" cy="5059680"/>
          </a:xfrm>
        </p:spPr>
        <p:txBody>
          <a:bodyPr>
            <a:noAutofit/>
          </a:bodyPr>
          <a:lstStyle/>
          <a:p>
            <a:pPr marL="82296" indent="0" algn="ctr">
              <a:buNone/>
            </a:pPr>
            <a:r>
              <a:rPr lang="en-US" sz="2400" b="1" u="sng" dirty="0"/>
              <a:t>Adaptive Behavior: </a:t>
            </a:r>
          </a:p>
          <a:p>
            <a:pPr marL="82296" indent="0">
              <a:buNone/>
            </a:pPr>
            <a:r>
              <a:rPr lang="en-US" sz="2000" dirty="0"/>
              <a:t>This area is the collection of conceptual, social, and practical skills often learned and performed by people in their everyday lives. Conceptual skills are taught in core content areas such as math, language arts, reading, and social studies. Practical skills are classified as self-help skills such as routines, safety, dressing, and use of a telephone. Social skills are learned over the years through social responsibility, problem solving, and following rules. </a:t>
            </a:r>
          </a:p>
        </p:txBody>
      </p:sp>
    </p:spTree>
    <p:extLst>
      <p:ext uri="{BB962C8B-B14F-4D97-AF65-F5344CB8AC3E}">
        <p14:creationId xmlns:p14="http://schemas.microsoft.com/office/powerpoint/2010/main" val="1189297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title="Title and Content Layout with Chart"/>
          <p:cNvSpPr>
            <a:spLocks noGrp="1"/>
          </p:cNvSpPr>
          <p:nvPr>
            <p:ph type="title"/>
          </p:nvPr>
        </p:nvSpPr>
        <p:spPr/>
        <p:txBody>
          <a:bodyPr/>
          <a:lstStyle/>
          <a:p>
            <a:pPr algn="ctr"/>
            <a:r>
              <a:rPr lang="en-US" dirty="0"/>
              <a:t>Determining Qualifications (DPI)</a:t>
            </a:r>
          </a:p>
        </p:txBody>
      </p:sp>
      <p:sp>
        <p:nvSpPr>
          <p:cNvPr id="3" name="Content Placeholder 2">
            <a:extLst>
              <a:ext uri="{FF2B5EF4-FFF2-40B4-BE49-F238E27FC236}">
                <a16:creationId xmlns:a16="http://schemas.microsoft.com/office/drawing/2014/main" id="{7811A35B-E91A-4A24-8977-F1C30106063C}"/>
              </a:ext>
            </a:extLst>
          </p:cNvPr>
          <p:cNvSpPr>
            <a:spLocks noGrp="1"/>
          </p:cNvSpPr>
          <p:nvPr>
            <p:ph idx="1"/>
          </p:nvPr>
        </p:nvSpPr>
        <p:spPr/>
        <p:txBody>
          <a:bodyPr/>
          <a:lstStyle/>
          <a:p>
            <a:pPr marL="82296" indent="0">
              <a:buNone/>
            </a:pPr>
            <a:r>
              <a:rPr lang="en-US" dirty="0"/>
              <a:t>In order to qualify under this category or disability DPI provides eligibility requirements that must be met in order to obtain services in the special education system. </a:t>
            </a:r>
          </a:p>
          <a:p>
            <a:pPr marL="82296" indent="0">
              <a:buNone/>
            </a:pPr>
            <a:r>
              <a:rPr lang="en-US" dirty="0"/>
              <a:t>The following slides will provide the criteria found on the eligibility worksheet, as well as, a brief explanation of what it means. </a:t>
            </a:r>
          </a:p>
        </p:txBody>
      </p:sp>
    </p:spTree>
    <p:extLst>
      <p:ext uri="{BB962C8B-B14F-4D97-AF65-F5344CB8AC3E}">
        <p14:creationId xmlns:p14="http://schemas.microsoft.com/office/powerpoint/2010/main" val="306576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2B639-13C3-41B1-B459-BD84439E0B88}"/>
              </a:ext>
            </a:extLst>
          </p:cNvPr>
          <p:cNvSpPr>
            <a:spLocks noGrp="1"/>
          </p:cNvSpPr>
          <p:nvPr>
            <p:ph type="title"/>
          </p:nvPr>
        </p:nvSpPr>
        <p:spPr/>
        <p:txBody>
          <a:bodyPr/>
          <a:lstStyle/>
          <a:p>
            <a:pPr algn="ctr"/>
            <a:r>
              <a:rPr lang="en-US" dirty="0"/>
              <a:t>Section 1: Intellectual Functioning</a:t>
            </a:r>
          </a:p>
        </p:txBody>
      </p:sp>
      <p:sp>
        <p:nvSpPr>
          <p:cNvPr id="3" name="Content Placeholder 2">
            <a:extLst>
              <a:ext uri="{FF2B5EF4-FFF2-40B4-BE49-F238E27FC236}">
                <a16:creationId xmlns:a16="http://schemas.microsoft.com/office/drawing/2014/main" id="{5F5CD568-943A-476C-918B-2BBC9EE14B48}"/>
              </a:ext>
            </a:extLst>
          </p:cNvPr>
          <p:cNvSpPr>
            <a:spLocks noGrp="1"/>
          </p:cNvSpPr>
          <p:nvPr>
            <p:ph sz="half" idx="1"/>
          </p:nvPr>
        </p:nvSpPr>
        <p:spPr/>
        <p:txBody>
          <a:bodyPr>
            <a:normAutofit fontScale="77500" lnSpcReduction="20000"/>
          </a:bodyPr>
          <a:lstStyle/>
          <a:p>
            <a:pPr marL="82296" indent="0">
              <a:buNone/>
            </a:pPr>
            <a:r>
              <a:rPr lang="en-US" b="1" u="sng" dirty="0"/>
              <a:t>Eligibility Criteria: </a:t>
            </a:r>
          </a:p>
          <a:p>
            <a:pPr marL="82296" indent="0">
              <a:buNone/>
            </a:pPr>
            <a:r>
              <a:rPr lang="en-US" dirty="0"/>
              <a:t>The child has a standard score of two or more standard deviations below the mean on at least one individually administered intelligence test that takes into account the child’s mode of communication and is developed to assess intellectual functioning using this mode. </a:t>
            </a:r>
          </a:p>
          <a:p>
            <a:pPr marL="82296" indent="0">
              <a:buNone/>
            </a:pPr>
            <a:r>
              <a:rPr lang="en-US" dirty="0"/>
              <a:t>The assessment used to qualify for this section and its findings should be listed as well. </a:t>
            </a:r>
          </a:p>
        </p:txBody>
      </p:sp>
      <p:sp>
        <p:nvSpPr>
          <p:cNvPr id="4" name="Content Placeholder 3">
            <a:extLst>
              <a:ext uri="{FF2B5EF4-FFF2-40B4-BE49-F238E27FC236}">
                <a16:creationId xmlns:a16="http://schemas.microsoft.com/office/drawing/2014/main" id="{0292210D-A3B2-4BD7-9D84-30FF8DB6BAE1}"/>
              </a:ext>
            </a:extLst>
          </p:cNvPr>
          <p:cNvSpPr>
            <a:spLocks noGrp="1"/>
          </p:cNvSpPr>
          <p:nvPr>
            <p:ph sz="half" idx="2"/>
          </p:nvPr>
        </p:nvSpPr>
        <p:spPr/>
        <p:txBody>
          <a:bodyPr>
            <a:normAutofit fontScale="77500" lnSpcReduction="20000"/>
          </a:bodyPr>
          <a:lstStyle/>
          <a:p>
            <a:pPr marL="82296" indent="0">
              <a:buNone/>
            </a:pPr>
            <a:r>
              <a:rPr lang="en-US" b="1" u="sng" dirty="0"/>
              <a:t>What does this mean? </a:t>
            </a:r>
          </a:p>
          <a:p>
            <a:pPr marL="82296" indent="0">
              <a:buNone/>
            </a:pPr>
            <a:r>
              <a:rPr lang="en-US" dirty="0"/>
              <a:t>Standard deviations and deviations below the mean are referred to scores placed on a bell curve. When looking at the test, it must be accurate in providing feedback on the child, therefore it should be administered in a child’s first language or assistive technology should be provided. Generally this can be done with IQ tests for older students. Younger students would use core content area assessments I believe to show their knowledge. </a:t>
            </a:r>
          </a:p>
        </p:txBody>
      </p:sp>
    </p:spTree>
    <p:extLst>
      <p:ext uri="{BB962C8B-B14F-4D97-AF65-F5344CB8AC3E}">
        <p14:creationId xmlns:p14="http://schemas.microsoft.com/office/powerpoint/2010/main" val="2923232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4FAA6-FDDE-47E7-9AD1-198E68595C30}"/>
              </a:ext>
            </a:extLst>
          </p:cNvPr>
          <p:cNvSpPr>
            <a:spLocks noGrp="1"/>
          </p:cNvSpPr>
          <p:nvPr>
            <p:ph type="title"/>
          </p:nvPr>
        </p:nvSpPr>
        <p:spPr/>
        <p:txBody>
          <a:bodyPr/>
          <a:lstStyle/>
          <a:p>
            <a:pPr algn="ctr"/>
            <a:r>
              <a:rPr lang="en-US" dirty="0"/>
              <a:t>Section 2: Adaptive Functioning</a:t>
            </a:r>
          </a:p>
        </p:txBody>
      </p:sp>
      <p:sp>
        <p:nvSpPr>
          <p:cNvPr id="3" name="Content Placeholder 2">
            <a:extLst>
              <a:ext uri="{FF2B5EF4-FFF2-40B4-BE49-F238E27FC236}">
                <a16:creationId xmlns:a16="http://schemas.microsoft.com/office/drawing/2014/main" id="{8F11B091-8D3D-4972-8C14-143D3691F553}"/>
              </a:ext>
            </a:extLst>
          </p:cNvPr>
          <p:cNvSpPr>
            <a:spLocks noGrp="1"/>
          </p:cNvSpPr>
          <p:nvPr>
            <p:ph sz="half" idx="1"/>
          </p:nvPr>
        </p:nvSpPr>
        <p:spPr>
          <a:xfrm>
            <a:off x="1914144" y="1253765"/>
            <a:ext cx="4876800" cy="5439265"/>
          </a:xfrm>
        </p:spPr>
        <p:txBody>
          <a:bodyPr>
            <a:normAutofit fontScale="62500" lnSpcReduction="20000"/>
          </a:bodyPr>
          <a:lstStyle/>
          <a:p>
            <a:pPr marL="82296" indent="0">
              <a:buNone/>
            </a:pPr>
            <a:r>
              <a:rPr lang="en-US" b="1" u="sng" dirty="0"/>
              <a:t>Eligibility Criteria:</a:t>
            </a:r>
          </a:p>
          <a:p>
            <a:pPr marL="82296" indent="0">
              <a:buNone/>
            </a:pPr>
            <a:r>
              <a:rPr lang="en-US" dirty="0"/>
              <a:t>The child has significant limitations in adaptive behavior as demonstrated by a standard score of two or more standard deviations below the mean on standardized or nationally normed measures in at least one of the following:  </a:t>
            </a:r>
          </a:p>
          <a:p>
            <a:pPr marL="82296" indent="0">
              <a:buNone/>
            </a:pPr>
            <a:r>
              <a:rPr lang="en-US" dirty="0"/>
              <a:t>Conceptual Skills,  </a:t>
            </a:r>
          </a:p>
          <a:p>
            <a:pPr marL="82296" indent="0">
              <a:buNone/>
            </a:pPr>
            <a:r>
              <a:rPr lang="en-US" dirty="0"/>
              <a:t>Social Adaptive Skills,  </a:t>
            </a:r>
          </a:p>
          <a:p>
            <a:pPr marL="82296" indent="0">
              <a:buNone/>
            </a:pPr>
            <a:r>
              <a:rPr lang="en-US" dirty="0"/>
              <a:t>Practical Adaptive Skills, or  </a:t>
            </a:r>
          </a:p>
          <a:p>
            <a:pPr marL="82296" indent="0">
              <a:buNone/>
            </a:pPr>
            <a:r>
              <a:rPr lang="en-US" dirty="0"/>
              <a:t>An overall composite score on a standardized measure of conceptual, social, and practical skills: </a:t>
            </a:r>
          </a:p>
          <a:p>
            <a:pPr marL="82296" indent="0">
              <a:buNone/>
            </a:pPr>
            <a:r>
              <a:rPr lang="en-US" dirty="0"/>
              <a:t>(The standardized or nationally normed measures must include interviews of the parents and observations of the child in adaptive behavior relevant to the child’s age.) </a:t>
            </a:r>
          </a:p>
          <a:p>
            <a:pPr marL="82296" indent="0">
              <a:buNone/>
            </a:pPr>
            <a:r>
              <a:rPr lang="en-US" dirty="0"/>
              <a:t>This section also requires data to be provided and what assessments were used to obtain the information. </a:t>
            </a:r>
          </a:p>
        </p:txBody>
      </p:sp>
      <p:sp>
        <p:nvSpPr>
          <p:cNvPr id="4" name="Content Placeholder 3">
            <a:extLst>
              <a:ext uri="{FF2B5EF4-FFF2-40B4-BE49-F238E27FC236}">
                <a16:creationId xmlns:a16="http://schemas.microsoft.com/office/drawing/2014/main" id="{CA44A1F4-E24A-4AD4-B9B6-6F13472AE935}"/>
              </a:ext>
            </a:extLst>
          </p:cNvPr>
          <p:cNvSpPr>
            <a:spLocks noGrp="1"/>
          </p:cNvSpPr>
          <p:nvPr>
            <p:ph sz="half" idx="2"/>
          </p:nvPr>
        </p:nvSpPr>
        <p:spPr/>
        <p:txBody>
          <a:bodyPr>
            <a:normAutofit fontScale="62500" lnSpcReduction="20000"/>
          </a:bodyPr>
          <a:lstStyle/>
          <a:p>
            <a:pPr marL="82296" indent="0">
              <a:buNone/>
            </a:pPr>
            <a:r>
              <a:rPr lang="en-US" b="1" u="sng" dirty="0"/>
              <a:t>What does this mean?</a:t>
            </a:r>
          </a:p>
          <a:p>
            <a:pPr marL="82296" indent="0">
              <a:buNone/>
            </a:pPr>
            <a:r>
              <a:rPr lang="en-US" dirty="0"/>
              <a:t>On such assessments, students who score below average on one of three of these skill areas meet the criteria for intellectual disability. </a:t>
            </a:r>
          </a:p>
          <a:p>
            <a:pPr marL="82296" indent="0">
              <a:buNone/>
            </a:pPr>
            <a:r>
              <a:rPr lang="en-US" dirty="0"/>
              <a:t>Conceptual Skills: Abstract and critical thinking skills, time, language and literacy</a:t>
            </a:r>
          </a:p>
          <a:p>
            <a:pPr marL="82296" indent="0">
              <a:buNone/>
            </a:pPr>
            <a:r>
              <a:rPr lang="en-US" dirty="0"/>
              <a:t>Social Adaptive Skills: Skills necessary to socialize and interact appropriately with others</a:t>
            </a:r>
          </a:p>
          <a:p>
            <a:pPr marL="82296" indent="0">
              <a:buNone/>
            </a:pPr>
            <a:r>
              <a:rPr lang="en-US" dirty="0"/>
              <a:t>Practical Adaptive Skills: Everyday skills necessary to survive in your environment, self-help skills, occupational skills</a:t>
            </a:r>
          </a:p>
          <a:p>
            <a:pPr marL="82296" indent="0">
              <a:buNone/>
            </a:pPr>
            <a:endParaRPr lang="en-US" dirty="0"/>
          </a:p>
        </p:txBody>
      </p:sp>
    </p:spTree>
    <p:extLst>
      <p:ext uri="{BB962C8B-B14F-4D97-AF65-F5344CB8AC3E}">
        <p14:creationId xmlns:p14="http://schemas.microsoft.com/office/powerpoint/2010/main" val="2315762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72819-8550-4846-A2D4-0A9600D52BE2}"/>
              </a:ext>
            </a:extLst>
          </p:cNvPr>
          <p:cNvSpPr>
            <a:spLocks noGrp="1"/>
          </p:cNvSpPr>
          <p:nvPr>
            <p:ph type="title"/>
          </p:nvPr>
        </p:nvSpPr>
        <p:spPr/>
        <p:txBody>
          <a:bodyPr>
            <a:normAutofit fontScale="90000"/>
          </a:bodyPr>
          <a:lstStyle/>
          <a:p>
            <a:pPr algn="ctr"/>
            <a:r>
              <a:rPr lang="en-US" dirty="0"/>
              <a:t>Section 3: Educational Performance (Ages 3-5)</a:t>
            </a:r>
          </a:p>
        </p:txBody>
      </p:sp>
      <p:sp>
        <p:nvSpPr>
          <p:cNvPr id="3" name="Content Placeholder 2">
            <a:extLst>
              <a:ext uri="{FF2B5EF4-FFF2-40B4-BE49-F238E27FC236}">
                <a16:creationId xmlns:a16="http://schemas.microsoft.com/office/drawing/2014/main" id="{2B75222D-79F8-4673-BAA3-4BE5815BA166}"/>
              </a:ext>
            </a:extLst>
          </p:cNvPr>
          <p:cNvSpPr>
            <a:spLocks noGrp="1"/>
          </p:cNvSpPr>
          <p:nvPr>
            <p:ph sz="half" idx="1"/>
          </p:nvPr>
        </p:nvSpPr>
        <p:spPr/>
        <p:txBody>
          <a:bodyPr>
            <a:normAutofit fontScale="70000" lnSpcReduction="20000"/>
          </a:bodyPr>
          <a:lstStyle/>
          <a:p>
            <a:pPr marL="82296" indent="0">
              <a:buNone/>
            </a:pPr>
            <a:r>
              <a:rPr lang="en-US" b="1" u="sng" dirty="0"/>
              <a:t>Eligibility Criteria:</a:t>
            </a:r>
          </a:p>
          <a:p>
            <a:pPr marL="82296" indent="0">
              <a:buNone/>
            </a:pPr>
            <a:r>
              <a:rPr lang="en-US" dirty="0"/>
              <a:t>The child is age 3 through 5 and has a standard score of two or more standard deviations below the mean in both of the following areas:  </a:t>
            </a:r>
          </a:p>
          <a:p>
            <a:pPr marL="82296" indent="0">
              <a:buNone/>
            </a:pPr>
            <a:endParaRPr lang="en-US" dirty="0"/>
          </a:p>
          <a:p>
            <a:pPr marL="82296" indent="0">
              <a:buNone/>
            </a:pPr>
            <a:r>
              <a:rPr lang="en-US" dirty="0"/>
              <a:t>Language Development and Communication  </a:t>
            </a:r>
          </a:p>
          <a:p>
            <a:pPr marL="82296" indent="0">
              <a:buNone/>
            </a:pPr>
            <a:endParaRPr lang="en-US" dirty="0"/>
          </a:p>
          <a:p>
            <a:pPr marL="82296" indent="0">
              <a:buNone/>
            </a:pPr>
            <a:r>
              <a:rPr lang="en-US" dirty="0"/>
              <a:t>Cognition and General Knowledge </a:t>
            </a:r>
          </a:p>
          <a:p>
            <a:pPr marL="82296" indent="0">
              <a:buNone/>
            </a:pPr>
            <a:endParaRPr lang="en-US" dirty="0"/>
          </a:p>
          <a:p>
            <a:pPr marL="82296" indent="0">
              <a:buNone/>
            </a:pPr>
            <a:r>
              <a:rPr lang="en-US" dirty="0"/>
              <a:t>Data collected must be provided with the source of the information. </a:t>
            </a:r>
          </a:p>
        </p:txBody>
      </p:sp>
      <p:sp>
        <p:nvSpPr>
          <p:cNvPr id="4" name="Content Placeholder 3">
            <a:extLst>
              <a:ext uri="{FF2B5EF4-FFF2-40B4-BE49-F238E27FC236}">
                <a16:creationId xmlns:a16="http://schemas.microsoft.com/office/drawing/2014/main" id="{C0A28A38-1483-4F11-BFB1-6BC81D9D554D}"/>
              </a:ext>
            </a:extLst>
          </p:cNvPr>
          <p:cNvSpPr>
            <a:spLocks noGrp="1"/>
          </p:cNvSpPr>
          <p:nvPr>
            <p:ph sz="half" idx="2"/>
          </p:nvPr>
        </p:nvSpPr>
        <p:spPr/>
        <p:txBody>
          <a:bodyPr>
            <a:normAutofit fontScale="70000" lnSpcReduction="20000"/>
          </a:bodyPr>
          <a:lstStyle/>
          <a:p>
            <a:pPr marL="82296" indent="0">
              <a:buNone/>
            </a:pPr>
            <a:r>
              <a:rPr lang="en-US" b="1" u="sng" dirty="0"/>
              <a:t>What does this mean?</a:t>
            </a:r>
          </a:p>
          <a:p>
            <a:pPr marL="82296" indent="0">
              <a:buNone/>
            </a:pPr>
            <a:r>
              <a:rPr lang="en-US" dirty="0"/>
              <a:t>For children ages 3 through 5, the PALS testing is a common method for obtaining pre-reading knowledge. Early childhood teachers generally use methods of observation and task collection in order to gather information on a student. However, when they are concerned about their language often times an Speech Language Pathologist is needed to determine a delay or discrepancy in their development. Looking at cognition and general knowledge simple worksheet evaluations and milestone assessments can be done to determine this knowledge.</a:t>
            </a:r>
          </a:p>
        </p:txBody>
      </p:sp>
    </p:spTree>
    <p:extLst>
      <p:ext uri="{BB962C8B-B14F-4D97-AF65-F5344CB8AC3E}">
        <p14:creationId xmlns:p14="http://schemas.microsoft.com/office/powerpoint/2010/main" val="2346049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CC4A1-FFA7-4880-B71C-A03E1F182B18}"/>
              </a:ext>
            </a:extLst>
          </p:cNvPr>
          <p:cNvSpPr>
            <a:spLocks noGrp="1"/>
          </p:cNvSpPr>
          <p:nvPr>
            <p:ph type="title"/>
          </p:nvPr>
        </p:nvSpPr>
        <p:spPr/>
        <p:txBody>
          <a:bodyPr>
            <a:normAutofit fontScale="90000"/>
          </a:bodyPr>
          <a:lstStyle/>
          <a:p>
            <a:pPr algn="ctr"/>
            <a:r>
              <a:rPr lang="en-US" dirty="0"/>
              <a:t>Section 3: Educational Performance (Ages 6-21)</a:t>
            </a:r>
          </a:p>
        </p:txBody>
      </p:sp>
      <p:sp>
        <p:nvSpPr>
          <p:cNvPr id="3" name="Content Placeholder 2">
            <a:extLst>
              <a:ext uri="{FF2B5EF4-FFF2-40B4-BE49-F238E27FC236}">
                <a16:creationId xmlns:a16="http://schemas.microsoft.com/office/drawing/2014/main" id="{D3656A5A-7577-4C8F-864D-0927F8992070}"/>
              </a:ext>
            </a:extLst>
          </p:cNvPr>
          <p:cNvSpPr>
            <a:spLocks noGrp="1"/>
          </p:cNvSpPr>
          <p:nvPr>
            <p:ph sz="half" idx="1"/>
          </p:nvPr>
        </p:nvSpPr>
        <p:spPr>
          <a:xfrm>
            <a:off x="1914144" y="1524000"/>
            <a:ext cx="4876800" cy="5197310"/>
          </a:xfrm>
        </p:spPr>
        <p:txBody>
          <a:bodyPr>
            <a:normAutofit fontScale="55000" lnSpcReduction="20000"/>
          </a:bodyPr>
          <a:lstStyle/>
          <a:p>
            <a:pPr marL="82296" indent="0">
              <a:buNone/>
            </a:pPr>
            <a:r>
              <a:rPr lang="en-US" b="1" u="sng" dirty="0"/>
              <a:t>Eligibility Criteria:</a:t>
            </a:r>
          </a:p>
          <a:p>
            <a:pPr marL="82296" indent="0">
              <a:buNone/>
            </a:pPr>
            <a:r>
              <a:rPr lang="en-US" dirty="0"/>
              <a:t>The child is age 6 to 21 and has a standard score of two or more standard deviations below the mean in all of the following areas.  </a:t>
            </a:r>
          </a:p>
          <a:p>
            <a:pPr marL="82296" indent="0">
              <a:buNone/>
            </a:pPr>
            <a:endParaRPr lang="en-US" dirty="0"/>
          </a:p>
          <a:p>
            <a:pPr marL="82296" indent="0">
              <a:buNone/>
            </a:pPr>
            <a:r>
              <a:rPr lang="en-US" dirty="0"/>
              <a:t>Written Language  </a:t>
            </a:r>
          </a:p>
          <a:p>
            <a:pPr marL="82296" indent="0">
              <a:buNone/>
            </a:pPr>
            <a:r>
              <a:rPr lang="en-US" dirty="0"/>
              <a:t>Reading  </a:t>
            </a:r>
          </a:p>
          <a:p>
            <a:pPr marL="82296" indent="0">
              <a:buNone/>
            </a:pPr>
            <a:r>
              <a:rPr lang="en-US" dirty="0"/>
              <a:t>Mathematics</a:t>
            </a:r>
          </a:p>
          <a:p>
            <a:pPr marL="82296" indent="0">
              <a:buNone/>
            </a:pPr>
            <a:endParaRPr lang="en-US" dirty="0"/>
          </a:p>
          <a:p>
            <a:pPr marL="82296" indent="0">
              <a:buNone/>
            </a:pPr>
            <a:r>
              <a:rPr lang="en-US" dirty="0"/>
              <a:t>-or-</a:t>
            </a:r>
          </a:p>
          <a:p>
            <a:pPr marL="82296" indent="0">
              <a:buNone/>
            </a:pPr>
            <a:endParaRPr lang="en-US" dirty="0"/>
          </a:p>
          <a:p>
            <a:pPr marL="82296" indent="0">
              <a:buNone/>
            </a:pPr>
            <a:r>
              <a:rPr lang="en-US" dirty="0"/>
              <a:t>Educational Performance could not be assessed in the above manner due to functioning level or age (for ages 3 to 5 or 6 to 21), and a standardized developmental scale or body of evidence was used. </a:t>
            </a:r>
          </a:p>
          <a:p>
            <a:pPr marL="82296" indent="0">
              <a:buNone/>
            </a:pPr>
            <a:endParaRPr lang="en-US" dirty="0"/>
          </a:p>
          <a:p>
            <a:pPr marL="82296" indent="0">
              <a:buNone/>
            </a:pPr>
            <a:r>
              <a:rPr lang="en-US" dirty="0"/>
              <a:t>Data used to support eligibility must be provided.  </a:t>
            </a:r>
          </a:p>
        </p:txBody>
      </p:sp>
      <p:sp>
        <p:nvSpPr>
          <p:cNvPr id="4" name="Content Placeholder 3">
            <a:extLst>
              <a:ext uri="{FF2B5EF4-FFF2-40B4-BE49-F238E27FC236}">
                <a16:creationId xmlns:a16="http://schemas.microsoft.com/office/drawing/2014/main" id="{F1C1DEDD-E20A-48BA-8489-55E4D75B84AE}"/>
              </a:ext>
            </a:extLst>
          </p:cNvPr>
          <p:cNvSpPr>
            <a:spLocks noGrp="1"/>
          </p:cNvSpPr>
          <p:nvPr>
            <p:ph sz="half" idx="2"/>
          </p:nvPr>
        </p:nvSpPr>
        <p:spPr>
          <a:xfrm>
            <a:off x="7034784" y="1523999"/>
            <a:ext cx="4876800" cy="5197311"/>
          </a:xfrm>
        </p:spPr>
        <p:txBody>
          <a:bodyPr>
            <a:normAutofit fontScale="55000" lnSpcReduction="20000"/>
          </a:bodyPr>
          <a:lstStyle/>
          <a:p>
            <a:pPr marL="82296" indent="0">
              <a:buNone/>
            </a:pPr>
            <a:r>
              <a:rPr lang="en-US" b="1" u="sng" dirty="0"/>
              <a:t>What does this mean?</a:t>
            </a:r>
            <a:endParaRPr lang="en-US" dirty="0"/>
          </a:p>
          <a:p>
            <a:pPr marL="82296" indent="0">
              <a:buNone/>
            </a:pPr>
            <a:r>
              <a:rPr lang="en-US" dirty="0"/>
              <a:t>For these ages, standardized tests can be used to determine educational performance. Throughout a student’s time in school, they are provided with core content assessments, as well as, standardized assessments. Both provide information on areas where a student may be below the mean, but they must be norm referenced in order to be accurate.</a:t>
            </a:r>
          </a:p>
        </p:txBody>
      </p:sp>
    </p:spTree>
    <p:extLst>
      <p:ext uri="{BB962C8B-B14F-4D97-AF65-F5344CB8AC3E}">
        <p14:creationId xmlns:p14="http://schemas.microsoft.com/office/powerpoint/2010/main" val="399410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How does this affect students in the Third Grade? </a:t>
            </a:r>
          </a:p>
        </p:txBody>
      </p:sp>
      <p:sp>
        <p:nvSpPr>
          <p:cNvPr id="5" name="Content Placeholder 4">
            <a:extLst>
              <a:ext uri="{FF2B5EF4-FFF2-40B4-BE49-F238E27FC236}">
                <a16:creationId xmlns:a16="http://schemas.microsoft.com/office/drawing/2014/main" id="{6D822CBD-4F8C-4A32-9526-F8EBFF484378}"/>
              </a:ext>
            </a:extLst>
          </p:cNvPr>
          <p:cNvSpPr>
            <a:spLocks noGrp="1"/>
          </p:cNvSpPr>
          <p:nvPr>
            <p:ph idx="1"/>
          </p:nvPr>
        </p:nvSpPr>
        <p:spPr>
          <a:xfrm>
            <a:off x="1574276" y="1828800"/>
            <a:ext cx="10337308" cy="4920792"/>
          </a:xfrm>
        </p:spPr>
        <p:txBody>
          <a:bodyPr>
            <a:normAutofit fontScale="92500" lnSpcReduction="20000"/>
          </a:bodyPr>
          <a:lstStyle/>
          <a:p>
            <a:r>
              <a:rPr lang="en-US" dirty="0"/>
              <a:t>Difficulty with understanding new information.</a:t>
            </a:r>
          </a:p>
          <a:p>
            <a:r>
              <a:rPr lang="en-US" dirty="0"/>
              <a:t>Difficulty with social and communication skills. </a:t>
            </a:r>
          </a:p>
          <a:p>
            <a:r>
              <a:rPr lang="en-US" dirty="0"/>
              <a:t>Slow cognitive processing time. </a:t>
            </a:r>
          </a:p>
          <a:p>
            <a:r>
              <a:rPr lang="en-US" dirty="0"/>
              <a:t>Difficulties comprehending abstract concepts.</a:t>
            </a:r>
          </a:p>
          <a:p>
            <a:r>
              <a:rPr lang="en-US" dirty="0"/>
              <a:t>These are just a few examples of the struggles a student with ID will face on a daily basis. This can lead to being bullied, low scores, frustration or outbursts, and unable to participate in a general education classroom based on severity. The affects of ID on a student varies based on their severity level and the plan on which their teachers follow to provide services to the student. </a:t>
            </a:r>
          </a:p>
        </p:txBody>
      </p:sp>
    </p:spTree>
    <p:extLst>
      <p:ext uri="{BB962C8B-B14F-4D97-AF65-F5344CB8AC3E}">
        <p14:creationId xmlns:p14="http://schemas.microsoft.com/office/powerpoint/2010/main" val="865835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Typical Goals Based on Impact</a:t>
            </a:r>
          </a:p>
        </p:txBody>
      </p:sp>
      <p:sp>
        <p:nvSpPr>
          <p:cNvPr id="10" name="Content Placeholder 9"/>
          <p:cNvSpPr>
            <a:spLocks noGrp="1"/>
          </p:cNvSpPr>
          <p:nvPr>
            <p:ph idx="1"/>
          </p:nvPr>
        </p:nvSpPr>
        <p:spPr>
          <a:xfrm>
            <a:off x="1914144" y="1447799"/>
            <a:ext cx="9997440" cy="5245231"/>
          </a:xfrm>
        </p:spPr>
        <p:txBody>
          <a:bodyPr>
            <a:normAutofit fontScale="92500" lnSpcReduction="20000"/>
          </a:bodyPr>
          <a:lstStyle/>
          <a:p>
            <a:pPr marL="82296" indent="0">
              <a:buNone/>
            </a:pPr>
            <a:r>
              <a:rPr lang="en-US" dirty="0"/>
              <a:t>Typical goals for a student categorized as having an intellectual disability are based around academic, social, and life skills. These skills should be taught in the environment in which they will be used most. For example, telling time using a watch so they can make it to the bus on time. Or counting money to pay for lunch. These tasks should be accomplished in areas where they make the most sense, and once the skill is mastered then a new environment may be taught in for each skill. Generalization of tasks that help with independence is a big and vague goal, but can be specifically designed towards a student’s needs. </a:t>
            </a:r>
          </a:p>
        </p:txBody>
      </p:sp>
    </p:spTree>
    <p:extLst>
      <p:ext uri="{BB962C8B-B14F-4D97-AF65-F5344CB8AC3E}">
        <p14:creationId xmlns:p14="http://schemas.microsoft.com/office/powerpoint/2010/main" val="679128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1AE96-57CB-4C3A-9AE9-7C27B60316F7}"/>
              </a:ext>
            </a:extLst>
          </p:cNvPr>
          <p:cNvSpPr>
            <a:spLocks noGrp="1"/>
          </p:cNvSpPr>
          <p:nvPr>
            <p:ph type="title"/>
          </p:nvPr>
        </p:nvSpPr>
        <p:spPr/>
        <p:txBody>
          <a:bodyPr/>
          <a:lstStyle/>
          <a:p>
            <a:pPr algn="ctr"/>
            <a:r>
              <a:rPr lang="en-US" dirty="0"/>
              <a:t>Services Provided</a:t>
            </a:r>
          </a:p>
        </p:txBody>
      </p:sp>
      <p:sp>
        <p:nvSpPr>
          <p:cNvPr id="5" name="Content Placeholder 4">
            <a:extLst>
              <a:ext uri="{FF2B5EF4-FFF2-40B4-BE49-F238E27FC236}">
                <a16:creationId xmlns:a16="http://schemas.microsoft.com/office/drawing/2014/main" id="{802CD51F-B92D-42BD-B22C-0F107FC0401B}"/>
              </a:ext>
            </a:extLst>
          </p:cNvPr>
          <p:cNvSpPr>
            <a:spLocks noGrp="1"/>
          </p:cNvSpPr>
          <p:nvPr>
            <p:ph idx="1"/>
          </p:nvPr>
        </p:nvSpPr>
        <p:spPr>
          <a:xfrm>
            <a:off x="1914144" y="1447800"/>
            <a:ext cx="9997440" cy="5135562"/>
          </a:xfrm>
        </p:spPr>
        <p:txBody>
          <a:bodyPr>
            <a:normAutofit fontScale="85000" lnSpcReduction="20000"/>
          </a:bodyPr>
          <a:lstStyle/>
          <a:p>
            <a:pPr marL="82296" indent="0">
              <a:buNone/>
            </a:pPr>
            <a:r>
              <a:rPr lang="en-US" dirty="0"/>
              <a:t>Students are provided an education in their least restrictive environment using a range of education program options according to the individual needs of each student. The IEP team must decide what the least restrictive environment is for each student in order to put into place a successful program for them. There are two types of standards used to teach students with and intellectual disability. The first is the Wisconsin Model Academic Standards in which adaptations and modifications must be provided, as seen fit by the IEP team. The second is using the Wisconsin Essential Elements. Guidance is provided on the DPI website for determining participation in the general education standards an curriculum. The IEP team’s job is to decide which set of standards are most appropriate for the student. </a:t>
            </a:r>
          </a:p>
        </p:txBody>
      </p:sp>
    </p:spTree>
    <p:extLst>
      <p:ext uri="{BB962C8B-B14F-4D97-AF65-F5344CB8AC3E}">
        <p14:creationId xmlns:p14="http://schemas.microsoft.com/office/powerpoint/2010/main" val="2806621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algn="ctr"/>
            <a:r>
              <a:rPr lang="en-US" dirty="0"/>
              <a:t>General Information</a:t>
            </a:r>
          </a:p>
        </p:txBody>
      </p:sp>
      <p:sp>
        <p:nvSpPr>
          <p:cNvPr id="14" name="Content Placeholder 13"/>
          <p:cNvSpPr>
            <a:spLocks noGrp="1"/>
          </p:cNvSpPr>
          <p:nvPr>
            <p:ph idx="1"/>
          </p:nvPr>
        </p:nvSpPr>
        <p:spPr>
          <a:xfrm>
            <a:off x="1914144" y="1447800"/>
            <a:ext cx="9997440" cy="5135562"/>
          </a:xfrm>
        </p:spPr>
        <p:txBody>
          <a:bodyPr>
            <a:normAutofit fontScale="92500" lnSpcReduction="10000"/>
          </a:bodyPr>
          <a:lstStyle/>
          <a:p>
            <a:pPr marL="82296" lvl="0" indent="0">
              <a:buNone/>
            </a:pPr>
            <a:r>
              <a:rPr lang="en-US" dirty="0"/>
              <a:t>There are two main factors in understanding intellectual disabilities. These are limitations in intellectual functioning as well as adaptive behavior. Between the two skills, they cover many everyday social, conceptual and practical skills learned prior to age 18. Generally the onset of this disability it seen during the developmental years, which in the U.S is categorized as birth to 18 years of age. Not only are there two areas to focus on when determining eligibility, but there are levels of severity as well. The levels of severity are mild, moderate, severe and profound intellectual disability. </a:t>
            </a:r>
          </a:p>
        </p:txBody>
      </p:sp>
    </p:spTree>
    <p:extLst>
      <p:ext uri="{BB962C8B-B14F-4D97-AF65-F5344CB8AC3E}">
        <p14:creationId xmlns:p14="http://schemas.microsoft.com/office/powerpoint/2010/main" val="881956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BDC82-BE00-481D-99E7-4CFB0691F80E}"/>
              </a:ext>
            </a:extLst>
          </p:cNvPr>
          <p:cNvSpPr>
            <a:spLocks noGrp="1"/>
          </p:cNvSpPr>
          <p:nvPr>
            <p:ph type="title"/>
          </p:nvPr>
        </p:nvSpPr>
        <p:spPr>
          <a:xfrm>
            <a:off x="1451728" y="274320"/>
            <a:ext cx="10459856" cy="1143000"/>
          </a:xfrm>
        </p:spPr>
        <p:txBody>
          <a:bodyPr>
            <a:normAutofit/>
          </a:bodyPr>
          <a:lstStyle/>
          <a:p>
            <a:pPr algn="ctr"/>
            <a:r>
              <a:rPr lang="en-US" dirty="0"/>
              <a:t>Helpful Strategies to Use in Classrooms</a:t>
            </a:r>
          </a:p>
        </p:txBody>
      </p:sp>
      <p:sp>
        <p:nvSpPr>
          <p:cNvPr id="3" name="Content Placeholder 2">
            <a:extLst>
              <a:ext uri="{FF2B5EF4-FFF2-40B4-BE49-F238E27FC236}">
                <a16:creationId xmlns:a16="http://schemas.microsoft.com/office/drawing/2014/main" id="{B70D5468-87E3-46F3-8C49-62E6EA3CCE6B}"/>
              </a:ext>
            </a:extLst>
          </p:cNvPr>
          <p:cNvSpPr>
            <a:spLocks noGrp="1"/>
          </p:cNvSpPr>
          <p:nvPr>
            <p:ph sz="half" idx="1"/>
          </p:nvPr>
        </p:nvSpPr>
        <p:spPr>
          <a:xfrm>
            <a:off x="1914144" y="1524000"/>
            <a:ext cx="4876800" cy="5159604"/>
          </a:xfrm>
        </p:spPr>
        <p:txBody>
          <a:bodyPr>
            <a:normAutofit/>
          </a:bodyPr>
          <a:lstStyle/>
          <a:p>
            <a:pPr marL="82296" indent="0">
              <a:buNone/>
            </a:pPr>
            <a:r>
              <a:rPr lang="en-US" b="1" u="sng" dirty="0"/>
              <a:t>Regular Education:</a:t>
            </a:r>
          </a:p>
          <a:p>
            <a:pPr marL="82296" indent="0">
              <a:buNone/>
            </a:pPr>
            <a:r>
              <a:rPr lang="en-US" dirty="0"/>
              <a:t>Plan B- problem solving with the student.</a:t>
            </a:r>
          </a:p>
          <a:p>
            <a:pPr marL="82296" indent="0">
              <a:buNone/>
            </a:pPr>
            <a:r>
              <a:rPr lang="en-US" dirty="0"/>
              <a:t>Direct Instruction- core content knowledge</a:t>
            </a:r>
          </a:p>
          <a:p>
            <a:pPr marL="82296" indent="0">
              <a:buNone/>
            </a:pPr>
            <a:r>
              <a:rPr lang="en-US" dirty="0"/>
              <a:t>Interests- tie interests into reading and writing activities</a:t>
            </a:r>
          </a:p>
          <a:p>
            <a:pPr marL="82296" indent="0">
              <a:buNone/>
            </a:pPr>
            <a:r>
              <a:rPr lang="en-US" dirty="0"/>
              <a:t>Task Analysis- break tasks down into step by step parts</a:t>
            </a:r>
          </a:p>
        </p:txBody>
      </p:sp>
      <p:sp>
        <p:nvSpPr>
          <p:cNvPr id="4" name="Content Placeholder 3">
            <a:extLst>
              <a:ext uri="{FF2B5EF4-FFF2-40B4-BE49-F238E27FC236}">
                <a16:creationId xmlns:a16="http://schemas.microsoft.com/office/drawing/2014/main" id="{86B05E9B-C9AC-4AD7-890C-339EDADB3030}"/>
              </a:ext>
            </a:extLst>
          </p:cNvPr>
          <p:cNvSpPr>
            <a:spLocks noGrp="1"/>
          </p:cNvSpPr>
          <p:nvPr>
            <p:ph sz="half" idx="2"/>
          </p:nvPr>
        </p:nvSpPr>
        <p:spPr>
          <a:xfrm>
            <a:off x="7034784" y="1524000"/>
            <a:ext cx="4876800" cy="5159604"/>
          </a:xfrm>
        </p:spPr>
        <p:txBody>
          <a:bodyPr>
            <a:normAutofit/>
          </a:bodyPr>
          <a:lstStyle/>
          <a:p>
            <a:pPr marL="82296" indent="0">
              <a:buNone/>
            </a:pPr>
            <a:r>
              <a:rPr lang="en-US" b="1" u="sng" dirty="0"/>
              <a:t>Special Education:</a:t>
            </a:r>
          </a:p>
          <a:p>
            <a:pPr marL="82296" indent="0">
              <a:buNone/>
            </a:pPr>
            <a:r>
              <a:rPr lang="en-US" dirty="0"/>
              <a:t>Direct Instruction- life skills</a:t>
            </a:r>
          </a:p>
          <a:p>
            <a:pPr marL="82296" indent="0">
              <a:buNone/>
            </a:pPr>
            <a:r>
              <a:rPr lang="en-US" dirty="0"/>
              <a:t>Environmentally Appropriate Teaching- teach the skill where they will be using it most </a:t>
            </a:r>
          </a:p>
        </p:txBody>
      </p:sp>
    </p:spTree>
    <p:extLst>
      <p:ext uri="{BB962C8B-B14F-4D97-AF65-F5344CB8AC3E}">
        <p14:creationId xmlns:p14="http://schemas.microsoft.com/office/powerpoint/2010/main" val="207778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91F04-E0B8-4BB7-B679-9F545D487E55}"/>
              </a:ext>
            </a:extLst>
          </p:cNvPr>
          <p:cNvSpPr>
            <a:spLocks noGrp="1"/>
          </p:cNvSpPr>
          <p:nvPr>
            <p:ph type="title"/>
          </p:nvPr>
        </p:nvSpPr>
        <p:spPr/>
        <p:txBody>
          <a:bodyPr/>
          <a:lstStyle/>
          <a:p>
            <a:pPr algn="ctr"/>
            <a:r>
              <a:rPr lang="en-US" dirty="0"/>
              <a:t>Strategies to Use from Text</a:t>
            </a:r>
          </a:p>
        </p:txBody>
      </p:sp>
      <p:sp>
        <p:nvSpPr>
          <p:cNvPr id="3" name="Content Placeholder 2">
            <a:extLst>
              <a:ext uri="{FF2B5EF4-FFF2-40B4-BE49-F238E27FC236}">
                <a16:creationId xmlns:a16="http://schemas.microsoft.com/office/drawing/2014/main" id="{A2FE09B2-1BF9-435C-ABA5-348586CD2A91}"/>
              </a:ext>
            </a:extLst>
          </p:cNvPr>
          <p:cNvSpPr>
            <a:spLocks noGrp="1"/>
          </p:cNvSpPr>
          <p:nvPr>
            <p:ph sz="half" idx="1"/>
          </p:nvPr>
        </p:nvSpPr>
        <p:spPr>
          <a:xfrm>
            <a:off x="1914144" y="1225485"/>
            <a:ext cx="4876800" cy="4961955"/>
          </a:xfrm>
        </p:spPr>
        <p:txBody>
          <a:bodyPr>
            <a:normAutofit fontScale="85000" lnSpcReduction="20000"/>
          </a:bodyPr>
          <a:lstStyle/>
          <a:p>
            <a:pPr marL="82296" indent="0">
              <a:buNone/>
            </a:pPr>
            <a:r>
              <a:rPr lang="en-US" b="1" u="sng" dirty="0"/>
              <a:t>Lost at School:</a:t>
            </a:r>
          </a:p>
          <a:p>
            <a:pPr marL="82296" indent="0">
              <a:buNone/>
            </a:pPr>
            <a:r>
              <a:rPr lang="en-US" dirty="0"/>
              <a:t>Plan B- problem solving with the entire class. This allows the students to see on a larger scale how working together can solve problems, as well as, individually. </a:t>
            </a:r>
          </a:p>
        </p:txBody>
      </p:sp>
      <p:sp>
        <p:nvSpPr>
          <p:cNvPr id="4" name="Content Placeholder 3">
            <a:extLst>
              <a:ext uri="{FF2B5EF4-FFF2-40B4-BE49-F238E27FC236}">
                <a16:creationId xmlns:a16="http://schemas.microsoft.com/office/drawing/2014/main" id="{7C20F40F-B5E2-46C0-8219-E027E5A2F740}"/>
              </a:ext>
            </a:extLst>
          </p:cNvPr>
          <p:cNvSpPr>
            <a:spLocks noGrp="1"/>
          </p:cNvSpPr>
          <p:nvPr>
            <p:ph sz="half" idx="2"/>
          </p:nvPr>
        </p:nvSpPr>
        <p:spPr>
          <a:xfrm>
            <a:off x="7034784" y="1225485"/>
            <a:ext cx="4876800" cy="5542959"/>
          </a:xfrm>
        </p:spPr>
        <p:txBody>
          <a:bodyPr>
            <a:normAutofit fontScale="85000" lnSpcReduction="20000"/>
          </a:bodyPr>
          <a:lstStyle/>
          <a:p>
            <a:pPr marL="82296" indent="0">
              <a:buNone/>
            </a:pPr>
            <a:r>
              <a:rPr lang="en-US" b="1" u="sng" dirty="0"/>
              <a:t>The Art and Science of Teaching:</a:t>
            </a:r>
          </a:p>
          <a:p>
            <a:pPr marL="82296" indent="0">
              <a:buNone/>
            </a:pPr>
            <a:r>
              <a:rPr lang="en-US" dirty="0"/>
              <a:t>In chapter 5 of this text there are different stimulus examples used to engage students in knowledge and activities. The strategy I found to be most helpful for this type of learner was the first action step, using games that focus on academic content. This is a way to hopefully engage students with ID in learning information in a fun and interactive way. They can either fully participate, or sit back and watch while learning. </a:t>
            </a:r>
          </a:p>
        </p:txBody>
      </p:sp>
    </p:spTree>
    <p:extLst>
      <p:ext uri="{BB962C8B-B14F-4D97-AF65-F5344CB8AC3E}">
        <p14:creationId xmlns:p14="http://schemas.microsoft.com/office/powerpoint/2010/main" val="2451477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BA46F0C-E677-4A4B-8997-25E67F9C880F}"/>
              </a:ext>
            </a:extLst>
          </p:cNvPr>
          <p:cNvSpPr>
            <a:spLocks noGrp="1"/>
          </p:cNvSpPr>
          <p:nvPr>
            <p:ph type="title"/>
          </p:nvPr>
        </p:nvSpPr>
        <p:spPr>
          <a:xfrm>
            <a:off x="1932998" y="0"/>
            <a:ext cx="9997440" cy="1143000"/>
          </a:xfrm>
        </p:spPr>
        <p:txBody>
          <a:bodyPr/>
          <a:lstStyle/>
          <a:p>
            <a:pPr algn="ctr"/>
            <a:r>
              <a:rPr lang="en-US" dirty="0"/>
              <a:t>Citations</a:t>
            </a:r>
          </a:p>
        </p:txBody>
      </p:sp>
      <p:sp>
        <p:nvSpPr>
          <p:cNvPr id="6" name="Content Placeholder 5">
            <a:extLst>
              <a:ext uri="{FF2B5EF4-FFF2-40B4-BE49-F238E27FC236}">
                <a16:creationId xmlns:a16="http://schemas.microsoft.com/office/drawing/2014/main" id="{82D5CDA6-B608-4F36-9485-4C1498EA5625}"/>
              </a:ext>
            </a:extLst>
          </p:cNvPr>
          <p:cNvSpPr>
            <a:spLocks noGrp="1"/>
          </p:cNvSpPr>
          <p:nvPr>
            <p:ph idx="1"/>
          </p:nvPr>
        </p:nvSpPr>
        <p:spPr>
          <a:xfrm>
            <a:off x="1586845" y="1640263"/>
            <a:ext cx="10605155" cy="5128183"/>
          </a:xfrm>
        </p:spPr>
        <p:txBody>
          <a:bodyPr>
            <a:normAutofit fontScale="70000" lnSpcReduction="20000"/>
          </a:bodyPr>
          <a:lstStyle/>
          <a:p>
            <a:pPr marL="82296" indent="-457200">
              <a:buNone/>
            </a:pPr>
            <a:r>
              <a:rPr lang="en-US" dirty="0"/>
              <a:t>Greene, R. W. (2014). Lost at School: Why our kids with behavioral challenges are falling through the cracks and how we can help them. New York: Scribner. </a:t>
            </a:r>
          </a:p>
          <a:p>
            <a:pPr marL="82296" indent="-457200">
              <a:buNone/>
            </a:pPr>
            <a:r>
              <a:rPr lang="en-US" dirty="0"/>
              <a:t>Intellectual Disabilities. (n.d.). Retrieved from </a:t>
            </a:r>
            <a:r>
              <a:rPr lang="en-US" dirty="0">
                <a:hlinkClick r:id="rId2"/>
              </a:rPr>
              <a:t>http://www.projectidealonline.org/v/intellectual-disabilities/</a:t>
            </a:r>
            <a:r>
              <a:rPr lang="en-US" dirty="0"/>
              <a:t> </a:t>
            </a:r>
          </a:p>
          <a:p>
            <a:pPr marL="82296" indent="-457200">
              <a:buNone/>
            </a:pPr>
            <a:r>
              <a:rPr lang="en-US" dirty="0"/>
              <a:t>Intellectual Disability. (n.d.). Retrieved from </a:t>
            </a:r>
            <a:r>
              <a:rPr lang="en-US" dirty="0">
                <a:hlinkClick r:id="rId3"/>
              </a:rPr>
              <a:t>https://www.adcet.edu.au/inclusive-teaching/specific-disabilities/intellectual-disability/</a:t>
            </a:r>
            <a:endParaRPr lang="en-US" dirty="0"/>
          </a:p>
          <a:p>
            <a:pPr marL="82296" indent="-457200">
              <a:buNone/>
            </a:pPr>
            <a:r>
              <a:rPr lang="en-US" dirty="0"/>
              <a:t>Marzano, R. J. (2010). The Art and Science of Teaching: A comprehensive framework for effective instruction. Alexandria, VA: Association for Supervision and Curriculum Development. </a:t>
            </a:r>
          </a:p>
          <a:p>
            <a:pPr marL="82296" indent="-457200">
              <a:buNone/>
            </a:pPr>
            <a:r>
              <a:rPr lang="en-US" dirty="0"/>
              <a:t>S. (2014, May 21). Mild, Moderate, Severe Intellectual Disability Differences. Retrieved June 17, 2018, from </a:t>
            </a:r>
            <a:r>
              <a:rPr lang="en-US" dirty="0">
                <a:hlinkClick r:id="rId4"/>
              </a:rPr>
              <a:t>https://www.healthyplace.com/neurodevelopmental-disorders/intellectual-disability/mild-moderate-severe-intellectual-disability-differences</a:t>
            </a:r>
            <a:r>
              <a:rPr lang="en-US" dirty="0"/>
              <a:t> </a:t>
            </a:r>
          </a:p>
          <a:p>
            <a:pPr marL="82296" indent="-457200">
              <a:buNone/>
            </a:pPr>
            <a:r>
              <a:rPr lang="en-US" dirty="0"/>
              <a:t>Services for Children with Intellectual Disabilities. (2018, February 20). Retrieved from </a:t>
            </a:r>
            <a:r>
              <a:rPr lang="en-US" dirty="0">
                <a:hlinkClick r:id="rId5"/>
              </a:rPr>
              <a:t>https://dpi.wi.gov/sped/program/intellectual-disabilities</a:t>
            </a:r>
            <a:r>
              <a:rPr lang="en-US" dirty="0"/>
              <a:t> </a:t>
            </a:r>
          </a:p>
          <a:p>
            <a:pPr marL="82296" indent="0">
              <a:buNone/>
            </a:pPr>
            <a:endParaRPr lang="en-US" dirty="0"/>
          </a:p>
          <a:p>
            <a:endParaRPr lang="en-US" dirty="0"/>
          </a:p>
        </p:txBody>
      </p:sp>
    </p:spTree>
    <p:extLst>
      <p:ext uri="{BB962C8B-B14F-4D97-AF65-F5344CB8AC3E}">
        <p14:creationId xmlns:p14="http://schemas.microsoft.com/office/powerpoint/2010/main" val="2552433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A1C26-2BF0-4DD8-B7B3-7DD6175CAFE7}"/>
              </a:ext>
            </a:extLst>
          </p:cNvPr>
          <p:cNvSpPr>
            <a:spLocks noGrp="1"/>
          </p:cNvSpPr>
          <p:nvPr>
            <p:ph type="title"/>
          </p:nvPr>
        </p:nvSpPr>
        <p:spPr/>
        <p:txBody>
          <a:bodyPr/>
          <a:lstStyle/>
          <a:p>
            <a:pPr algn="ctr"/>
            <a:r>
              <a:rPr lang="en-US" dirty="0"/>
              <a:t>Mild ID Characteristics</a:t>
            </a:r>
          </a:p>
        </p:txBody>
      </p:sp>
      <p:sp>
        <p:nvSpPr>
          <p:cNvPr id="3" name="Content Placeholder 2">
            <a:extLst>
              <a:ext uri="{FF2B5EF4-FFF2-40B4-BE49-F238E27FC236}">
                <a16:creationId xmlns:a16="http://schemas.microsoft.com/office/drawing/2014/main" id="{A66E6271-FAE0-45FC-9B38-6CD08F249C52}"/>
              </a:ext>
            </a:extLst>
          </p:cNvPr>
          <p:cNvSpPr>
            <a:spLocks noGrp="1"/>
          </p:cNvSpPr>
          <p:nvPr>
            <p:ph idx="1"/>
          </p:nvPr>
        </p:nvSpPr>
        <p:spPr>
          <a:xfrm>
            <a:off x="1914144" y="1447800"/>
            <a:ext cx="9997440" cy="5330072"/>
          </a:xfrm>
        </p:spPr>
        <p:txBody>
          <a:bodyPr>
            <a:normAutofit/>
          </a:bodyPr>
          <a:lstStyle/>
          <a:p>
            <a:r>
              <a:rPr lang="en-US" sz="4000" dirty="0"/>
              <a:t>IQ 50 to 70</a:t>
            </a:r>
          </a:p>
          <a:p>
            <a:r>
              <a:rPr lang="en-US" sz="4000" dirty="0"/>
              <a:t>Slower than typical in all developmental areas</a:t>
            </a:r>
          </a:p>
          <a:p>
            <a:r>
              <a:rPr lang="en-US" sz="4000" dirty="0"/>
              <a:t>No unusual physical characteristics</a:t>
            </a:r>
          </a:p>
          <a:p>
            <a:r>
              <a:rPr lang="en-US" sz="4000" dirty="0"/>
              <a:t>Able to learn practical life skills</a:t>
            </a:r>
          </a:p>
          <a:p>
            <a:r>
              <a:rPr lang="en-US" sz="4000" dirty="0"/>
              <a:t>Attains reading and math skills up to grade levels 3 to 6</a:t>
            </a:r>
          </a:p>
        </p:txBody>
      </p:sp>
    </p:spTree>
    <p:extLst>
      <p:ext uri="{BB962C8B-B14F-4D97-AF65-F5344CB8AC3E}">
        <p14:creationId xmlns:p14="http://schemas.microsoft.com/office/powerpoint/2010/main" val="2964463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C7AD4-B805-476A-ADE2-C47409A4CD3B}"/>
              </a:ext>
            </a:extLst>
          </p:cNvPr>
          <p:cNvSpPr>
            <a:spLocks noGrp="1"/>
          </p:cNvSpPr>
          <p:nvPr>
            <p:ph type="title"/>
          </p:nvPr>
        </p:nvSpPr>
        <p:spPr/>
        <p:txBody>
          <a:bodyPr/>
          <a:lstStyle/>
          <a:p>
            <a:r>
              <a:rPr lang="en-US" dirty="0"/>
              <a:t>Mild ID Continued</a:t>
            </a:r>
          </a:p>
        </p:txBody>
      </p:sp>
      <p:sp>
        <p:nvSpPr>
          <p:cNvPr id="3" name="Content Placeholder 2">
            <a:extLst>
              <a:ext uri="{FF2B5EF4-FFF2-40B4-BE49-F238E27FC236}">
                <a16:creationId xmlns:a16="http://schemas.microsoft.com/office/drawing/2014/main" id="{F3DA71D7-F1CF-4CBF-ABE4-62A42646B162}"/>
              </a:ext>
            </a:extLst>
          </p:cNvPr>
          <p:cNvSpPr>
            <a:spLocks noGrp="1"/>
          </p:cNvSpPr>
          <p:nvPr>
            <p:ph idx="1"/>
          </p:nvPr>
        </p:nvSpPr>
        <p:spPr/>
        <p:txBody>
          <a:bodyPr/>
          <a:lstStyle/>
          <a:p>
            <a:r>
              <a:rPr lang="en-US" sz="4000" dirty="0"/>
              <a:t>Able to blend in socially</a:t>
            </a:r>
          </a:p>
          <a:p>
            <a:r>
              <a:rPr lang="en-US" sz="4000" dirty="0"/>
              <a:t>Functions in daily life</a:t>
            </a:r>
          </a:p>
          <a:p>
            <a:r>
              <a:rPr lang="en-US" sz="4000" dirty="0"/>
              <a:t>85 % of people with ID fall here </a:t>
            </a:r>
          </a:p>
          <a:p>
            <a:r>
              <a:rPr lang="en-US" sz="4000" dirty="0"/>
              <a:t>Ex: Someone who can read, but struggles to comprehend and understand what they are reading.</a:t>
            </a:r>
          </a:p>
          <a:p>
            <a:pPr marL="82296" indent="0">
              <a:buNone/>
            </a:pPr>
            <a:endParaRPr lang="en-US" dirty="0"/>
          </a:p>
        </p:txBody>
      </p:sp>
    </p:spTree>
    <p:extLst>
      <p:ext uri="{BB962C8B-B14F-4D97-AF65-F5344CB8AC3E}">
        <p14:creationId xmlns:p14="http://schemas.microsoft.com/office/powerpoint/2010/main" val="4131464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3D9BD-F5E8-490D-8EDA-1AD28534A86F}"/>
              </a:ext>
            </a:extLst>
          </p:cNvPr>
          <p:cNvSpPr>
            <a:spLocks noGrp="1"/>
          </p:cNvSpPr>
          <p:nvPr>
            <p:ph type="title"/>
          </p:nvPr>
        </p:nvSpPr>
        <p:spPr/>
        <p:txBody>
          <a:bodyPr/>
          <a:lstStyle/>
          <a:p>
            <a:pPr algn="ctr"/>
            <a:r>
              <a:rPr lang="en-US" dirty="0"/>
              <a:t>Moderate ID Characteristics</a:t>
            </a:r>
          </a:p>
        </p:txBody>
      </p:sp>
      <p:sp>
        <p:nvSpPr>
          <p:cNvPr id="3" name="Content Placeholder 2">
            <a:extLst>
              <a:ext uri="{FF2B5EF4-FFF2-40B4-BE49-F238E27FC236}">
                <a16:creationId xmlns:a16="http://schemas.microsoft.com/office/drawing/2014/main" id="{45827098-0038-4BF4-9155-FF784078FDDF}"/>
              </a:ext>
            </a:extLst>
          </p:cNvPr>
          <p:cNvSpPr>
            <a:spLocks noGrp="1"/>
          </p:cNvSpPr>
          <p:nvPr>
            <p:ph idx="1"/>
          </p:nvPr>
        </p:nvSpPr>
        <p:spPr>
          <a:xfrm>
            <a:off x="1914144" y="1447800"/>
            <a:ext cx="9997440" cy="5135562"/>
          </a:xfrm>
        </p:spPr>
        <p:txBody>
          <a:bodyPr>
            <a:normAutofit fontScale="92500"/>
          </a:bodyPr>
          <a:lstStyle/>
          <a:p>
            <a:r>
              <a:rPr lang="en-US" sz="4000" dirty="0"/>
              <a:t>IQ 35 to 49</a:t>
            </a:r>
          </a:p>
          <a:p>
            <a:r>
              <a:rPr lang="en-US" sz="4000" dirty="0"/>
              <a:t>Noticeable developmental delays (i.e. speech, motor skills)</a:t>
            </a:r>
          </a:p>
          <a:p>
            <a:r>
              <a:rPr lang="en-US" sz="4000" dirty="0"/>
              <a:t>May have physical signs of impairment (i.e. thick tongue)</a:t>
            </a:r>
          </a:p>
          <a:p>
            <a:r>
              <a:rPr lang="en-US" sz="4000" dirty="0"/>
              <a:t>Can communicate in basic, simple ways</a:t>
            </a:r>
          </a:p>
          <a:p>
            <a:r>
              <a:rPr lang="en-US" sz="4000" dirty="0"/>
              <a:t>Able to learn basic health and safety skills</a:t>
            </a:r>
          </a:p>
          <a:p>
            <a:pPr marL="82296" indent="0">
              <a:buNone/>
            </a:pPr>
            <a:endParaRPr lang="en-US" dirty="0"/>
          </a:p>
        </p:txBody>
      </p:sp>
    </p:spTree>
    <p:extLst>
      <p:ext uri="{BB962C8B-B14F-4D97-AF65-F5344CB8AC3E}">
        <p14:creationId xmlns:p14="http://schemas.microsoft.com/office/powerpoint/2010/main" val="1173594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2A376-7C86-49A6-8D74-6864AC785D38}"/>
              </a:ext>
            </a:extLst>
          </p:cNvPr>
          <p:cNvSpPr>
            <a:spLocks noGrp="1"/>
          </p:cNvSpPr>
          <p:nvPr>
            <p:ph type="title"/>
          </p:nvPr>
        </p:nvSpPr>
        <p:spPr/>
        <p:txBody>
          <a:bodyPr/>
          <a:lstStyle/>
          <a:p>
            <a:r>
              <a:rPr lang="en-US" dirty="0"/>
              <a:t>Moderate ID Continued</a:t>
            </a:r>
          </a:p>
        </p:txBody>
      </p:sp>
      <p:sp>
        <p:nvSpPr>
          <p:cNvPr id="3" name="Content Placeholder 2">
            <a:extLst>
              <a:ext uri="{FF2B5EF4-FFF2-40B4-BE49-F238E27FC236}">
                <a16:creationId xmlns:a16="http://schemas.microsoft.com/office/drawing/2014/main" id="{43A27435-DCEA-4683-A48F-A7DCF491F20B}"/>
              </a:ext>
            </a:extLst>
          </p:cNvPr>
          <p:cNvSpPr>
            <a:spLocks noGrp="1"/>
          </p:cNvSpPr>
          <p:nvPr>
            <p:ph idx="1"/>
          </p:nvPr>
        </p:nvSpPr>
        <p:spPr>
          <a:xfrm>
            <a:off x="1914144" y="1447800"/>
            <a:ext cx="9997440" cy="5135562"/>
          </a:xfrm>
        </p:spPr>
        <p:txBody>
          <a:bodyPr>
            <a:normAutofit/>
          </a:bodyPr>
          <a:lstStyle/>
          <a:p>
            <a:r>
              <a:rPr lang="en-US" dirty="0"/>
              <a:t>Can complete self-care activities</a:t>
            </a:r>
          </a:p>
          <a:p>
            <a:r>
              <a:rPr lang="en-US" dirty="0"/>
              <a:t>Can travel alone to nearby, familiar places</a:t>
            </a:r>
          </a:p>
          <a:p>
            <a:r>
              <a:rPr lang="en-US" dirty="0"/>
              <a:t>10 % with ID fall in this category</a:t>
            </a:r>
          </a:p>
          <a:p>
            <a:r>
              <a:rPr lang="en-US" dirty="0"/>
              <a:t>Fair communication skills, but not on complex levels</a:t>
            </a:r>
          </a:p>
          <a:p>
            <a:r>
              <a:rPr lang="en-US" dirty="0"/>
              <a:t>Difficulty with social situations and social cues and judgement</a:t>
            </a:r>
          </a:p>
          <a:p>
            <a:r>
              <a:rPr lang="en-US" dirty="0"/>
              <a:t>Can be independent but need more support and instruction than the typical person </a:t>
            </a:r>
          </a:p>
        </p:txBody>
      </p:sp>
    </p:spTree>
    <p:extLst>
      <p:ext uri="{BB962C8B-B14F-4D97-AF65-F5344CB8AC3E}">
        <p14:creationId xmlns:p14="http://schemas.microsoft.com/office/powerpoint/2010/main" val="1949684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12C84-0F6B-4CA7-90D1-93D6AB0D927A}"/>
              </a:ext>
            </a:extLst>
          </p:cNvPr>
          <p:cNvSpPr>
            <a:spLocks noGrp="1"/>
          </p:cNvSpPr>
          <p:nvPr>
            <p:ph type="title"/>
          </p:nvPr>
        </p:nvSpPr>
        <p:spPr/>
        <p:txBody>
          <a:bodyPr/>
          <a:lstStyle/>
          <a:p>
            <a:pPr algn="ctr"/>
            <a:r>
              <a:rPr lang="en-US" dirty="0"/>
              <a:t>Severe ID Characteristics</a:t>
            </a:r>
          </a:p>
        </p:txBody>
      </p:sp>
      <p:sp>
        <p:nvSpPr>
          <p:cNvPr id="3" name="Content Placeholder 2">
            <a:extLst>
              <a:ext uri="{FF2B5EF4-FFF2-40B4-BE49-F238E27FC236}">
                <a16:creationId xmlns:a16="http://schemas.microsoft.com/office/drawing/2014/main" id="{3E03C592-9D9C-4646-AE41-F21B70FF0791}"/>
              </a:ext>
            </a:extLst>
          </p:cNvPr>
          <p:cNvSpPr>
            <a:spLocks noGrp="1"/>
          </p:cNvSpPr>
          <p:nvPr>
            <p:ph idx="1"/>
          </p:nvPr>
        </p:nvSpPr>
        <p:spPr>
          <a:xfrm>
            <a:off x="1914144" y="1447800"/>
            <a:ext cx="9997440" cy="5066122"/>
          </a:xfrm>
        </p:spPr>
        <p:txBody>
          <a:bodyPr>
            <a:normAutofit/>
          </a:bodyPr>
          <a:lstStyle/>
          <a:p>
            <a:r>
              <a:rPr lang="en-US" sz="3600" dirty="0"/>
              <a:t>IQ 20 to 34</a:t>
            </a:r>
          </a:p>
          <a:p>
            <a:r>
              <a:rPr lang="en-US" sz="3600" dirty="0"/>
              <a:t>Considerable delays in development</a:t>
            </a:r>
          </a:p>
          <a:p>
            <a:r>
              <a:rPr lang="en-US" sz="3600" dirty="0"/>
              <a:t>Understands speech, but little ability to communicate</a:t>
            </a:r>
          </a:p>
          <a:p>
            <a:r>
              <a:rPr lang="en-US" sz="3600" dirty="0"/>
              <a:t>Able to learn daily routines</a:t>
            </a:r>
          </a:p>
          <a:p>
            <a:r>
              <a:rPr lang="en-US" sz="3600" dirty="0"/>
              <a:t>May learn very simple self-care</a:t>
            </a:r>
          </a:p>
        </p:txBody>
      </p:sp>
    </p:spTree>
    <p:extLst>
      <p:ext uri="{BB962C8B-B14F-4D97-AF65-F5344CB8AC3E}">
        <p14:creationId xmlns:p14="http://schemas.microsoft.com/office/powerpoint/2010/main" val="1009175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8C949-BA90-4788-97BE-52A4E1F80E15}"/>
              </a:ext>
            </a:extLst>
          </p:cNvPr>
          <p:cNvSpPr>
            <a:spLocks noGrp="1"/>
          </p:cNvSpPr>
          <p:nvPr>
            <p:ph type="title"/>
          </p:nvPr>
        </p:nvSpPr>
        <p:spPr/>
        <p:txBody>
          <a:bodyPr/>
          <a:lstStyle/>
          <a:p>
            <a:r>
              <a:rPr lang="en-US" dirty="0"/>
              <a:t>Severe ID Continued</a:t>
            </a:r>
          </a:p>
        </p:txBody>
      </p:sp>
      <p:sp>
        <p:nvSpPr>
          <p:cNvPr id="3" name="Content Placeholder 2">
            <a:extLst>
              <a:ext uri="{FF2B5EF4-FFF2-40B4-BE49-F238E27FC236}">
                <a16:creationId xmlns:a16="http://schemas.microsoft.com/office/drawing/2014/main" id="{57ABDEDD-B460-417B-92EA-DEF8DE7B8A11}"/>
              </a:ext>
            </a:extLst>
          </p:cNvPr>
          <p:cNvSpPr>
            <a:spLocks noGrp="1"/>
          </p:cNvSpPr>
          <p:nvPr>
            <p:ph idx="1"/>
          </p:nvPr>
        </p:nvSpPr>
        <p:spPr/>
        <p:txBody>
          <a:bodyPr>
            <a:normAutofit lnSpcReduction="10000"/>
          </a:bodyPr>
          <a:lstStyle/>
          <a:p>
            <a:r>
              <a:rPr lang="en-US" sz="3600" dirty="0"/>
              <a:t>Needs direct supervision in social situations</a:t>
            </a:r>
          </a:p>
          <a:p>
            <a:r>
              <a:rPr lang="en-US" sz="3600" dirty="0"/>
              <a:t>3 or 4 % fall in this category</a:t>
            </a:r>
          </a:p>
          <a:p>
            <a:r>
              <a:rPr lang="en-US" sz="3600" dirty="0"/>
              <a:t>Communication is basic</a:t>
            </a:r>
          </a:p>
          <a:p>
            <a:r>
              <a:rPr lang="en-US" sz="3600" dirty="0"/>
              <a:t>Cannot perform all self-care activities independently</a:t>
            </a:r>
          </a:p>
          <a:p>
            <a:r>
              <a:rPr lang="en-US" sz="3600" dirty="0"/>
              <a:t>Need daily supervision and support </a:t>
            </a:r>
          </a:p>
          <a:p>
            <a:r>
              <a:rPr lang="en-US" sz="3600" dirty="0"/>
              <a:t>Group home setting is needed for successful living situations</a:t>
            </a:r>
          </a:p>
          <a:p>
            <a:endParaRPr lang="en-US" dirty="0"/>
          </a:p>
        </p:txBody>
      </p:sp>
    </p:spTree>
    <p:extLst>
      <p:ext uri="{BB962C8B-B14F-4D97-AF65-F5344CB8AC3E}">
        <p14:creationId xmlns:p14="http://schemas.microsoft.com/office/powerpoint/2010/main" val="3314143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D8D98-64DC-472E-90E9-BE2315220DAC}"/>
              </a:ext>
            </a:extLst>
          </p:cNvPr>
          <p:cNvSpPr>
            <a:spLocks noGrp="1"/>
          </p:cNvSpPr>
          <p:nvPr>
            <p:ph type="title"/>
          </p:nvPr>
        </p:nvSpPr>
        <p:spPr/>
        <p:txBody>
          <a:bodyPr/>
          <a:lstStyle/>
          <a:p>
            <a:pPr algn="ctr"/>
            <a:r>
              <a:rPr lang="en-US" dirty="0"/>
              <a:t>Profound ID Characteristics</a:t>
            </a:r>
          </a:p>
        </p:txBody>
      </p:sp>
      <p:sp>
        <p:nvSpPr>
          <p:cNvPr id="3" name="Content Placeholder 2">
            <a:extLst>
              <a:ext uri="{FF2B5EF4-FFF2-40B4-BE49-F238E27FC236}">
                <a16:creationId xmlns:a16="http://schemas.microsoft.com/office/drawing/2014/main" id="{3456225C-8366-4FA3-8610-A9C364DD1A05}"/>
              </a:ext>
            </a:extLst>
          </p:cNvPr>
          <p:cNvSpPr>
            <a:spLocks noGrp="1"/>
          </p:cNvSpPr>
          <p:nvPr>
            <p:ph idx="1"/>
          </p:nvPr>
        </p:nvSpPr>
        <p:spPr>
          <a:xfrm>
            <a:off x="1517715" y="1447799"/>
            <a:ext cx="10393869" cy="5226377"/>
          </a:xfrm>
        </p:spPr>
        <p:txBody>
          <a:bodyPr>
            <a:normAutofit fontScale="92500"/>
          </a:bodyPr>
          <a:lstStyle/>
          <a:p>
            <a:r>
              <a:rPr lang="en-US" sz="3600" dirty="0"/>
              <a:t>IQ less than 20</a:t>
            </a:r>
          </a:p>
          <a:p>
            <a:r>
              <a:rPr lang="en-US" sz="3600" dirty="0"/>
              <a:t>Significant developmental delays in all areas</a:t>
            </a:r>
          </a:p>
          <a:p>
            <a:r>
              <a:rPr lang="en-US" sz="3600" dirty="0"/>
              <a:t>Obvious physical and congenital abnormalities</a:t>
            </a:r>
          </a:p>
          <a:p>
            <a:r>
              <a:rPr lang="en-US" sz="3600" dirty="0"/>
              <a:t>Requires close supervision</a:t>
            </a:r>
          </a:p>
          <a:p>
            <a:r>
              <a:rPr lang="en-US" sz="3600" dirty="0"/>
              <a:t>Requires attendant to help in self-care activities</a:t>
            </a:r>
          </a:p>
          <a:p>
            <a:r>
              <a:rPr lang="en-US" sz="3600" dirty="0"/>
              <a:t>May respond to physical and social activities</a:t>
            </a:r>
          </a:p>
          <a:p>
            <a:r>
              <a:rPr lang="en-US" sz="3600" dirty="0"/>
              <a:t>Not capable of independent living</a:t>
            </a:r>
          </a:p>
        </p:txBody>
      </p:sp>
    </p:spTree>
    <p:extLst>
      <p:ext uri="{BB962C8B-B14F-4D97-AF65-F5344CB8AC3E}">
        <p14:creationId xmlns:p14="http://schemas.microsoft.com/office/powerpoint/2010/main" val="3581784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dea design template">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spDef>
      <a:spPr/>
      <a:bodyPr rtlCol="0" anchor="ctr"/>
      <a:lstStyle>
        <a:defPPr algn="ctr">
          <a:defRPr dirty="0"/>
        </a:defPPr>
      </a:lstStyle>
      <a:style>
        <a:lnRef idx="1">
          <a:schemeClr val="accent2"/>
        </a:lnRef>
        <a:fillRef idx="3">
          <a:schemeClr val="accent2"/>
        </a:fillRef>
        <a:effectRef idx="2">
          <a:schemeClr val="accent2"/>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Idea design slides.potx" id="{DF01E6A4-6AA1-422C-B26D-6A4BADE1B013}" vid="{6A88D988-B038-48EA-B513-AE1D8F325C3E}"/>
    </a:ext>
  </a:extLst>
</a:theme>
</file>

<file path=ppt/theme/theme2.xml><?xml version="1.0" encoding="utf-8"?>
<a:theme xmlns:a="http://schemas.openxmlformats.org/drawingml/2006/main" name="Office Theme">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Idea design slides</Template>
  <TotalTime>252</TotalTime>
  <Words>2090</Words>
  <Application>Microsoft Office PowerPoint</Application>
  <PresentationFormat>Widescreen</PresentationFormat>
  <Paragraphs>142</Paragraphs>
  <Slides>22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Century Gothic</vt:lpstr>
      <vt:lpstr>Verdana</vt:lpstr>
      <vt:lpstr>Wingdings 2</vt:lpstr>
      <vt:lpstr>Idea design template</vt:lpstr>
      <vt:lpstr>Intellectual Disability</vt:lpstr>
      <vt:lpstr>General Information</vt:lpstr>
      <vt:lpstr>Mild ID Characteristics</vt:lpstr>
      <vt:lpstr>Mild ID Continued</vt:lpstr>
      <vt:lpstr>Moderate ID Characteristics</vt:lpstr>
      <vt:lpstr>Moderate ID Continued</vt:lpstr>
      <vt:lpstr>Severe ID Characteristics</vt:lpstr>
      <vt:lpstr>Severe ID Continued</vt:lpstr>
      <vt:lpstr>Profound ID Characteristics</vt:lpstr>
      <vt:lpstr>Profound ID Continued</vt:lpstr>
      <vt:lpstr>Two Skill Areas Defined</vt:lpstr>
      <vt:lpstr>Determining Qualifications (DPI)</vt:lpstr>
      <vt:lpstr>Section 1: Intellectual Functioning</vt:lpstr>
      <vt:lpstr>Section 2: Adaptive Functioning</vt:lpstr>
      <vt:lpstr>Section 3: Educational Performance (Ages 3-5)</vt:lpstr>
      <vt:lpstr>Section 3: Educational Performance (Ages 6-21)</vt:lpstr>
      <vt:lpstr>How does this affect students in the Third Grade? </vt:lpstr>
      <vt:lpstr>Typical Goals Based on Impact</vt:lpstr>
      <vt:lpstr>Services Provided</vt:lpstr>
      <vt:lpstr>Helpful Strategies to Use in Classrooms</vt:lpstr>
      <vt:lpstr>Strategies to Use from Text</vt:lpstr>
      <vt:lpstr>Citations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Intellectual Disability</dc:title>
  <dc:creator>sami schrack</dc:creator>
  <cp:lastModifiedBy>sami schrack</cp:lastModifiedBy>
  <cp:revision>17</cp:revision>
  <dcterms:created xsi:type="dcterms:W3CDTF">2018-06-17T22:05:19Z</dcterms:created>
  <dcterms:modified xsi:type="dcterms:W3CDTF">2018-06-30T17:27:33Z</dcterms:modified>
</cp:coreProperties>
</file>