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7" r:id="rId12"/>
    <p:sldId id="266" r:id="rId13"/>
    <p:sldId id="268" r:id="rId14"/>
    <p:sldId id="277" r:id="rId15"/>
    <p:sldId id="279" r:id="rId16"/>
    <p:sldId id="272" r:id="rId17"/>
    <p:sldId id="274" r:id="rId18"/>
    <p:sldId id="275" r:id="rId19"/>
    <p:sldId id="278" r:id="rId20"/>
    <p:sldId id="276"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ec.sped.org/About-Us/CEC-Mileston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edweek.org/ew/section/multimedia/no-child-left-behind-overview-definition-summary.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2.ed.gov/about/offices/list/osers/idea35/history/index_pg10.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ncbi.nlm.nih.gov/pubmed/2185027"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tecweb.org/eddevel/telecon/de99.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www.edweek.org/ew/section/multimedia/no-child-left-behind-overview-definition-summary.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isabilitymuseum.org/dhm/edu/essay.html?id=38" TargetMode="External"/><Relationship Id="rId2" Type="http://schemas.openxmlformats.org/officeDocument/2006/relationships/hyperlink" Target="http://www.gallaudet.edu/about/history-and-tradi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erkins.org/history/legacy/school-develop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ps.gov/places/walter-fernald-state-school.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lwyn.org/about-elwyn/histo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disabilitymuseum.org/dhm/edu/essay.html?id=38" TargetMode="External"/><Relationship Id="rId2" Type="http://schemas.openxmlformats.org/officeDocument/2006/relationships/hyperlink" Target="http://www.gallaudet.edu/about/history-and-tradi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ostonpublicschools.org/Page/582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hadley.edu/HadleyHistory.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D5B1-83E7-4793-AEB6-9F34861CFA22}"/>
              </a:ext>
            </a:extLst>
          </p:cNvPr>
          <p:cNvSpPr>
            <a:spLocks noGrp="1"/>
          </p:cNvSpPr>
          <p:nvPr>
            <p:ph type="ctrTitle"/>
          </p:nvPr>
        </p:nvSpPr>
        <p:spPr/>
        <p:txBody>
          <a:bodyPr/>
          <a:lstStyle/>
          <a:p>
            <a:r>
              <a:rPr lang="en-US" dirty="0"/>
              <a:t>Progression of Inclusion Timeline Activity</a:t>
            </a:r>
          </a:p>
        </p:txBody>
      </p:sp>
      <p:sp>
        <p:nvSpPr>
          <p:cNvPr id="3" name="Subtitle 2">
            <a:extLst>
              <a:ext uri="{FF2B5EF4-FFF2-40B4-BE49-F238E27FC236}">
                <a16:creationId xmlns:a16="http://schemas.microsoft.com/office/drawing/2014/main" id="{1E983017-BECE-454C-8F0C-D4CC8D2C61D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77114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E89C-702D-4328-954A-370996376448}"/>
              </a:ext>
            </a:extLst>
          </p:cNvPr>
          <p:cNvSpPr>
            <a:spLocks noGrp="1"/>
          </p:cNvSpPr>
          <p:nvPr>
            <p:ph type="title"/>
          </p:nvPr>
        </p:nvSpPr>
        <p:spPr/>
        <p:txBody>
          <a:bodyPr/>
          <a:lstStyle/>
          <a:p>
            <a:r>
              <a:rPr lang="en-US" dirty="0"/>
              <a:t>Topic Choice Justification</a:t>
            </a:r>
          </a:p>
        </p:txBody>
      </p:sp>
      <p:sp>
        <p:nvSpPr>
          <p:cNvPr id="3" name="Content Placeholder 2">
            <a:extLst>
              <a:ext uri="{FF2B5EF4-FFF2-40B4-BE49-F238E27FC236}">
                <a16:creationId xmlns:a16="http://schemas.microsoft.com/office/drawing/2014/main" id="{637D6BBD-C0B0-49EC-94F5-E180E253D04F}"/>
              </a:ext>
            </a:extLst>
          </p:cNvPr>
          <p:cNvSpPr>
            <a:spLocks noGrp="1"/>
          </p:cNvSpPr>
          <p:nvPr>
            <p:ph idx="1"/>
          </p:nvPr>
        </p:nvSpPr>
        <p:spPr/>
        <p:txBody>
          <a:bodyPr/>
          <a:lstStyle/>
          <a:p>
            <a:pPr marL="0" indent="0">
              <a:buNone/>
            </a:pPr>
            <a:r>
              <a:rPr lang="en-US" dirty="0"/>
              <a:t>	I have broken this assignment down into two parts. While doing the reading and the research necessary to find the information I have, I learned about some interesting schools and their heritage. Although these schools may not have been major defining schools when looking at the big picture in their times, it was astonishing to have such a school even around. To me these schools and their history peeked my interest to find other schools like them. Once I did, I found that I was overlapping in some places because of name changes over the years which was even more impressive to me. This meant that they were surviving and adapting to meet the needs of the times. The fact that doctors, scientist, and parents were wanting more for a child with a disability in a time where “dumb” meant they were “unable to speak” meant a lot to me. To me that was an early sign of some sort of advocacy for the child and the importance of education in their life. </a:t>
            </a:r>
          </a:p>
        </p:txBody>
      </p:sp>
    </p:spTree>
    <p:extLst>
      <p:ext uri="{BB962C8B-B14F-4D97-AF65-F5344CB8AC3E}">
        <p14:creationId xmlns:p14="http://schemas.microsoft.com/office/powerpoint/2010/main" val="72989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DF8F-4139-47EE-B333-9945574F739F}"/>
              </a:ext>
            </a:extLst>
          </p:cNvPr>
          <p:cNvSpPr>
            <a:spLocks noGrp="1"/>
          </p:cNvSpPr>
          <p:nvPr>
            <p:ph type="title"/>
          </p:nvPr>
        </p:nvSpPr>
        <p:spPr/>
        <p:txBody>
          <a:bodyPr/>
          <a:lstStyle/>
          <a:p>
            <a:r>
              <a:rPr lang="en-US" dirty="0"/>
              <a:t>Laws and Associations That Changed Education</a:t>
            </a:r>
          </a:p>
        </p:txBody>
      </p:sp>
      <p:sp>
        <p:nvSpPr>
          <p:cNvPr id="3" name="Text Placeholder 2">
            <a:extLst>
              <a:ext uri="{FF2B5EF4-FFF2-40B4-BE49-F238E27FC236}">
                <a16:creationId xmlns:a16="http://schemas.microsoft.com/office/drawing/2014/main" id="{F2F07F6E-1D90-4E3E-AC34-D1CFFF9011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1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638E-1D34-4888-998F-616F06239759}"/>
              </a:ext>
            </a:extLst>
          </p:cNvPr>
          <p:cNvSpPr>
            <a:spLocks noGrp="1"/>
          </p:cNvSpPr>
          <p:nvPr>
            <p:ph type="title"/>
          </p:nvPr>
        </p:nvSpPr>
        <p:spPr/>
        <p:txBody>
          <a:bodyPr/>
          <a:lstStyle/>
          <a:p>
            <a:r>
              <a:rPr lang="en-US" dirty="0"/>
              <a:t>1850</a:t>
            </a:r>
          </a:p>
        </p:txBody>
      </p:sp>
      <p:sp>
        <p:nvSpPr>
          <p:cNvPr id="3" name="Content Placeholder 2">
            <a:extLst>
              <a:ext uri="{FF2B5EF4-FFF2-40B4-BE49-F238E27FC236}">
                <a16:creationId xmlns:a16="http://schemas.microsoft.com/office/drawing/2014/main" id="{213BA8D4-5C0B-441F-B886-4C2D8D3BDEDC}"/>
              </a:ext>
            </a:extLst>
          </p:cNvPr>
          <p:cNvSpPr>
            <a:spLocks noGrp="1"/>
          </p:cNvSpPr>
          <p:nvPr>
            <p:ph idx="1"/>
          </p:nvPr>
        </p:nvSpPr>
        <p:spPr/>
        <p:txBody>
          <a:bodyPr>
            <a:normAutofit/>
          </a:bodyPr>
          <a:lstStyle/>
          <a:p>
            <a:pPr marL="0" indent="0">
              <a:buNone/>
            </a:pPr>
            <a:r>
              <a:rPr lang="en-US" sz="4400" dirty="0"/>
              <a:t>Separate but equal mandate in Massachusetts </a:t>
            </a:r>
          </a:p>
          <a:p>
            <a:pPr marL="0" indent="0">
              <a:buNone/>
            </a:pPr>
            <a:endParaRPr lang="en-US" sz="4400" dirty="0"/>
          </a:p>
          <a:p>
            <a:pPr marL="0" indent="0">
              <a:buNone/>
            </a:pPr>
            <a:r>
              <a:rPr lang="en-US" sz="1900" dirty="0"/>
              <a:t>Villa, R. A., &amp; Thousand, J. S. (2005). Creating an Inclusive School (2nd ed.). 	Alexandria, VA: ASCD.</a:t>
            </a:r>
          </a:p>
        </p:txBody>
      </p:sp>
    </p:spTree>
    <p:extLst>
      <p:ext uri="{BB962C8B-B14F-4D97-AF65-F5344CB8AC3E}">
        <p14:creationId xmlns:p14="http://schemas.microsoft.com/office/powerpoint/2010/main" val="720575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1587B-08B6-4B22-AEF3-36A11BF6A0A8}"/>
              </a:ext>
            </a:extLst>
          </p:cNvPr>
          <p:cNvSpPr>
            <a:spLocks noGrp="1"/>
          </p:cNvSpPr>
          <p:nvPr>
            <p:ph type="title"/>
          </p:nvPr>
        </p:nvSpPr>
        <p:spPr/>
        <p:txBody>
          <a:bodyPr/>
          <a:lstStyle/>
          <a:p>
            <a:r>
              <a:rPr lang="en-US" dirty="0"/>
              <a:t>1896: Supreme Court Adopted Separate but Equal</a:t>
            </a:r>
          </a:p>
        </p:txBody>
      </p:sp>
      <p:sp>
        <p:nvSpPr>
          <p:cNvPr id="3" name="Content Placeholder 2">
            <a:extLst>
              <a:ext uri="{FF2B5EF4-FFF2-40B4-BE49-F238E27FC236}">
                <a16:creationId xmlns:a16="http://schemas.microsoft.com/office/drawing/2014/main" id="{3D35744D-BDFC-4232-8D45-FA5B8EBD42EF}"/>
              </a:ext>
            </a:extLst>
          </p:cNvPr>
          <p:cNvSpPr>
            <a:spLocks noGrp="1"/>
          </p:cNvSpPr>
          <p:nvPr>
            <p:ph idx="1"/>
          </p:nvPr>
        </p:nvSpPr>
        <p:spPr/>
        <p:txBody>
          <a:bodyPr/>
          <a:lstStyle/>
          <a:p>
            <a:pPr marL="0" indent="0">
              <a:buNone/>
            </a:pPr>
            <a:r>
              <a:rPr lang="en-US" dirty="0"/>
              <a:t>	By adopting this mandate, the Supreme Court condoned segregation in the schools. This allowed lower class, poor, and immigrant students to be taught in a separate system on lower, nonacademic tracks. Most students ended up leaving the school system early in order to enter the workforce and financially provide for their family. </a:t>
            </a:r>
          </a:p>
          <a:p>
            <a:pPr marL="0" indent="0">
              <a:buNone/>
            </a:pPr>
            <a:endParaRPr lang="en-US" dirty="0"/>
          </a:p>
          <a:p>
            <a:pPr marL="0" indent="0">
              <a:buNone/>
            </a:pPr>
            <a:r>
              <a:rPr lang="en-US" dirty="0"/>
              <a:t>Villa, R. A., &amp; Thousand, J. S. (2005). Creating an Inclusive School (2nd ed.). 	Alexandria, VA: ASCD.</a:t>
            </a:r>
          </a:p>
        </p:txBody>
      </p:sp>
    </p:spTree>
    <p:extLst>
      <p:ext uri="{BB962C8B-B14F-4D97-AF65-F5344CB8AC3E}">
        <p14:creationId xmlns:p14="http://schemas.microsoft.com/office/powerpoint/2010/main" val="3237031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5D96-8D1A-4D24-B352-60B807C483A8}"/>
              </a:ext>
            </a:extLst>
          </p:cNvPr>
          <p:cNvSpPr>
            <a:spLocks noGrp="1"/>
          </p:cNvSpPr>
          <p:nvPr>
            <p:ph type="title"/>
          </p:nvPr>
        </p:nvSpPr>
        <p:spPr/>
        <p:txBody>
          <a:bodyPr/>
          <a:lstStyle/>
          <a:p>
            <a:r>
              <a:rPr lang="en-US" dirty="0"/>
              <a:t>1922: Council for Exceptional Children</a:t>
            </a:r>
          </a:p>
        </p:txBody>
      </p:sp>
      <p:sp>
        <p:nvSpPr>
          <p:cNvPr id="3" name="Content Placeholder 2">
            <a:extLst>
              <a:ext uri="{FF2B5EF4-FFF2-40B4-BE49-F238E27FC236}">
                <a16:creationId xmlns:a16="http://schemas.microsoft.com/office/drawing/2014/main" id="{2C81469F-82ED-4CBE-A12D-3D5BF37FFBAA}"/>
              </a:ext>
            </a:extLst>
          </p:cNvPr>
          <p:cNvSpPr>
            <a:spLocks noGrp="1"/>
          </p:cNvSpPr>
          <p:nvPr>
            <p:ph idx="1"/>
          </p:nvPr>
        </p:nvSpPr>
        <p:spPr/>
        <p:txBody>
          <a:bodyPr>
            <a:normAutofit/>
          </a:bodyPr>
          <a:lstStyle/>
          <a:p>
            <a:pPr marL="0" indent="0">
              <a:buNone/>
            </a:pPr>
            <a:r>
              <a:rPr lang="en-US" dirty="0"/>
              <a:t>In 1922, the International Council for the Education of Exceptional Children was put together by a group of administrators and supervisors. The council originated with only 12 members. The first president and founder was Elizabeth E. Farrell. </a:t>
            </a:r>
          </a:p>
          <a:p>
            <a:pPr marL="0" indent="0">
              <a:buNone/>
            </a:pPr>
            <a:r>
              <a:rPr lang="en-US" dirty="0"/>
              <a:t>In 1942 something interesting that the Council took over was the Journal of Exceptional children, which was soon renamed Exceptional Children in 1951. </a:t>
            </a:r>
          </a:p>
          <a:p>
            <a:pPr marL="0" indent="0">
              <a:buNone/>
            </a:pPr>
            <a:r>
              <a:rPr lang="en-US" dirty="0"/>
              <a:t>The name of the council as we now know it was not changed until 1958, when it officially became the Council for Exceptional Children (CEC). </a:t>
            </a:r>
          </a:p>
          <a:p>
            <a:pPr marL="0" indent="0">
              <a:buNone/>
            </a:pPr>
            <a:endParaRPr lang="en-US" dirty="0"/>
          </a:p>
          <a:p>
            <a:pPr marL="0" indent="0">
              <a:buNone/>
            </a:pPr>
            <a:r>
              <a:rPr lang="en-US" dirty="0"/>
              <a:t>CEC Milestones. (</a:t>
            </a:r>
            <a:r>
              <a:rPr lang="en-US" dirty="0" err="1"/>
              <a:t>n.d.</a:t>
            </a:r>
            <a:r>
              <a:rPr lang="en-US" dirty="0"/>
              <a:t>). Retrieved January 28, 2018, from 	</a:t>
            </a:r>
            <a:r>
              <a:rPr lang="en-US" dirty="0">
                <a:hlinkClick r:id="rId2"/>
              </a:rPr>
              <a:t>https://www.cec.sped.org/About-Us/CEC-Milestones</a:t>
            </a:r>
            <a:r>
              <a:rPr lang="en-US" dirty="0"/>
              <a:t>  </a:t>
            </a:r>
          </a:p>
        </p:txBody>
      </p:sp>
    </p:spTree>
    <p:extLst>
      <p:ext uri="{BB962C8B-B14F-4D97-AF65-F5344CB8AC3E}">
        <p14:creationId xmlns:p14="http://schemas.microsoft.com/office/powerpoint/2010/main" val="385912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F9ED-6123-4927-8531-74A2140C7FB7}"/>
              </a:ext>
            </a:extLst>
          </p:cNvPr>
          <p:cNvSpPr>
            <a:spLocks noGrp="1"/>
          </p:cNvSpPr>
          <p:nvPr>
            <p:ph type="title"/>
          </p:nvPr>
        </p:nvSpPr>
        <p:spPr/>
        <p:txBody>
          <a:bodyPr/>
          <a:lstStyle/>
          <a:p>
            <a:r>
              <a:rPr lang="en-US" dirty="0"/>
              <a:t>1965: ESEA</a:t>
            </a:r>
          </a:p>
        </p:txBody>
      </p:sp>
      <p:sp>
        <p:nvSpPr>
          <p:cNvPr id="3" name="Content Placeholder 2">
            <a:extLst>
              <a:ext uri="{FF2B5EF4-FFF2-40B4-BE49-F238E27FC236}">
                <a16:creationId xmlns:a16="http://schemas.microsoft.com/office/drawing/2014/main" id="{5ABE42C9-32B7-4992-9B74-ADF827F38764}"/>
              </a:ext>
            </a:extLst>
          </p:cNvPr>
          <p:cNvSpPr>
            <a:spLocks noGrp="1"/>
          </p:cNvSpPr>
          <p:nvPr>
            <p:ph idx="1"/>
          </p:nvPr>
        </p:nvSpPr>
        <p:spPr>
          <a:xfrm>
            <a:off x="2589212" y="1323975"/>
            <a:ext cx="8915400" cy="4587247"/>
          </a:xfrm>
        </p:spPr>
        <p:txBody>
          <a:bodyPr>
            <a:normAutofit/>
          </a:bodyPr>
          <a:lstStyle/>
          <a:p>
            <a:pPr marL="0" indent="0">
              <a:buNone/>
            </a:pPr>
            <a:r>
              <a:rPr lang="en-US" dirty="0"/>
              <a:t>	ESEA stands for The Elementary and Secondary Education Act which was part of President Lyndon B. Johnson’s Great Society program. ESEA created a clear role for the federal government in the kindergarten to 12</a:t>
            </a:r>
            <a:r>
              <a:rPr lang="en-US" baseline="30000" dirty="0"/>
              <a:t>th</a:t>
            </a:r>
            <a:r>
              <a:rPr lang="en-US" dirty="0"/>
              <a:t> grade policy. This act offered more than $1 billion a year in aid under its first statutory section, also known at Title 1. The money was given to districts to help cover the cost of educating disadvantaged students. The law has been reauthorized and changed many time, each new iteration has sought to expand the federal role in education. </a:t>
            </a:r>
          </a:p>
          <a:p>
            <a:pPr marL="0" indent="0">
              <a:buNone/>
            </a:pPr>
            <a:endParaRPr lang="en-US" dirty="0"/>
          </a:p>
          <a:p>
            <a:pPr marL="0" indent="0">
              <a:buNone/>
            </a:pPr>
            <a:r>
              <a:rPr lang="en-US" dirty="0"/>
              <a:t>Editorial Projects in Education Research Center. (2015, April 10). Issues A-Z: No 	Child Left Behind: An Overview. Education Week. Retrieved Month Day, 	Year from </a:t>
            </a:r>
          </a:p>
          <a:p>
            <a:pPr marL="0" indent="0">
              <a:buNone/>
            </a:pPr>
            <a:r>
              <a:rPr lang="en-US" sz="1200" dirty="0"/>
              <a:t>	</a:t>
            </a:r>
            <a:r>
              <a:rPr lang="en-US" sz="1200" dirty="0">
                <a:hlinkClick r:id="rId2"/>
              </a:rPr>
              <a:t>http://www.edweek.org/ew/section/multimedia/no-child-left-behind-overview-definition-summary.html/</a:t>
            </a:r>
            <a:r>
              <a:rPr lang="en-US" sz="1200"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5072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8F80-2072-48CB-94A2-A799E0FB448E}"/>
              </a:ext>
            </a:extLst>
          </p:cNvPr>
          <p:cNvSpPr>
            <a:spLocks noGrp="1"/>
          </p:cNvSpPr>
          <p:nvPr>
            <p:ph type="title"/>
          </p:nvPr>
        </p:nvSpPr>
        <p:spPr/>
        <p:txBody>
          <a:bodyPr/>
          <a:lstStyle/>
          <a:p>
            <a:r>
              <a:rPr lang="en-US" dirty="0"/>
              <a:t>1975: Public Law 94-142</a:t>
            </a:r>
          </a:p>
        </p:txBody>
      </p:sp>
      <p:sp>
        <p:nvSpPr>
          <p:cNvPr id="3" name="Content Placeholder 2">
            <a:extLst>
              <a:ext uri="{FF2B5EF4-FFF2-40B4-BE49-F238E27FC236}">
                <a16:creationId xmlns:a16="http://schemas.microsoft.com/office/drawing/2014/main" id="{FBAA8E46-6AA6-4F28-8F69-E5D4EBDC3B1B}"/>
              </a:ext>
            </a:extLst>
          </p:cNvPr>
          <p:cNvSpPr>
            <a:spLocks noGrp="1"/>
          </p:cNvSpPr>
          <p:nvPr>
            <p:ph idx="1"/>
          </p:nvPr>
        </p:nvSpPr>
        <p:spPr>
          <a:xfrm>
            <a:off x="2589212" y="1400175"/>
            <a:ext cx="8915400" cy="5286375"/>
          </a:xfrm>
        </p:spPr>
        <p:txBody>
          <a:bodyPr>
            <a:normAutofit/>
          </a:bodyPr>
          <a:lstStyle/>
          <a:p>
            <a:pPr marL="0" indent="0">
              <a:buNone/>
            </a:pPr>
            <a:r>
              <a:rPr lang="en-US" dirty="0"/>
              <a:t>Four Purposes:</a:t>
            </a:r>
          </a:p>
          <a:p>
            <a:pPr>
              <a:buAutoNum type="arabicPeriod"/>
            </a:pPr>
            <a:r>
              <a:rPr lang="en-US" dirty="0"/>
              <a:t>To assure that all children with disabilities have available to them . . . a free appropriate public education which emphasizes special education and related services designed to meet their unique needs. </a:t>
            </a:r>
          </a:p>
          <a:p>
            <a:pPr>
              <a:buAutoNum type="arabicPeriod"/>
            </a:pPr>
            <a:r>
              <a:rPr lang="en-US" dirty="0"/>
              <a:t>To assure that the rights of children with disabilities and their parents . . . Are protected. </a:t>
            </a:r>
          </a:p>
          <a:p>
            <a:pPr>
              <a:buAutoNum type="arabicPeriod"/>
            </a:pPr>
            <a:r>
              <a:rPr lang="en-US" dirty="0"/>
              <a:t>To assist states and localities to provide for the education of all children with disabilities.</a:t>
            </a:r>
          </a:p>
          <a:p>
            <a:pPr>
              <a:buAutoNum type="arabicPeriod"/>
            </a:pPr>
            <a:r>
              <a:rPr lang="en-US" dirty="0"/>
              <a:t>To assess and assure the effectiveness of efforts to educate all children with disabilities. </a:t>
            </a:r>
          </a:p>
          <a:p>
            <a:pPr marL="0" indent="0">
              <a:buNone/>
            </a:pPr>
            <a:r>
              <a:rPr lang="en-US" dirty="0"/>
              <a:t>Source: Education for All Handicapped Children Act, 1975</a:t>
            </a:r>
          </a:p>
          <a:p>
            <a:pPr marL="0" indent="0">
              <a:buNone/>
            </a:pPr>
            <a:r>
              <a:rPr lang="en-US" dirty="0"/>
              <a:t>ARCHIVED - Thirty-five Years of Progress in Educating Children With Disabilities 	Through IDEA-- </a:t>
            </a:r>
            <a:r>
              <a:rPr lang="en-US" dirty="0" err="1"/>
              <a:t>Pg</a:t>
            </a:r>
            <a:r>
              <a:rPr lang="en-US" dirty="0"/>
              <a:t> 10. (2016, April 27). Retrieved January 28, 2018, from 	</a:t>
            </a:r>
            <a:r>
              <a:rPr lang="en-US" sz="1600" dirty="0">
                <a:hlinkClick r:id="rId2"/>
              </a:rPr>
              <a:t>https://www2.ed.gov/about/offices/list/osers/idea35/history/index_pg10.html</a:t>
            </a:r>
            <a:r>
              <a:rPr lang="en-US" sz="1600" dirty="0"/>
              <a:t>   </a:t>
            </a:r>
            <a:endParaRPr lang="en-US" dirty="0"/>
          </a:p>
        </p:txBody>
      </p:sp>
    </p:spTree>
    <p:extLst>
      <p:ext uri="{BB962C8B-B14F-4D97-AF65-F5344CB8AC3E}">
        <p14:creationId xmlns:p14="http://schemas.microsoft.com/office/powerpoint/2010/main" val="59339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140C-ECDD-4BA8-B0EC-3E0CCE84AD41}"/>
              </a:ext>
            </a:extLst>
          </p:cNvPr>
          <p:cNvSpPr>
            <a:spLocks noGrp="1"/>
          </p:cNvSpPr>
          <p:nvPr>
            <p:ph type="title"/>
          </p:nvPr>
        </p:nvSpPr>
        <p:spPr/>
        <p:txBody>
          <a:bodyPr/>
          <a:lstStyle/>
          <a:p>
            <a:r>
              <a:rPr lang="en-US" dirty="0"/>
              <a:t>1986: Regular Education Initiative</a:t>
            </a:r>
          </a:p>
        </p:txBody>
      </p:sp>
      <p:sp>
        <p:nvSpPr>
          <p:cNvPr id="3" name="Content Placeholder 2">
            <a:extLst>
              <a:ext uri="{FF2B5EF4-FFF2-40B4-BE49-F238E27FC236}">
                <a16:creationId xmlns:a16="http://schemas.microsoft.com/office/drawing/2014/main" id="{4781FEA6-3797-407C-97B0-6D5D6B83CD50}"/>
              </a:ext>
            </a:extLst>
          </p:cNvPr>
          <p:cNvSpPr>
            <a:spLocks noGrp="1"/>
          </p:cNvSpPr>
          <p:nvPr>
            <p:ph idx="1"/>
          </p:nvPr>
        </p:nvSpPr>
        <p:spPr>
          <a:xfrm>
            <a:off x="2589212" y="1457325"/>
            <a:ext cx="8915400" cy="5038725"/>
          </a:xfrm>
        </p:spPr>
        <p:txBody>
          <a:bodyPr>
            <a:normAutofit/>
          </a:bodyPr>
          <a:lstStyle/>
          <a:p>
            <a:pPr marL="0" indent="0">
              <a:buNone/>
            </a:pPr>
            <a:r>
              <a:rPr lang="en-US" dirty="0"/>
              <a:t>	Regular Education Initiative (REI) is a response to identified problems in the education system for low-performing children. It is not a detailed step-by-step guide for changing the system. Educators involved must all agree on what the REI actually proposes. The authors infer from the REI literature five assumptions regarding the roles and responsibilities of regular education elementary classroom teachers. Teachers and specialists should form a partnership but the classroom teacher is entirely and ultimately in charge of the instruction of all children in their classrooms. This includes children who are not succeeding in the mainstream. The target population and several partnership models should be considered while deciding from the literature on REI what will work best.</a:t>
            </a:r>
          </a:p>
          <a:p>
            <a:pPr marL="0" indent="0">
              <a:buNone/>
            </a:pPr>
            <a:endParaRPr lang="en-US" dirty="0"/>
          </a:p>
          <a:p>
            <a:pPr marL="0" indent="0">
              <a:buNone/>
            </a:pPr>
            <a:r>
              <a:rPr lang="en-US" dirty="0"/>
              <a:t>Jenkins, J. R., Pious, C. G., &amp; Jewell, M. (1990, April). Special education and the 	regular education initiative: basic assumptions. Retrieved January 28, 2018, 	from </a:t>
            </a:r>
            <a:r>
              <a:rPr lang="en-US" dirty="0">
                <a:hlinkClick r:id="rId2"/>
              </a:rPr>
              <a:t>https://www.ncbi.nlm.nih.gov/pubmed/2185027</a:t>
            </a:r>
            <a:r>
              <a:rPr lang="en-US" dirty="0"/>
              <a:t> </a:t>
            </a:r>
          </a:p>
        </p:txBody>
      </p:sp>
    </p:spTree>
    <p:extLst>
      <p:ext uri="{BB962C8B-B14F-4D97-AF65-F5344CB8AC3E}">
        <p14:creationId xmlns:p14="http://schemas.microsoft.com/office/powerpoint/2010/main" val="4265244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5B69-8A55-4ADE-973F-477D72926971}"/>
              </a:ext>
            </a:extLst>
          </p:cNvPr>
          <p:cNvSpPr>
            <a:spLocks noGrp="1"/>
          </p:cNvSpPr>
          <p:nvPr>
            <p:ph type="title"/>
          </p:nvPr>
        </p:nvSpPr>
        <p:spPr/>
        <p:txBody>
          <a:bodyPr/>
          <a:lstStyle/>
          <a:p>
            <a:r>
              <a:rPr lang="en-US" dirty="0"/>
              <a:t>1994: Educate America Act</a:t>
            </a:r>
          </a:p>
        </p:txBody>
      </p:sp>
      <p:sp>
        <p:nvSpPr>
          <p:cNvPr id="3" name="Content Placeholder 2">
            <a:extLst>
              <a:ext uri="{FF2B5EF4-FFF2-40B4-BE49-F238E27FC236}">
                <a16:creationId xmlns:a16="http://schemas.microsoft.com/office/drawing/2014/main" id="{51C008CA-2790-43B8-A880-AC352FB8AAE4}"/>
              </a:ext>
            </a:extLst>
          </p:cNvPr>
          <p:cNvSpPr>
            <a:spLocks noGrp="1"/>
          </p:cNvSpPr>
          <p:nvPr>
            <p:ph idx="1"/>
          </p:nvPr>
        </p:nvSpPr>
        <p:spPr>
          <a:xfrm>
            <a:off x="2589212" y="1381125"/>
            <a:ext cx="8915400" cy="5353050"/>
          </a:xfrm>
        </p:spPr>
        <p:txBody>
          <a:bodyPr>
            <a:normAutofit fontScale="92500" lnSpcReduction="10000"/>
          </a:bodyPr>
          <a:lstStyle/>
          <a:p>
            <a:pPr marL="0" indent="0">
              <a:buNone/>
            </a:pPr>
            <a:r>
              <a:rPr lang="en-US" dirty="0"/>
              <a:t>	In March 1994, President Clinton said that, "We insist, with Goals 2000, that every student can learn. We insist that it's time to abolish the outdated distinction between academic learning and skill learning. We know now that most academics has practical application, and that, more and more, practical problems require academic knowledge. And I hope to goodness we don't do anything else - we've finally erased that divide so that we can teach our young people to learn in the way that best suits their own capacities and the work they have to do. But I am absolutely convinced that there is not a single, solitary problem in American education that has not been solved by somebody, somewhere. What we have done as a nation is to resist learning from each other, to resist institutionalizing change, to resist, therefore, holding ourselves accountable for results as a nation.</a:t>
            </a:r>
          </a:p>
          <a:p>
            <a:pPr marL="0" indent="0">
              <a:buNone/>
            </a:pPr>
            <a:r>
              <a:rPr lang="en-US" dirty="0"/>
              <a:t>	Clinton added that what we the government was trying to do with Goals 2000 is to say, here are the goals, you figure out how to get there, you learn from each other. Come up with aggressive plans, we will help you fund them and go forward, but you are in charge. The federal government can't tell you how to do it, but we can help you get it done. What this Goals 2000 movement, with the School to Work program, with the adult education program, with the retraining program and the re-employment program, what it all seeks to do is to give America a system by which at the grass roots level we can fulfill the promise of Brown v. Board of Education for all our people. "</a:t>
            </a:r>
          </a:p>
        </p:txBody>
      </p:sp>
    </p:spTree>
    <p:extLst>
      <p:ext uri="{BB962C8B-B14F-4D97-AF65-F5344CB8AC3E}">
        <p14:creationId xmlns:p14="http://schemas.microsoft.com/office/powerpoint/2010/main" val="1323634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D6A0-021E-4349-BD91-0BDDE6101334}"/>
              </a:ext>
            </a:extLst>
          </p:cNvPr>
          <p:cNvSpPr>
            <a:spLocks noGrp="1"/>
          </p:cNvSpPr>
          <p:nvPr>
            <p:ph type="title"/>
          </p:nvPr>
        </p:nvSpPr>
        <p:spPr/>
        <p:txBody>
          <a:bodyPr/>
          <a:lstStyle/>
          <a:p>
            <a:r>
              <a:rPr lang="en-US" dirty="0"/>
              <a:t>Educate America Act’s Objective </a:t>
            </a:r>
          </a:p>
        </p:txBody>
      </p:sp>
      <p:sp>
        <p:nvSpPr>
          <p:cNvPr id="3" name="Content Placeholder 2">
            <a:extLst>
              <a:ext uri="{FF2B5EF4-FFF2-40B4-BE49-F238E27FC236}">
                <a16:creationId xmlns:a16="http://schemas.microsoft.com/office/drawing/2014/main" id="{C6BD7001-BA2A-4EBF-9D33-ADA2762290CF}"/>
              </a:ext>
            </a:extLst>
          </p:cNvPr>
          <p:cNvSpPr>
            <a:spLocks noGrp="1"/>
          </p:cNvSpPr>
          <p:nvPr>
            <p:ph idx="1"/>
          </p:nvPr>
        </p:nvSpPr>
        <p:spPr/>
        <p:txBody>
          <a:bodyPr/>
          <a:lstStyle/>
          <a:p>
            <a:pPr marL="0" indent="0">
              <a:buNone/>
            </a:pPr>
            <a:r>
              <a:rPr lang="en-US" dirty="0"/>
              <a:t>	All students will leave grades 4, 8 and 12 having demonstrated competency over challenging subject matter including English, mathematics, science, foreign languages, civics and government, economics, the arts, history and geography, and every school in America will ensure that all students learn to use their minds well, so they may be prepared for responsible citizenship, further learning and productive employment in our nation's modern economy.</a:t>
            </a:r>
          </a:p>
          <a:p>
            <a:pPr marL="0" indent="0">
              <a:buNone/>
            </a:pPr>
            <a:endParaRPr lang="en-US" dirty="0"/>
          </a:p>
          <a:p>
            <a:pPr marL="0" indent="0">
              <a:buNone/>
            </a:pPr>
            <a:r>
              <a:rPr lang="en-US" dirty="0"/>
              <a:t>Goals 2000. (</a:t>
            </a:r>
            <a:r>
              <a:rPr lang="en-US" dirty="0" err="1"/>
              <a:t>n.d.</a:t>
            </a:r>
            <a:r>
              <a:rPr lang="en-US" dirty="0"/>
              <a:t>). Retrieved January 28, 2018, from 	</a:t>
            </a:r>
            <a:r>
              <a:rPr lang="en-US" dirty="0">
                <a:hlinkClick r:id="rId2"/>
              </a:rPr>
              <a:t>http://www.tecweb.org/eddevel/telecon/de99.html</a:t>
            </a:r>
            <a:r>
              <a:rPr lang="en-US" dirty="0"/>
              <a:t> </a:t>
            </a:r>
          </a:p>
        </p:txBody>
      </p:sp>
    </p:spTree>
    <p:extLst>
      <p:ext uri="{BB962C8B-B14F-4D97-AF65-F5344CB8AC3E}">
        <p14:creationId xmlns:p14="http://schemas.microsoft.com/office/powerpoint/2010/main" val="240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4BEB-8931-41B6-BA5A-F5D89A9CFCF4}"/>
              </a:ext>
            </a:extLst>
          </p:cNvPr>
          <p:cNvSpPr>
            <a:spLocks noGrp="1"/>
          </p:cNvSpPr>
          <p:nvPr>
            <p:ph type="title"/>
          </p:nvPr>
        </p:nvSpPr>
        <p:spPr/>
        <p:txBody>
          <a:bodyPr/>
          <a:lstStyle/>
          <a:p>
            <a:r>
              <a:rPr lang="en-US" dirty="0"/>
              <a:t>Early Institutions That Made an Impact</a:t>
            </a:r>
          </a:p>
        </p:txBody>
      </p:sp>
      <p:sp>
        <p:nvSpPr>
          <p:cNvPr id="3" name="Text Placeholder 2">
            <a:extLst>
              <a:ext uri="{FF2B5EF4-FFF2-40B4-BE49-F238E27FC236}">
                <a16:creationId xmlns:a16="http://schemas.microsoft.com/office/drawing/2014/main" id="{70B8A158-4BBA-45D7-8661-8BDB5CBA4D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8740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6F3F-BC50-425F-9588-A80BF33C0B42}"/>
              </a:ext>
            </a:extLst>
          </p:cNvPr>
          <p:cNvSpPr>
            <a:spLocks noGrp="1"/>
          </p:cNvSpPr>
          <p:nvPr>
            <p:ph type="title"/>
          </p:nvPr>
        </p:nvSpPr>
        <p:spPr/>
        <p:txBody>
          <a:bodyPr/>
          <a:lstStyle/>
          <a:p>
            <a:r>
              <a:rPr lang="en-US" dirty="0"/>
              <a:t>2001: No Child Left Behind Act</a:t>
            </a:r>
          </a:p>
        </p:txBody>
      </p:sp>
      <p:sp>
        <p:nvSpPr>
          <p:cNvPr id="3" name="Content Placeholder 2">
            <a:extLst>
              <a:ext uri="{FF2B5EF4-FFF2-40B4-BE49-F238E27FC236}">
                <a16:creationId xmlns:a16="http://schemas.microsoft.com/office/drawing/2014/main" id="{54CAC8F7-8C79-4F25-889E-4B427BF60367}"/>
              </a:ext>
            </a:extLst>
          </p:cNvPr>
          <p:cNvSpPr>
            <a:spLocks noGrp="1"/>
          </p:cNvSpPr>
          <p:nvPr>
            <p:ph idx="1"/>
          </p:nvPr>
        </p:nvSpPr>
        <p:spPr>
          <a:xfrm>
            <a:off x="2589212" y="1400175"/>
            <a:ext cx="8915400" cy="4511047"/>
          </a:xfrm>
        </p:spPr>
        <p:txBody>
          <a:bodyPr>
            <a:normAutofit fontScale="92500" lnSpcReduction="20000"/>
          </a:bodyPr>
          <a:lstStyle/>
          <a:p>
            <a:pPr marL="0" indent="0">
              <a:buNone/>
            </a:pPr>
            <a:r>
              <a:rPr lang="en-US" dirty="0"/>
              <a:t>	The No Child Left Behind Act (NCLB) was passed by Congress in 2001 and later signed into law by President George W. Bush in 2002. This law is the most recent update to the Elementary and Secondary Education Act (ESEA) that was passed in 1965. NCLB’s law was made based on concern that the American education system was no longer internationally competitive. It significantly increased the federal role in holding schools responsible for the academic progress of all students. Through this law a focus on boosting the performance of certain groups of students such as; English-language learners, students in special education, and poor/minority children. If states did not comply with the new requirements they were at risk of losing federal Title 1 money. Compliance was not required, but the risk was losing funding. </a:t>
            </a:r>
          </a:p>
          <a:p>
            <a:pPr marL="0" indent="0">
              <a:buNone/>
            </a:pPr>
            <a:endParaRPr lang="en-US" dirty="0"/>
          </a:p>
          <a:p>
            <a:pPr marL="0" indent="0">
              <a:buNone/>
            </a:pPr>
            <a:endParaRPr lang="en-US" dirty="0"/>
          </a:p>
          <a:p>
            <a:pPr marL="0" indent="0">
              <a:buNone/>
            </a:pPr>
            <a:r>
              <a:rPr lang="en-US" dirty="0"/>
              <a:t>Editorial Projects in Education Research Center. (2015, April 10). Issues A-Z: No 	Child Left Behind: An Overview. Education Week. Retrieved Month Day, Year 	from </a:t>
            </a:r>
          </a:p>
          <a:p>
            <a:pPr marL="0" indent="0">
              <a:buNone/>
            </a:pPr>
            <a:r>
              <a:rPr lang="en-US" dirty="0">
                <a:hlinkClick r:id="rId2"/>
              </a:rPr>
              <a:t>	http://www.edweek.org/ew/section/multimedia/no-child-left-behind-	overview-definition-summary.html/</a:t>
            </a:r>
            <a:r>
              <a:rPr lang="en-US" dirty="0"/>
              <a:t>  </a:t>
            </a:r>
          </a:p>
          <a:p>
            <a:pPr marL="0" indent="0">
              <a:buNone/>
            </a:pPr>
            <a:endParaRPr lang="en-US" dirty="0"/>
          </a:p>
        </p:txBody>
      </p:sp>
    </p:spTree>
    <p:extLst>
      <p:ext uri="{BB962C8B-B14F-4D97-AF65-F5344CB8AC3E}">
        <p14:creationId xmlns:p14="http://schemas.microsoft.com/office/powerpoint/2010/main" val="1809870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7106-5C7C-48AD-93F4-C9F6F626EBBD}"/>
              </a:ext>
            </a:extLst>
          </p:cNvPr>
          <p:cNvSpPr>
            <a:spLocks noGrp="1"/>
          </p:cNvSpPr>
          <p:nvPr>
            <p:ph type="title"/>
          </p:nvPr>
        </p:nvSpPr>
        <p:spPr/>
        <p:txBody>
          <a:bodyPr/>
          <a:lstStyle/>
          <a:p>
            <a:r>
              <a:rPr lang="en-US" dirty="0"/>
              <a:t>Topic Choice Justification</a:t>
            </a:r>
          </a:p>
        </p:txBody>
      </p:sp>
      <p:sp>
        <p:nvSpPr>
          <p:cNvPr id="3" name="Content Placeholder 2">
            <a:extLst>
              <a:ext uri="{FF2B5EF4-FFF2-40B4-BE49-F238E27FC236}">
                <a16:creationId xmlns:a16="http://schemas.microsoft.com/office/drawing/2014/main" id="{951DEBFA-0FA4-47A8-9FDD-5C0080F496CB}"/>
              </a:ext>
            </a:extLst>
          </p:cNvPr>
          <p:cNvSpPr>
            <a:spLocks noGrp="1"/>
          </p:cNvSpPr>
          <p:nvPr>
            <p:ph idx="1"/>
          </p:nvPr>
        </p:nvSpPr>
        <p:spPr/>
        <p:txBody>
          <a:bodyPr/>
          <a:lstStyle/>
          <a:p>
            <a:pPr marL="0" indent="0">
              <a:buNone/>
            </a:pPr>
            <a:r>
              <a:rPr lang="en-US" dirty="0"/>
              <a:t>	I chose to focus on these laws, acts, and associations because they had made changes to the education system that I wanted to learn more about. I knew what each was, but now I have a better understanding of the effect it has on teaching. I feel as though I learned more in researching institutions that were a first for their time, but I come away from this assignment having a better understanding of some of the current laws. </a:t>
            </a:r>
          </a:p>
        </p:txBody>
      </p:sp>
    </p:spTree>
    <p:extLst>
      <p:ext uri="{BB962C8B-B14F-4D97-AF65-F5344CB8AC3E}">
        <p14:creationId xmlns:p14="http://schemas.microsoft.com/office/powerpoint/2010/main" val="48699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A562-AF28-40CE-89DF-8DC3F106777F}"/>
              </a:ext>
            </a:extLst>
          </p:cNvPr>
          <p:cNvSpPr>
            <a:spLocks noGrp="1"/>
          </p:cNvSpPr>
          <p:nvPr>
            <p:ph type="title"/>
          </p:nvPr>
        </p:nvSpPr>
        <p:spPr/>
        <p:txBody>
          <a:bodyPr>
            <a:normAutofit fontScale="90000"/>
          </a:bodyPr>
          <a:lstStyle/>
          <a:p>
            <a:r>
              <a:rPr lang="en-US" dirty="0"/>
              <a:t>1817: Connecticut Asylum for the Education and Instruction of Deaf and Dumb Person’s</a:t>
            </a:r>
          </a:p>
        </p:txBody>
      </p:sp>
      <p:sp>
        <p:nvSpPr>
          <p:cNvPr id="3" name="Content Placeholder 2">
            <a:extLst>
              <a:ext uri="{FF2B5EF4-FFF2-40B4-BE49-F238E27FC236}">
                <a16:creationId xmlns:a16="http://schemas.microsoft.com/office/drawing/2014/main" id="{89420B24-B50D-4BB2-BE4B-FC5159BA9E07}"/>
              </a:ext>
            </a:extLst>
          </p:cNvPr>
          <p:cNvSpPr>
            <a:spLocks noGrp="1"/>
          </p:cNvSpPr>
          <p:nvPr>
            <p:ph idx="1"/>
          </p:nvPr>
        </p:nvSpPr>
        <p:spPr>
          <a:xfrm>
            <a:off x="2589212" y="1819275"/>
            <a:ext cx="8915400" cy="5038725"/>
          </a:xfrm>
        </p:spPr>
        <p:txBody>
          <a:bodyPr>
            <a:normAutofit/>
          </a:bodyPr>
          <a:lstStyle/>
          <a:p>
            <a:pPr marL="0" indent="0">
              <a:buNone/>
            </a:pPr>
            <a:r>
              <a:rPr lang="en-US" dirty="0"/>
              <a:t>	This was the first permanent school for deaf Americans. At the time “dumb” was considered to mean any person(s) who were “unable to speak”. Thomas Gallaudet attended a demonstration of the methods of the French Royal Institution for the Deaf in Paris. He saw that the medium of instruction being used was French Sign Language, which later was transformed in America to what we know as American Sign Language (ASL). The school that he founded was established as a residential school in order to lessen the costs of travel, which was expensive at the time. The name was soon changed after opening to The American School for the Deaf because of its expansion to Alabama. The school was granted land there to help provide education for deaf people throughout the United States.</a:t>
            </a:r>
          </a:p>
          <a:p>
            <a:pPr marL="0" indent="0">
              <a:buNone/>
            </a:pPr>
            <a:endParaRPr lang="en-US" dirty="0"/>
          </a:p>
          <a:p>
            <a:pPr marL="0" indent="0">
              <a:buNone/>
            </a:pPr>
            <a:r>
              <a:rPr lang="en-US" dirty="0"/>
              <a:t>History and Traditions. (</a:t>
            </a:r>
            <a:r>
              <a:rPr lang="en-US" dirty="0" err="1"/>
              <a:t>n.d.</a:t>
            </a:r>
            <a:r>
              <a:rPr lang="en-US" dirty="0"/>
              <a:t>). Retrieved January 28, 2018, from 	</a:t>
            </a:r>
            <a:r>
              <a:rPr lang="en-US" dirty="0">
                <a:hlinkClick r:id="rId2"/>
              </a:rPr>
              <a:t>http://www.gallaudet.edu/about/history-and-traditions</a:t>
            </a:r>
            <a:endParaRPr lang="en-US" dirty="0"/>
          </a:p>
          <a:p>
            <a:pPr marL="0" indent="0">
              <a:buNone/>
            </a:pPr>
            <a:r>
              <a:rPr lang="en-US" dirty="0"/>
              <a:t>Education: Essay. (</a:t>
            </a:r>
            <a:r>
              <a:rPr lang="en-US" dirty="0" err="1"/>
              <a:t>n.d.</a:t>
            </a:r>
            <a:r>
              <a:rPr lang="en-US" dirty="0"/>
              <a:t>). Retrieved January 28, 2018, from 	</a:t>
            </a:r>
            <a:r>
              <a:rPr lang="en-US" dirty="0">
                <a:hlinkClick r:id="rId3"/>
              </a:rPr>
              <a:t>http://www.disabilitymuseum.org/dhm/edu/essay.html?id=38</a:t>
            </a:r>
            <a:r>
              <a:rPr lang="en-US" dirty="0"/>
              <a:t> </a:t>
            </a:r>
          </a:p>
        </p:txBody>
      </p:sp>
    </p:spTree>
    <p:extLst>
      <p:ext uri="{BB962C8B-B14F-4D97-AF65-F5344CB8AC3E}">
        <p14:creationId xmlns:p14="http://schemas.microsoft.com/office/powerpoint/2010/main" val="282163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48CF-F731-4EF5-B65B-39EC6CFAE303}"/>
              </a:ext>
            </a:extLst>
          </p:cNvPr>
          <p:cNvSpPr>
            <a:spLocks noGrp="1"/>
          </p:cNvSpPr>
          <p:nvPr>
            <p:ph type="title"/>
          </p:nvPr>
        </p:nvSpPr>
        <p:spPr/>
        <p:txBody>
          <a:bodyPr/>
          <a:lstStyle/>
          <a:p>
            <a:r>
              <a:rPr lang="en-US" dirty="0"/>
              <a:t>1832: New England Asylum for the Blind</a:t>
            </a:r>
          </a:p>
        </p:txBody>
      </p:sp>
      <p:sp>
        <p:nvSpPr>
          <p:cNvPr id="3" name="Content Placeholder 2">
            <a:extLst>
              <a:ext uri="{FF2B5EF4-FFF2-40B4-BE49-F238E27FC236}">
                <a16:creationId xmlns:a16="http://schemas.microsoft.com/office/drawing/2014/main" id="{22F50919-9A06-48D3-9684-1C684742AAB6}"/>
              </a:ext>
            </a:extLst>
          </p:cNvPr>
          <p:cNvSpPr>
            <a:spLocks noGrp="1"/>
          </p:cNvSpPr>
          <p:nvPr>
            <p:ph idx="1"/>
          </p:nvPr>
        </p:nvSpPr>
        <p:spPr>
          <a:xfrm>
            <a:off x="2589212" y="2133600"/>
            <a:ext cx="8915400" cy="4457700"/>
          </a:xfrm>
        </p:spPr>
        <p:txBody>
          <a:bodyPr>
            <a:normAutofit/>
          </a:bodyPr>
          <a:lstStyle/>
          <a:p>
            <a:pPr marL="0" indent="0">
              <a:buNone/>
            </a:pPr>
            <a:r>
              <a:rPr lang="en-US" dirty="0"/>
              <a:t>	In 1829, Dr. John Fisher chartered the first school for the blind in the United States. However, in 1832 the school was fully established by Samuel Gridley Howe and opened its doors to students. In 1833, Colonel Thomas Handasyd Perkins donated his home in Boston to help the school accommodate more students than they currently were. Colonel Perkins is where the school acquires its new name, in order to honor the man that greatly impacted the schools ability to expand. In the year 1839, Col. Perkins allowed the home he had donated to be sold in order for the school to move locations. This allowed the school a more spacious venue in South Boston. The school was renamed The Perkins School for the Blind and is still open to this day. </a:t>
            </a:r>
          </a:p>
          <a:p>
            <a:pPr marL="0" indent="0">
              <a:buNone/>
            </a:pPr>
            <a:endParaRPr lang="en-US" dirty="0"/>
          </a:p>
          <a:p>
            <a:pPr marL="0" indent="-457200">
              <a:buNone/>
            </a:pPr>
            <a:r>
              <a:rPr lang="en-US" dirty="0"/>
              <a:t>School Development. (</a:t>
            </a:r>
            <a:r>
              <a:rPr lang="en-US" dirty="0" err="1"/>
              <a:t>n.d.</a:t>
            </a:r>
            <a:r>
              <a:rPr lang="en-US" dirty="0"/>
              <a:t>). Retrieved January 28, 2018, from 	</a:t>
            </a:r>
            <a:r>
              <a:rPr lang="en-US" dirty="0">
                <a:hlinkClick r:id="rId2"/>
              </a:rPr>
              <a:t>http://www.perkins.org/history/legacy/school-development</a:t>
            </a:r>
            <a:r>
              <a:rPr lang="en-US" dirty="0"/>
              <a:t>  </a:t>
            </a:r>
          </a:p>
        </p:txBody>
      </p:sp>
    </p:spTree>
    <p:extLst>
      <p:ext uri="{BB962C8B-B14F-4D97-AF65-F5344CB8AC3E}">
        <p14:creationId xmlns:p14="http://schemas.microsoft.com/office/powerpoint/2010/main" val="133676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8B87-E36F-4AFC-AF08-03BF9E64A1F3}"/>
              </a:ext>
            </a:extLst>
          </p:cNvPr>
          <p:cNvSpPr>
            <a:spLocks noGrp="1"/>
          </p:cNvSpPr>
          <p:nvPr>
            <p:ph type="title"/>
          </p:nvPr>
        </p:nvSpPr>
        <p:spPr/>
        <p:txBody>
          <a:bodyPr/>
          <a:lstStyle/>
          <a:p>
            <a:r>
              <a:rPr lang="en-US" dirty="0"/>
              <a:t>1848: The Walter E. Fernald State School</a:t>
            </a:r>
          </a:p>
        </p:txBody>
      </p:sp>
      <p:sp>
        <p:nvSpPr>
          <p:cNvPr id="3" name="Content Placeholder 2">
            <a:extLst>
              <a:ext uri="{FF2B5EF4-FFF2-40B4-BE49-F238E27FC236}">
                <a16:creationId xmlns:a16="http://schemas.microsoft.com/office/drawing/2014/main" id="{8EDE9841-C128-44A8-814C-F445A6E0A957}"/>
              </a:ext>
            </a:extLst>
          </p:cNvPr>
          <p:cNvSpPr>
            <a:spLocks noGrp="1"/>
          </p:cNvSpPr>
          <p:nvPr>
            <p:ph idx="1"/>
          </p:nvPr>
        </p:nvSpPr>
        <p:spPr/>
        <p:txBody>
          <a:bodyPr/>
          <a:lstStyle/>
          <a:p>
            <a:pPr marL="0" indent="0">
              <a:buNone/>
            </a:pPr>
            <a:r>
              <a:rPr lang="en-US" dirty="0"/>
              <a:t>	This institution was named after its third superintendent. The school was founded by Samuel Gridley Howe and originally named the Massachusetts School for the Feeble-Minded. The Massachusetts School for the Feeble-Minded was one of the first publicly supported institutions for people with intellectual disabilities. </a:t>
            </a:r>
          </a:p>
          <a:p>
            <a:pPr marL="0" indent="0">
              <a:buNone/>
            </a:pPr>
            <a:endParaRPr lang="en-US" dirty="0"/>
          </a:p>
          <a:p>
            <a:pPr marL="0" indent="0">
              <a:buNone/>
            </a:pPr>
            <a:r>
              <a:rPr lang="en-US" dirty="0"/>
              <a:t>Walter E. Fernald State School. (</a:t>
            </a:r>
            <a:r>
              <a:rPr lang="en-US" dirty="0" err="1"/>
              <a:t>n.d.</a:t>
            </a:r>
            <a:r>
              <a:rPr lang="en-US" dirty="0"/>
              <a:t>). </a:t>
            </a:r>
            <a:r>
              <a:rPr lang="en-US"/>
              <a:t>Retrieved January 28, 2018, from 	</a:t>
            </a:r>
            <a:r>
              <a:rPr lang="en-US">
                <a:hlinkClick r:id="rId2"/>
              </a:rPr>
              <a:t>https://www.nps.gov/places/walter-fernald-state-school.htm</a:t>
            </a:r>
            <a:r>
              <a:rPr lang="en-US"/>
              <a:t>  </a:t>
            </a:r>
            <a:endParaRPr lang="en-US" dirty="0"/>
          </a:p>
        </p:txBody>
      </p:sp>
    </p:spTree>
    <p:extLst>
      <p:ext uri="{BB962C8B-B14F-4D97-AF65-F5344CB8AC3E}">
        <p14:creationId xmlns:p14="http://schemas.microsoft.com/office/powerpoint/2010/main" val="3987975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5CF6-22BE-41CC-9C08-E15EB3EE285F}"/>
              </a:ext>
            </a:extLst>
          </p:cNvPr>
          <p:cNvSpPr>
            <a:spLocks noGrp="1"/>
          </p:cNvSpPr>
          <p:nvPr>
            <p:ph type="title"/>
          </p:nvPr>
        </p:nvSpPr>
        <p:spPr/>
        <p:txBody>
          <a:bodyPr/>
          <a:lstStyle/>
          <a:p>
            <a:r>
              <a:rPr lang="en-US" dirty="0"/>
              <a:t>1852: Elwyn Training School</a:t>
            </a:r>
          </a:p>
        </p:txBody>
      </p:sp>
      <p:sp>
        <p:nvSpPr>
          <p:cNvPr id="3" name="Content Placeholder 2">
            <a:extLst>
              <a:ext uri="{FF2B5EF4-FFF2-40B4-BE49-F238E27FC236}">
                <a16:creationId xmlns:a16="http://schemas.microsoft.com/office/drawing/2014/main" id="{29FFE238-7F24-4FA4-9438-62270053C99C}"/>
              </a:ext>
            </a:extLst>
          </p:cNvPr>
          <p:cNvSpPr>
            <a:spLocks noGrp="1"/>
          </p:cNvSpPr>
          <p:nvPr>
            <p:ph idx="1"/>
          </p:nvPr>
        </p:nvSpPr>
        <p:spPr/>
        <p:txBody>
          <a:bodyPr/>
          <a:lstStyle/>
          <a:p>
            <a:pPr marL="0" indent="0">
              <a:buNone/>
            </a:pPr>
            <a:r>
              <a:rPr lang="en-US" dirty="0"/>
              <a:t>	This school began as a small, ground-breaking school for 26 children in Philadelphia. It was started by a man named Alfred L. Elwyn. He had gone to Boston in 1849. While there, he visited the South Boston Institute for the blind. He spent the next three years working with other forward thinkers of his area to open a school that could “do better” by their children with special needs. Since its opening, it has grown into a vast organization. It is now diverse and utilized in many states. The outcome of it is a human services organization that serves individuals with a wide range of intellectual, physical, behavioral, and developmental disabilities. </a:t>
            </a:r>
          </a:p>
          <a:p>
            <a:pPr marL="0" indent="0">
              <a:buNone/>
            </a:pPr>
            <a:endParaRPr lang="en-US" dirty="0"/>
          </a:p>
          <a:p>
            <a:pPr marL="0" indent="0">
              <a:buNone/>
            </a:pPr>
            <a:r>
              <a:rPr lang="en-US" dirty="0"/>
              <a:t>Elwyn History. (</a:t>
            </a:r>
            <a:r>
              <a:rPr lang="en-US" dirty="0" err="1"/>
              <a:t>n.d.</a:t>
            </a:r>
            <a:r>
              <a:rPr lang="en-US" dirty="0"/>
              <a:t>). Retrieved January 28, 2018, from 	</a:t>
            </a:r>
            <a:r>
              <a:rPr lang="en-US" dirty="0">
                <a:hlinkClick r:id="rId2"/>
              </a:rPr>
              <a:t>https://www.elwyn.org/about-elwyn/history</a:t>
            </a:r>
            <a:r>
              <a:rPr lang="en-US" dirty="0"/>
              <a:t> / </a:t>
            </a:r>
          </a:p>
        </p:txBody>
      </p:sp>
    </p:spTree>
    <p:extLst>
      <p:ext uri="{BB962C8B-B14F-4D97-AF65-F5344CB8AC3E}">
        <p14:creationId xmlns:p14="http://schemas.microsoft.com/office/powerpoint/2010/main" val="199432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ED2E-68EC-4681-807A-FE67CAC06CF9}"/>
              </a:ext>
            </a:extLst>
          </p:cNvPr>
          <p:cNvSpPr>
            <a:spLocks noGrp="1"/>
          </p:cNvSpPr>
          <p:nvPr>
            <p:ph type="title"/>
          </p:nvPr>
        </p:nvSpPr>
        <p:spPr/>
        <p:txBody>
          <a:bodyPr>
            <a:normAutofit/>
          </a:bodyPr>
          <a:lstStyle/>
          <a:p>
            <a:r>
              <a:rPr lang="en-US" dirty="0"/>
              <a:t>1864: The American School for the Deaf</a:t>
            </a:r>
          </a:p>
        </p:txBody>
      </p:sp>
      <p:sp>
        <p:nvSpPr>
          <p:cNvPr id="3" name="Content Placeholder 2">
            <a:extLst>
              <a:ext uri="{FF2B5EF4-FFF2-40B4-BE49-F238E27FC236}">
                <a16:creationId xmlns:a16="http://schemas.microsoft.com/office/drawing/2014/main" id="{10E2F93D-7150-4F2E-B8DF-7FE7851CAAA8}"/>
              </a:ext>
            </a:extLst>
          </p:cNvPr>
          <p:cNvSpPr>
            <a:spLocks noGrp="1"/>
          </p:cNvSpPr>
          <p:nvPr>
            <p:ph idx="1"/>
          </p:nvPr>
        </p:nvSpPr>
        <p:spPr>
          <a:xfrm>
            <a:off x="2589212" y="2133599"/>
            <a:ext cx="8915400" cy="4467225"/>
          </a:xfrm>
        </p:spPr>
        <p:txBody>
          <a:bodyPr>
            <a:normAutofit/>
          </a:bodyPr>
          <a:lstStyle/>
          <a:p>
            <a:pPr marL="0" indent="0">
              <a:buNone/>
            </a:pPr>
            <a:r>
              <a:rPr lang="en-US" dirty="0"/>
              <a:t>	This is a school that has been previously mentioned. The importance of it being mentioned twice is due to the year. In the year 1864 this school was authorized as a college. It was named the National College for the Deaf and Dumb with the signing of the law by President Abraham Lincoln. In 1894 the name is changed again to Gallaudet College in honor of Rev. Thomas Hopkins Gallaudet. The school’s current name was changed in 1986 to Gallaudet University when President Ronald Raegan signed the Education of the Deaf Act (PL 99-371). </a:t>
            </a:r>
          </a:p>
          <a:p>
            <a:pPr marL="0" indent="0">
              <a:buNone/>
            </a:pPr>
            <a:endParaRPr lang="en-US" dirty="0"/>
          </a:p>
          <a:p>
            <a:pPr marL="0" indent="0">
              <a:buNone/>
            </a:pPr>
            <a:r>
              <a:rPr lang="en-US" dirty="0"/>
              <a:t>History and Traditions. (</a:t>
            </a:r>
            <a:r>
              <a:rPr lang="en-US" dirty="0" err="1"/>
              <a:t>n.d.</a:t>
            </a:r>
            <a:r>
              <a:rPr lang="en-US" dirty="0"/>
              <a:t>). Retrieved January 28, 2018, from 	</a:t>
            </a:r>
            <a:r>
              <a:rPr lang="en-US" dirty="0">
                <a:hlinkClick r:id="rId2"/>
              </a:rPr>
              <a:t>http://www.gallaudet.edu/about/history-and-traditions</a:t>
            </a:r>
            <a:r>
              <a:rPr lang="en-US" dirty="0"/>
              <a:t> </a:t>
            </a:r>
          </a:p>
          <a:p>
            <a:pPr marL="0" indent="0">
              <a:buNone/>
            </a:pPr>
            <a:r>
              <a:rPr lang="en-US" dirty="0"/>
              <a:t>Education: Essay. (</a:t>
            </a:r>
            <a:r>
              <a:rPr lang="en-US" dirty="0" err="1"/>
              <a:t>n.d.</a:t>
            </a:r>
            <a:r>
              <a:rPr lang="en-US" dirty="0"/>
              <a:t>). Retrieved January 28, 2018, from 	</a:t>
            </a:r>
            <a:r>
              <a:rPr lang="en-US" dirty="0">
                <a:hlinkClick r:id="rId3"/>
              </a:rPr>
              <a:t>http://www.disabilitymuseum.org/dhm/edu/essay.html?id=38</a:t>
            </a:r>
            <a:r>
              <a:rPr lang="en-US" dirty="0"/>
              <a:t>  </a:t>
            </a:r>
          </a:p>
          <a:p>
            <a:pPr marL="0" indent="0">
              <a:buNone/>
            </a:pPr>
            <a:endParaRPr lang="en-US" dirty="0"/>
          </a:p>
        </p:txBody>
      </p:sp>
    </p:spTree>
    <p:extLst>
      <p:ext uri="{BB962C8B-B14F-4D97-AF65-F5344CB8AC3E}">
        <p14:creationId xmlns:p14="http://schemas.microsoft.com/office/powerpoint/2010/main" val="256111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DE74-ACBD-475A-9E4F-D9B4B5789E75}"/>
              </a:ext>
            </a:extLst>
          </p:cNvPr>
          <p:cNvSpPr>
            <a:spLocks noGrp="1"/>
          </p:cNvSpPr>
          <p:nvPr>
            <p:ph type="title"/>
          </p:nvPr>
        </p:nvSpPr>
        <p:spPr/>
        <p:txBody>
          <a:bodyPr/>
          <a:lstStyle/>
          <a:p>
            <a:r>
              <a:rPr lang="en-US" dirty="0"/>
              <a:t>1869: Horace Mann School for the Deaf</a:t>
            </a:r>
          </a:p>
        </p:txBody>
      </p:sp>
      <p:sp>
        <p:nvSpPr>
          <p:cNvPr id="3" name="Content Placeholder 2">
            <a:extLst>
              <a:ext uri="{FF2B5EF4-FFF2-40B4-BE49-F238E27FC236}">
                <a16:creationId xmlns:a16="http://schemas.microsoft.com/office/drawing/2014/main" id="{A66434E0-9567-4D6E-A20E-FD8FB5831D97}"/>
              </a:ext>
            </a:extLst>
          </p:cNvPr>
          <p:cNvSpPr>
            <a:spLocks noGrp="1"/>
          </p:cNvSpPr>
          <p:nvPr>
            <p:ph idx="1"/>
          </p:nvPr>
        </p:nvSpPr>
        <p:spPr/>
        <p:txBody>
          <a:bodyPr/>
          <a:lstStyle/>
          <a:p>
            <a:pPr marL="0" indent="0">
              <a:buNone/>
            </a:pPr>
            <a:r>
              <a:rPr lang="en-US" dirty="0"/>
              <a:t>	Horace Mann School for the Deaf was the first public day-school for children with hearing impairments. It is still open to this day, although its location has changed. This institution is the oldest Deaf and Hard of Hearing School in the United States. Horace Mann School also has always had high standards for their students which was shown in the quality of education provided. Originally names The Boston School for Deaf-Mutes. The school’s name was changed to honor a famous Massachusetts educator. Horace Mann was known for his work to improve schools and teaching. </a:t>
            </a:r>
          </a:p>
          <a:p>
            <a:pPr marL="0" indent="0">
              <a:buNone/>
            </a:pPr>
            <a:endParaRPr lang="en-US" dirty="0"/>
          </a:p>
          <a:p>
            <a:pPr marL="0" indent="0">
              <a:buNone/>
            </a:pPr>
            <a:r>
              <a:rPr lang="en-US" dirty="0"/>
              <a:t>About Horace Mann School. (</a:t>
            </a:r>
            <a:r>
              <a:rPr lang="en-US" dirty="0" err="1"/>
              <a:t>n.d.</a:t>
            </a:r>
            <a:r>
              <a:rPr lang="en-US" dirty="0"/>
              <a:t>). Retrieved January 28, 2018, from 	</a:t>
            </a:r>
            <a:r>
              <a:rPr lang="en-US" dirty="0">
                <a:hlinkClick r:id="rId2"/>
              </a:rPr>
              <a:t>https://www.bostonpublicschools.org/Page/5825</a:t>
            </a:r>
            <a:r>
              <a:rPr lang="en-US" dirty="0"/>
              <a:t> </a:t>
            </a:r>
          </a:p>
        </p:txBody>
      </p:sp>
    </p:spTree>
    <p:extLst>
      <p:ext uri="{BB962C8B-B14F-4D97-AF65-F5344CB8AC3E}">
        <p14:creationId xmlns:p14="http://schemas.microsoft.com/office/powerpoint/2010/main" val="456334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F519-0123-42AC-962E-0E50FD9BEAAE}"/>
              </a:ext>
            </a:extLst>
          </p:cNvPr>
          <p:cNvSpPr>
            <a:spLocks noGrp="1"/>
          </p:cNvSpPr>
          <p:nvPr>
            <p:ph type="title"/>
          </p:nvPr>
        </p:nvSpPr>
        <p:spPr/>
        <p:txBody>
          <a:bodyPr/>
          <a:lstStyle/>
          <a:p>
            <a:r>
              <a:rPr lang="en-US" dirty="0"/>
              <a:t>1920: Hadley Institute for the Blind and Visually Impaired</a:t>
            </a:r>
          </a:p>
        </p:txBody>
      </p:sp>
      <p:sp>
        <p:nvSpPr>
          <p:cNvPr id="3" name="Content Placeholder 2">
            <a:extLst>
              <a:ext uri="{FF2B5EF4-FFF2-40B4-BE49-F238E27FC236}">
                <a16:creationId xmlns:a16="http://schemas.microsoft.com/office/drawing/2014/main" id="{CDA5A075-9C3C-4ADF-8B98-CE6E2EE2D37A}"/>
              </a:ext>
            </a:extLst>
          </p:cNvPr>
          <p:cNvSpPr>
            <a:spLocks noGrp="1"/>
          </p:cNvSpPr>
          <p:nvPr>
            <p:ph idx="1"/>
          </p:nvPr>
        </p:nvSpPr>
        <p:spPr>
          <a:xfrm>
            <a:off x="2589212" y="2124075"/>
            <a:ext cx="8915400" cy="3362326"/>
          </a:xfrm>
        </p:spPr>
        <p:txBody>
          <a:bodyPr/>
          <a:lstStyle/>
          <a:p>
            <a:pPr marL="0" indent="0">
              <a:buNone/>
            </a:pPr>
            <a:r>
              <a:rPr lang="en-US" dirty="0"/>
              <a:t>	William A. Hadley, the founder of the Hadley Institute for the Blind and Visually Impaired lost his sight at age 55. He started the school because of his love of reading and wanting to be able to provide others like him with the opportunity to read as well. The first student that the institute had was a woman in Kansas. Hadley mailed her braille coursework to her. This institute is open to this day and currently has about 10,000 students enrolled annually. When William Hadley died in 1941, there were 800 students enrolled. </a:t>
            </a:r>
          </a:p>
          <a:p>
            <a:pPr marL="0" indent="0">
              <a:buNone/>
            </a:pPr>
            <a:endParaRPr lang="en-US" dirty="0"/>
          </a:p>
          <a:p>
            <a:pPr marL="0" indent="0">
              <a:buNone/>
            </a:pPr>
            <a:r>
              <a:rPr lang="en-US" dirty="0"/>
              <a:t>Hadley's History: A Dream Realized. (</a:t>
            </a:r>
            <a:r>
              <a:rPr lang="en-US" dirty="0" err="1"/>
              <a:t>n.d.</a:t>
            </a:r>
            <a:r>
              <a:rPr lang="en-US" dirty="0"/>
              <a:t>). Retrieved January 28, 2018, from 	</a:t>
            </a:r>
            <a:r>
              <a:rPr lang="en-US" dirty="0">
                <a:hlinkClick r:id="rId2"/>
              </a:rPr>
              <a:t>https://www.hadley.edu/HadleyHistory.asp</a:t>
            </a:r>
            <a:r>
              <a:rPr lang="en-US" dirty="0"/>
              <a:t> </a:t>
            </a:r>
          </a:p>
        </p:txBody>
      </p:sp>
    </p:spTree>
    <p:extLst>
      <p:ext uri="{BB962C8B-B14F-4D97-AF65-F5344CB8AC3E}">
        <p14:creationId xmlns:p14="http://schemas.microsoft.com/office/powerpoint/2010/main" val="15387516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221</TotalTime>
  <Words>375</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Progression of Inclusion Timeline Activity</vt:lpstr>
      <vt:lpstr>Early Institutions That Made an Impact</vt:lpstr>
      <vt:lpstr>1817: Connecticut Asylum for the Education and Instruction of Deaf and Dumb Person’s</vt:lpstr>
      <vt:lpstr>1832: New England Asylum for the Blind</vt:lpstr>
      <vt:lpstr>1848: The Walter E. Fernald State School</vt:lpstr>
      <vt:lpstr>1852: Elwyn Training School</vt:lpstr>
      <vt:lpstr>1864: The American School for the Deaf</vt:lpstr>
      <vt:lpstr>1869: Horace Mann School for the Deaf</vt:lpstr>
      <vt:lpstr>1920: Hadley Institute for the Blind and Visually Impaired</vt:lpstr>
      <vt:lpstr>Topic Choice Justification</vt:lpstr>
      <vt:lpstr>Laws and Associations That Changed Education</vt:lpstr>
      <vt:lpstr>1850</vt:lpstr>
      <vt:lpstr>1896: Supreme Court Adopted Separate but Equal</vt:lpstr>
      <vt:lpstr>1922: Council for Exceptional Children</vt:lpstr>
      <vt:lpstr>1965: ESEA</vt:lpstr>
      <vt:lpstr>1975: Public Law 94-142</vt:lpstr>
      <vt:lpstr>1986: Regular Education Initiative</vt:lpstr>
      <vt:lpstr>1994: Educate America Act</vt:lpstr>
      <vt:lpstr>Educate America Act’s Objective </vt:lpstr>
      <vt:lpstr>2001: No Child Left Behind Act</vt:lpstr>
      <vt:lpstr>Topic Choice 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Progression of Inclusion Timeline Activity</dc:title>
  <dc:creator>sami schrack</dc:creator>
  <cp:lastModifiedBy>sami schrack</cp:lastModifiedBy>
  <cp:revision>22</cp:revision>
  <dcterms:created xsi:type="dcterms:W3CDTF">2018-01-28T23:10:51Z</dcterms:created>
  <dcterms:modified xsi:type="dcterms:W3CDTF">2018-01-29T03:01:14Z</dcterms:modified>
</cp:coreProperties>
</file>