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0A5F-E7AC-C3A2-013E-D2015C9FEE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C6D782-09EA-079F-252A-5B8B249C3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C3945-8190-DDED-0DD2-5FB13F577945}"/>
              </a:ext>
            </a:extLst>
          </p:cNvPr>
          <p:cNvSpPr>
            <a:spLocks noGrp="1"/>
          </p:cNvSpPr>
          <p:nvPr>
            <p:ph type="dt" sz="half" idx="10"/>
          </p:nvPr>
        </p:nvSpPr>
        <p:spPr/>
        <p:txBody>
          <a:bodyPr/>
          <a:lstStyle/>
          <a:p>
            <a:fld id="{C884A3B8-02C4-4425-B1D3-F05AA1579E2C}" type="datetimeFigureOut">
              <a:rPr lang="en-US" smtClean="0"/>
              <a:t>9/28/2022</a:t>
            </a:fld>
            <a:endParaRPr lang="en-US"/>
          </a:p>
        </p:txBody>
      </p:sp>
      <p:sp>
        <p:nvSpPr>
          <p:cNvPr id="5" name="Footer Placeholder 4">
            <a:extLst>
              <a:ext uri="{FF2B5EF4-FFF2-40B4-BE49-F238E27FC236}">
                <a16:creationId xmlns:a16="http://schemas.microsoft.com/office/drawing/2014/main" id="{F1DE2348-2642-C06C-6875-F79995892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3BDAE-30B3-8401-3260-0CB6B4312FE9}"/>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180630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56A0-A08A-B046-7CF1-9F83805A0C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497E8B-EB40-D18A-8881-1B9753BE1C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88959-CB2C-83C1-5A3E-E99F3CF8DA27}"/>
              </a:ext>
            </a:extLst>
          </p:cNvPr>
          <p:cNvSpPr>
            <a:spLocks noGrp="1"/>
          </p:cNvSpPr>
          <p:nvPr>
            <p:ph type="dt" sz="half" idx="10"/>
          </p:nvPr>
        </p:nvSpPr>
        <p:spPr/>
        <p:txBody>
          <a:bodyPr/>
          <a:lstStyle/>
          <a:p>
            <a:fld id="{C884A3B8-02C4-4425-B1D3-F05AA1579E2C}" type="datetimeFigureOut">
              <a:rPr lang="en-US" smtClean="0"/>
              <a:t>9/28/2022</a:t>
            </a:fld>
            <a:endParaRPr lang="en-US"/>
          </a:p>
        </p:txBody>
      </p:sp>
      <p:sp>
        <p:nvSpPr>
          <p:cNvPr id="5" name="Footer Placeholder 4">
            <a:extLst>
              <a:ext uri="{FF2B5EF4-FFF2-40B4-BE49-F238E27FC236}">
                <a16:creationId xmlns:a16="http://schemas.microsoft.com/office/drawing/2014/main" id="{D36CE6C1-711F-B29B-32D3-2F523706C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76726-ADDC-6DA0-F133-6D3182A9785E}"/>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375570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22EBC-DD83-7F0C-B70C-8AF78D38C1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9E09E3-30A8-FAFE-9A5C-8B33AD4A1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CCC89-5ADD-A902-A4D6-C9FF9A07ED78}"/>
              </a:ext>
            </a:extLst>
          </p:cNvPr>
          <p:cNvSpPr>
            <a:spLocks noGrp="1"/>
          </p:cNvSpPr>
          <p:nvPr>
            <p:ph type="dt" sz="half" idx="10"/>
          </p:nvPr>
        </p:nvSpPr>
        <p:spPr/>
        <p:txBody>
          <a:bodyPr/>
          <a:lstStyle/>
          <a:p>
            <a:fld id="{C884A3B8-02C4-4425-B1D3-F05AA1579E2C}" type="datetimeFigureOut">
              <a:rPr lang="en-US" smtClean="0"/>
              <a:t>9/28/2022</a:t>
            </a:fld>
            <a:endParaRPr lang="en-US"/>
          </a:p>
        </p:txBody>
      </p:sp>
      <p:sp>
        <p:nvSpPr>
          <p:cNvPr id="5" name="Footer Placeholder 4">
            <a:extLst>
              <a:ext uri="{FF2B5EF4-FFF2-40B4-BE49-F238E27FC236}">
                <a16:creationId xmlns:a16="http://schemas.microsoft.com/office/drawing/2014/main" id="{437752E5-3F5B-8BBD-A562-FD699758A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4B916-1BAD-1F7A-D894-3477AE596CCF}"/>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227572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2E78-4549-9F6F-E061-188B7E8F72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E4744-8CB8-83E1-3A89-45F19264E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4005A-396E-8C4B-E846-DD11CB8AA156}"/>
              </a:ext>
            </a:extLst>
          </p:cNvPr>
          <p:cNvSpPr>
            <a:spLocks noGrp="1"/>
          </p:cNvSpPr>
          <p:nvPr>
            <p:ph type="dt" sz="half" idx="10"/>
          </p:nvPr>
        </p:nvSpPr>
        <p:spPr/>
        <p:txBody>
          <a:bodyPr/>
          <a:lstStyle/>
          <a:p>
            <a:fld id="{C884A3B8-02C4-4425-B1D3-F05AA1579E2C}" type="datetimeFigureOut">
              <a:rPr lang="en-US" smtClean="0"/>
              <a:t>9/28/2022</a:t>
            </a:fld>
            <a:endParaRPr lang="en-US"/>
          </a:p>
        </p:txBody>
      </p:sp>
      <p:sp>
        <p:nvSpPr>
          <p:cNvPr id="5" name="Footer Placeholder 4">
            <a:extLst>
              <a:ext uri="{FF2B5EF4-FFF2-40B4-BE49-F238E27FC236}">
                <a16:creationId xmlns:a16="http://schemas.microsoft.com/office/drawing/2014/main" id="{C6A474E7-7276-ACF7-34FD-C6B53B760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59744-6B49-1904-70E4-518CBA364B53}"/>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196375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930A-87B4-970D-5551-899C15563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B286F4-5945-4766-65C9-AC4B4A76B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AF190-22B0-3B9C-62D6-E5DF856F339A}"/>
              </a:ext>
            </a:extLst>
          </p:cNvPr>
          <p:cNvSpPr>
            <a:spLocks noGrp="1"/>
          </p:cNvSpPr>
          <p:nvPr>
            <p:ph type="dt" sz="half" idx="10"/>
          </p:nvPr>
        </p:nvSpPr>
        <p:spPr/>
        <p:txBody>
          <a:bodyPr/>
          <a:lstStyle/>
          <a:p>
            <a:fld id="{C884A3B8-02C4-4425-B1D3-F05AA1579E2C}" type="datetimeFigureOut">
              <a:rPr lang="en-US" smtClean="0"/>
              <a:t>9/28/2022</a:t>
            </a:fld>
            <a:endParaRPr lang="en-US"/>
          </a:p>
        </p:txBody>
      </p:sp>
      <p:sp>
        <p:nvSpPr>
          <p:cNvPr id="5" name="Footer Placeholder 4">
            <a:extLst>
              <a:ext uri="{FF2B5EF4-FFF2-40B4-BE49-F238E27FC236}">
                <a16:creationId xmlns:a16="http://schemas.microsoft.com/office/drawing/2014/main" id="{CEC313FA-152C-E5BF-8997-3E20AE6F2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625EE-DBB0-187C-F0A9-980542F44F26}"/>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404834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B53B-5D94-566C-3AF1-D6C1F618C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06D537-C7C4-37CB-F146-A19B065D9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1CBA07-615A-2BC8-4B5A-72433EB3F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097C2-F3DC-5936-41BC-43C9D54A0537}"/>
              </a:ext>
            </a:extLst>
          </p:cNvPr>
          <p:cNvSpPr>
            <a:spLocks noGrp="1"/>
          </p:cNvSpPr>
          <p:nvPr>
            <p:ph type="dt" sz="half" idx="10"/>
          </p:nvPr>
        </p:nvSpPr>
        <p:spPr/>
        <p:txBody>
          <a:bodyPr/>
          <a:lstStyle/>
          <a:p>
            <a:fld id="{C884A3B8-02C4-4425-B1D3-F05AA1579E2C}" type="datetimeFigureOut">
              <a:rPr lang="en-US" smtClean="0"/>
              <a:t>9/28/2022</a:t>
            </a:fld>
            <a:endParaRPr lang="en-US"/>
          </a:p>
        </p:txBody>
      </p:sp>
      <p:sp>
        <p:nvSpPr>
          <p:cNvPr id="6" name="Footer Placeholder 5">
            <a:extLst>
              <a:ext uri="{FF2B5EF4-FFF2-40B4-BE49-F238E27FC236}">
                <a16:creationId xmlns:a16="http://schemas.microsoft.com/office/drawing/2014/main" id="{8F9E83C7-B299-1961-9C72-6B9E753DB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114DF-0CF9-BEE1-C144-5EDF08FA23CF}"/>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340808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56AA-4739-4447-76B2-B16B46048C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735325-C874-3C96-6270-785B3C19A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0E37F0-BF66-F838-3799-68053EA01B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A9037E-2C73-5B97-344C-72A03BD83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84729A-F0BD-4BB6-E473-3D2166EC8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D1231A-72D6-2FC1-6841-B44212D09F54}"/>
              </a:ext>
            </a:extLst>
          </p:cNvPr>
          <p:cNvSpPr>
            <a:spLocks noGrp="1"/>
          </p:cNvSpPr>
          <p:nvPr>
            <p:ph type="dt" sz="half" idx="10"/>
          </p:nvPr>
        </p:nvSpPr>
        <p:spPr/>
        <p:txBody>
          <a:bodyPr/>
          <a:lstStyle/>
          <a:p>
            <a:fld id="{C884A3B8-02C4-4425-B1D3-F05AA1579E2C}" type="datetimeFigureOut">
              <a:rPr lang="en-US" smtClean="0"/>
              <a:t>9/28/2022</a:t>
            </a:fld>
            <a:endParaRPr lang="en-US"/>
          </a:p>
        </p:txBody>
      </p:sp>
      <p:sp>
        <p:nvSpPr>
          <p:cNvPr id="8" name="Footer Placeholder 7">
            <a:extLst>
              <a:ext uri="{FF2B5EF4-FFF2-40B4-BE49-F238E27FC236}">
                <a16:creationId xmlns:a16="http://schemas.microsoft.com/office/drawing/2014/main" id="{1C5DBCC0-EAD4-CF4F-0A1B-30F64B1055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81415-071E-5AAD-B013-EFE35C362FC1}"/>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316884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E3E5-2C7F-1856-9861-A666A23553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40CD31-4C66-E2B8-4343-AF8B413C3322}"/>
              </a:ext>
            </a:extLst>
          </p:cNvPr>
          <p:cNvSpPr>
            <a:spLocks noGrp="1"/>
          </p:cNvSpPr>
          <p:nvPr>
            <p:ph type="dt" sz="half" idx="10"/>
          </p:nvPr>
        </p:nvSpPr>
        <p:spPr/>
        <p:txBody>
          <a:bodyPr/>
          <a:lstStyle/>
          <a:p>
            <a:fld id="{C884A3B8-02C4-4425-B1D3-F05AA1579E2C}" type="datetimeFigureOut">
              <a:rPr lang="en-US" smtClean="0"/>
              <a:t>9/28/2022</a:t>
            </a:fld>
            <a:endParaRPr lang="en-US"/>
          </a:p>
        </p:txBody>
      </p:sp>
      <p:sp>
        <p:nvSpPr>
          <p:cNvPr id="4" name="Footer Placeholder 3">
            <a:extLst>
              <a:ext uri="{FF2B5EF4-FFF2-40B4-BE49-F238E27FC236}">
                <a16:creationId xmlns:a16="http://schemas.microsoft.com/office/drawing/2014/main" id="{D013A8AA-ED19-1AF9-6B7D-F621CC917F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1083C-C127-6DF1-F7F8-FF09863FC2C7}"/>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159699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EB897F-C0B8-0342-2863-16F1393CD019}"/>
              </a:ext>
            </a:extLst>
          </p:cNvPr>
          <p:cNvSpPr>
            <a:spLocks noGrp="1"/>
          </p:cNvSpPr>
          <p:nvPr>
            <p:ph type="dt" sz="half" idx="10"/>
          </p:nvPr>
        </p:nvSpPr>
        <p:spPr/>
        <p:txBody>
          <a:bodyPr/>
          <a:lstStyle/>
          <a:p>
            <a:fld id="{C884A3B8-02C4-4425-B1D3-F05AA1579E2C}" type="datetimeFigureOut">
              <a:rPr lang="en-US" smtClean="0"/>
              <a:t>9/28/2022</a:t>
            </a:fld>
            <a:endParaRPr lang="en-US"/>
          </a:p>
        </p:txBody>
      </p:sp>
      <p:sp>
        <p:nvSpPr>
          <p:cNvPr id="3" name="Footer Placeholder 2">
            <a:extLst>
              <a:ext uri="{FF2B5EF4-FFF2-40B4-BE49-F238E27FC236}">
                <a16:creationId xmlns:a16="http://schemas.microsoft.com/office/drawing/2014/main" id="{A6328690-02B5-15B1-3BC7-E20A8BA8A7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38B42A-BCF6-C303-2911-99F98481EE7A}"/>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25788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FD1A-D058-D236-D24C-2D9540563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4016D6-B0FD-5189-EAF0-698CB9E4AD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9499E9-C379-63AF-3C86-E6F434CD9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0F02E-8278-B7B3-4481-5CDE7D24D043}"/>
              </a:ext>
            </a:extLst>
          </p:cNvPr>
          <p:cNvSpPr>
            <a:spLocks noGrp="1"/>
          </p:cNvSpPr>
          <p:nvPr>
            <p:ph type="dt" sz="half" idx="10"/>
          </p:nvPr>
        </p:nvSpPr>
        <p:spPr/>
        <p:txBody>
          <a:bodyPr/>
          <a:lstStyle/>
          <a:p>
            <a:fld id="{C884A3B8-02C4-4425-B1D3-F05AA1579E2C}" type="datetimeFigureOut">
              <a:rPr lang="en-US" smtClean="0"/>
              <a:t>9/28/2022</a:t>
            </a:fld>
            <a:endParaRPr lang="en-US"/>
          </a:p>
        </p:txBody>
      </p:sp>
      <p:sp>
        <p:nvSpPr>
          <p:cNvPr id="6" name="Footer Placeholder 5">
            <a:extLst>
              <a:ext uri="{FF2B5EF4-FFF2-40B4-BE49-F238E27FC236}">
                <a16:creationId xmlns:a16="http://schemas.microsoft.com/office/drawing/2014/main" id="{E37B5ED8-FAD5-B313-5754-29CFDC386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F0C2F-0A90-FA85-A044-0FB741DEB82B}"/>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236322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0985-E422-8B59-06D1-C59A86FCA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5D8311-5033-67C1-5A4A-B1B01D6D8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070EB3-93A3-E022-B6F1-36EB91B9F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091FC-4E24-11F6-91C0-BD5272E64256}"/>
              </a:ext>
            </a:extLst>
          </p:cNvPr>
          <p:cNvSpPr>
            <a:spLocks noGrp="1"/>
          </p:cNvSpPr>
          <p:nvPr>
            <p:ph type="dt" sz="half" idx="10"/>
          </p:nvPr>
        </p:nvSpPr>
        <p:spPr/>
        <p:txBody>
          <a:bodyPr/>
          <a:lstStyle/>
          <a:p>
            <a:fld id="{C884A3B8-02C4-4425-B1D3-F05AA1579E2C}" type="datetimeFigureOut">
              <a:rPr lang="en-US" smtClean="0"/>
              <a:t>9/28/2022</a:t>
            </a:fld>
            <a:endParaRPr lang="en-US"/>
          </a:p>
        </p:txBody>
      </p:sp>
      <p:sp>
        <p:nvSpPr>
          <p:cNvPr id="6" name="Footer Placeholder 5">
            <a:extLst>
              <a:ext uri="{FF2B5EF4-FFF2-40B4-BE49-F238E27FC236}">
                <a16:creationId xmlns:a16="http://schemas.microsoft.com/office/drawing/2014/main" id="{612A7ABC-B602-8139-DA48-ABCD576C8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8C927-53C4-3428-81CD-2A3DD4319030}"/>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181202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38838F-9305-1EE0-AC2E-BA64A4379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3B5D28-E061-277D-838F-A1692DB27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DCFF6-5810-EF1E-4FE7-1EB6B56D2E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4A3B8-02C4-4425-B1D3-F05AA1579E2C}" type="datetimeFigureOut">
              <a:rPr lang="en-US" smtClean="0"/>
              <a:t>9/28/2022</a:t>
            </a:fld>
            <a:endParaRPr lang="en-US"/>
          </a:p>
        </p:txBody>
      </p:sp>
      <p:sp>
        <p:nvSpPr>
          <p:cNvPr id="5" name="Footer Placeholder 4">
            <a:extLst>
              <a:ext uri="{FF2B5EF4-FFF2-40B4-BE49-F238E27FC236}">
                <a16:creationId xmlns:a16="http://schemas.microsoft.com/office/drawing/2014/main" id="{4C30B6BF-384D-4784-3991-B1DB28E7B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0F73E1-9EEB-FC25-9ECF-FF88C18FE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7ED9C-DEB8-461D-BDE4-C0C87009DAEE}" type="slidenum">
              <a:rPr lang="en-US" smtClean="0"/>
              <a:t>‹#›</a:t>
            </a:fld>
            <a:endParaRPr lang="en-US"/>
          </a:p>
        </p:txBody>
      </p:sp>
    </p:spTree>
    <p:extLst>
      <p:ext uri="{BB962C8B-B14F-4D97-AF65-F5344CB8AC3E}">
        <p14:creationId xmlns:p14="http://schemas.microsoft.com/office/powerpoint/2010/main" val="1487795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F419-CFE6-FCEA-4EDE-B6C068CC40E4}"/>
              </a:ext>
            </a:extLst>
          </p:cNvPr>
          <p:cNvSpPr>
            <a:spLocks noGrp="1"/>
          </p:cNvSpPr>
          <p:nvPr>
            <p:ph type="ctrTitle"/>
          </p:nvPr>
        </p:nvSpPr>
        <p:spPr/>
        <p:txBody>
          <a:bodyPr/>
          <a:lstStyle/>
          <a:p>
            <a:r>
              <a:rPr lang="en-US" dirty="0"/>
              <a:t>Data Visualizations and Observations</a:t>
            </a:r>
          </a:p>
        </p:txBody>
      </p:sp>
      <p:sp>
        <p:nvSpPr>
          <p:cNvPr id="3" name="Subtitle 2">
            <a:extLst>
              <a:ext uri="{FF2B5EF4-FFF2-40B4-BE49-F238E27FC236}">
                <a16:creationId xmlns:a16="http://schemas.microsoft.com/office/drawing/2014/main" id="{C9AC5453-420F-765B-40A7-3D473C7BCFB1}"/>
              </a:ext>
            </a:extLst>
          </p:cNvPr>
          <p:cNvSpPr>
            <a:spLocks noGrp="1"/>
          </p:cNvSpPr>
          <p:nvPr>
            <p:ph type="subTitle" idx="1"/>
          </p:nvPr>
        </p:nvSpPr>
        <p:spPr/>
        <p:txBody>
          <a:bodyPr/>
          <a:lstStyle/>
          <a:p>
            <a:r>
              <a:rPr lang="en-US" dirty="0"/>
              <a:t>Sarah Schwartz</a:t>
            </a:r>
          </a:p>
          <a:p>
            <a:r>
              <a:rPr lang="en-US" dirty="0"/>
              <a:t>September 29, 2022</a:t>
            </a:r>
          </a:p>
        </p:txBody>
      </p:sp>
    </p:spTree>
    <p:extLst>
      <p:ext uri="{BB962C8B-B14F-4D97-AF65-F5344CB8AC3E}">
        <p14:creationId xmlns:p14="http://schemas.microsoft.com/office/powerpoint/2010/main" val="49466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4DCE-CEE8-10AC-83C6-54D180F08343}"/>
              </a:ext>
            </a:extLst>
          </p:cNvPr>
          <p:cNvSpPr>
            <a:spLocks noGrp="1"/>
          </p:cNvSpPr>
          <p:nvPr>
            <p:ph type="title"/>
          </p:nvPr>
        </p:nvSpPr>
        <p:spPr>
          <a:xfrm>
            <a:off x="461394" y="71510"/>
            <a:ext cx="10892406" cy="784167"/>
          </a:xfrm>
        </p:spPr>
        <p:txBody>
          <a:bodyPr/>
          <a:lstStyle/>
          <a:p>
            <a:pPr algn="ctr"/>
            <a:r>
              <a:rPr lang="en-US" dirty="0"/>
              <a:t>Data Background</a:t>
            </a:r>
          </a:p>
        </p:txBody>
      </p:sp>
      <p:graphicFrame>
        <p:nvGraphicFramePr>
          <p:cNvPr id="4" name="Table 4">
            <a:extLst>
              <a:ext uri="{FF2B5EF4-FFF2-40B4-BE49-F238E27FC236}">
                <a16:creationId xmlns:a16="http://schemas.microsoft.com/office/drawing/2014/main" id="{B5E10734-FB5D-885E-D0DD-91A9A60741C5}"/>
              </a:ext>
            </a:extLst>
          </p:cNvPr>
          <p:cNvGraphicFramePr>
            <a:graphicFrameLocks noGrp="1"/>
          </p:cNvGraphicFramePr>
          <p:nvPr>
            <p:ph idx="1"/>
            <p:extLst>
              <p:ext uri="{D42A27DB-BD31-4B8C-83A1-F6EECF244321}">
                <p14:modId xmlns:p14="http://schemas.microsoft.com/office/powerpoint/2010/main" val="2629497141"/>
              </p:ext>
            </p:extLst>
          </p:nvPr>
        </p:nvGraphicFramePr>
        <p:xfrm>
          <a:off x="623580" y="751834"/>
          <a:ext cx="6825844" cy="6040120"/>
        </p:xfrm>
        <a:graphic>
          <a:graphicData uri="http://schemas.openxmlformats.org/drawingml/2006/table">
            <a:tbl>
              <a:tblPr firstRow="1" bandRow="1">
                <a:tableStyleId>{3B4B98B0-60AC-42C2-AFA5-B58CD77FA1E5}</a:tableStyleId>
              </a:tblPr>
              <a:tblGrid>
                <a:gridCol w="1460426">
                  <a:extLst>
                    <a:ext uri="{9D8B030D-6E8A-4147-A177-3AD203B41FA5}">
                      <a16:colId xmlns:a16="http://schemas.microsoft.com/office/drawing/2014/main" val="516278318"/>
                    </a:ext>
                  </a:extLst>
                </a:gridCol>
                <a:gridCol w="1657484">
                  <a:extLst>
                    <a:ext uri="{9D8B030D-6E8A-4147-A177-3AD203B41FA5}">
                      <a16:colId xmlns:a16="http://schemas.microsoft.com/office/drawing/2014/main" val="821241791"/>
                    </a:ext>
                  </a:extLst>
                </a:gridCol>
                <a:gridCol w="2038525">
                  <a:extLst>
                    <a:ext uri="{9D8B030D-6E8A-4147-A177-3AD203B41FA5}">
                      <a16:colId xmlns:a16="http://schemas.microsoft.com/office/drawing/2014/main" val="3417455607"/>
                    </a:ext>
                  </a:extLst>
                </a:gridCol>
                <a:gridCol w="1669409">
                  <a:extLst>
                    <a:ext uri="{9D8B030D-6E8A-4147-A177-3AD203B41FA5}">
                      <a16:colId xmlns:a16="http://schemas.microsoft.com/office/drawing/2014/main" val="2564105881"/>
                    </a:ext>
                  </a:extLst>
                </a:gridCol>
              </a:tblGrid>
              <a:tr h="370840">
                <a:tc>
                  <a:txBody>
                    <a:bodyPr/>
                    <a:lstStyle/>
                    <a:p>
                      <a:r>
                        <a:rPr lang="en-US" sz="1600" dirty="0"/>
                        <a:t>Artist Name</a:t>
                      </a:r>
                    </a:p>
                  </a:txBody>
                  <a:tcPr anchor="ctr"/>
                </a:tc>
                <a:tc>
                  <a:txBody>
                    <a:bodyPr/>
                    <a:lstStyle/>
                    <a:p>
                      <a:r>
                        <a:rPr lang="en-US" sz="1600" dirty="0"/>
                        <a:t>Main Genre</a:t>
                      </a:r>
                    </a:p>
                  </a:txBody>
                  <a:tcPr anchor="ctr"/>
                </a:tc>
                <a:tc>
                  <a:txBody>
                    <a:bodyPr/>
                    <a:lstStyle/>
                    <a:p>
                      <a:r>
                        <a:rPr lang="en-US" sz="1600" dirty="0"/>
                        <a:t>Number of Followers</a:t>
                      </a:r>
                    </a:p>
                  </a:txBody>
                  <a:tcPr anchor="ctr"/>
                </a:tc>
                <a:tc>
                  <a:txBody>
                    <a:bodyPr/>
                    <a:lstStyle/>
                    <a:p>
                      <a:r>
                        <a:rPr lang="en-US" sz="1600" dirty="0"/>
                        <a:t>Popularity</a:t>
                      </a:r>
                    </a:p>
                  </a:txBody>
                  <a:tcPr anchor="ctr"/>
                </a:tc>
                <a:extLst>
                  <a:ext uri="{0D108BD9-81ED-4DB2-BD59-A6C34878D82A}">
                    <a16:rowId xmlns:a16="http://schemas.microsoft.com/office/drawing/2014/main" val="2566854642"/>
                  </a:ext>
                </a:extLst>
              </a:tr>
              <a:tr h="274320">
                <a:tc>
                  <a:txBody>
                    <a:bodyPr/>
                    <a:lstStyle/>
                    <a:p>
                      <a:r>
                        <a:rPr lang="en-US" sz="1200" dirty="0"/>
                        <a:t>Wild Child</a:t>
                      </a:r>
                    </a:p>
                  </a:txBody>
                  <a:tcPr anchor="ctr"/>
                </a:tc>
                <a:tc>
                  <a:txBody>
                    <a:bodyPr/>
                    <a:lstStyle/>
                    <a:p>
                      <a:r>
                        <a:rPr lang="en-US" sz="1200" dirty="0" err="1"/>
                        <a:t>austin</a:t>
                      </a:r>
                      <a:r>
                        <a:rPr lang="en-US" sz="1200" dirty="0"/>
                        <a:t> americana</a:t>
                      </a:r>
                    </a:p>
                  </a:txBody>
                  <a:tcPr anchor="ctr"/>
                </a:tc>
                <a:tc>
                  <a:txBody>
                    <a:bodyPr/>
                    <a:lstStyle/>
                    <a:p>
                      <a:r>
                        <a:rPr lang="en-US" sz="1200"/>
                        <a:t>144740</a:t>
                      </a:r>
                    </a:p>
                  </a:txBody>
                  <a:tcPr anchor="ctr"/>
                </a:tc>
                <a:tc>
                  <a:txBody>
                    <a:bodyPr/>
                    <a:lstStyle/>
                    <a:p>
                      <a:r>
                        <a:rPr lang="en-US" sz="1200"/>
                        <a:t>52</a:t>
                      </a:r>
                    </a:p>
                  </a:txBody>
                  <a:tcPr anchor="ctr"/>
                </a:tc>
                <a:extLst>
                  <a:ext uri="{0D108BD9-81ED-4DB2-BD59-A6C34878D82A}">
                    <a16:rowId xmlns:a16="http://schemas.microsoft.com/office/drawing/2014/main" val="1556805096"/>
                  </a:ext>
                </a:extLst>
              </a:tr>
              <a:tr h="274320">
                <a:tc>
                  <a:txBody>
                    <a:bodyPr/>
                    <a:lstStyle/>
                    <a:p>
                      <a:r>
                        <a:rPr lang="en-US" sz="1200" dirty="0"/>
                        <a:t>Tessa Violet</a:t>
                      </a:r>
                    </a:p>
                  </a:txBody>
                  <a:tcPr anchor="ctr"/>
                </a:tc>
                <a:tc>
                  <a:txBody>
                    <a:bodyPr/>
                    <a:lstStyle/>
                    <a:p>
                      <a:r>
                        <a:rPr lang="en-US" sz="1200" dirty="0"/>
                        <a:t>alt z</a:t>
                      </a:r>
                    </a:p>
                  </a:txBody>
                  <a:tcPr anchor="ctr"/>
                </a:tc>
                <a:tc>
                  <a:txBody>
                    <a:bodyPr/>
                    <a:lstStyle/>
                    <a:p>
                      <a:r>
                        <a:rPr lang="en-US" sz="1200" dirty="0"/>
                        <a:t>647740</a:t>
                      </a:r>
                    </a:p>
                  </a:txBody>
                  <a:tcPr anchor="ctr"/>
                </a:tc>
                <a:tc>
                  <a:txBody>
                    <a:bodyPr/>
                    <a:lstStyle/>
                    <a:p>
                      <a:r>
                        <a:rPr lang="en-US" sz="1200" dirty="0"/>
                        <a:t>57</a:t>
                      </a:r>
                    </a:p>
                  </a:txBody>
                  <a:tcPr anchor="ctr"/>
                </a:tc>
                <a:extLst>
                  <a:ext uri="{0D108BD9-81ED-4DB2-BD59-A6C34878D82A}">
                    <a16:rowId xmlns:a16="http://schemas.microsoft.com/office/drawing/2014/main" val="1911788076"/>
                  </a:ext>
                </a:extLst>
              </a:tr>
              <a:tr h="274320">
                <a:tc>
                  <a:txBody>
                    <a:bodyPr/>
                    <a:lstStyle/>
                    <a:p>
                      <a:r>
                        <a:rPr lang="en-US" sz="1200" dirty="0"/>
                        <a:t>Halsey</a:t>
                      </a:r>
                    </a:p>
                  </a:txBody>
                  <a:tcPr anchor="ctr"/>
                </a:tc>
                <a:tc>
                  <a:txBody>
                    <a:bodyPr/>
                    <a:lstStyle/>
                    <a:p>
                      <a:r>
                        <a:rPr lang="en-US" sz="1200"/>
                        <a:t>dance pop</a:t>
                      </a:r>
                    </a:p>
                  </a:txBody>
                  <a:tcPr anchor="ctr"/>
                </a:tc>
                <a:tc>
                  <a:txBody>
                    <a:bodyPr/>
                    <a:lstStyle/>
                    <a:p>
                      <a:r>
                        <a:rPr lang="en-US" sz="1200" dirty="0"/>
                        <a:t>18402472</a:t>
                      </a:r>
                    </a:p>
                  </a:txBody>
                  <a:tcPr anchor="ctr"/>
                </a:tc>
                <a:tc>
                  <a:txBody>
                    <a:bodyPr/>
                    <a:lstStyle/>
                    <a:p>
                      <a:r>
                        <a:rPr lang="en-US" sz="1200"/>
                        <a:t>83</a:t>
                      </a:r>
                    </a:p>
                  </a:txBody>
                  <a:tcPr anchor="ctr"/>
                </a:tc>
                <a:extLst>
                  <a:ext uri="{0D108BD9-81ED-4DB2-BD59-A6C34878D82A}">
                    <a16:rowId xmlns:a16="http://schemas.microsoft.com/office/drawing/2014/main" val="392243018"/>
                  </a:ext>
                </a:extLst>
              </a:tr>
              <a:tr h="274320">
                <a:tc>
                  <a:txBody>
                    <a:bodyPr/>
                    <a:lstStyle/>
                    <a:p>
                      <a:r>
                        <a:rPr lang="en-US" sz="1200" dirty="0"/>
                        <a:t>OK Go</a:t>
                      </a:r>
                    </a:p>
                  </a:txBody>
                  <a:tcPr anchor="ctr"/>
                </a:tc>
                <a:tc>
                  <a:txBody>
                    <a:bodyPr/>
                    <a:lstStyle/>
                    <a:p>
                      <a:r>
                        <a:rPr lang="en-US" sz="1200"/>
                        <a:t>alternative rock</a:t>
                      </a:r>
                    </a:p>
                  </a:txBody>
                  <a:tcPr anchor="ctr"/>
                </a:tc>
                <a:tc>
                  <a:txBody>
                    <a:bodyPr/>
                    <a:lstStyle/>
                    <a:p>
                      <a:r>
                        <a:rPr lang="en-US" sz="1200"/>
                        <a:t>483708</a:t>
                      </a:r>
                    </a:p>
                  </a:txBody>
                  <a:tcPr anchor="ctr"/>
                </a:tc>
                <a:tc>
                  <a:txBody>
                    <a:bodyPr/>
                    <a:lstStyle/>
                    <a:p>
                      <a:r>
                        <a:rPr lang="en-US" sz="1200"/>
                        <a:t>56</a:t>
                      </a:r>
                    </a:p>
                  </a:txBody>
                  <a:tcPr anchor="ctr"/>
                </a:tc>
                <a:extLst>
                  <a:ext uri="{0D108BD9-81ED-4DB2-BD59-A6C34878D82A}">
                    <a16:rowId xmlns:a16="http://schemas.microsoft.com/office/drawing/2014/main" val="2669702538"/>
                  </a:ext>
                </a:extLst>
              </a:tr>
              <a:tr h="274320">
                <a:tc>
                  <a:txBody>
                    <a:bodyPr/>
                    <a:lstStyle/>
                    <a:p>
                      <a:r>
                        <a:rPr lang="en-US" sz="1200" dirty="0"/>
                        <a:t>Regina </a:t>
                      </a:r>
                      <a:r>
                        <a:rPr lang="en-US" sz="1200" dirty="0" err="1"/>
                        <a:t>Spektor</a:t>
                      </a:r>
                      <a:endParaRPr lang="en-US" sz="1200" dirty="0"/>
                    </a:p>
                  </a:txBody>
                  <a:tcPr anchor="ctr"/>
                </a:tc>
                <a:tc>
                  <a:txBody>
                    <a:bodyPr/>
                    <a:lstStyle/>
                    <a:p>
                      <a:r>
                        <a:rPr lang="en-US" sz="1200"/>
                        <a:t>indie pop</a:t>
                      </a:r>
                    </a:p>
                  </a:txBody>
                  <a:tcPr anchor="ctr"/>
                </a:tc>
                <a:tc>
                  <a:txBody>
                    <a:bodyPr/>
                    <a:lstStyle/>
                    <a:p>
                      <a:r>
                        <a:rPr lang="en-US" sz="1200"/>
                        <a:t>1294864</a:t>
                      </a:r>
                    </a:p>
                  </a:txBody>
                  <a:tcPr anchor="ctr"/>
                </a:tc>
                <a:tc>
                  <a:txBody>
                    <a:bodyPr/>
                    <a:lstStyle/>
                    <a:p>
                      <a:r>
                        <a:rPr lang="en-US" sz="1200"/>
                        <a:t>62</a:t>
                      </a:r>
                    </a:p>
                  </a:txBody>
                  <a:tcPr anchor="ctr"/>
                </a:tc>
                <a:extLst>
                  <a:ext uri="{0D108BD9-81ED-4DB2-BD59-A6C34878D82A}">
                    <a16:rowId xmlns:a16="http://schemas.microsoft.com/office/drawing/2014/main" val="3928989576"/>
                  </a:ext>
                </a:extLst>
              </a:tr>
              <a:tr h="274320">
                <a:tc>
                  <a:txBody>
                    <a:bodyPr/>
                    <a:lstStyle/>
                    <a:p>
                      <a:r>
                        <a:rPr lang="en-US" sz="1200" dirty="0"/>
                        <a:t>Modest Mouse</a:t>
                      </a:r>
                    </a:p>
                  </a:txBody>
                  <a:tcPr anchor="ctr"/>
                </a:tc>
                <a:tc>
                  <a:txBody>
                    <a:bodyPr/>
                    <a:lstStyle/>
                    <a:p>
                      <a:r>
                        <a:rPr lang="en-US" sz="1200" dirty="0"/>
                        <a:t>alternative rock</a:t>
                      </a:r>
                    </a:p>
                  </a:txBody>
                  <a:tcPr anchor="ctr"/>
                </a:tc>
                <a:tc>
                  <a:txBody>
                    <a:bodyPr/>
                    <a:lstStyle/>
                    <a:p>
                      <a:r>
                        <a:rPr lang="en-US" sz="1200"/>
                        <a:t>1310339</a:t>
                      </a:r>
                    </a:p>
                  </a:txBody>
                  <a:tcPr anchor="ctr"/>
                </a:tc>
                <a:tc>
                  <a:txBody>
                    <a:bodyPr/>
                    <a:lstStyle/>
                    <a:p>
                      <a:r>
                        <a:rPr lang="en-US" sz="1200"/>
                        <a:t>63</a:t>
                      </a:r>
                    </a:p>
                  </a:txBody>
                  <a:tcPr anchor="ctr"/>
                </a:tc>
                <a:extLst>
                  <a:ext uri="{0D108BD9-81ED-4DB2-BD59-A6C34878D82A}">
                    <a16:rowId xmlns:a16="http://schemas.microsoft.com/office/drawing/2014/main" val="2795572082"/>
                  </a:ext>
                </a:extLst>
              </a:tr>
              <a:tr h="274320">
                <a:tc>
                  <a:txBody>
                    <a:bodyPr/>
                    <a:lstStyle/>
                    <a:p>
                      <a:r>
                        <a:rPr lang="en-US" sz="1200"/>
                        <a:t>The Killers</a:t>
                      </a:r>
                    </a:p>
                  </a:txBody>
                  <a:tcPr anchor="ctr"/>
                </a:tc>
                <a:tc>
                  <a:txBody>
                    <a:bodyPr/>
                    <a:lstStyle/>
                    <a:p>
                      <a:r>
                        <a:rPr lang="en-US" sz="1200" dirty="0"/>
                        <a:t>alternative rock</a:t>
                      </a:r>
                    </a:p>
                  </a:txBody>
                  <a:tcPr anchor="ctr"/>
                </a:tc>
                <a:tc>
                  <a:txBody>
                    <a:bodyPr/>
                    <a:lstStyle/>
                    <a:p>
                      <a:r>
                        <a:rPr lang="en-US" sz="1200"/>
                        <a:t>6655364</a:t>
                      </a:r>
                    </a:p>
                  </a:txBody>
                  <a:tcPr anchor="ctr"/>
                </a:tc>
                <a:tc>
                  <a:txBody>
                    <a:bodyPr/>
                    <a:lstStyle/>
                    <a:p>
                      <a:r>
                        <a:rPr lang="en-US" sz="1200"/>
                        <a:t>77</a:t>
                      </a:r>
                    </a:p>
                  </a:txBody>
                  <a:tcPr anchor="ctr"/>
                </a:tc>
                <a:extLst>
                  <a:ext uri="{0D108BD9-81ED-4DB2-BD59-A6C34878D82A}">
                    <a16:rowId xmlns:a16="http://schemas.microsoft.com/office/drawing/2014/main" val="60895991"/>
                  </a:ext>
                </a:extLst>
              </a:tr>
              <a:tr h="274320">
                <a:tc>
                  <a:txBody>
                    <a:bodyPr/>
                    <a:lstStyle/>
                    <a:p>
                      <a:r>
                        <a:rPr lang="en-US" sz="1200"/>
                        <a:t>the GazettE</a:t>
                      </a:r>
                    </a:p>
                  </a:txBody>
                  <a:tcPr anchor="ctr"/>
                </a:tc>
                <a:tc>
                  <a:txBody>
                    <a:bodyPr/>
                    <a:lstStyle/>
                    <a:p>
                      <a:r>
                        <a:rPr lang="en-US" sz="1200" dirty="0"/>
                        <a:t>j-metal</a:t>
                      </a:r>
                    </a:p>
                  </a:txBody>
                  <a:tcPr anchor="ctr"/>
                </a:tc>
                <a:tc>
                  <a:txBody>
                    <a:bodyPr/>
                    <a:lstStyle/>
                    <a:p>
                      <a:r>
                        <a:rPr lang="en-US" sz="1200"/>
                        <a:t>288014</a:t>
                      </a:r>
                    </a:p>
                  </a:txBody>
                  <a:tcPr anchor="ctr"/>
                </a:tc>
                <a:tc>
                  <a:txBody>
                    <a:bodyPr/>
                    <a:lstStyle/>
                    <a:p>
                      <a:r>
                        <a:rPr lang="en-US" sz="1200"/>
                        <a:t>48</a:t>
                      </a:r>
                    </a:p>
                  </a:txBody>
                  <a:tcPr anchor="ctr"/>
                </a:tc>
                <a:extLst>
                  <a:ext uri="{0D108BD9-81ED-4DB2-BD59-A6C34878D82A}">
                    <a16:rowId xmlns:a16="http://schemas.microsoft.com/office/drawing/2014/main" val="1824861080"/>
                  </a:ext>
                </a:extLst>
              </a:tr>
              <a:tr h="274320">
                <a:tc>
                  <a:txBody>
                    <a:bodyPr/>
                    <a:lstStyle/>
                    <a:p>
                      <a:r>
                        <a:rPr lang="en-US" sz="1200"/>
                        <a:t>Dolly Parton</a:t>
                      </a:r>
                    </a:p>
                  </a:txBody>
                  <a:tcPr anchor="ctr"/>
                </a:tc>
                <a:tc>
                  <a:txBody>
                    <a:bodyPr/>
                    <a:lstStyle/>
                    <a:p>
                      <a:r>
                        <a:rPr lang="en-US" sz="1200" dirty="0"/>
                        <a:t>classic country pop</a:t>
                      </a:r>
                    </a:p>
                  </a:txBody>
                  <a:tcPr anchor="ctr"/>
                </a:tc>
                <a:tc>
                  <a:txBody>
                    <a:bodyPr/>
                    <a:lstStyle/>
                    <a:p>
                      <a:r>
                        <a:rPr lang="en-US" sz="1200"/>
                        <a:t>1900254</a:t>
                      </a:r>
                    </a:p>
                  </a:txBody>
                  <a:tcPr anchor="ctr"/>
                </a:tc>
                <a:tc>
                  <a:txBody>
                    <a:bodyPr/>
                    <a:lstStyle/>
                    <a:p>
                      <a:r>
                        <a:rPr lang="en-US" sz="1200"/>
                        <a:t>71</a:t>
                      </a:r>
                    </a:p>
                  </a:txBody>
                  <a:tcPr anchor="ctr"/>
                </a:tc>
                <a:extLst>
                  <a:ext uri="{0D108BD9-81ED-4DB2-BD59-A6C34878D82A}">
                    <a16:rowId xmlns:a16="http://schemas.microsoft.com/office/drawing/2014/main" val="77229955"/>
                  </a:ext>
                </a:extLst>
              </a:tr>
              <a:tr h="274320">
                <a:tc>
                  <a:txBody>
                    <a:bodyPr/>
                    <a:lstStyle/>
                    <a:p>
                      <a:r>
                        <a:rPr lang="en-US" sz="1200"/>
                        <a:t>Ed Sheeran</a:t>
                      </a:r>
                    </a:p>
                  </a:txBody>
                  <a:tcPr anchor="ctr"/>
                </a:tc>
                <a:tc>
                  <a:txBody>
                    <a:bodyPr/>
                    <a:lstStyle/>
                    <a:p>
                      <a:r>
                        <a:rPr lang="en-US" sz="1200"/>
                        <a:t>pop</a:t>
                      </a:r>
                    </a:p>
                  </a:txBody>
                  <a:tcPr anchor="ctr"/>
                </a:tc>
                <a:tc>
                  <a:txBody>
                    <a:bodyPr/>
                    <a:lstStyle/>
                    <a:p>
                      <a:r>
                        <a:rPr lang="en-US" sz="1200" dirty="0"/>
                        <a:t>102584457</a:t>
                      </a:r>
                    </a:p>
                  </a:txBody>
                  <a:tcPr anchor="ctr"/>
                </a:tc>
                <a:tc>
                  <a:txBody>
                    <a:bodyPr/>
                    <a:lstStyle/>
                    <a:p>
                      <a:r>
                        <a:rPr lang="en-US" sz="1200"/>
                        <a:t>91</a:t>
                      </a:r>
                    </a:p>
                  </a:txBody>
                  <a:tcPr anchor="ctr"/>
                </a:tc>
                <a:extLst>
                  <a:ext uri="{0D108BD9-81ED-4DB2-BD59-A6C34878D82A}">
                    <a16:rowId xmlns:a16="http://schemas.microsoft.com/office/drawing/2014/main" val="92007732"/>
                  </a:ext>
                </a:extLst>
              </a:tr>
              <a:tr h="274320">
                <a:tc>
                  <a:txBody>
                    <a:bodyPr/>
                    <a:lstStyle/>
                    <a:p>
                      <a:r>
                        <a:rPr lang="en-US" sz="1200"/>
                        <a:t>The Vaccines</a:t>
                      </a:r>
                    </a:p>
                  </a:txBody>
                  <a:tcPr anchor="ctr"/>
                </a:tc>
                <a:tc>
                  <a:txBody>
                    <a:bodyPr/>
                    <a:lstStyle/>
                    <a:p>
                      <a:r>
                        <a:rPr lang="en-US" sz="1200" dirty="0"/>
                        <a:t>indie rock</a:t>
                      </a:r>
                    </a:p>
                  </a:txBody>
                  <a:tcPr anchor="ctr"/>
                </a:tc>
                <a:tc>
                  <a:txBody>
                    <a:bodyPr/>
                    <a:lstStyle/>
                    <a:p>
                      <a:r>
                        <a:rPr lang="en-US" sz="1200"/>
                        <a:t>717553</a:t>
                      </a:r>
                    </a:p>
                  </a:txBody>
                  <a:tcPr anchor="ctr"/>
                </a:tc>
                <a:tc>
                  <a:txBody>
                    <a:bodyPr/>
                    <a:lstStyle/>
                    <a:p>
                      <a:r>
                        <a:rPr lang="en-US" sz="1200"/>
                        <a:t>59</a:t>
                      </a:r>
                    </a:p>
                  </a:txBody>
                  <a:tcPr anchor="ctr"/>
                </a:tc>
                <a:extLst>
                  <a:ext uri="{0D108BD9-81ED-4DB2-BD59-A6C34878D82A}">
                    <a16:rowId xmlns:a16="http://schemas.microsoft.com/office/drawing/2014/main" val="2158845000"/>
                  </a:ext>
                </a:extLst>
              </a:tr>
              <a:tr h="274320">
                <a:tc>
                  <a:txBody>
                    <a:bodyPr/>
                    <a:lstStyle/>
                    <a:p>
                      <a:r>
                        <a:rPr lang="en-US" sz="1200"/>
                        <a:t>Bloc Party</a:t>
                      </a:r>
                    </a:p>
                  </a:txBody>
                  <a:tcPr anchor="ctr"/>
                </a:tc>
                <a:tc>
                  <a:txBody>
                    <a:bodyPr/>
                    <a:lstStyle/>
                    <a:p>
                      <a:r>
                        <a:rPr lang="en-US" sz="1200" dirty="0"/>
                        <a:t>alternative dance</a:t>
                      </a:r>
                    </a:p>
                  </a:txBody>
                  <a:tcPr anchor="ctr"/>
                </a:tc>
                <a:tc>
                  <a:txBody>
                    <a:bodyPr/>
                    <a:lstStyle/>
                    <a:p>
                      <a:r>
                        <a:rPr lang="en-US" sz="1200" dirty="0"/>
                        <a:t>1036944</a:t>
                      </a:r>
                    </a:p>
                  </a:txBody>
                  <a:tcPr anchor="ctr"/>
                </a:tc>
                <a:tc>
                  <a:txBody>
                    <a:bodyPr/>
                    <a:lstStyle/>
                    <a:p>
                      <a:r>
                        <a:rPr lang="en-US" sz="1200"/>
                        <a:t>60</a:t>
                      </a:r>
                    </a:p>
                  </a:txBody>
                  <a:tcPr anchor="ctr"/>
                </a:tc>
                <a:extLst>
                  <a:ext uri="{0D108BD9-81ED-4DB2-BD59-A6C34878D82A}">
                    <a16:rowId xmlns:a16="http://schemas.microsoft.com/office/drawing/2014/main" val="614631633"/>
                  </a:ext>
                </a:extLst>
              </a:tr>
              <a:tr h="274320">
                <a:tc>
                  <a:txBody>
                    <a:bodyPr/>
                    <a:lstStyle/>
                    <a:p>
                      <a:r>
                        <a:rPr lang="en-US" sz="1200"/>
                        <a:t>Simple Plan</a:t>
                      </a:r>
                    </a:p>
                  </a:txBody>
                  <a:tcPr anchor="ctr"/>
                </a:tc>
                <a:tc>
                  <a:txBody>
                    <a:bodyPr/>
                    <a:lstStyle/>
                    <a:p>
                      <a:r>
                        <a:rPr lang="en-US" sz="1200"/>
                        <a:t>canadian pop punk</a:t>
                      </a:r>
                    </a:p>
                  </a:txBody>
                  <a:tcPr anchor="ctr"/>
                </a:tc>
                <a:tc>
                  <a:txBody>
                    <a:bodyPr/>
                    <a:lstStyle/>
                    <a:p>
                      <a:r>
                        <a:rPr lang="en-US" sz="1200" dirty="0"/>
                        <a:t>3215030</a:t>
                      </a:r>
                    </a:p>
                  </a:txBody>
                  <a:tcPr anchor="ctr"/>
                </a:tc>
                <a:tc>
                  <a:txBody>
                    <a:bodyPr/>
                    <a:lstStyle/>
                    <a:p>
                      <a:r>
                        <a:rPr lang="en-US" sz="1200"/>
                        <a:t>68</a:t>
                      </a:r>
                    </a:p>
                  </a:txBody>
                  <a:tcPr anchor="ctr"/>
                </a:tc>
                <a:extLst>
                  <a:ext uri="{0D108BD9-81ED-4DB2-BD59-A6C34878D82A}">
                    <a16:rowId xmlns:a16="http://schemas.microsoft.com/office/drawing/2014/main" val="1027272237"/>
                  </a:ext>
                </a:extLst>
              </a:tr>
              <a:tr h="274320">
                <a:tc>
                  <a:txBody>
                    <a:bodyPr/>
                    <a:lstStyle/>
                    <a:p>
                      <a:r>
                        <a:rPr lang="en-US" sz="1200" dirty="0"/>
                        <a:t>Creedence Clearwater Revival</a:t>
                      </a:r>
                    </a:p>
                  </a:txBody>
                  <a:tcPr anchor="ctr"/>
                </a:tc>
                <a:tc>
                  <a:txBody>
                    <a:bodyPr/>
                    <a:lstStyle/>
                    <a:p>
                      <a:r>
                        <a:rPr lang="en-US" sz="1200"/>
                        <a:t>classic rock</a:t>
                      </a:r>
                    </a:p>
                  </a:txBody>
                  <a:tcPr anchor="ctr"/>
                </a:tc>
                <a:tc>
                  <a:txBody>
                    <a:bodyPr/>
                    <a:lstStyle/>
                    <a:p>
                      <a:r>
                        <a:rPr lang="en-US" sz="1200" dirty="0"/>
                        <a:t>5287266</a:t>
                      </a:r>
                    </a:p>
                  </a:txBody>
                  <a:tcPr anchor="ctr"/>
                </a:tc>
                <a:tc>
                  <a:txBody>
                    <a:bodyPr/>
                    <a:lstStyle/>
                    <a:p>
                      <a:r>
                        <a:rPr lang="en-US" sz="1200"/>
                        <a:t>77</a:t>
                      </a:r>
                    </a:p>
                  </a:txBody>
                  <a:tcPr anchor="ctr"/>
                </a:tc>
                <a:extLst>
                  <a:ext uri="{0D108BD9-81ED-4DB2-BD59-A6C34878D82A}">
                    <a16:rowId xmlns:a16="http://schemas.microsoft.com/office/drawing/2014/main" val="327301432"/>
                  </a:ext>
                </a:extLst>
              </a:tr>
              <a:tr h="274320">
                <a:tc>
                  <a:txBody>
                    <a:bodyPr/>
                    <a:lstStyle/>
                    <a:p>
                      <a:r>
                        <a:rPr lang="en-US" sz="1200"/>
                        <a:t>Miike Snow</a:t>
                      </a:r>
                    </a:p>
                  </a:txBody>
                  <a:tcPr anchor="ctr"/>
                </a:tc>
                <a:tc>
                  <a:txBody>
                    <a:bodyPr/>
                    <a:lstStyle/>
                    <a:p>
                      <a:r>
                        <a:rPr lang="en-US" sz="1200" dirty="0"/>
                        <a:t>alternative dance</a:t>
                      </a:r>
                    </a:p>
                  </a:txBody>
                  <a:tcPr anchor="ctr"/>
                </a:tc>
                <a:tc>
                  <a:txBody>
                    <a:bodyPr/>
                    <a:lstStyle/>
                    <a:p>
                      <a:r>
                        <a:rPr lang="en-US" sz="1200" dirty="0"/>
                        <a:t>612803</a:t>
                      </a:r>
                    </a:p>
                  </a:txBody>
                  <a:tcPr anchor="ctr"/>
                </a:tc>
                <a:tc>
                  <a:txBody>
                    <a:bodyPr/>
                    <a:lstStyle/>
                    <a:p>
                      <a:r>
                        <a:rPr lang="en-US" sz="1200" dirty="0"/>
                        <a:t>55</a:t>
                      </a:r>
                    </a:p>
                  </a:txBody>
                  <a:tcPr anchor="ctr"/>
                </a:tc>
                <a:extLst>
                  <a:ext uri="{0D108BD9-81ED-4DB2-BD59-A6C34878D82A}">
                    <a16:rowId xmlns:a16="http://schemas.microsoft.com/office/drawing/2014/main" val="3667117612"/>
                  </a:ext>
                </a:extLst>
              </a:tr>
              <a:tr h="274320">
                <a:tc>
                  <a:txBody>
                    <a:bodyPr/>
                    <a:lstStyle/>
                    <a:p>
                      <a:r>
                        <a:rPr lang="en-US" sz="1200"/>
                        <a:t>Adele</a:t>
                      </a:r>
                    </a:p>
                  </a:txBody>
                  <a:tcPr anchor="ctr"/>
                </a:tc>
                <a:tc>
                  <a:txBody>
                    <a:bodyPr/>
                    <a:lstStyle/>
                    <a:p>
                      <a:r>
                        <a:rPr lang="en-US" sz="1200"/>
                        <a:t>british soul</a:t>
                      </a:r>
                    </a:p>
                  </a:txBody>
                  <a:tcPr anchor="ctr"/>
                </a:tc>
                <a:tc>
                  <a:txBody>
                    <a:bodyPr/>
                    <a:lstStyle/>
                    <a:p>
                      <a:r>
                        <a:rPr lang="en-US" sz="1200" dirty="0"/>
                        <a:t>42433872</a:t>
                      </a:r>
                    </a:p>
                  </a:txBody>
                  <a:tcPr anchor="ctr"/>
                </a:tc>
                <a:tc>
                  <a:txBody>
                    <a:bodyPr/>
                    <a:lstStyle/>
                    <a:p>
                      <a:r>
                        <a:rPr lang="en-US" sz="1200"/>
                        <a:t>84</a:t>
                      </a:r>
                    </a:p>
                  </a:txBody>
                  <a:tcPr anchor="ctr"/>
                </a:tc>
                <a:extLst>
                  <a:ext uri="{0D108BD9-81ED-4DB2-BD59-A6C34878D82A}">
                    <a16:rowId xmlns:a16="http://schemas.microsoft.com/office/drawing/2014/main" val="1685503596"/>
                  </a:ext>
                </a:extLst>
              </a:tr>
              <a:tr h="274320">
                <a:tc>
                  <a:txBody>
                    <a:bodyPr/>
                    <a:lstStyle/>
                    <a:p>
                      <a:r>
                        <a:rPr lang="en-US" sz="1200"/>
                        <a:t>Grace VanderWaal</a:t>
                      </a:r>
                    </a:p>
                  </a:txBody>
                  <a:tcPr anchor="ctr"/>
                </a:tc>
                <a:tc>
                  <a:txBody>
                    <a:bodyPr/>
                    <a:lstStyle/>
                    <a:p>
                      <a:r>
                        <a:rPr lang="en-US" sz="1200"/>
                        <a:t>post-teen pop</a:t>
                      </a:r>
                    </a:p>
                  </a:txBody>
                  <a:tcPr anchor="ctr"/>
                </a:tc>
                <a:tc>
                  <a:txBody>
                    <a:bodyPr/>
                    <a:lstStyle/>
                    <a:p>
                      <a:r>
                        <a:rPr lang="en-US" sz="1200" dirty="0"/>
                        <a:t>1299911</a:t>
                      </a:r>
                    </a:p>
                  </a:txBody>
                  <a:tcPr anchor="ctr"/>
                </a:tc>
                <a:tc>
                  <a:txBody>
                    <a:bodyPr/>
                    <a:lstStyle/>
                    <a:p>
                      <a:r>
                        <a:rPr lang="en-US" sz="1200"/>
                        <a:t>56</a:t>
                      </a:r>
                    </a:p>
                  </a:txBody>
                  <a:tcPr anchor="ctr"/>
                </a:tc>
                <a:extLst>
                  <a:ext uri="{0D108BD9-81ED-4DB2-BD59-A6C34878D82A}">
                    <a16:rowId xmlns:a16="http://schemas.microsoft.com/office/drawing/2014/main" val="2209858513"/>
                  </a:ext>
                </a:extLst>
              </a:tr>
              <a:tr h="274320">
                <a:tc>
                  <a:txBody>
                    <a:bodyPr/>
                    <a:lstStyle/>
                    <a:p>
                      <a:r>
                        <a:rPr lang="en-US" sz="1200"/>
                        <a:t>Fall Out Boy</a:t>
                      </a:r>
                    </a:p>
                  </a:txBody>
                  <a:tcPr anchor="ctr"/>
                </a:tc>
                <a:tc>
                  <a:txBody>
                    <a:bodyPr/>
                    <a:lstStyle/>
                    <a:p>
                      <a:r>
                        <a:rPr lang="en-US" sz="1200"/>
                        <a:t>emo</a:t>
                      </a:r>
                    </a:p>
                  </a:txBody>
                  <a:tcPr anchor="ctr"/>
                </a:tc>
                <a:tc>
                  <a:txBody>
                    <a:bodyPr/>
                    <a:lstStyle/>
                    <a:p>
                      <a:r>
                        <a:rPr lang="en-US" sz="1200" dirty="0"/>
                        <a:t>9548528</a:t>
                      </a:r>
                    </a:p>
                  </a:txBody>
                  <a:tcPr anchor="ctr"/>
                </a:tc>
                <a:tc>
                  <a:txBody>
                    <a:bodyPr/>
                    <a:lstStyle/>
                    <a:p>
                      <a:r>
                        <a:rPr lang="en-US" sz="1200"/>
                        <a:t>78</a:t>
                      </a:r>
                    </a:p>
                  </a:txBody>
                  <a:tcPr anchor="ctr"/>
                </a:tc>
                <a:extLst>
                  <a:ext uri="{0D108BD9-81ED-4DB2-BD59-A6C34878D82A}">
                    <a16:rowId xmlns:a16="http://schemas.microsoft.com/office/drawing/2014/main" val="2808187050"/>
                  </a:ext>
                </a:extLst>
              </a:tr>
              <a:tr h="274320">
                <a:tc>
                  <a:txBody>
                    <a:bodyPr/>
                    <a:lstStyle/>
                    <a:p>
                      <a:r>
                        <a:rPr lang="en-US" sz="1200"/>
                        <a:t>blink-182</a:t>
                      </a:r>
                    </a:p>
                  </a:txBody>
                  <a:tcPr anchor="ctr"/>
                </a:tc>
                <a:tc>
                  <a:txBody>
                    <a:bodyPr/>
                    <a:lstStyle/>
                    <a:p>
                      <a:r>
                        <a:rPr lang="en-US" sz="1200"/>
                        <a:t>pop punk</a:t>
                      </a:r>
                    </a:p>
                  </a:txBody>
                  <a:tcPr anchor="ctr"/>
                </a:tc>
                <a:tc>
                  <a:txBody>
                    <a:bodyPr/>
                    <a:lstStyle/>
                    <a:p>
                      <a:r>
                        <a:rPr lang="en-US" sz="1200" dirty="0"/>
                        <a:t>7095758</a:t>
                      </a:r>
                    </a:p>
                  </a:txBody>
                  <a:tcPr anchor="ctr"/>
                </a:tc>
                <a:tc>
                  <a:txBody>
                    <a:bodyPr/>
                    <a:lstStyle/>
                    <a:p>
                      <a:r>
                        <a:rPr lang="en-US" sz="1200" dirty="0"/>
                        <a:t>76</a:t>
                      </a:r>
                    </a:p>
                  </a:txBody>
                  <a:tcPr anchor="ctr"/>
                </a:tc>
                <a:extLst>
                  <a:ext uri="{0D108BD9-81ED-4DB2-BD59-A6C34878D82A}">
                    <a16:rowId xmlns:a16="http://schemas.microsoft.com/office/drawing/2014/main" val="1880528959"/>
                  </a:ext>
                </a:extLst>
              </a:tr>
              <a:tr h="274320">
                <a:tc>
                  <a:txBody>
                    <a:bodyPr/>
                    <a:lstStyle/>
                    <a:p>
                      <a:r>
                        <a:rPr lang="en-US" sz="1200" dirty="0"/>
                        <a:t>Taylor Swift</a:t>
                      </a:r>
                    </a:p>
                  </a:txBody>
                  <a:tcPr anchor="ctr"/>
                </a:tc>
                <a:tc>
                  <a:txBody>
                    <a:bodyPr/>
                    <a:lstStyle/>
                    <a:p>
                      <a:r>
                        <a:rPr lang="en-US" sz="1200" dirty="0"/>
                        <a:t>pop</a:t>
                      </a:r>
                    </a:p>
                  </a:txBody>
                  <a:tcPr anchor="ctr"/>
                </a:tc>
                <a:tc>
                  <a:txBody>
                    <a:bodyPr/>
                    <a:lstStyle/>
                    <a:p>
                      <a:r>
                        <a:rPr lang="en-US" sz="1200" dirty="0"/>
                        <a:t>58988141</a:t>
                      </a:r>
                    </a:p>
                  </a:txBody>
                  <a:tcPr anchor="ctr"/>
                </a:tc>
                <a:tc>
                  <a:txBody>
                    <a:bodyPr/>
                    <a:lstStyle/>
                    <a:p>
                      <a:r>
                        <a:rPr lang="en-US" sz="1200" dirty="0"/>
                        <a:t>94</a:t>
                      </a:r>
                    </a:p>
                  </a:txBody>
                  <a:tcPr anchor="ctr"/>
                </a:tc>
                <a:extLst>
                  <a:ext uri="{0D108BD9-81ED-4DB2-BD59-A6C34878D82A}">
                    <a16:rowId xmlns:a16="http://schemas.microsoft.com/office/drawing/2014/main" val="2957695758"/>
                  </a:ext>
                </a:extLst>
              </a:tr>
            </a:tbl>
          </a:graphicData>
        </a:graphic>
      </p:graphicFrame>
      <p:sp>
        <p:nvSpPr>
          <p:cNvPr id="3" name="Title 1">
            <a:extLst>
              <a:ext uri="{FF2B5EF4-FFF2-40B4-BE49-F238E27FC236}">
                <a16:creationId xmlns:a16="http://schemas.microsoft.com/office/drawing/2014/main" id="{FED4FFF1-A2D0-5C78-65FC-D8315F60F74B}"/>
              </a:ext>
            </a:extLst>
          </p:cNvPr>
          <p:cNvSpPr txBox="1">
            <a:spLocks/>
          </p:cNvSpPr>
          <p:nvPr/>
        </p:nvSpPr>
        <p:spPr>
          <a:xfrm>
            <a:off x="7625592" y="5410899"/>
            <a:ext cx="4009938" cy="1055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mn-lt"/>
              </a:rPr>
              <a:t>Table 1. Table 1 contains all of the artists whose albums and songs where used during this project.</a:t>
            </a:r>
          </a:p>
        </p:txBody>
      </p:sp>
      <p:sp>
        <p:nvSpPr>
          <p:cNvPr id="5" name="Title 1">
            <a:extLst>
              <a:ext uri="{FF2B5EF4-FFF2-40B4-BE49-F238E27FC236}">
                <a16:creationId xmlns:a16="http://schemas.microsoft.com/office/drawing/2014/main" id="{13BC6DBD-9B49-6ECA-67AB-18F5294574C9}"/>
              </a:ext>
            </a:extLst>
          </p:cNvPr>
          <p:cNvSpPr txBox="1">
            <a:spLocks/>
          </p:cNvSpPr>
          <p:nvPr/>
        </p:nvSpPr>
        <p:spPr>
          <a:xfrm>
            <a:off x="7625592" y="1226191"/>
            <a:ext cx="4077050" cy="2202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mn-lt"/>
              </a:rPr>
              <a:t>The data in the following visualizations was collected from Spotify as a part of a project for Vanguard’s Data Engineer Apprenticeship application process. The artists in Table 1 were those whose information was entered into the database and then queried and visualized. A description of all track features used during the analysis can be found on slide 7. </a:t>
            </a:r>
          </a:p>
        </p:txBody>
      </p:sp>
    </p:spTree>
    <p:extLst>
      <p:ext uri="{BB962C8B-B14F-4D97-AF65-F5344CB8AC3E}">
        <p14:creationId xmlns:p14="http://schemas.microsoft.com/office/powerpoint/2010/main" val="139774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5E7A-4F53-5B2A-4ABE-7964CAE67CEE}"/>
              </a:ext>
            </a:extLst>
          </p:cNvPr>
          <p:cNvSpPr>
            <a:spLocks noGrp="1"/>
          </p:cNvSpPr>
          <p:nvPr>
            <p:ph type="title"/>
          </p:nvPr>
        </p:nvSpPr>
        <p:spPr>
          <a:xfrm>
            <a:off x="838200" y="5310232"/>
            <a:ext cx="10515600" cy="1325563"/>
          </a:xfrm>
        </p:spPr>
        <p:txBody>
          <a:bodyPr>
            <a:normAutofit fontScale="90000"/>
          </a:bodyPr>
          <a:lstStyle/>
          <a:p>
            <a:r>
              <a:rPr lang="en-US" sz="1600" dirty="0">
                <a:latin typeface="+mn-lt"/>
              </a:rPr>
              <a:t>Figure 1. This heatmap shows the correlation between all of the numerical track features. The closer the color is to light yellow and the closer the value it to 1, the more positively correlated the two features are. Conversely, the closer the color is to black and the value is to negative one, the more negatively correlated the two values are. Loudness and energy appear to have a strong positive correlation, with an R-value of 0.7. Most other values have no correlation (close to zero) or are only somewhat correlated. The most interesting observation to me is that danceability and tempo have a slightly negative correlation. Description of all track features can be found on Slide 7.</a:t>
            </a:r>
          </a:p>
        </p:txBody>
      </p:sp>
      <p:pic>
        <p:nvPicPr>
          <p:cNvPr id="5" name="Content Placeholder 4">
            <a:extLst>
              <a:ext uri="{FF2B5EF4-FFF2-40B4-BE49-F238E27FC236}">
                <a16:creationId xmlns:a16="http://schemas.microsoft.com/office/drawing/2014/main" id="{4DF5C84F-7C87-F361-E0E2-EE99A8DD08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10638" y="1037061"/>
            <a:ext cx="8993917" cy="4289949"/>
          </a:xfrm>
        </p:spPr>
      </p:pic>
      <p:sp>
        <p:nvSpPr>
          <p:cNvPr id="3" name="Title 1">
            <a:extLst>
              <a:ext uri="{FF2B5EF4-FFF2-40B4-BE49-F238E27FC236}">
                <a16:creationId xmlns:a16="http://schemas.microsoft.com/office/drawing/2014/main" id="{93612136-35A1-B163-9E91-A20FFBD2FCBD}"/>
              </a:ext>
            </a:extLst>
          </p:cNvPr>
          <p:cNvSpPr txBox="1">
            <a:spLocks/>
          </p:cNvSpPr>
          <p:nvPr/>
        </p:nvSpPr>
        <p:spPr>
          <a:xfrm>
            <a:off x="461394" y="71510"/>
            <a:ext cx="10892406" cy="78416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Visualization 1: Heatmap of Track Feature Correlations</a:t>
            </a:r>
          </a:p>
        </p:txBody>
      </p:sp>
    </p:spTree>
    <p:extLst>
      <p:ext uri="{BB962C8B-B14F-4D97-AF65-F5344CB8AC3E}">
        <p14:creationId xmlns:p14="http://schemas.microsoft.com/office/powerpoint/2010/main" val="140969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5E7A-4F53-5B2A-4ABE-7964CAE67CEE}"/>
              </a:ext>
            </a:extLst>
          </p:cNvPr>
          <p:cNvSpPr>
            <a:spLocks noGrp="1"/>
          </p:cNvSpPr>
          <p:nvPr>
            <p:ph type="title"/>
          </p:nvPr>
        </p:nvSpPr>
        <p:spPr>
          <a:xfrm>
            <a:off x="7625592" y="687897"/>
            <a:ext cx="4009938" cy="5778995"/>
          </a:xfrm>
        </p:spPr>
        <p:txBody>
          <a:bodyPr>
            <a:normAutofit/>
          </a:bodyPr>
          <a:lstStyle/>
          <a:p>
            <a:r>
              <a:rPr lang="en-US" sz="1600" dirty="0">
                <a:latin typeface="+mn-lt"/>
              </a:rPr>
              <a:t>Figure 2. Here are the scatter plots for the same numerical track features from Figure 1. The box in green is the Tempo vs. Danceability which has a negative correlation with an R-value of -0.2 in the previous figure. The red box highlights the Energy vs. Loudness scatterplot data that was shown to have a positive correlation with an R-value of 0.7. </a:t>
            </a:r>
            <a:br>
              <a:rPr lang="en-US" sz="1600" dirty="0">
                <a:latin typeface="+mn-lt"/>
              </a:rPr>
            </a:br>
            <a:r>
              <a:rPr lang="en-US" sz="1600" dirty="0">
                <a:latin typeface="+mn-lt"/>
              </a:rPr>
              <a:t>Description of all track features can be found on Slide 7.</a:t>
            </a:r>
          </a:p>
        </p:txBody>
      </p:sp>
      <p:pic>
        <p:nvPicPr>
          <p:cNvPr id="5" name="Content Placeholder 4">
            <a:extLst>
              <a:ext uri="{FF2B5EF4-FFF2-40B4-BE49-F238E27FC236}">
                <a16:creationId xmlns:a16="http://schemas.microsoft.com/office/drawing/2014/main" id="{4DF5C84F-7C87-F361-E0E2-EE99A8DD08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29841" y="855676"/>
            <a:ext cx="5366159" cy="5676473"/>
          </a:xfrm>
        </p:spPr>
      </p:pic>
      <p:sp>
        <p:nvSpPr>
          <p:cNvPr id="3" name="Rectangle 2">
            <a:extLst>
              <a:ext uri="{FF2B5EF4-FFF2-40B4-BE49-F238E27FC236}">
                <a16:creationId xmlns:a16="http://schemas.microsoft.com/office/drawing/2014/main" id="{AC1D0159-DE78-7F8B-5094-1CB0A9325385}"/>
              </a:ext>
            </a:extLst>
          </p:cNvPr>
          <p:cNvSpPr/>
          <p:nvPr/>
        </p:nvSpPr>
        <p:spPr>
          <a:xfrm>
            <a:off x="1073791" y="4966283"/>
            <a:ext cx="1333850" cy="1283515"/>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7BA8A28-E510-09D0-B786-42D17769C7AD}"/>
              </a:ext>
            </a:extLst>
          </p:cNvPr>
          <p:cNvSpPr/>
          <p:nvPr/>
        </p:nvSpPr>
        <p:spPr>
          <a:xfrm>
            <a:off x="3600274" y="2407642"/>
            <a:ext cx="1315673" cy="13233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062AE891-5CBA-3CEC-2827-3BD3856FB1FB}"/>
              </a:ext>
            </a:extLst>
          </p:cNvPr>
          <p:cNvSpPr txBox="1">
            <a:spLocks/>
          </p:cNvSpPr>
          <p:nvPr/>
        </p:nvSpPr>
        <p:spPr>
          <a:xfrm>
            <a:off x="461394" y="71510"/>
            <a:ext cx="10892406" cy="78416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Visualization 1.5: Scatter Plot of  Selected Track Features</a:t>
            </a:r>
          </a:p>
        </p:txBody>
      </p:sp>
    </p:spTree>
    <p:extLst>
      <p:ext uri="{BB962C8B-B14F-4D97-AF65-F5344CB8AC3E}">
        <p14:creationId xmlns:p14="http://schemas.microsoft.com/office/powerpoint/2010/main" val="417706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5E7A-4F53-5B2A-4ABE-7964CAE67CEE}"/>
              </a:ext>
            </a:extLst>
          </p:cNvPr>
          <p:cNvSpPr>
            <a:spLocks noGrp="1"/>
          </p:cNvSpPr>
          <p:nvPr>
            <p:ph type="title"/>
          </p:nvPr>
        </p:nvSpPr>
        <p:spPr>
          <a:xfrm>
            <a:off x="364047" y="5420530"/>
            <a:ext cx="11463906" cy="1325563"/>
          </a:xfrm>
        </p:spPr>
        <p:txBody>
          <a:bodyPr>
            <a:normAutofit/>
          </a:bodyPr>
          <a:lstStyle/>
          <a:p>
            <a:r>
              <a:rPr lang="en-US" sz="1600" dirty="0">
                <a:latin typeface="+mn-lt"/>
              </a:rPr>
              <a:t>Figure 3. Above are the violin plots for Danceability, Energy, Liveness, Tempo, </a:t>
            </a:r>
            <a:r>
              <a:rPr lang="en-US" sz="1600" dirty="0" err="1">
                <a:latin typeface="+mn-lt"/>
              </a:rPr>
              <a:t>Instrumentalness</a:t>
            </a:r>
            <a:r>
              <a:rPr lang="en-US" sz="1600" dirty="0">
                <a:latin typeface="+mn-lt"/>
              </a:rPr>
              <a:t>, and </a:t>
            </a:r>
            <a:r>
              <a:rPr lang="en-US" sz="1600" dirty="0" err="1">
                <a:latin typeface="+mn-lt"/>
              </a:rPr>
              <a:t>Speechiness</a:t>
            </a:r>
            <a:r>
              <a:rPr lang="en-US" sz="1600" dirty="0">
                <a:latin typeface="+mn-lt"/>
              </a:rPr>
              <a:t>. For each feature, the minimum, maximum and mean values are all represented as bars, while the overall distribution is shown by the light shading. Danceability is the most similar to a normal distribution. I find the distribution of the </a:t>
            </a:r>
            <a:r>
              <a:rPr lang="en-US" sz="1600" dirty="0" err="1">
                <a:latin typeface="+mn-lt"/>
              </a:rPr>
              <a:t>Instrumentalness</a:t>
            </a:r>
            <a:r>
              <a:rPr lang="en-US" sz="1600" dirty="0">
                <a:latin typeface="+mn-lt"/>
              </a:rPr>
              <a:t> to be interesting since it appears that the mean and minimum values are very similar, but there is a small group of highly instrumental tracks.</a:t>
            </a:r>
          </a:p>
        </p:txBody>
      </p:sp>
      <p:pic>
        <p:nvPicPr>
          <p:cNvPr id="3" name="Content Placeholder 4">
            <a:extLst>
              <a:ext uri="{FF2B5EF4-FFF2-40B4-BE49-F238E27FC236}">
                <a16:creationId xmlns:a16="http://schemas.microsoft.com/office/drawing/2014/main" id="{FA2934EF-8F49-FBBE-B55D-B20923FDD0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92837" y="744437"/>
            <a:ext cx="6029520" cy="4676093"/>
          </a:xfrm>
          <a:prstGeom prst="rect">
            <a:avLst/>
          </a:prstGeom>
        </p:spPr>
      </p:pic>
      <p:sp>
        <p:nvSpPr>
          <p:cNvPr id="4" name="Title 1">
            <a:extLst>
              <a:ext uri="{FF2B5EF4-FFF2-40B4-BE49-F238E27FC236}">
                <a16:creationId xmlns:a16="http://schemas.microsoft.com/office/drawing/2014/main" id="{C085C031-EFBC-6F53-D784-7FDAF066B638}"/>
              </a:ext>
            </a:extLst>
          </p:cNvPr>
          <p:cNvSpPr txBox="1">
            <a:spLocks/>
          </p:cNvSpPr>
          <p:nvPr/>
        </p:nvSpPr>
        <p:spPr>
          <a:xfrm>
            <a:off x="461394" y="71510"/>
            <a:ext cx="10892406" cy="78416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Visualization 2: Violin Plots of Selected Track Features</a:t>
            </a:r>
          </a:p>
        </p:txBody>
      </p:sp>
    </p:spTree>
    <p:extLst>
      <p:ext uri="{BB962C8B-B14F-4D97-AF65-F5344CB8AC3E}">
        <p14:creationId xmlns:p14="http://schemas.microsoft.com/office/powerpoint/2010/main" val="30120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5E7A-4F53-5B2A-4ABE-7964CAE67CEE}"/>
              </a:ext>
            </a:extLst>
          </p:cNvPr>
          <p:cNvSpPr>
            <a:spLocks noGrp="1"/>
          </p:cNvSpPr>
          <p:nvPr>
            <p:ph type="title"/>
          </p:nvPr>
        </p:nvSpPr>
        <p:spPr>
          <a:xfrm>
            <a:off x="838200" y="5141329"/>
            <a:ext cx="10515600" cy="1325563"/>
          </a:xfrm>
        </p:spPr>
        <p:txBody>
          <a:bodyPr>
            <a:normAutofit fontScale="90000"/>
          </a:bodyPr>
          <a:lstStyle/>
          <a:p>
            <a:r>
              <a:rPr lang="en-US" sz="1600" dirty="0">
                <a:latin typeface="+mn-lt"/>
              </a:rPr>
              <a:t>Figure 4. This last chart looks simple, but don’t be deceived! There might be an influence from the Covid-19 pandemic in the data. Above is the average danceability of songs released each year. The Danceability for 2019 looks to be much higher than that of the following year. In fact, The average Danceability for 2019 and 2020 are 0.623873 ± 0.174231 and 0.560098 ± 0.12276  with sample sizes of 92 and 102 tracks respectively. The p-value between these two values is 0.034 meaning there is only a 3.4% chance that they are consistent with each other. This can be considered a statistically significant different. However, the values for 2018 and 2020 are statistically consistent, so it is possible that 2019 was just a great year for dancing music.</a:t>
            </a:r>
          </a:p>
        </p:txBody>
      </p:sp>
      <p:pic>
        <p:nvPicPr>
          <p:cNvPr id="3" name="Content Placeholder 4">
            <a:extLst>
              <a:ext uri="{FF2B5EF4-FFF2-40B4-BE49-F238E27FC236}">
                <a16:creationId xmlns:a16="http://schemas.microsoft.com/office/drawing/2014/main" id="{FA2934EF-8F49-FBBE-B55D-B20923FDD0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45619" y="1201040"/>
            <a:ext cx="7914869" cy="3785696"/>
          </a:xfrm>
          <a:prstGeom prst="rect">
            <a:avLst/>
          </a:prstGeom>
        </p:spPr>
      </p:pic>
      <p:sp>
        <p:nvSpPr>
          <p:cNvPr id="4" name="Title 1">
            <a:extLst>
              <a:ext uri="{FF2B5EF4-FFF2-40B4-BE49-F238E27FC236}">
                <a16:creationId xmlns:a16="http://schemas.microsoft.com/office/drawing/2014/main" id="{F99EDF93-253A-CDFB-9C41-C41042304401}"/>
              </a:ext>
            </a:extLst>
          </p:cNvPr>
          <p:cNvSpPr txBox="1">
            <a:spLocks/>
          </p:cNvSpPr>
          <p:nvPr/>
        </p:nvSpPr>
        <p:spPr>
          <a:xfrm>
            <a:off x="461394" y="71510"/>
            <a:ext cx="10892406" cy="78416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Visualization 3: Average Danceability of Songs From 1999 to 2022</a:t>
            </a:r>
          </a:p>
        </p:txBody>
      </p:sp>
    </p:spTree>
    <p:extLst>
      <p:ext uri="{BB962C8B-B14F-4D97-AF65-F5344CB8AC3E}">
        <p14:creationId xmlns:p14="http://schemas.microsoft.com/office/powerpoint/2010/main" val="62934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7991-EF53-BD7A-A56B-11E4C718696C}"/>
              </a:ext>
            </a:extLst>
          </p:cNvPr>
          <p:cNvSpPr>
            <a:spLocks noGrp="1"/>
          </p:cNvSpPr>
          <p:nvPr>
            <p:ph type="title"/>
          </p:nvPr>
        </p:nvSpPr>
        <p:spPr>
          <a:xfrm>
            <a:off x="731938" y="172178"/>
            <a:ext cx="10515600" cy="733833"/>
          </a:xfrm>
        </p:spPr>
        <p:txBody>
          <a:bodyPr/>
          <a:lstStyle/>
          <a:p>
            <a:pPr algn="ctr"/>
            <a:r>
              <a:rPr lang="en-US" b="1" dirty="0"/>
              <a:t>Track Feature Definitions</a:t>
            </a:r>
          </a:p>
        </p:txBody>
      </p:sp>
      <p:graphicFrame>
        <p:nvGraphicFramePr>
          <p:cNvPr id="4" name="Table 4">
            <a:extLst>
              <a:ext uri="{FF2B5EF4-FFF2-40B4-BE49-F238E27FC236}">
                <a16:creationId xmlns:a16="http://schemas.microsoft.com/office/drawing/2014/main" id="{72623CB1-FDB3-B5A9-7536-DA2FDC1C0F5C}"/>
              </a:ext>
            </a:extLst>
          </p:cNvPr>
          <p:cNvGraphicFramePr>
            <a:graphicFrameLocks noGrp="1"/>
          </p:cNvGraphicFramePr>
          <p:nvPr>
            <p:ph idx="1"/>
            <p:extLst>
              <p:ext uri="{D42A27DB-BD31-4B8C-83A1-F6EECF244321}">
                <p14:modId xmlns:p14="http://schemas.microsoft.com/office/powerpoint/2010/main" val="2003178200"/>
              </p:ext>
            </p:extLst>
          </p:nvPr>
        </p:nvGraphicFramePr>
        <p:xfrm>
          <a:off x="335559" y="906011"/>
          <a:ext cx="11308359" cy="5372030"/>
        </p:xfrm>
        <a:graphic>
          <a:graphicData uri="http://schemas.openxmlformats.org/drawingml/2006/table">
            <a:tbl>
              <a:tblPr firstRow="1" bandRow="1">
                <a:tableStyleId>{3B4B98B0-60AC-42C2-AFA5-B58CD77FA1E5}</a:tableStyleId>
              </a:tblPr>
              <a:tblGrid>
                <a:gridCol w="1719744">
                  <a:extLst>
                    <a:ext uri="{9D8B030D-6E8A-4147-A177-3AD203B41FA5}">
                      <a16:colId xmlns:a16="http://schemas.microsoft.com/office/drawing/2014/main" val="3891362264"/>
                    </a:ext>
                  </a:extLst>
                </a:gridCol>
                <a:gridCol w="9588615">
                  <a:extLst>
                    <a:ext uri="{9D8B030D-6E8A-4147-A177-3AD203B41FA5}">
                      <a16:colId xmlns:a16="http://schemas.microsoft.com/office/drawing/2014/main" val="2491156994"/>
                    </a:ext>
                  </a:extLst>
                </a:gridCol>
              </a:tblGrid>
              <a:tr h="285226">
                <a:tc>
                  <a:txBody>
                    <a:bodyPr/>
                    <a:lstStyle/>
                    <a:p>
                      <a:r>
                        <a:rPr lang="en-US" sz="1800" dirty="0"/>
                        <a:t>Feature Name</a:t>
                      </a:r>
                    </a:p>
                  </a:txBody>
                  <a:tcPr/>
                </a:tc>
                <a:tc>
                  <a:txBody>
                    <a:bodyPr/>
                    <a:lstStyle/>
                    <a:p>
                      <a:r>
                        <a:rPr lang="en-US" sz="1800" dirty="0"/>
                        <a:t>Description</a:t>
                      </a:r>
                      <a:r>
                        <a:rPr lang="en-US" sz="1800" baseline="30000" dirty="0"/>
                        <a:t>1</a:t>
                      </a:r>
                      <a:endParaRPr lang="en-US" sz="1800" dirty="0"/>
                    </a:p>
                  </a:txBody>
                  <a:tcPr/>
                </a:tc>
                <a:extLst>
                  <a:ext uri="{0D108BD9-81ED-4DB2-BD59-A6C34878D82A}">
                    <a16:rowId xmlns:a16="http://schemas.microsoft.com/office/drawing/2014/main" val="118812287"/>
                  </a:ext>
                </a:extLst>
              </a:tr>
              <a:tr h="525710">
                <a:tc>
                  <a:txBody>
                    <a:bodyPr/>
                    <a:lstStyle/>
                    <a:p>
                      <a:r>
                        <a:rPr lang="en-US" sz="1400" dirty="0"/>
                        <a:t>Danceability</a:t>
                      </a:r>
                    </a:p>
                  </a:txBody>
                  <a:tcPr/>
                </a:tc>
                <a:tc>
                  <a:txBody>
                    <a:bodyPr/>
                    <a:lstStyle/>
                    <a:p>
                      <a:r>
                        <a:rPr lang="en-US" sz="1400" dirty="0"/>
                        <a:t>Danceability describes how suitable a track is for dancing based on a combination of musical elements including tempo, rhythm stability, beat strength, and overall regularity. A value of 0.0 is least danceable and 1.0 is most danceable.</a:t>
                      </a:r>
                    </a:p>
                  </a:txBody>
                  <a:tcPr/>
                </a:tc>
                <a:extLst>
                  <a:ext uri="{0D108BD9-81ED-4DB2-BD59-A6C34878D82A}">
                    <a16:rowId xmlns:a16="http://schemas.microsoft.com/office/drawing/2014/main" val="1006336704"/>
                  </a:ext>
                </a:extLst>
              </a:tr>
              <a:tr h="503340">
                <a:tc>
                  <a:txBody>
                    <a:bodyPr/>
                    <a:lstStyle/>
                    <a:p>
                      <a:r>
                        <a:rPr lang="en-US" sz="1400" dirty="0"/>
                        <a:t>Energy</a:t>
                      </a:r>
                    </a:p>
                  </a:txBody>
                  <a:tcPr/>
                </a:tc>
                <a:tc>
                  <a:txBody>
                    <a:bodyPr/>
                    <a:lstStyle/>
                    <a:p>
                      <a:r>
                        <a:rPr lang="en-US" sz="1400" dirty="0"/>
                        <a:t>Energy is a measure from 0.0 to 1.0 and represents a perceptual measure of intensity and activity. Typically, energetic tracks feel fast, loud, and noisy. For example, death metal has high energy, while a Bach prelude scores low on the scale. </a:t>
                      </a:r>
                    </a:p>
                  </a:txBody>
                  <a:tcPr/>
                </a:tc>
                <a:extLst>
                  <a:ext uri="{0D108BD9-81ED-4DB2-BD59-A6C34878D82A}">
                    <a16:rowId xmlns:a16="http://schemas.microsoft.com/office/drawing/2014/main" val="600867865"/>
                  </a:ext>
                </a:extLst>
              </a:tr>
              <a:tr h="587229">
                <a:tc>
                  <a:txBody>
                    <a:bodyPr/>
                    <a:lstStyle/>
                    <a:p>
                      <a:r>
                        <a:rPr lang="en-US" sz="1400" dirty="0" err="1"/>
                        <a:t>Instrumentalness</a:t>
                      </a:r>
                      <a:endParaRPr lang="en-US" sz="1400" dirty="0"/>
                    </a:p>
                  </a:txBody>
                  <a:tcPr/>
                </a:tc>
                <a:tc>
                  <a:txBody>
                    <a:bodyPr/>
                    <a:lstStyle/>
                    <a:p>
                      <a:r>
                        <a:rPr lang="en-US" sz="1400" dirty="0"/>
                        <a:t>Predicts whether a track contains no vocals. "Ooh" and "aah" sounds are treated as instrumental in this context. Rap or spoken word tracks are clearly "vocal". The closer the </a:t>
                      </a:r>
                      <a:r>
                        <a:rPr lang="en-US" sz="1400" dirty="0" err="1"/>
                        <a:t>instrumentalness</a:t>
                      </a:r>
                      <a:r>
                        <a:rPr lang="en-US" sz="1400" dirty="0"/>
                        <a:t> value is to 1.0, the greater likelihood the track contains no vocal content. Values above 0.5 are intended to represent instrumental tracks, but confidence is higher as the value approaches 1.0.</a:t>
                      </a:r>
                    </a:p>
                  </a:txBody>
                  <a:tcPr/>
                </a:tc>
                <a:extLst>
                  <a:ext uri="{0D108BD9-81ED-4DB2-BD59-A6C34878D82A}">
                    <a16:rowId xmlns:a16="http://schemas.microsoft.com/office/drawing/2014/main" val="3461669076"/>
                  </a:ext>
                </a:extLst>
              </a:tr>
              <a:tr h="444449">
                <a:tc>
                  <a:txBody>
                    <a:bodyPr/>
                    <a:lstStyle/>
                    <a:p>
                      <a:r>
                        <a:rPr lang="en-US" sz="1400" dirty="0"/>
                        <a:t>Liveness</a:t>
                      </a:r>
                    </a:p>
                  </a:txBody>
                  <a:tcPr/>
                </a:tc>
                <a:tc>
                  <a:txBody>
                    <a:bodyPr/>
                    <a:lstStyle/>
                    <a:p>
                      <a:r>
                        <a:rPr lang="en-US" sz="1400" dirty="0"/>
                        <a:t>Detects the presence of an audience in the recording. Higher liveness values represent an increased probability that the track was performed live. A value above 0.8 provides strong likelihood that the track is live.</a:t>
                      </a:r>
                    </a:p>
                  </a:txBody>
                  <a:tcPr/>
                </a:tc>
                <a:extLst>
                  <a:ext uri="{0D108BD9-81ED-4DB2-BD59-A6C34878D82A}">
                    <a16:rowId xmlns:a16="http://schemas.microsoft.com/office/drawing/2014/main" val="1087042472"/>
                  </a:ext>
                </a:extLst>
              </a:tr>
              <a:tr h="444449">
                <a:tc>
                  <a:txBody>
                    <a:bodyPr/>
                    <a:lstStyle/>
                    <a:p>
                      <a:r>
                        <a:rPr lang="en-US" sz="1400" dirty="0"/>
                        <a:t>Loudness</a:t>
                      </a:r>
                    </a:p>
                  </a:txBody>
                  <a:tcPr/>
                </a:tc>
                <a:tc>
                  <a:txBody>
                    <a:bodyPr/>
                    <a:lstStyle/>
                    <a:p>
                      <a:r>
                        <a:rPr lang="en-US" sz="1400" dirty="0"/>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a:t>
                      </a:r>
                    </a:p>
                  </a:txBody>
                  <a:tcPr/>
                </a:tc>
                <a:extLst>
                  <a:ext uri="{0D108BD9-81ED-4DB2-BD59-A6C34878D82A}">
                    <a16:rowId xmlns:a16="http://schemas.microsoft.com/office/drawing/2014/main" val="2531848544"/>
                  </a:ext>
                </a:extLst>
              </a:tr>
              <a:tr h="444449">
                <a:tc>
                  <a:txBody>
                    <a:bodyPr/>
                    <a:lstStyle/>
                    <a:p>
                      <a:r>
                        <a:rPr lang="en-US" sz="1400" dirty="0" err="1"/>
                        <a:t>Speechiness</a:t>
                      </a:r>
                      <a:endParaRPr lang="en-US" sz="1400" dirty="0"/>
                    </a:p>
                  </a:txBody>
                  <a:tcPr/>
                </a:tc>
                <a:tc>
                  <a:txBody>
                    <a:bodyPr/>
                    <a:lstStyle/>
                    <a:p>
                      <a:r>
                        <a:rPr lang="en-US" sz="1400" dirty="0" err="1"/>
                        <a:t>Speechiness</a:t>
                      </a:r>
                      <a:r>
                        <a:rPr lang="en-US" sz="1400" dirty="0"/>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a:txBody>
                  <a:tcPr/>
                </a:tc>
                <a:extLst>
                  <a:ext uri="{0D108BD9-81ED-4DB2-BD59-A6C34878D82A}">
                    <a16:rowId xmlns:a16="http://schemas.microsoft.com/office/drawing/2014/main" val="861237224"/>
                  </a:ext>
                </a:extLst>
              </a:tr>
              <a:tr h="444449">
                <a:tc>
                  <a:txBody>
                    <a:bodyPr/>
                    <a:lstStyle/>
                    <a:p>
                      <a:r>
                        <a:rPr lang="en-US" sz="1400" dirty="0"/>
                        <a:t>Tempo</a:t>
                      </a:r>
                    </a:p>
                  </a:txBody>
                  <a:tcPr/>
                </a:tc>
                <a:tc>
                  <a:txBody>
                    <a:bodyPr/>
                    <a:lstStyle/>
                    <a:p>
                      <a:r>
                        <a:rPr lang="en-US" sz="1400" dirty="0"/>
                        <a:t>The overall estimated tempo of a track in beats per minute (BPM). In musical terminology, tempo is the speed or pace of a given piece and derives directly from the average beat duration.</a:t>
                      </a:r>
                    </a:p>
                  </a:txBody>
                  <a:tcPr/>
                </a:tc>
                <a:extLst>
                  <a:ext uri="{0D108BD9-81ED-4DB2-BD59-A6C34878D82A}">
                    <a16:rowId xmlns:a16="http://schemas.microsoft.com/office/drawing/2014/main" val="2606935534"/>
                  </a:ext>
                </a:extLst>
              </a:tr>
              <a:tr h="444449">
                <a:tc>
                  <a:txBody>
                    <a:bodyPr/>
                    <a:lstStyle/>
                    <a:p>
                      <a:r>
                        <a:rPr lang="en-US" sz="1400" dirty="0"/>
                        <a:t>Valence</a:t>
                      </a:r>
                    </a:p>
                  </a:txBody>
                  <a:tcPr/>
                </a:tc>
                <a:tc>
                  <a:txBody>
                    <a:bodyPr/>
                    <a:lstStyle/>
                    <a:p>
                      <a:r>
                        <a:rPr lang="en-US" sz="1400" dirty="0"/>
                        <a:t>A measure from 0.0 to 1.0 describing the musical positiveness conveyed by a track. Tracks with high valence sound more positive (e.g. happy, cheerful, euphoric), while tracks with low valence sound more negative (e.g. sad, depressed, angry).</a:t>
                      </a:r>
                    </a:p>
                  </a:txBody>
                  <a:tcPr/>
                </a:tc>
                <a:extLst>
                  <a:ext uri="{0D108BD9-81ED-4DB2-BD59-A6C34878D82A}">
                    <a16:rowId xmlns:a16="http://schemas.microsoft.com/office/drawing/2014/main" val="1715196904"/>
                  </a:ext>
                </a:extLst>
              </a:tr>
            </a:tbl>
          </a:graphicData>
        </a:graphic>
      </p:graphicFrame>
      <p:sp>
        <p:nvSpPr>
          <p:cNvPr id="5" name="TextBox 4">
            <a:extLst>
              <a:ext uri="{FF2B5EF4-FFF2-40B4-BE49-F238E27FC236}">
                <a16:creationId xmlns:a16="http://schemas.microsoft.com/office/drawing/2014/main" id="{68788F59-030D-B909-0443-4037BD5BEB13}"/>
              </a:ext>
            </a:extLst>
          </p:cNvPr>
          <p:cNvSpPr txBox="1"/>
          <p:nvPr/>
        </p:nvSpPr>
        <p:spPr>
          <a:xfrm>
            <a:off x="251670" y="6492875"/>
            <a:ext cx="11688660" cy="307777"/>
          </a:xfrm>
          <a:prstGeom prst="rect">
            <a:avLst/>
          </a:prstGeom>
          <a:noFill/>
        </p:spPr>
        <p:txBody>
          <a:bodyPr wrap="square" rtlCol="0">
            <a:spAutoFit/>
          </a:bodyPr>
          <a:lstStyle/>
          <a:p>
            <a:r>
              <a:rPr lang="en-US" sz="1400" dirty="0"/>
              <a:t>Note 1: Descriptions as described by Spotify (https://developer.spotify.com/documentation/web-api/reference/#/operations/get-several-audio-features)</a:t>
            </a:r>
          </a:p>
        </p:txBody>
      </p:sp>
    </p:spTree>
    <p:extLst>
      <p:ext uri="{BB962C8B-B14F-4D97-AF65-F5344CB8AC3E}">
        <p14:creationId xmlns:p14="http://schemas.microsoft.com/office/powerpoint/2010/main" val="2353926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1185</Words>
  <Application>Microsoft Office PowerPoint</Application>
  <PresentationFormat>Widescreen</PresentationFormat>
  <Paragraphs>118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 Visualizations and Observations</vt:lpstr>
      <vt:lpstr>Data Background</vt:lpstr>
      <vt:lpstr>Figure 1. This heatmap shows the correlation between all of the numerical track features. The closer the color is to light yellow and the closer the value it to 1, the more positively correlated the two features are. Conversely, the closer the color is to black and the value is to negative one, the more negatively correlated the two values are. Loudness and energy appear to have a strong positive correlation, with an R-value of 0.7. Most other values have no correlation (close to zero) or are only somewhat correlated. The most interesting observation to me is that danceability and tempo have a slightly negative correlation. Description of all track features can be found on Slide 7.</vt:lpstr>
      <vt:lpstr>Figure 2. Here are the scatter plots for the same numerical track features from Figure 1. The box in green is the Tempo vs. Danceability which has a negative correlation with an R-value of -0.2 in the previous figure. The red box highlights the Energy vs. Loudness scatterplot data that was shown to have a positive correlation with an R-value of 0.7.  Description of all track features can be found on Slide 7.</vt:lpstr>
      <vt:lpstr>Figure 3. Above are the violin plots for Danceability, Energy, Liveness, Tempo, Instrumentalness, and Speechiness. For each feature, the minimum, maximum and mean values are all represented as bars, while the overall distribution is shown by the light shading. Danceability is the most similar to a normal distribution. I find the distribution of the Instrumentalness to be interesting since it appears that the mean and minimum values are very similar, but there is a small group of highly instrumental tracks.</vt:lpstr>
      <vt:lpstr>Figure 4. This last chart looks simple, but don’t be deceived! There might be an influence from the Covid-19 pandemic in the data. Above is the average danceability of songs released each year. The Danceability for 2019 looks to be much higher than that of the following year. In fact, The average Danceability for 2019 and 2020 are 0.623873 ± 0.174231 and 0.560098 ± 0.12276  with sample sizes of 92 and 102 tracks respectively. The p-value between these two values is 0.034 meaning there is only a 3.4% chance that they are consistent with each other. This can be considered a statistically significant different. However, the values for 2018 and 2020 are statistically consistent, so it is possible that 2019 was just a great year for dancing music.</vt:lpstr>
      <vt:lpstr>Track Feature Definitions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Schwartz</dc:creator>
  <cp:lastModifiedBy>Sarah Schwartz</cp:lastModifiedBy>
  <cp:revision>10</cp:revision>
  <dcterms:created xsi:type="dcterms:W3CDTF">2022-09-27T17:26:12Z</dcterms:created>
  <dcterms:modified xsi:type="dcterms:W3CDTF">2022-09-29T02:26:05Z</dcterms:modified>
</cp:coreProperties>
</file>