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2"/>
  </p:notesMasterIdLst>
  <p:sldIdLst>
    <p:sldId id="256" r:id="rId2"/>
    <p:sldId id="263" r:id="rId3"/>
    <p:sldId id="257" r:id="rId4"/>
    <p:sldId id="258" r:id="rId5"/>
    <p:sldId id="259" r:id="rId6"/>
    <p:sldId id="260" r:id="rId7"/>
    <p:sldId id="262"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02" autoAdjust="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28AD5-03EA-4378-A3E1-12367FF7A6BA}"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918FA9B3-6C95-43EA-BDA0-752054241542}">
      <dgm:prSet/>
      <dgm:spPr/>
      <dgm:t>
        <a:bodyPr/>
        <a:lstStyle/>
        <a:p>
          <a:r>
            <a:rPr lang="en-US"/>
            <a:t>First, it reads a video and processes each frame one by one.</a:t>
          </a:r>
        </a:p>
      </dgm:t>
    </dgm:pt>
    <dgm:pt modelId="{A520C2F8-E925-4B90-9EBB-4A599E0AE0DD}" type="parTrans" cxnId="{A4E3C938-2671-4F3F-A05C-61BAD469CC15}">
      <dgm:prSet/>
      <dgm:spPr/>
      <dgm:t>
        <a:bodyPr/>
        <a:lstStyle/>
        <a:p>
          <a:endParaRPr lang="en-US"/>
        </a:p>
      </dgm:t>
    </dgm:pt>
    <dgm:pt modelId="{66332182-FFC2-4FC0-81A2-5D9ACA4A68C0}" type="sibTrans" cxnId="{A4E3C938-2671-4F3F-A05C-61BAD469CC15}">
      <dgm:prSet phldrT="01" phldr="0"/>
      <dgm:spPr/>
      <dgm:t>
        <a:bodyPr/>
        <a:lstStyle/>
        <a:p>
          <a:r>
            <a:rPr lang="en-US"/>
            <a:t>01</a:t>
          </a:r>
        </a:p>
      </dgm:t>
    </dgm:pt>
    <dgm:pt modelId="{BAC7CA9C-1276-4D42-B053-D7D3EE82F837}">
      <dgm:prSet/>
      <dgm:spPr/>
      <dgm:t>
        <a:bodyPr/>
        <a:lstStyle/>
        <a:p>
          <a:r>
            <a:rPr lang="en-US"/>
            <a:t>For each frame, it tries to detect a human. If a human is detected it draws a rectangle around it.</a:t>
          </a:r>
        </a:p>
      </dgm:t>
    </dgm:pt>
    <dgm:pt modelId="{AF65CDC7-4810-45A9-80E6-0CEF2B5BEE78}" type="parTrans" cxnId="{0856D6A9-54B9-41B0-9150-C95518666573}">
      <dgm:prSet/>
      <dgm:spPr/>
      <dgm:t>
        <a:bodyPr/>
        <a:lstStyle/>
        <a:p>
          <a:endParaRPr lang="en-US"/>
        </a:p>
      </dgm:t>
    </dgm:pt>
    <dgm:pt modelId="{D1D10029-D4AF-49C1-B82E-ADD451AE02A7}" type="sibTrans" cxnId="{0856D6A9-54B9-41B0-9150-C95518666573}">
      <dgm:prSet phldrT="02" phldr="0"/>
      <dgm:spPr/>
      <dgm:t>
        <a:bodyPr/>
        <a:lstStyle/>
        <a:p>
          <a:r>
            <a:rPr lang="en-US"/>
            <a:t>02</a:t>
          </a:r>
        </a:p>
      </dgm:t>
    </dgm:pt>
    <dgm:pt modelId="{D79907C4-8AF3-4D3B-B9D7-04E048AB4E51}">
      <dgm:prSet/>
      <dgm:spPr/>
      <dgm:t>
        <a:bodyPr/>
        <a:lstStyle/>
        <a:p>
          <a:r>
            <a:rPr lang="en-US"/>
            <a:t>After completing step 2, it tries to detect the human face.</a:t>
          </a:r>
        </a:p>
      </dgm:t>
    </dgm:pt>
    <dgm:pt modelId="{3B9DFCFA-790B-4CBC-A5DB-77CECE9776A0}" type="parTrans" cxnId="{5E8DAD6F-EF52-4A08-A9B4-C2E8FC3EEF5F}">
      <dgm:prSet/>
      <dgm:spPr/>
      <dgm:t>
        <a:bodyPr/>
        <a:lstStyle/>
        <a:p>
          <a:endParaRPr lang="en-US"/>
        </a:p>
      </dgm:t>
    </dgm:pt>
    <dgm:pt modelId="{CE9980F5-3020-4B26-9375-97EA4B27E79F}" type="sibTrans" cxnId="{5E8DAD6F-EF52-4A08-A9B4-C2E8FC3EEF5F}">
      <dgm:prSet phldrT="03" phldr="0"/>
      <dgm:spPr/>
      <dgm:t>
        <a:bodyPr/>
        <a:lstStyle/>
        <a:p>
          <a:r>
            <a:rPr lang="en-US"/>
            <a:t>03</a:t>
          </a:r>
        </a:p>
      </dgm:t>
    </dgm:pt>
    <dgm:pt modelId="{053537CF-E99D-47D6-A63F-5587CF1C889E}">
      <dgm:prSet/>
      <dgm:spPr/>
      <dgm:t>
        <a:bodyPr/>
        <a:lstStyle/>
        <a:p>
          <a:r>
            <a:rPr lang="en-US"/>
            <a:t>If a human face is detected it tries to recognize it with a pre-trained model file.</a:t>
          </a:r>
        </a:p>
      </dgm:t>
    </dgm:pt>
    <dgm:pt modelId="{FCD81510-81DF-4B1C-9D80-72DB6B2C4013}" type="parTrans" cxnId="{3FB872B6-B6B0-494E-AC28-F011B46A48CC}">
      <dgm:prSet/>
      <dgm:spPr/>
      <dgm:t>
        <a:bodyPr/>
        <a:lstStyle/>
        <a:p>
          <a:endParaRPr lang="en-US"/>
        </a:p>
      </dgm:t>
    </dgm:pt>
    <dgm:pt modelId="{1A8B5A1C-D14A-407C-AC11-8B43BF18E30C}" type="sibTrans" cxnId="{3FB872B6-B6B0-494E-AC28-F011B46A48CC}">
      <dgm:prSet phldrT="04" phldr="0"/>
      <dgm:spPr/>
      <dgm:t>
        <a:bodyPr/>
        <a:lstStyle/>
        <a:p>
          <a:r>
            <a:rPr lang="en-US"/>
            <a:t>04</a:t>
          </a:r>
        </a:p>
      </dgm:t>
    </dgm:pt>
    <dgm:pt modelId="{BF63B5D4-0681-46C7-AC24-0BD93A92D661}">
      <dgm:prSet/>
      <dgm:spPr/>
      <dgm:t>
        <a:bodyPr/>
        <a:lstStyle/>
        <a:p>
          <a:r>
            <a:rPr lang="en-US"/>
            <a:t>If the human face is recognized it puts the label on that human face else, it moves to step 2 again for the next frame</a:t>
          </a:r>
        </a:p>
      </dgm:t>
    </dgm:pt>
    <dgm:pt modelId="{F396041A-0D0B-4145-9973-E5D2B0C8B146}" type="parTrans" cxnId="{9DAF424D-74B6-49D8-BFBF-E9CFDAF55842}">
      <dgm:prSet/>
      <dgm:spPr/>
      <dgm:t>
        <a:bodyPr/>
        <a:lstStyle/>
        <a:p>
          <a:endParaRPr lang="en-US"/>
        </a:p>
      </dgm:t>
    </dgm:pt>
    <dgm:pt modelId="{E6ED5C77-B884-4520-A51E-C416F562B0EB}" type="sibTrans" cxnId="{9DAF424D-74B6-49D8-BFBF-E9CFDAF55842}">
      <dgm:prSet phldrT="05" phldr="0"/>
      <dgm:spPr/>
      <dgm:t>
        <a:bodyPr/>
        <a:lstStyle/>
        <a:p>
          <a:r>
            <a:rPr lang="en-US"/>
            <a:t>05</a:t>
          </a:r>
        </a:p>
      </dgm:t>
    </dgm:pt>
    <dgm:pt modelId="{2F354C46-53B0-400D-81A6-243DFF253155}" type="pres">
      <dgm:prSet presAssocID="{F6628AD5-03EA-4378-A3E1-12367FF7A6BA}" presName="Name0" presStyleCnt="0">
        <dgm:presLayoutVars>
          <dgm:animLvl val="lvl"/>
          <dgm:resizeHandles val="exact"/>
        </dgm:presLayoutVars>
      </dgm:prSet>
      <dgm:spPr/>
    </dgm:pt>
    <dgm:pt modelId="{D5181EF1-66B7-4C74-BCA2-BF258869BE41}" type="pres">
      <dgm:prSet presAssocID="{918FA9B3-6C95-43EA-BDA0-752054241542}" presName="compositeNode" presStyleCnt="0">
        <dgm:presLayoutVars>
          <dgm:bulletEnabled val="1"/>
        </dgm:presLayoutVars>
      </dgm:prSet>
      <dgm:spPr/>
    </dgm:pt>
    <dgm:pt modelId="{DB6F71D2-1FC3-4CD4-8B81-F2D9693EFA6C}" type="pres">
      <dgm:prSet presAssocID="{918FA9B3-6C95-43EA-BDA0-752054241542}" presName="bgRect" presStyleLbl="alignNode1" presStyleIdx="0" presStyleCnt="5"/>
      <dgm:spPr/>
    </dgm:pt>
    <dgm:pt modelId="{AD7E9B7E-B612-4B76-B5BC-19F5DFC7155F}" type="pres">
      <dgm:prSet presAssocID="{66332182-FFC2-4FC0-81A2-5D9ACA4A68C0}" presName="sibTransNodeRect" presStyleLbl="alignNode1" presStyleIdx="0" presStyleCnt="5">
        <dgm:presLayoutVars>
          <dgm:chMax val="0"/>
          <dgm:bulletEnabled val="1"/>
        </dgm:presLayoutVars>
      </dgm:prSet>
      <dgm:spPr/>
    </dgm:pt>
    <dgm:pt modelId="{F67D7714-1A2D-4B8C-AC9C-15E0181A3D7A}" type="pres">
      <dgm:prSet presAssocID="{918FA9B3-6C95-43EA-BDA0-752054241542}" presName="nodeRect" presStyleLbl="alignNode1" presStyleIdx="0" presStyleCnt="5">
        <dgm:presLayoutVars>
          <dgm:bulletEnabled val="1"/>
        </dgm:presLayoutVars>
      </dgm:prSet>
      <dgm:spPr/>
    </dgm:pt>
    <dgm:pt modelId="{41E826BB-38E8-4762-8132-9F277A648BC6}" type="pres">
      <dgm:prSet presAssocID="{66332182-FFC2-4FC0-81A2-5D9ACA4A68C0}" presName="sibTrans" presStyleCnt="0"/>
      <dgm:spPr/>
    </dgm:pt>
    <dgm:pt modelId="{7051EF6A-EA32-4A2F-82D4-50FA110C92A0}" type="pres">
      <dgm:prSet presAssocID="{BAC7CA9C-1276-4D42-B053-D7D3EE82F837}" presName="compositeNode" presStyleCnt="0">
        <dgm:presLayoutVars>
          <dgm:bulletEnabled val="1"/>
        </dgm:presLayoutVars>
      </dgm:prSet>
      <dgm:spPr/>
    </dgm:pt>
    <dgm:pt modelId="{C48CD838-BACC-44FF-AEBB-BBA1556B306C}" type="pres">
      <dgm:prSet presAssocID="{BAC7CA9C-1276-4D42-B053-D7D3EE82F837}" presName="bgRect" presStyleLbl="alignNode1" presStyleIdx="1" presStyleCnt="5"/>
      <dgm:spPr/>
    </dgm:pt>
    <dgm:pt modelId="{C87C1057-3C13-47EE-AB3A-3AF7410BBA6A}" type="pres">
      <dgm:prSet presAssocID="{D1D10029-D4AF-49C1-B82E-ADD451AE02A7}" presName="sibTransNodeRect" presStyleLbl="alignNode1" presStyleIdx="1" presStyleCnt="5">
        <dgm:presLayoutVars>
          <dgm:chMax val="0"/>
          <dgm:bulletEnabled val="1"/>
        </dgm:presLayoutVars>
      </dgm:prSet>
      <dgm:spPr/>
    </dgm:pt>
    <dgm:pt modelId="{33F91DFD-B032-4407-8CB2-22CEB6973657}" type="pres">
      <dgm:prSet presAssocID="{BAC7CA9C-1276-4D42-B053-D7D3EE82F837}" presName="nodeRect" presStyleLbl="alignNode1" presStyleIdx="1" presStyleCnt="5">
        <dgm:presLayoutVars>
          <dgm:bulletEnabled val="1"/>
        </dgm:presLayoutVars>
      </dgm:prSet>
      <dgm:spPr/>
    </dgm:pt>
    <dgm:pt modelId="{BBCB1A1A-BDB3-49E7-8A05-D7DEC76BF050}" type="pres">
      <dgm:prSet presAssocID="{D1D10029-D4AF-49C1-B82E-ADD451AE02A7}" presName="sibTrans" presStyleCnt="0"/>
      <dgm:spPr/>
    </dgm:pt>
    <dgm:pt modelId="{DFC8EEFD-BFB0-4B34-8055-BB31A83F3641}" type="pres">
      <dgm:prSet presAssocID="{D79907C4-8AF3-4D3B-B9D7-04E048AB4E51}" presName="compositeNode" presStyleCnt="0">
        <dgm:presLayoutVars>
          <dgm:bulletEnabled val="1"/>
        </dgm:presLayoutVars>
      </dgm:prSet>
      <dgm:spPr/>
    </dgm:pt>
    <dgm:pt modelId="{B7463502-17F2-4F15-B305-035D6CABBF7A}" type="pres">
      <dgm:prSet presAssocID="{D79907C4-8AF3-4D3B-B9D7-04E048AB4E51}" presName="bgRect" presStyleLbl="alignNode1" presStyleIdx="2" presStyleCnt="5"/>
      <dgm:spPr/>
    </dgm:pt>
    <dgm:pt modelId="{10CB79A4-7617-4E36-A6CE-7932CDE7D19F}" type="pres">
      <dgm:prSet presAssocID="{CE9980F5-3020-4B26-9375-97EA4B27E79F}" presName="sibTransNodeRect" presStyleLbl="alignNode1" presStyleIdx="2" presStyleCnt="5">
        <dgm:presLayoutVars>
          <dgm:chMax val="0"/>
          <dgm:bulletEnabled val="1"/>
        </dgm:presLayoutVars>
      </dgm:prSet>
      <dgm:spPr/>
    </dgm:pt>
    <dgm:pt modelId="{BBE8B651-F01F-4EAD-AF1C-E039BCC73242}" type="pres">
      <dgm:prSet presAssocID="{D79907C4-8AF3-4D3B-B9D7-04E048AB4E51}" presName="nodeRect" presStyleLbl="alignNode1" presStyleIdx="2" presStyleCnt="5">
        <dgm:presLayoutVars>
          <dgm:bulletEnabled val="1"/>
        </dgm:presLayoutVars>
      </dgm:prSet>
      <dgm:spPr/>
    </dgm:pt>
    <dgm:pt modelId="{3E3E4922-733C-47ED-91E7-59C902AFF76D}" type="pres">
      <dgm:prSet presAssocID="{CE9980F5-3020-4B26-9375-97EA4B27E79F}" presName="sibTrans" presStyleCnt="0"/>
      <dgm:spPr/>
    </dgm:pt>
    <dgm:pt modelId="{964B477B-BCF8-46DA-A540-DB44DA108C58}" type="pres">
      <dgm:prSet presAssocID="{053537CF-E99D-47D6-A63F-5587CF1C889E}" presName="compositeNode" presStyleCnt="0">
        <dgm:presLayoutVars>
          <dgm:bulletEnabled val="1"/>
        </dgm:presLayoutVars>
      </dgm:prSet>
      <dgm:spPr/>
    </dgm:pt>
    <dgm:pt modelId="{E891B59E-5FC8-47DD-9BC3-B77BA8D94480}" type="pres">
      <dgm:prSet presAssocID="{053537CF-E99D-47D6-A63F-5587CF1C889E}" presName="bgRect" presStyleLbl="alignNode1" presStyleIdx="3" presStyleCnt="5"/>
      <dgm:spPr/>
    </dgm:pt>
    <dgm:pt modelId="{8D556CE1-3767-4090-A944-7D9388F73AB0}" type="pres">
      <dgm:prSet presAssocID="{1A8B5A1C-D14A-407C-AC11-8B43BF18E30C}" presName="sibTransNodeRect" presStyleLbl="alignNode1" presStyleIdx="3" presStyleCnt="5">
        <dgm:presLayoutVars>
          <dgm:chMax val="0"/>
          <dgm:bulletEnabled val="1"/>
        </dgm:presLayoutVars>
      </dgm:prSet>
      <dgm:spPr/>
    </dgm:pt>
    <dgm:pt modelId="{565FB4BC-F767-48A2-BE98-B195665F6483}" type="pres">
      <dgm:prSet presAssocID="{053537CF-E99D-47D6-A63F-5587CF1C889E}" presName="nodeRect" presStyleLbl="alignNode1" presStyleIdx="3" presStyleCnt="5">
        <dgm:presLayoutVars>
          <dgm:bulletEnabled val="1"/>
        </dgm:presLayoutVars>
      </dgm:prSet>
      <dgm:spPr/>
    </dgm:pt>
    <dgm:pt modelId="{52CD7E4A-946E-4B6A-81D1-1234DB53F3B5}" type="pres">
      <dgm:prSet presAssocID="{1A8B5A1C-D14A-407C-AC11-8B43BF18E30C}" presName="sibTrans" presStyleCnt="0"/>
      <dgm:spPr/>
    </dgm:pt>
    <dgm:pt modelId="{0EE030EA-1CA1-4BE4-BED2-6686B2D8B8A4}" type="pres">
      <dgm:prSet presAssocID="{BF63B5D4-0681-46C7-AC24-0BD93A92D661}" presName="compositeNode" presStyleCnt="0">
        <dgm:presLayoutVars>
          <dgm:bulletEnabled val="1"/>
        </dgm:presLayoutVars>
      </dgm:prSet>
      <dgm:spPr/>
    </dgm:pt>
    <dgm:pt modelId="{F914C7BC-3B90-4C05-A066-82ED1F482632}" type="pres">
      <dgm:prSet presAssocID="{BF63B5D4-0681-46C7-AC24-0BD93A92D661}" presName="bgRect" presStyleLbl="alignNode1" presStyleIdx="4" presStyleCnt="5"/>
      <dgm:spPr/>
    </dgm:pt>
    <dgm:pt modelId="{941285DA-6513-4F90-8865-7468837ECF89}" type="pres">
      <dgm:prSet presAssocID="{E6ED5C77-B884-4520-A51E-C416F562B0EB}" presName="sibTransNodeRect" presStyleLbl="alignNode1" presStyleIdx="4" presStyleCnt="5">
        <dgm:presLayoutVars>
          <dgm:chMax val="0"/>
          <dgm:bulletEnabled val="1"/>
        </dgm:presLayoutVars>
      </dgm:prSet>
      <dgm:spPr/>
    </dgm:pt>
    <dgm:pt modelId="{CF436AC8-8021-4EA3-826C-1DB3933C5CEF}" type="pres">
      <dgm:prSet presAssocID="{BF63B5D4-0681-46C7-AC24-0BD93A92D661}" presName="nodeRect" presStyleLbl="alignNode1" presStyleIdx="4" presStyleCnt="5">
        <dgm:presLayoutVars>
          <dgm:bulletEnabled val="1"/>
        </dgm:presLayoutVars>
      </dgm:prSet>
      <dgm:spPr/>
    </dgm:pt>
  </dgm:ptLst>
  <dgm:cxnLst>
    <dgm:cxn modelId="{A951BA0E-3EA7-4BF5-A5DE-7D511C229B2F}" type="presOf" srcId="{053537CF-E99D-47D6-A63F-5587CF1C889E}" destId="{565FB4BC-F767-48A2-BE98-B195665F6483}" srcOrd="1" destOrd="0" presId="urn:microsoft.com/office/officeart/2016/7/layout/LinearBlockProcessNumbered"/>
    <dgm:cxn modelId="{A4E3C938-2671-4F3F-A05C-61BAD469CC15}" srcId="{F6628AD5-03EA-4378-A3E1-12367FF7A6BA}" destId="{918FA9B3-6C95-43EA-BDA0-752054241542}" srcOrd="0" destOrd="0" parTransId="{A520C2F8-E925-4B90-9EBB-4A599E0AE0DD}" sibTransId="{66332182-FFC2-4FC0-81A2-5D9ACA4A68C0}"/>
    <dgm:cxn modelId="{70912F61-E8B8-454B-9056-262D64DF8BAE}" type="presOf" srcId="{BF63B5D4-0681-46C7-AC24-0BD93A92D661}" destId="{F914C7BC-3B90-4C05-A066-82ED1F482632}" srcOrd="0" destOrd="0" presId="urn:microsoft.com/office/officeart/2016/7/layout/LinearBlockProcessNumbered"/>
    <dgm:cxn modelId="{573A8F41-4A8D-4F76-8B83-DC926FAF05CA}" type="presOf" srcId="{1A8B5A1C-D14A-407C-AC11-8B43BF18E30C}" destId="{8D556CE1-3767-4090-A944-7D9388F73AB0}" srcOrd="0" destOrd="0" presId="urn:microsoft.com/office/officeart/2016/7/layout/LinearBlockProcessNumbered"/>
    <dgm:cxn modelId="{4AF54045-BA56-4C2B-80B9-013A3F97AFF7}" type="presOf" srcId="{BF63B5D4-0681-46C7-AC24-0BD93A92D661}" destId="{CF436AC8-8021-4EA3-826C-1DB3933C5CEF}" srcOrd="1" destOrd="0" presId="urn:microsoft.com/office/officeart/2016/7/layout/LinearBlockProcessNumbered"/>
    <dgm:cxn modelId="{9DAF424D-74B6-49D8-BFBF-E9CFDAF55842}" srcId="{F6628AD5-03EA-4378-A3E1-12367FF7A6BA}" destId="{BF63B5D4-0681-46C7-AC24-0BD93A92D661}" srcOrd="4" destOrd="0" parTransId="{F396041A-0D0B-4145-9973-E5D2B0C8B146}" sibTransId="{E6ED5C77-B884-4520-A51E-C416F562B0EB}"/>
    <dgm:cxn modelId="{5E8DAD6F-EF52-4A08-A9B4-C2E8FC3EEF5F}" srcId="{F6628AD5-03EA-4378-A3E1-12367FF7A6BA}" destId="{D79907C4-8AF3-4D3B-B9D7-04E048AB4E51}" srcOrd="2" destOrd="0" parTransId="{3B9DFCFA-790B-4CBC-A5DB-77CECE9776A0}" sibTransId="{CE9980F5-3020-4B26-9375-97EA4B27E79F}"/>
    <dgm:cxn modelId="{03D8A657-8EB4-46E8-8B68-678DA309E449}" type="presOf" srcId="{918FA9B3-6C95-43EA-BDA0-752054241542}" destId="{DB6F71D2-1FC3-4CD4-8B81-F2D9693EFA6C}" srcOrd="0" destOrd="0" presId="urn:microsoft.com/office/officeart/2016/7/layout/LinearBlockProcessNumbered"/>
    <dgm:cxn modelId="{4513A47B-AF30-4052-9002-4BD5AA5B71E2}" type="presOf" srcId="{F6628AD5-03EA-4378-A3E1-12367FF7A6BA}" destId="{2F354C46-53B0-400D-81A6-243DFF253155}" srcOrd="0" destOrd="0" presId="urn:microsoft.com/office/officeart/2016/7/layout/LinearBlockProcessNumbered"/>
    <dgm:cxn modelId="{D8342282-195C-49F5-B5B2-DF4A2632DDC7}" type="presOf" srcId="{053537CF-E99D-47D6-A63F-5587CF1C889E}" destId="{E891B59E-5FC8-47DD-9BC3-B77BA8D94480}" srcOrd="0" destOrd="0" presId="urn:microsoft.com/office/officeart/2016/7/layout/LinearBlockProcessNumbered"/>
    <dgm:cxn modelId="{2B1B8D82-5E4C-471D-B796-3D51D16ED0FF}" type="presOf" srcId="{D79907C4-8AF3-4D3B-B9D7-04E048AB4E51}" destId="{BBE8B651-F01F-4EAD-AF1C-E039BCC73242}" srcOrd="1" destOrd="0" presId="urn:microsoft.com/office/officeart/2016/7/layout/LinearBlockProcessNumbered"/>
    <dgm:cxn modelId="{FB134884-0822-45AD-BE5D-7D9C3FAB9049}" type="presOf" srcId="{66332182-FFC2-4FC0-81A2-5D9ACA4A68C0}" destId="{AD7E9B7E-B612-4B76-B5BC-19F5DFC7155F}" srcOrd="0" destOrd="0" presId="urn:microsoft.com/office/officeart/2016/7/layout/LinearBlockProcessNumbered"/>
    <dgm:cxn modelId="{3E2D2F9D-A0A8-4E84-8F02-81C8903DFEC5}" type="presOf" srcId="{BAC7CA9C-1276-4D42-B053-D7D3EE82F837}" destId="{C48CD838-BACC-44FF-AEBB-BBA1556B306C}" srcOrd="0" destOrd="0" presId="urn:microsoft.com/office/officeart/2016/7/layout/LinearBlockProcessNumbered"/>
    <dgm:cxn modelId="{9AB9BCA9-306F-4EDE-9431-26305453197E}" type="presOf" srcId="{CE9980F5-3020-4B26-9375-97EA4B27E79F}" destId="{10CB79A4-7617-4E36-A6CE-7932CDE7D19F}" srcOrd="0" destOrd="0" presId="urn:microsoft.com/office/officeart/2016/7/layout/LinearBlockProcessNumbered"/>
    <dgm:cxn modelId="{0856D6A9-54B9-41B0-9150-C95518666573}" srcId="{F6628AD5-03EA-4378-A3E1-12367FF7A6BA}" destId="{BAC7CA9C-1276-4D42-B053-D7D3EE82F837}" srcOrd="1" destOrd="0" parTransId="{AF65CDC7-4810-45A9-80E6-0CEF2B5BEE78}" sibTransId="{D1D10029-D4AF-49C1-B82E-ADD451AE02A7}"/>
    <dgm:cxn modelId="{1C86DCAA-F0F6-4360-9D8E-CCFACE578680}" type="presOf" srcId="{D79907C4-8AF3-4D3B-B9D7-04E048AB4E51}" destId="{B7463502-17F2-4F15-B305-035D6CABBF7A}" srcOrd="0" destOrd="0" presId="urn:microsoft.com/office/officeart/2016/7/layout/LinearBlockProcessNumbered"/>
    <dgm:cxn modelId="{3FB872B6-B6B0-494E-AC28-F011B46A48CC}" srcId="{F6628AD5-03EA-4378-A3E1-12367FF7A6BA}" destId="{053537CF-E99D-47D6-A63F-5587CF1C889E}" srcOrd="3" destOrd="0" parTransId="{FCD81510-81DF-4B1C-9D80-72DB6B2C4013}" sibTransId="{1A8B5A1C-D14A-407C-AC11-8B43BF18E30C}"/>
    <dgm:cxn modelId="{34DCCAEE-5323-4EEA-A4D0-48878562A3A4}" type="presOf" srcId="{E6ED5C77-B884-4520-A51E-C416F562B0EB}" destId="{941285DA-6513-4F90-8865-7468837ECF89}" srcOrd="0" destOrd="0" presId="urn:microsoft.com/office/officeart/2016/7/layout/LinearBlockProcessNumbered"/>
    <dgm:cxn modelId="{EC0EE4F1-1F89-4AA0-B6B9-22C6C03613B9}" type="presOf" srcId="{918FA9B3-6C95-43EA-BDA0-752054241542}" destId="{F67D7714-1A2D-4B8C-AC9C-15E0181A3D7A}" srcOrd="1" destOrd="0" presId="urn:microsoft.com/office/officeart/2016/7/layout/LinearBlockProcessNumbered"/>
    <dgm:cxn modelId="{EBB5D7FA-CFB1-4058-8008-2514DC6688AB}" type="presOf" srcId="{BAC7CA9C-1276-4D42-B053-D7D3EE82F837}" destId="{33F91DFD-B032-4407-8CB2-22CEB6973657}" srcOrd="1" destOrd="0" presId="urn:microsoft.com/office/officeart/2016/7/layout/LinearBlockProcessNumbered"/>
    <dgm:cxn modelId="{284841FE-A5E3-4D1D-972B-09D10BD87D06}" type="presOf" srcId="{D1D10029-D4AF-49C1-B82E-ADD451AE02A7}" destId="{C87C1057-3C13-47EE-AB3A-3AF7410BBA6A}" srcOrd="0" destOrd="0" presId="urn:microsoft.com/office/officeart/2016/7/layout/LinearBlockProcessNumbered"/>
    <dgm:cxn modelId="{E7B78A22-E091-42D7-BBE2-59E05FB5040A}" type="presParOf" srcId="{2F354C46-53B0-400D-81A6-243DFF253155}" destId="{D5181EF1-66B7-4C74-BCA2-BF258869BE41}" srcOrd="0" destOrd="0" presId="urn:microsoft.com/office/officeart/2016/7/layout/LinearBlockProcessNumbered"/>
    <dgm:cxn modelId="{6338360F-8390-480A-A5FE-3EC6D2A42D24}" type="presParOf" srcId="{D5181EF1-66B7-4C74-BCA2-BF258869BE41}" destId="{DB6F71D2-1FC3-4CD4-8B81-F2D9693EFA6C}" srcOrd="0" destOrd="0" presId="urn:microsoft.com/office/officeart/2016/7/layout/LinearBlockProcessNumbered"/>
    <dgm:cxn modelId="{6EC6FE5A-BAAD-4612-BB62-9D1F436FEEF7}" type="presParOf" srcId="{D5181EF1-66B7-4C74-BCA2-BF258869BE41}" destId="{AD7E9B7E-B612-4B76-B5BC-19F5DFC7155F}" srcOrd="1" destOrd="0" presId="urn:microsoft.com/office/officeart/2016/7/layout/LinearBlockProcessNumbered"/>
    <dgm:cxn modelId="{ACCBC78C-444A-46D7-BD66-D6BB8ACC5561}" type="presParOf" srcId="{D5181EF1-66B7-4C74-BCA2-BF258869BE41}" destId="{F67D7714-1A2D-4B8C-AC9C-15E0181A3D7A}" srcOrd="2" destOrd="0" presId="urn:microsoft.com/office/officeart/2016/7/layout/LinearBlockProcessNumbered"/>
    <dgm:cxn modelId="{B64D7C2E-97EA-4C55-94F1-3854C544B974}" type="presParOf" srcId="{2F354C46-53B0-400D-81A6-243DFF253155}" destId="{41E826BB-38E8-4762-8132-9F277A648BC6}" srcOrd="1" destOrd="0" presId="urn:microsoft.com/office/officeart/2016/7/layout/LinearBlockProcessNumbered"/>
    <dgm:cxn modelId="{620C3D61-8C65-4853-9829-A8460FCC9894}" type="presParOf" srcId="{2F354C46-53B0-400D-81A6-243DFF253155}" destId="{7051EF6A-EA32-4A2F-82D4-50FA110C92A0}" srcOrd="2" destOrd="0" presId="urn:microsoft.com/office/officeart/2016/7/layout/LinearBlockProcessNumbered"/>
    <dgm:cxn modelId="{B3BEAD77-D81A-4FBB-AAD6-DA07E2611124}" type="presParOf" srcId="{7051EF6A-EA32-4A2F-82D4-50FA110C92A0}" destId="{C48CD838-BACC-44FF-AEBB-BBA1556B306C}" srcOrd="0" destOrd="0" presId="urn:microsoft.com/office/officeart/2016/7/layout/LinearBlockProcessNumbered"/>
    <dgm:cxn modelId="{98EA3CD8-1F74-4DE9-B1C8-CE81B2BA238C}" type="presParOf" srcId="{7051EF6A-EA32-4A2F-82D4-50FA110C92A0}" destId="{C87C1057-3C13-47EE-AB3A-3AF7410BBA6A}" srcOrd="1" destOrd="0" presId="urn:microsoft.com/office/officeart/2016/7/layout/LinearBlockProcessNumbered"/>
    <dgm:cxn modelId="{682698DB-759A-422A-AA89-B84EF9317DCD}" type="presParOf" srcId="{7051EF6A-EA32-4A2F-82D4-50FA110C92A0}" destId="{33F91DFD-B032-4407-8CB2-22CEB6973657}" srcOrd="2" destOrd="0" presId="urn:microsoft.com/office/officeart/2016/7/layout/LinearBlockProcessNumbered"/>
    <dgm:cxn modelId="{BD457FA0-EB36-4BD2-A7C0-3123AFC06D28}" type="presParOf" srcId="{2F354C46-53B0-400D-81A6-243DFF253155}" destId="{BBCB1A1A-BDB3-49E7-8A05-D7DEC76BF050}" srcOrd="3" destOrd="0" presId="urn:microsoft.com/office/officeart/2016/7/layout/LinearBlockProcessNumbered"/>
    <dgm:cxn modelId="{C91410DB-546D-455B-9CF4-66CBCE0E49D9}" type="presParOf" srcId="{2F354C46-53B0-400D-81A6-243DFF253155}" destId="{DFC8EEFD-BFB0-4B34-8055-BB31A83F3641}" srcOrd="4" destOrd="0" presId="urn:microsoft.com/office/officeart/2016/7/layout/LinearBlockProcessNumbered"/>
    <dgm:cxn modelId="{5FA445C3-FECF-46CA-B533-F87CA593161B}" type="presParOf" srcId="{DFC8EEFD-BFB0-4B34-8055-BB31A83F3641}" destId="{B7463502-17F2-4F15-B305-035D6CABBF7A}" srcOrd="0" destOrd="0" presId="urn:microsoft.com/office/officeart/2016/7/layout/LinearBlockProcessNumbered"/>
    <dgm:cxn modelId="{7279A36B-9067-44F1-9232-537CD344A19A}" type="presParOf" srcId="{DFC8EEFD-BFB0-4B34-8055-BB31A83F3641}" destId="{10CB79A4-7617-4E36-A6CE-7932CDE7D19F}" srcOrd="1" destOrd="0" presId="urn:microsoft.com/office/officeart/2016/7/layout/LinearBlockProcessNumbered"/>
    <dgm:cxn modelId="{A46A3A0C-2BEF-48CB-A281-F6CFA52A4762}" type="presParOf" srcId="{DFC8EEFD-BFB0-4B34-8055-BB31A83F3641}" destId="{BBE8B651-F01F-4EAD-AF1C-E039BCC73242}" srcOrd="2" destOrd="0" presId="urn:microsoft.com/office/officeart/2016/7/layout/LinearBlockProcessNumbered"/>
    <dgm:cxn modelId="{BD3EDCF1-9A02-4FEC-B306-A564BC6F12DF}" type="presParOf" srcId="{2F354C46-53B0-400D-81A6-243DFF253155}" destId="{3E3E4922-733C-47ED-91E7-59C902AFF76D}" srcOrd="5" destOrd="0" presId="urn:microsoft.com/office/officeart/2016/7/layout/LinearBlockProcessNumbered"/>
    <dgm:cxn modelId="{4258FA38-2488-49EE-94D8-F897ABD1AD0D}" type="presParOf" srcId="{2F354C46-53B0-400D-81A6-243DFF253155}" destId="{964B477B-BCF8-46DA-A540-DB44DA108C58}" srcOrd="6" destOrd="0" presId="urn:microsoft.com/office/officeart/2016/7/layout/LinearBlockProcessNumbered"/>
    <dgm:cxn modelId="{086F6EF4-DC79-4E27-81CE-40E461526129}" type="presParOf" srcId="{964B477B-BCF8-46DA-A540-DB44DA108C58}" destId="{E891B59E-5FC8-47DD-9BC3-B77BA8D94480}" srcOrd="0" destOrd="0" presId="urn:microsoft.com/office/officeart/2016/7/layout/LinearBlockProcessNumbered"/>
    <dgm:cxn modelId="{66BB1825-32A2-477A-B0B7-36FD4841AB1C}" type="presParOf" srcId="{964B477B-BCF8-46DA-A540-DB44DA108C58}" destId="{8D556CE1-3767-4090-A944-7D9388F73AB0}" srcOrd="1" destOrd="0" presId="urn:microsoft.com/office/officeart/2016/7/layout/LinearBlockProcessNumbered"/>
    <dgm:cxn modelId="{38485D86-219A-423F-8E71-CDC4A567CA6C}" type="presParOf" srcId="{964B477B-BCF8-46DA-A540-DB44DA108C58}" destId="{565FB4BC-F767-48A2-BE98-B195665F6483}" srcOrd="2" destOrd="0" presId="urn:microsoft.com/office/officeart/2016/7/layout/LinearBlockProcessNumbered"/>
    <dgm:cxn modelId="{B8C088F3-DF82-4E5C-9C2B-7E1B4CCA59D6}" type="presParOf" srcId="{2F354C46-53B0-400D-81A6-243DFF253155}" destId="{52CD7E4A-946E-4B6A-81D1-1234DB53F3B5}" srcOrd="7" destOrd="0" presId="urn:microsoft.com/office/officeart/2016/7/layout/LinearBlockProcessNumbered"/>
    <dgm:cxn modelId="{A437FAEA-53BB-4891-847A-54E0444A5929}" type="presParOf" srcId="{2F354C46-53B0-400D-81A6-243DFF253155}" destId="{0EE030EA-1CA1-4BE4-BED2-6686B2D8B8A4}" srcOrd="8" destOrd="0" presId="urn:microsoft.com/office/officeart/2016/7/layout/LinearBlockProcessNumbered"/>
    <dgm:cxn modelId="{668CD86C-D7C0-46E6-B5CA-3C8776E50A8D}" type="presParOf" srcId="{0EE030EA-1CA1-4BE4-BED2-6686B2D8B8A4}" destId="{F914C7BC-3B90-4C05-A066-82ED1F482632}" srcOrd="0" destOrd="0" presId="urn:microsoft.com/office/officeart/2016/7/layout/LinearBlockProcessNumbered"/>
    <dgm:cxn modelId="{15941431-8D62-4BAE-B85B-E6D0E633E1A2}" type="presParOf" srcId="{0EE030EA-1CA1-4BE4-BED2-6686B2D8B8A4}" destId="{941285DA-6513-4F90-8865-7468837ECF89}" srcOrd="1" destOrd="0" presId="urn:microsoft.com/office/officeart/2016/7/layout/LinearBlockProcessNumbered"/>
    <dgm:cxn modelId="{B7835CC2-10D9-4D7D-AD15-32DF24E22A95}" type="presParOf" srcId="{0EE030EA-1CA1-4BE4-BED2-6686B2D8B8A4}" destId="{CF436AC8-8021-4EA3-826C-1DB3933C5CE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F71D2-1FC3-4CD4-8B81-F2D9693EFA6C}">
      <dsp:nvSpPr>
        <dsp:cNvPr id="0" name=""/>
        <dsp:cNvSpPr/>
      </dsp:nvSpPr>
      <dsp:spPr>
        <a:xfrm>
          <a:off x="6167" y="640061"/>
          <a:ext cx="1927890" cy="23134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433" tIns="0" rIns="190433" bIns="330200" numCol="1" spcCol="1270" anchor="t" anchorCtr="0">
          <a:noAutofit/>
        </a:bodyPr>
        <a:lstStyle/>
        <a:p>
          <a:pPr marL="0" lvl="0" indent="0" algn="l" defTabSz="577850">
            <a:lnSpc>
              <a:spcPct val="90000"/>
            </a:lnSpc>
            <a:spcBef>
              <a:spcPct val="0"/>
            </a:spcBef>
            <a:spcAft>
              <a:spcPct val="35000"/>
            </a:spcAft>
            <a:buNone/>
          </a:pPr>
          <a:r>
            <a:rPr lang="en-US" sz="1300" kern="1200"/>
            <a:t>First, it reads a video and processes each frame one by one.</a:t>
          </a:r>
        </a:p>
      </dsp:txBody>
      <dsp:txXfrm>
        <a:off x="6167" y="1565449"/>
        <a:ext cx="1927890" cy="1388081"/>
      </dsp:txXfrm>
    </dsp:sp>
    <dsp:sp modelId="{AD7E9B7E-B612-4B76-B5BC-19F5DFC7155F}">
      <dsp:nvSpPr>
        <dsp:cNvPr id="0" name=""/>
        <dsp:cNvSpPr/>
      </dsp:nvSpPr>
      <dsp:spPr>
        <a:xfrm>
          <a:off x="6167" y="640061"/>
          <a:ext cx="1927890" cy="9253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433" tIns="165100" rIns="190433"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6167" y="640061"/>
        <a:ext cx="1927890" cy="925387"/>
      </dsp:txXfrm>
    </dsp:sp>
    <dsp:sp modelId="{C48CD838-BACC-44FF-AEBB-BBA1556B306C}">
      <dsp:nvSpPr>
        <dsp:cNvPr id="0" name=""/>
        <dsp:cNvSpPr/>
      </dsp:nvSpPr>
      <dsp:spPr>
        <a:xfrm>
          <a:off x="2088288" y="640061"/>
          <a:ext cx="1927890" cy="23134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433" tIns="0" rIns="190433" bIns="330200" numCol="1" spcCol="1270" anchor="t" anchorCtr="0">
          <a:noAutofit/>
        </a:bodyPr>
        <a:lstStyle/>
        <a:p>
          <a:pPr marL="0" lvl="0" indent="0" algn="l" defTabSz="577850">
            <a:lnSpc>
              <a:spcPct val="90000"/>
            </a:lnSpc>
            <a:spcBef>
              <a:spcPct val="0"/>
            </a:spcBef>
            <a:spcAft>
              <a:spcPct val="35000"/>
            </a:spcAft>
            <a:buNone/>
          </a:pPr>
          <a:r>
            <a:rPr lang="en-US" sz="1300" kern="1200"/>
            <a:t>For each frame, it tries to detect a human. If a human is detected it draws a rectangle around it.</a:t>
          </a:r>
        </a:p>
      </dsp:txBody>
      <dsp:txXfrm>
        <a:off x="2088288" y="1565449"/>
        <a:ext cx="1927890" cy="1388081"/>
      </dsp:txXfrm>
    </dsp:sp>
    <dsp:sp modelId="{C87C1057-3C13-47EE-AB3A-3AF7410BBA6A}">
      <dsp:nvSpPr>
        <dsp:cNvPr id="0" name=""/>
        <dsp:cNvSpPr/>
      </dsp:nvSpPr>
      <dsp:spPr>
        <a:xfrm>
          <a:off x="2088288" y="640061"/>
          <a:ext cx="1927890" cy="9253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433" tIns="165100" rIns="190433"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088288" y="640061"/>
        <a:ext cx="1927890" cy="925387"/>
      </dsp:txXfrm>
    </dsp:sp>
    <dsp:sp modelId="{B7463502-17F2-4F15-B305-035D6CABBF7A}">
      <dsp:nvSpPr>
        <dsp:cNvPr id="0" name=""/>
        <dsp:cNvSpPr/>
      </dsp:nvSpPr>
      <dsp:spPr>
        <a:xfrm>
          <a:off x="4170410" y="640061"/>
          <a:ext cx="1927890" cy="23134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433" tIns="0" rIns="190433" bIns="330200" numCol="1" spcCol="1270" anchor="t" anchorCtr="0">
          <a:noAutofit/>
        </a:bodyPr>
        <a:lstStyle/>
        <a:p>
          <a:pPr marL="0" lvl="0" indent="0" algn="l" defTabSz="577850">
            <a:lnSpc>
              <a:spcPct val="90000"/>
            </a:lnSpc>
            <a:spcBef>
              <a:spcPct val="0"/>
            </a:spcBef>
            <a:spcAft>
              <a:spcPct val="35000"/>
            </a:spcAft>
            <a:buNone/>
          </a:pPr>
          <a:r>
            <a:rPr lang="en-US" sz="1300" kern="1200"/>
            <a:t>After completing step 2, it tries to detect the human face.</a:t>
          </a:r>
        </a:p>
      </dsp:txBody>
      <dsp:txXfrm>
        <a:off x="4170410" y="1565449"/>
        <a:ext cx="1927890" cy="1388081"/>
      </dsp:txXfrm>
    </dsp:sp>
    <dsp:sp modelId="{10CB79A4-7617-4E36-A6CE-7932CDE7D19F}">
      <dsp:nvSpPr>
        <dsp:cNvPr id="0" name=""/>
        <dsp:cNvSpPr/>
      </dsp:nvSpPr>
      <dsp:spPr>
        <a:xfrm>
          <a:off x="4170410" y="640061"/>
          <a:ext cx="1927890" cy="9253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433" tIns="165100" rIns="190433"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170410" y="640061"/>
        <a:ext cx="1927890" cy="925387"/>
      </dsp:txXfrm>
    </dsp:sp>
    <dsp:sp modelId="{E891B59E-5FC8-47DD-9BC3-B77BA8D94480}">
      <dsp:nvSpPr>
        <dsp:cNvPr id="0" name=""/>
        <dsp:cNvSpPr/>
      </dsp:nvSpPr>
      <dsp:spPr>
        <a:xfrm>
          <a:off x="6252532" y="640061"/>
          <a:ext cx="1927890" cy="23134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433" tIns="0" rIns="190433" bIns="330200" numCol="1" spcCol="1270" anchor="t" anchorCtr="0">
          <a:noAutofit/>
        </a:bodyPr>
        <a:lstStyle/>
        <a:p>
          <a:pPr marL="0" lvl="0" indent="0" algn="l" defTabSz="577850">
            <a:lnSpc>
              <a:spcPct val="90000"/>
            </a:lnSpc>
            <a:spcBef>
              <a:spcPct val="0"/>
            </a:spcBef>
            <a:spcAft>
              <a:spcPct val="35000"/>
            </a:spcAft>
            <a:buNone/>
          </a:pPr>
          <a:r>
            <a:rPr lang="en-US" sz="1300" kern="1200"/>
            <a:t>If a human face is detected it tries to recognize it with a pre-trained model file.</a:t>
          </a:r>
        </a:p>
      </dsp:txBody>
      <dsp:txXfrm>
        <a:off x="6252532" y="1565449"/>
        <a:ext cx="1927890" cy="1388081"/>
      </dsp:txXfrm>
    </dsp:sp>
    <dsp:sp modelId="{8D556CE1-3767-4090-A944-7D9388F73AB0}">
      <dsp:nvSpPr>
        <dsp:cNvPr id="0" name=""/>
        <dsp:cNvSpPr/>
      </dsp:nvSpPr>
      <dsp:spPr>
        <a:xfrm>
          <a:off x="6252532" y="640061"/>
          <a:ext cx="1927890" cy="9253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433" tIns="165100" rIns="190433" bIns="165100" numCol="1" spcCol="1270" anchor="ctr" anchorCtr="0">
          <a:noAutofit/>
        </a:bodyPr>
        <a:lstStyle/>
        <a:p>
          <a:pPr marL="0" lvl="0" indent="0" algn="l" defTabSz="2000250">
            <a:lnSpc>
              <a:spcPct val="90000"/>
            </a:lnSpc>
            <a:spcBef>
              <a:spcPct val="0"/>
            </a:spcBef>
            <a:spcAft>
              <a:spcPct val="35000"/>
            </a:spcAft>
            <a:buNone/>
          </a:pPr>
          <a:r>
            <a:rPr lang="en-US" sz="4500" kern="1200"/>
            <a:t>04</a:t>
          </a:r>
        </a:p>
      </dsp:txBody>
      <dsp:txXfrm>
        <a:off x="6252532" y="640061"/>
        <a:ext cx="1927890" cy="925387"/>
      </dsp:txXfrm>
    </dsp:sp>
    <dsp:sp modelId="{F914C7BC-3B90-4C05-A066-82ED1F482632}">
      <dsp:nvSpPr>
        <dsp:cNvPr id="0" name=""/>
        <dsp:cNvSpPr/>
      </dsp:nvSpPr>
      <dsp:spPr>
        <a:xfrm>
          <a:off x="8334654" y="640061"/>
          <a:ext cx="1927890" cy="23134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433" tIns="0" rIns="190433" bIns="330200" numCol="1" spcCol="1270" anchor="t" anchorCtr="0">
          <a:noAutofit/>
        </a:bodyPr>
        <a:lstStyle/>
        <a:p>
          <a:pPr marL="0" lvl="0" indent="0" algn="l" defTabSz="577850">
            <a:lnSpc>
              <a:spcPct val="90000"/>
            </a:lnSpc>
            <a:spcBef>
              <a:spcPct val="0"/>
            </a:spcBef>
            <a:spcAft>
              <a:spcPct val="35000"/>
            </a:spcAft>
            <a:buNone/>
          </a:pPr>
          <a:r>
            <a:rPr lang="en-US" sz="1300" kern="1200"/>
            <a:t>If the human face is recognized it puts the label on that human face else, it moves to step 2 again for the next frame</a:t>
          </a:r>
        </a:p>
      </dsp:txBody>
      <dsp:txXfrm>
        <a:off x="8334654" y="1565449"/>
        <a:ext cx="1927890" cy="1388081"/>
      </dsp:txXfrm>
    </dsp:sp>
    <dsp:sp modelId="{941285DA-6513-4F90-8865-7468837ECF89}">
      <dsp:nvSpPr>
        <dsp:cNvPr id="0" name=""/>
        <dsp:cNvSpPr/>
      </dsp:nvSpPr>
      <dsp:spPr>
        <a:xfrm>
          <a:off x="8334654" y="640061"/>
          <a:ext cx="1927890" cy="9253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433" tIns="165100" rIns="190433" bIns="165100" numCol="1" spcCol="1270" anchor="ctr" anchorCtr="0">
          <a:noAutofit/>
        </a:bodyPr>
        <a:lstStyle/>
        <a:p>
          <a:pPr marL="0" lvl="0" indent="0" algn="l" defTabSz="2000250">
            <a:lnSpc>
              <a:spcPct val="90000"/>
            </a:lnSpc>
            <a:spcBef>
              <a:spcPct val="0"/>
            </a:spcBef>
            <a:spcAft>
              <a:spcPct val="35000"/>
            </a:spcAft>
            <a:buNone/>
          </a:pPr>
          <a:r>
            <a:rPr lang="en-US" sz="4500" kern="1200"/>
            <a:t>05</a:t>
          </a:r>
        </a:p>
      </dsp:txBody>
      <dsp:txXfrm>
        <a:off x="8334654" y="640061"/>
        <a:ext cx="1927890" cy="92538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2C490-412E-4531-B37B-490D0DD17094}" type="datetimeFigureOut">
              <a:rPr lang="en-IN" smtClean="0"/>
              <a:t>18-08-2021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823F-0247-4C4E-BDFF-AD99A3B01D3C}" type="slidenum">
              <a:rPr lang="en-IN" smtClean="0"/>
              <a:t>‹#›</a:t>
            </a:fld>
            <a:endParaRPr lang="en-IN"/>
          </a:p>
        </p:txBody>
      </p:sp>
    </p:spTree>
    <p:extLst>
      <p:ext uri="{BB962C8B-B14F-4D97-AF65-F5344CB8AC3E}">
        <p14:creationId xmlns:p14="http://schemas.microsoft.com/office/powerpoint/2010/main" val="25202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Supervised_learning" TargetMode="External"/><Relationship Id="rId3" Type="http://schemas.openxmlformats.org/officeDocument/2006/relationships/hyperlink" Target="https://en.wikipedia.org/wiki/Feature_descriptor" TargetMode="External"/><Relationship Id="rId7" Type="http://schemas.openxmlformats.org/officeDocument/2006/relationships/hyperlink" Target="https://en.wikipedia.org/wiki/Machine_learning" TargetMode="External"/><Relationship Id="rId12" Type="http://schemas.openxmlformats.org/officeDocument/2006/relationships/hyperlink" Target="https://docs.opencv.org/2.4/modules/gpu/doc/object_detection.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Object_detection" TargetMode="External"/><Relationship Id="rId11" Type="http://schemas.openxmlformats.org/officeDocument/2006/relationships/hyperlink" Target="https://en.wikipedia.org/wiki/Regression_analysis" TargetMode="External"/><Relationship Id="rId5" Type="http://schemas.openxmlformats.org/officeDocument/2006/relationships/hyperlink" Target="https://en.wikipedia.org/wiki/Image_processing" TargetMode="External"/><Relationship Id="rId10" Type="http://schemas.openxmlformats.org/officeDocument/2006/relationships/hyperlink" Target="https://en.wikipedia.org/wiki/Statistical_classification" TargetMode="External"/><Relationship Id="rId4" Type="http://schemas.openxmlformats.org/officeDocument/2006/relationships/hyperlink" Target="https://en.wikipedia.org/wiki/Computer_vision" TargetMode="External"/><Relationship Id="rId9" Type="http://schemas.openxmlformats.org/officeDocument/2006/relationships/hyperlink" Target="https://en.wikipedia.org/wiki/Algorith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 everyone, today I, Arnav Singh from CSE2 shall be briefly presenting my INHOUSE project; Human Tracking and Detection using Machine Learning. </a:t>
            </a:r>
          </a:p>
        </p:txBody>
      </p:sp>
      <p:sp>
        <p:nvSpPr>
          <p:cNvPr id="4" name="Slide Number Placeholder 3"/>
          <p:cNvSpPr>
            <a:spLocks noGrp="1"/>
          </p:cNvSpPr>
          <p:nvPr>
            <p:ph type="sldNum" sz="quarter" idx="5"/>
          </p:nvPr>
        </p:nvSpPr>
        <p:spPr/>
        <p:txBody>
          <a:bodyPr/>
          <a:lstStyle/>
          <a:p>
            <a:fld id="{603A823F-0247-4C4E-BDFF-AD99A3B01D3C}" type="slidenum">
              <a:rPr lang="en-IN" smtClean="0"/>
              <a:t>1</a:t>
            </a:fld>
            <a:endParaRPr lang="en-IN"/>
          </a:p>
        </p:txBody>
      </p:sp>
    </p:spTree>
    <p:extLst>
      <p:ext uri="{BB962C8B-B14F-4D97-AF65-F5344CB8AC3E}">
        <p14:creationId xmlns:p14="http://schemas.microsoft.com/office/powerpoint/2010/main" val="121095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n>
                  <a:noFill/>
                </a:ln>
                <a:solidFill>
                  <a:srgbClr val="000000"/>
                </a:solidFill>
                <a:effectLst/>
                <a:uFill>
                  <a:solidFill>
                    <a:srgbClr val="000000"/>
                  </a:solidFill>
                </a:uFill>
                <a:latin typeface="Times New Roman" panose="02020603050405020304" pitchFamily="18" charset="0"/>
                <a:ea typeface="Arial Unicode MS"/>
                <a:cs typeface="Arial Unicode MS"/>
              </a:rPr>
              <a:t>While it could be said that technology is being shrunk to such an extent that everything could be kept in our pockets, the security of such products cannot be taken for granted. The security of everything, be it our personal products, phones, wallets or even our homes for this case, should be the number one priority. </a:t>
            </a:r>
            <a:endParaRPr lang="en-IN" sz="18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endParaRPr lang="en-IN" dirty="0"/>
          </a:p>
        </p:txBody>
      </p:sp>
      <p:sp>
        <p:nvSpPr>
          <p:cNvPr id="4" name="Slide Number Placeholder 3"/>
          <p:cNvSpPr>
            <a:spLocks noGrp="1"/>
          </p:cNvSpPr>
          <p:nvPr>
            <p:ph type="sldNum" sz="quarter" idx="5"/>
          </p:nvPr>
        </p:nvSpPr>
        <p:spPr/>
        <p:txBody>
          <a:bodyPr/>
          <a:lstStyle/>
          <a:p>
            <a:fld id="{603A823F-0247-4C4E-BDFF-AD99A3B01D3C}" type="slidenum">
              <a:rPr lang="en-IN" smtClean="0"/>
              <a:t>2</a:t>
            </a:fld>
            <a:endParaRPr lang="en-IN"/>
          </a:p>
        </p:txBody>
      </p:sp>
    </p:spTree>
    <p:extLst>
      <p:ext uri="{BB962C8B-B14F-4D97-AF65-F5344CB8AC3E}">
        <p14:creationId xmlns:p14="http://schemas.microsoft.com/office/powerpoint/2010/main" val="94959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purpose or the motivation for this project was generally to program Pedestrian tracking through a physical webcam which could be used in self-driving automobiles like a Tesla shown in the picture in front of you. It could also be used in surveillance systems or human security systems.</a:t>
            </a:r>
          </a:p>
          <a:p>
            <a:endParaRPr lang="en-IN" dirty="0"/>
          </a:p>
        </p:txBody>
      </p:sp>
      <p:sp>
        <p:nvSpPr>
          <p:cNvPr id="4" name="Slide Number Placeholder 3"/>
          <p:cNvSpPr>
            <a:spLocks noGrp="1"/>
          </p:cNvSpPr>
          <p:nvPr>
            <p:ph type="sldNum" sz="quarter" idx="5"/>
          </p:nvPr>
        </p:nvSpPr>
        <p:spPr/>
        <p:txBody>
          <a:bodyPr/>
          <a:lstStyle/>
          <a:p>
            <a:fld id="{603A823F-0247-4C4E-BDFF-AD99A3B01D3C}" type="slidenum">
              <a:rPr lang="en-IN" smtClean="0"/>
              <a:t>3</a:t>
            </a:fld>
            <a:endParaRPr lang="en-IN"/>
          </a:p>
        </p:txBody>
      </p:sp>
    </p:spTree>
    <p:extLst>
      <p:ext uri="{BB962C8B-B14F-4D97-AF65-F5344CB8AC3E}">
        <p14:creationId xmlns:p14="http://schemas.microsoft.com/office/powerpoint/2010/main" val="156431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645"/>
              </a:spcAft>
              <a:buSzPts val="1800"/>
              <a:buFont typeface="Symbol" panose="05050102010706020507" pitchFamily="18" charset="2"/>
              <a:buChar char=""/>
            </a:pPr>
            <a:r>
              <a:rPr lang="en-IN" sz="1800" dirty="0">
                <a:ln>
                  <a:noFill/>
                </a:ln>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OPENCV: </a:t>
            </a:r>
            <a:r>
              <a:rPr lang="en-IN" sz="1800" dirty="0">
                <a:ln>
                  <a:noFill/>
                </a:ln>
                <a:solidFill>
                  <a:srgbClr val="202124"/>
                </a:solidFill>
                <a:effectLst/>
                <a:uFill>
                  <a:solidFill>
                    <a:srgbClr val="000000"/>
                  </a:solidFill>
                </a:uFill>
                <a:latin typeface="Times New Roman" panose="02020603050405020304" pitchFamily="18" charset="0"/>
                <a:ea typeface="Arial Unicode MS"/>
                <a:cs typeface="Times New Roman" panose="02020603050405020304" pitchFamily="18" charset="0"/>
              </a:rPr>
              <a:t>OpenCV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a:t>
            </a:r>
            <a:endParaRPr lang="en-IN" sz="18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lvl="0" indent="-342900">
              <a:lnSpc>
                <a:spcPct val="107000"/>
              </a:lnSpc>
              <a:spcAft>
                <a:spcPts val="645"/>
              </a:spcAft>
              <a:buSzPts val="1800"/>
              <a:buFont typeface="Symbol" panose="05050102010706020507" pitchFamily="18" charset="2"/>
              <a:buChar char=""/>
            </a:pPr>
            <a:r>
              <a:rPr lang="en-IN" sz="1800" dirty="0">
                <a:ln>
                  <a:noFill/>
                </a:ln>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IMUTILS: </a:t>
            </a:r>
            <a:r>
              <a:rPr lang="en-IN" sz="1800" dirty="0">
                <a:ln>
                  <a:noFill/>
                </a:ln>
                <a:solidFill>
                  <a:srgbClr val="202124"/>
                </a:solidFill>
                <a:effectLst/>
                <a:uFill>
                  <a:solidFill>
                    <a:srgbClr val="000000"/>
                  </a:solidFill>
                </a:uFill>
                <a:latin typeface="Times New Roman" panose="02020603050405020304" pitchFamily="18" charset="0"/>
                <a:ea typeface="Arial Unicode MS"/>
                <a:cs typeface="Times New Roman" panose="02020603050405020304" pitchFamily="18" charset="0"/>
              </a:rPr>
              <a:t>Imutils are a series of convenience functions to make basic image processing functions such as translation, rotation, resizing, skeletonization, and displaying images.</a:t>
            </a:r>
            <a:endParaRPr lang="en-IN" sz="18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lvl="0" indent="-342900">
              <a:lnSpc>
                <a:spcPct val="107000"/>
              </a:lnSpc>
              <a:spcAft>
                <a:spcPts val="645"/>
              </a:spcAft>
              <a:buSzPts val="1800"/>
              <a:buFont typeface="Symbol" panose="05050102010706020507" pitchFamily="18" charset="2"/>
              <a:buChar char=""/>
            </a:pPr>
            <a:r>
              <a:rPr lang="en-IN" sz="1800" dirty="0">
                <a:ln>
                  <a:noFill/>
                </a:ln>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NUMPY: </a:t>
            </a:r>
            <a:r>
              <a:rPr lang="en-IN" sz="1800" dirty="0">
                <a:ln>
                  <a:noFill/>
                </a:ln>
                <a:solidFill>
                  <a:srgbClr val="202124"/>
                </a:solidFill>
                <a:effectLst/>
                <a:uFill>
                  <a:solidFill>
                    <a:srgbClr val="000000"/>
                  </a:solidFill>
                </a:uFill>
                <a:latin typeface="Times New Roman" panose="02020603050405020304" pitchFamily="18" charset="0"/>
                <a:ea typeface="Arial Unicode MS"/>
                <a:cs typeface="Times New Roman" panose="02020603050405020304" pitchFamily="18" charset="0"/>
              </a:rPr>
              <a:t>NumPy is a Python library used for working with arrays. It also has functions for working in domain of linear algebra, Fourier transform, and matrices.</a:t>
            </a:r>
            <a:endParaRPr lang="en-IN" sz="18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pPr marL="342900" lvl="0" indent="-342900">
              <a:lnSpc>
                <a:spcPct val="107000"/>
              </a:lnSpc>
              <a:spcAft>
                <a:spcPts val="645"/>
              </a:spcAft>
              <a:buSzPts val="1800"/>
              <a:buFont typeface="Symbol" panose="05050102010706020507" pitchFamily="18" charset="2"/>
              <a:buChar char=""/>
            </a:pPr>
            <a:r>
              <a:rPr lang="en-IN" sz="1800" dirty="0">
                <a:ln>
                  <a:noFill/>
                </a:ln>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ARGPARSE: </a:t>
            </a:r>
            <a:r>
              <a:rPr lang="en-IN" sz="1800" dirty="0">
                <a:ln>
                  <a:noFill/>
                </a:ln>
                <a:solidFill>
                  <a:srgbClr val="202124"/>
                </a:solidFill>
                <a:effectLst/>
                <a:uFill>
                  <a:solidFill>
                    <a:srgbClr val="000000"/>
                  </a:solidFill>
                </a:uFill>
                <a:latin typeface="Times New Roman" panose="02020603050405020304" pitchFamily="18" charset="0"/>
                <a:ea typeface="Arial Unicode MS"/>
                <a:cs typeface="Times New Roman" panose="02020603050405020304" pitchFamily="18" charset="0"/>
              </a:rPr>
              <a:t>Argparse is the “recommended command-line parsing module in the Python standard library.” It is what you use to get command line arguments into your program.</a:t>
            </a:r>
            <a:endParaRPr lang="en-IN" sz="18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endParaRPr lang="en-IN" dirty="0"/>
          </a:p>
        </p:txBody>
      </p:sp>
      <p:sp>
        <p:nvSpPr>
          <p:cNvPr id="4" name="Slide Number Placeholder 3"/>
          <p:cNvSpPr>
            <a:spLocks noGrp="1"/>
          </p:cNvSpPr>
          <p:nvPr>
            <p:ph type="sldNum" sz="quarter" idx="5"/>
          </p:nvPr>
        </p:nvSpPr>
        <p:spPr/>
        <p:txBody>
          <a:bodyPr/>
          <a:lstStyle/>
          <a:p>
            <a:fld id="{603A823F-0247-4C4E-BDFF-AD99A3B01D3C}" type="slidenum">
              <a:rPr lang="en-IN" smtClean="0"/>
              <a:t>5</a:t>
            </a:fld>
            <a:endParaRPr lang="en-IN"/>
          </a:p>
        </p:txBody>
      </p:sp>
    </p:spTree>
    <p:extLst>
      <p:ext uri="{BB962C8B-B14F-4D97-AF65-F5344CB8AC3E}">
        <p14:creationId xmlns:p14="http://schemas.microsoft.com/office/powerpoint/2010/main" val="141789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histogram of oriented gradients (HOG) is a </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tooltip="Feature descriptor"/>
              </a:rPr>
              <a:t>feature descriptor</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used in </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4" tooltip="Conference on Computer Vision and Pattern Recognition"/>
              </a:rPr>
              <a:t>computer vision</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5"/>
              </a:rPr>
              <a:t>image processing</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for the purpose of </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6" tooltip="Object detection"/>
              </a:rPr>
              <a:t>object detection</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 technique counts occurrences of gradient orientation in localized portions of an image.</a:t>
            </a:r>
          </a:p>
          <a:p>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7" tooltip="Machine learning"/>
              </a:rPr>
              <a:t>machine learning</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support-vector machines are </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8" tooltip="Supervised learning"/>
              </a:rPr>
              <a:t>supervised learning</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models with associated learning </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9" tooltip="Algorithm"/>
              </a:rPr>
              <a:t>algorithms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that analyse data for </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10" tooltip="Statistical classification"/>
              </a:rPr>
              <a:t>classification</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and </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11"/>
              </a:rPr>
              <a:t>regression analysis</a:t>
            </a:r>
            <a:r>
              <a:rPr lang="en-IN" sz="180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n>
                  <a:noFill/>
                </a:ln>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For our convenience, OpenCV has already been implemented in an efficient way to combine the </a:t>
            </a:r>
            <a:r>
              <a:rPr lang="en-IN" sz="1800" u="none" strike="noStrike" dirty="0">
                <a:ln>
                  <a:noFill/>
                </a:ln>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hlinkClick r:id="rId12"/>
              </a:rPr>
              <a:t>HOG Descriptor algorithm</a:t>
            </a:r>
            <a:r>
              <a:rPr lang="en-IN" sz="1800" dirty="0">
                <a:ln>
                  <a:noFill/>
                </a:ln>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 with Support Vector Machine or SVM.</a:t>
            </a:r>
            <a:endParaRPr lang="en-IN" sz="1800" dirty="0">
              <a:ln>
                <a:noFill/>
              </a:ln>
              <a:solidFill>
                <a:srgbClr val="000000"/>
              </a:solidFill>
              <a:effectLst/>
              <a:uFill>
                <a:solidFill>
                  <a:srgbClr val="000000"/>
                </a:solidFill>
              </a:uFill>
              <a:latin typeface="Times New Roman" panose="02020603050405020304" pitchFamily="18" charset="0"/>
              <a:ea typeface="Arial Unicode MS"/>
              <a:cs typeface="Arial Unicode MS"/>
            </a:endParaRPr>
          </a:p>
          <a:p>
            <a:endParaRPr lang="en-IN" dirty="0"/>
          </a:p>
        </p:txBody>
      </p:sp>
      <p:sp>
        <p:nvSpPr>
          <p:cNvPr id="4" name="Slide Number Placeholder 3"/>
          <p:cNvSpPr>
            <a:spLocks noGrp="1"/>
          </p:cNvSpPr>
          <p:nvPr>
            <p:ph type="sldNum" sz="quarter" idx="5"/>
          </p:nvPr>
        </p:nvSpPr>
        <p:spPr/>
        <p:txBody>
          <a:bodyPr/>
          <a:lstStyle/>
          <a:p>
            <a:fld id="{603A823F-0247-4C4E-BDFF-AD99A3B01D3C}" type="slidenum">
              <a:rPr lang="en-IN" smtClean="0"/>
              <a:t>6</a:t>
            </a:fld>
            <a:endParaRPr lang="en-IN"/>
          </a:p>
        </p:txBody>
      </p:sp>
    </p:spTree>
    <p:extLst>
      <p:ext uri="{BB962C8B-B14F-4D97-AF65-F5344CB8AC3E}">
        <p14:creationId xmlns:p14="http://schemas.microsoft.com/office/powerpoint/2010/main" val="12375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3A823F-0247-4C4E-BDFF-AD99A3B01D3C}" type="slidenum">
              <a:rPr lang="en-IN" smtClean="0"/>
              <a:t>7</a:t>
            </a:fld>
            <a:endParaRPr lang="en-IN"/>
          </a:p>
        </p:txBody>
      </p:sp>
    </p:spTree>
    <p:extLst>
      <p:ext uri="{BB962C8B-B14F-4D97-AF65-F5344CB8AC3E}">
        <p14:creationId xmlns:p14="http://schemas.microsoft.com/office/powerpoint/2010/main" val="2080202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8/18/2021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1657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8/18/2021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221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8/18/2021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70519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8/18/2021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7288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8/18/2021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9256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8/18/2021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6321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8/18/2021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569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8/18/2021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13827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8/18/2021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4230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8/18/2021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171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8/18/2021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312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8/18/2021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268380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0">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D9E7B1-9CD2-4DB0-AF1B-BB97A5297137}"/>
              </a:ext>
            </a:extLst>
          </p:cNvPr>
          <p:cNvSpPr>
            <a:spLocks noGrp="1"/>
          </p:cNvSpPr>
          <p:nvPr>
            <p:ph type="ctrTitle"/>
          </p:nvPr>
        </p:nvSpPr>
        <p:spPr>
          <a:xfrm>
            <a:off x="960121" y="1240403"/>
            <a:ext cx="5943600" cy="2941983"/>
          </a:xfrm>
        </p:spPr>
        <p:txBody>
          <a:bodyPr anchor="ctr">
            <a:normAutofit/>
          </a:bodyPr>
          <a:lstStyle/>
          <a:p>
            <a:pPr algn="l"/>
            <a:r>
              <a:rPr lang="en-IN" sz="4800">
                <a:latin typeface="Franklin Gothic Book" panose="020B0503020102020204" pitchFamily="34" charset="0"/>
              </a:rPr>
              <a:t>Human Tracking and Detection using Machine Learning</a:t>
            </a:r>
          </a:p>
        </p:txBody>
      </p:sp>
      <p:sp>
        <p:nvSpPr>
          <p:cNvPr id="3" name="Subtitle 2">
            <a:extLst>
              <a:ext uri="{FF2B5EF4-FFF2-40B4-BE49-F238E27FC236}">
                <a16:creationId xmlns:a16="http://schemas.microsoft.com/office/drawing/2014/main" id="{9D4A9CB9-A2E3-4F53-BE72-B7BA703DD86E}"/>
              </a:ext>
            </a:extLst>
          </p:cNvPr>
          <p:cNvSpPr>
            <a:spLocks noGrp="1"/>
          </p:cNvSpPr>
          <p:nvPr>
            <p:ph type="subTitle" idx="1"/>
          </p:nvPr>
        </p:nvSpPr>
        <p:spPr>
          <a:xfrm>
            <a:off x="960120" y="5206247"/>
            <a:ext cx="10268712" cy="1013577"/>
          </a:xfrm>
        </p:spPr>
        <p:txBody>
          <a:bodyPr>
            <a:normAutofit fontScale="77500" lnSpcReduction="20000"/>
          </a:bodyPr>
          <a:lstStyle/>
          <a:p>
            <a:pPr algn="l"/>
            <a:r>
              <a:rPr lang="en-IN" i="0" dirty="0">
                <a:latin typeface="Franklin Gothic Book" panose="020B0503020102020204" pitchFamily="34" charset="0"/>
              </a:rPr>
              <a:t>A brief presentation by Arnav Singh A2305219087</a:t>
            </a:r>
          </a:p>
          <a:p>
            <a:pPr algn="l"/>
            <a:r>
              <a:rPr lang="en-IN" i="0" dirty="0">
                <a:latin typeface="Franklin Gothic Book" panose="020B0503020102020204" pitchFamily="34" charset="0"/>
              </a:rPr>
              <a:t>NTCC IN-HOUSE PROJECT</a:t>
            </a:r>
          </a:p>
        </p:txBody>
      </p:sp>
      <p:pic>
        <p:nvPicPr>
          <p:cNvPr id="5" name="Picture 4" descr="A picture containing text&#10;&#10;Description automatically generated">
            <a:extLst>
              <a:ext uri="{FF2B5EF4-FFF2-40B4-BE49-F238E27FC236}">
                <a16:creationId xmlns:a16="http://schemas.microsoft.com/office/drawing/2014/main" id="{585BE6D3-5942-481A-B8F2-8948D95E3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3136" y="1331871"/>
            <a:ext cx="4015397" cy="2581326"/>
          </a:xfrm>
          <a:prstGeom prst="rect">
            <a:avLst/>
          </a:prstGeom>
        </p:spPr>
      </p:pic>
    </p:spTree>
    <p:extLst>
      <p:ext uri="{BB962C8B-B14F-4D97-AF65-F5344CB8AC3E}">
        <p14:creationId xmlns:p14="http://schemas.microsoft.com/office/powerpoint/2010/main" val="25736457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1">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76D96-1B40-4A57-9FFB-374E708C15B6}"/>
              </a:ext>
            </a:extLst>
          </p:cNvPr>
          <p:cNvSpPr>
            <a:spLocks noGrp="1"/>
          </p:cNvSpPr>
          <p:nvPr>
            <p:ph type="title"/>
          </p:nvPr>
        </p:nvSpPr>
        <p:spPr>
          <a:xfrm>
            <a:off x="5315736" y="640081"/>
            <a:ext cx="5916145" cy="3812102"/>
          </a:xfrm>
        </p:spPr>
        <p:txBody>
          <a:bodyPr vert="horz" lIns="91440" tIns="45720" rIns="91440" bIns="45720" rtlCol="0" anchor="b">
            <a:normAutofit/>
          </a:bodyPr>
          <a:lstStyle/>
          <a:p>
            <a:r>
              <a:rPr lang="en-US" sz="8800"/>
              <a:t>Thank you</a:t>
            </a:r>
            <a:br>
              <a:rPr lang="en-US" sz="8800"/>
            </a:br>
            <a:endParaRPr lang="en-US" sz="8800"/>
          </a:p>
        </p:txBody>
      </p:sp>
      <p:pic>
        <p:nvPicPr>
          <p:cNvPr id="6" name="Graphic 5" descr="Smiling Face with No Fill">
            <a:extLst>
              <a:ext uri="{FF2B5EF4-FFF2-40B4-BE49-F238E27FC236}">
                <a16:creationId xmlns:a16="http://schemas.microsoft.com/office/drawing/2014/main" id="{1D949A79-0249-46BD-9FBC-A11F21EBB4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006" y="1622132"/>
            <a:ext cx="3386716" cy="3386716"/>
          </a:xfrm>
          <a:prstGeom prst="rect">
            <a:avLst/>
          </a:prstGeom>
        </p:spPr>
      </p:pic>
    </p:spTree>
    <p:extLst>
      <p:ext uri="{BB962C8B-B14F-4D97-AF65-F5344CB8AC3E}">
        <p14:creationId xmlns:p14="http://schemas.microsoft.com/office/powerpoint/2010/main" val="407256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93011"/>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C74C6-D1E5-481C-B745-29544B6AAAB3}"/>
              </a:ext>
            </a:extLst>
          </p:cNvPr>
          <p:cNvSpPr>
            <a:spLocks noGrp="1"/>
          </p:cNvSpPr>
          <p:nvPr>
            <p:ph type="title"/>
          </p:nvPr>
        </p:nvSpPr>
        <p:spPr>
          <a:xfrm>
            <a:off x="960120" y="5029200"/>
            <a:ext cx="10268712" cy="1327554"/>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E08FC10F-8167-4F74-9984-A80F4AEF06F1}"/>
              </a:ext>
            </a:extLst>
          </p:cNvPr>
          <p:cNvSpPr>
            <a:spLocks noGrp="1"/>
          </p:cNvSpPr>
          <p:nvPr>
            <p:ph idx="1"/>
          </p:nvPr>
        </p:nvSpPr>
        <p:spPr>
          <a:xfrm>
            <a:off x="960121" y="670241"/>
            <a:ext cx="4110022" cy="3593592"/>
          </a:xfrm>
        </p:spPr>
        <p:txBody>
          <a:bodyPr anchor="ctr">
            <a:normAutofit/>
          </a:bodyPr>
          <a:lstStyle/>
          <a:p>
            <a:pPr marL="457200" indent="-457200">
              <a:lnSpc>
                <a:spcPct val="91000"/>
              </a:lnSpc>
              <a:buFont typeface="Arial" panose="020B0604020202020204" pitchFamily="34" charset="0"/>
              <a:buChar char="•"/>
            </a:pPr>
            <a:r>
              <a:rPr lang="en-IN" sz="1500"/>
              <a:t>With advancing technology, security and safety concerns are paramount.</a:t>
            </a:r>
          </a:p>
          <a:p>
            <a:pPr marL="457200" indent="-457200">
              <a:lnSpc>
                <a:spcPct val="91000"/>
              </a:lnSpc>
              <a:buFont typeface="Arial" panose="020B0604020202020204" pitchFamily="34" charset="0"/>
              <a:buChar char="•"/>
            </a:pPr>
            <a:r>
              <a:rPr lang="en-IN" sz="1500"/>
              <a:t>Human tracking will not only be beneficial for security concerns but also could be used:</a:t>
            </a:r>
          </a:p>
          <a:p>
            <a:pPr marL="731520" lvl="1" indent="-457200">
              <a:lnSpc>
                <a:spcPct val="91000"/>
              </a:lnSpc>
              <a:buFont typeface="Arial" panose="020B0604020202020204" pitchFamily="34" charset="0"/>
              <a:buChar char="•"/>
            </a:pPr>
            <a:r>
              <a:rPr lang="en-IN" sz="1500"/>
              <a:t>Conducting Surveys</a:t>
            </a:r>
          </a:p>
          <a:p>
            <a:pPr marL="731520" lvl="1" indent="-457200">
              <a:lnSpc>
                <a:spcPct val="91000"/>
              </a:lnSpc>
              <a:buFont typeface="Arial" panose="020B0604020202020204" pitchFamily="34" charset="0"/>
              <a:buChar char="•"/>
            </a:pPr>
            <a:r>
              <a:rPr lang="en-IN" sz="1500"/>
              <a:t>Robotics</a:t>
            </a:r>
          </a:p>
          <a:p>
            <a:pPr marL="731520" lvl="1" indent="-457200">
              <a:lnSpc>
                <a:spcPct val="91000"/>
              </a:lnSpc>
              <a:buFont typeface="Arial" panose="020B0604020202020204" pitchFamily="34" charset="0"/>
              <a:buChar char="•"/>
            </a:pPr>
            <a:r>
              <a:rPr lang="en-IN" sz="1500"/>
              <a:t>Ethical Hacking</a:t>
            </a:r>
          </a:p>
        </p:txBody>
      </p:sp>
      <p:pic>
        <p:nvPicPr>
          <p:cNvPr id="5" name="Picture 4" descr="A picture containing indoor, automaton, office&#10;&#10;Description automatically generated">
            <a:extLst>
              <a:ext uri="{FF2B5EF4-FFF2-40B4-BE49-F238E27FC236}">
                <a16:creationId xmlns:a16="http://schemas.microsoft.com/office/drawing/2014/main" id="{7B06634A-8A1E-4250-8B89-E00F72780127}"/>
              </a:ext>
            </a:extLst>
          </p:cNvPr>
          <p:cNvPicPr>
            <a:picLocks noChangeAspect="1"/>
          </p:cNvPicPr>
          <p:nvPr/>
        </p:nvPicPr>
        <p:blipFill rotWithShape="1">
          <a:blip r:embed="rId3">
            <a:extLst>
              <a:ext uri="{28A0092B-C50C-407E-A947-70E740481C1C}">
                <a14:useLocalDpi xmlns:a14="http://schemas.microsoft.com/office/drawing/2010/main" val="0"/>
              </a:ext>
            </a:extLst>
          </a:blip>
          <a:srcRect l="29276" r="21002"/>
          <a:stretch/>
        </p:blipFill>
        <p:spPr>
          <a:xfrm>
            <a:off x="6092952" y="10"/>
            <a:ext cx="3044952" cy="4593001"/>
          </a:xfrm>
          <a:prstGeom prst="rect">
            <a:avLst/>
          </a:prstGeom>
        </p:spPr>
      </p:pic>
      <p:pic>
        <p:nvPicPr>
          <p:cNvPr id="9" name="Picture 8" descr="A picture containing text, dark&#10;&#10;Description automatically generated">
            <a:extLst>
              <a:ext uri="{FF2B5EF4-FFF2-40B4-BE49-F238E27FC236}">
                <a16:creationId xmlns:a16="http://schemas.microsoft.com/office/drawing/2014/main" id="{73E91A98-EDE1-49B4-93DB-079DBC0A915D}"/>
              </a:ext>
            </a:extLst>
          </p:cNvPr>
          <p:cNvPicPr>
            <a:picLocks noChangeAspect="1"/>
          </p:cNvPicPr>
          <p:nvPr/>
        </p:nvPicPr>
        <p:blipFill rotWithShape="1">
          <a:blip r:embed="rId4">
            <a:extLst>
              <a:ext uri="{28A0092B-C50C-407E-A947-70E740481C1C}">
                <a14:useLocalDpi xmlns:a14="http://schemas.microsoft.com/office/drawing/2010/main" val="0"/>
              </a:ext>
            </a:extLst>
          </a:blip>
          <a:srcRect l="14011" r="48586" b="-2"/>
          <a:stretch/>
        </p:blipFill>
        <p:spPr>
          <a:xfrm>
            <a:off x="9137904" y="10"/>
            <a:ext cx="3054096" cy="4593001"/>
          </a:xfrm>
          <a:prstGeom prst="rect">
            <a:avLst/>
          </a:prstGeom>
        </p:spPr>
      </p:pic>
    </p:spTree>
    <p:extLst>
      <p:ext uri="{BB962C8B-B14F-4D97-AF65-F5344CB8AC3E}">
        <p14:creationId xmlns:p14="http://schemas.microsoft.com/office/powerpoint/2010/main" val="72502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66DAB-0C93-4220-A6EE-BC4A121CD3E8}"/>
              </a:ext>
            </a:extLst>
          </p:cNvPr>
          <p:cNvSpPr>
            <a:spLocks noGrp="1"/>
          </p:cNvSpPr>
          <p:nvPr>
            <p:ph type="title"/>
          </p:nvPr>
        </p:nvSpPr>
        <p:spPr>
          <a:xfrm>
            <a:off x="960438" y="640080"/>
            <a:ext cx="4500737" cy="2194560"/>
          </a:xfrm>
        </p:spPr>
        <p:txBody>
          <a:bodyPr>
            <a:normAutofit/>
          </a:bodyPr>
          <a:lstStyle/>
          <a:p>
            <a:r>
              <a:rPr lang="en-IN" sz="3100"/>
              <a:t>Purpose/motivation</a:t>
            </a:r>
          </a:p>
        </p:txBody>
      </p:sp>
      <p:sp>
        <p:nvSpPr>
          <p:cNvPr id="3" name="Content Placeholder 2">
            <a:extLst>
              <a:ext uri="{FF2B5EF4-FFF2-40B4-BE49-F238E27FC236}">
                <a16:creationId xmlns:a16="http://schemas.microsoft.com/office/drawing/2014/main" id="{EC0CEF5E-02F6-407B-AF83-41F7F6D85139}"/>
              </a:ext>
            </a:extLst>
          </p:cNvPr>
          <p:cNvSpPr>
            <a:spLocks noGrp="1"/>
          </p:cNvSpPr>
          <p:nvPr>
            <p:ph idx="1"/>
          </p:nvPr>
        </p:nvSpPr>
        <p:spPr>
          <a:xfrm>
            <a:off x="960438" y="2916936"/>
            <a:ext cx="4500737" cy="3264408"/>
          </a:xfrm>
        </p:spPr>
        <p:txBody>
          <a:bodyPr anchor="t">
            <a:normAutofit/>
          </a:bodyPr>
          <a:lstStyle/>
          <a:p>
            <a:pPr marL="457200" indent="-457200">
              <a:lnSpc>
                <a:spcPct val="91000"/>
              </a:lnSpc>
              <a:buFont typeface="Arial" panose="020B0604020202020204" pitchFamily="34" charset="0"/>
              <a:buChar char="•"/>
            </a:pPr>
            <a:r>
              <a:rPr lang="en-IN" sz="2200">
                <a:solidFill>
                  <a:schemeClr val="bg1"/>
                </a:solidFill>
              </a:rPr>
              <a:t>Human/Pedestrian tracking through physical webcam</a:t>
            </a:r>
          </a:p>
          <a:p>
            <a:pPr marL="457200" indent="-457200">
              <a:lnSpc>
                <a:spcPct val="91000"/>
              </a:lnSpc>
              <a:buFont typeface="Arial" panose="020B0604020202020204" pitchFamily="34" charset="0"/>
              <a:buChar char="•"/>
            </a:pPr>
            <a:r>
              <a:rPr lang="en-IN" sz="2200">
                <a:solidFill>
                  <a:schemeClr val="bg1"/>
                </a:solidFill>
              </a:rPr>
              <a:t>Used in Self-driving automobiles</a:t>
            </a:r>
          </a:p>
          <a:p>
            <a:pPr marL="457200" indent="-457200">
              <a:lnSpc>
                <a:spcPct val="91000"/>
              </a:lnSpc>
              <a:buFont typeface="Arial" panose="020B0604020202020204" pitchFamily="34" charset="0"/>
              <a:buChar char="•"/>
            </a:pPr>
            <a:r>
              <a:rPr lang="en-IN" sz="2200">
                <a:solidFill>
                  <a:schemeClr val="bg1"/>
                </a:solidFill>
              </a:rPr>
              <a:t>Used in surveillance systems</a:t>
            </a:r>
          </a:p>
          <a:p>
            <a:pPr marL="457200" indent="-457200">
              <a:lnSpc>
                <a:spcPct val="91000"/>
              </a:lnSpc>
              <a:buFont typeface="Arial" panose="020B0604020202020204" pitchFamily="34" charset="0"/>
              <a:buChar char="•"/>
            </a:pPr>
            <a:r>
              <a:rPr lang="en-IN" sz="2200">
                <a:solidFill>
                  <a:schemeClr val="bg1"/>
                </a:solidFill>
              </a:rPr>
              <a:t>Used in home security systems</a:t>
            </a:r>
          </a:p>
          <a:p>
            <a:pPr marL="457200" indent="-457200">
              <a:lnSpc>
                <a:spcPct val="91000"/>
              </a:lnSpc>
              <a:buFont typeface="Arial" panose="020B0604020202020204" pitchFamily="34" charset="0"/>
              <a:buChar char="•"/>
            </a:pPr>
            <a:endParaRPr lang="en-IN" sz="2200">
              <a:solidFill>
                <a:schemeClr val="bg1"/>
              </a:solidFill>
            </a:endParaRPr>
          </a:p>
          <a:p>
            <a:pPr marL="457200" indent="-457200">
              <a:lnSpc>
                <a:spcPct val="91000"/>
              </a:lnSpc>
              <a:buFont typeface="Arial" panose="020B0604020202020204" pitchFamily="34" charset="0"/>
              <a:buChar char="•"/>
            </a:pPr>
            <a:endParaRPr lang="en-IN" sz="2200">
              <a:solidFill>
                <a:schemeClr val="bg1"/>
              </a:solidFill>
            </a:endParaRPr>
          </a:p>
        </p:txBody>
      </p:sp>
      <p:pic>
        <p:nvPicPr>
          <p:cNvPr id="5" name="Picture 4" descr="A person driving a car&#10;&#10;Description automatically generated with low confidence">
            <a:extLst>
              <a:ext uri="{FF2B5EF4-FFF2-40B4-BE49-F238E27FC236}">
                <a16:creationId xmlns:a16="http://schemas.microsoft.com/office/drawing/2014/main" id="{46CFFCE8-65DC-457F-BBBB-BF6161AB1A07}"/>
              </a:ext>
            </a:extLst>
          </p:cNvPr>
          <p:cNvPicPr>
            <a:picLocks noChangeAspect="1"/>
          </p:cNvPicPr>
          <p:nvPr/>
        </p:nvPicPr>
        <p:blipFill rotWithShape="1">
          <a:blip r:embed="rId3">
            <a:extLst>
              <a:ext uri="{28A0092B-C50C-407E-A947-70E740481C1C}">
                <a14:useLocalDpi xmlns:a14="http://schemas.microsoft.com/office/drawing/2010/main" val="0"/>
              </a:ext>
            </a:extLst>
          </a:blip>
          <a:srcRect l="12786" r="27865" b="-1"/>
          <a:stretch/>
        </p:blipFill>
        <p:spPr>
          <a:xfrm>
            <a:off x="6741822" y="732487"/>
            <a:ext cx="4795019" cy="5393025"/>
          </a:xfrm>
          <a:prstGeom prst="rect">
            <a:avLst/>
          </a:prstGeom>
        </p:spPr>
      </p:pic>
    </p:spTree>
    <p:extLst>
      <p:ext uri="{BB962C8B-B14F-4D97-AF65-F5344CB8AC3E}">
        <p14:creationId xmlns:p14="http://schemas.microsoft.com/office/powerpoint/2010/main" val="354349375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9A54-3AD5-4233-AC44-D90327CAD1A5}"/>
              </a:ext>
            </a:extLst>
          </p:cNvPr>
          <p:cNvSpPr>
            <a:spLocks noGrp="1"/>
          </p:cNvSpPr>
          <p:nvPr>
            <p:ph type="title"/>
          </p:nvPr>
        </p:nvSpPr>
        <p:spPr/>
        <p:txBody>
          <a:bodyPr/>
          <a:lstStyle/>
          <a:p>
            <a:r>
              <a:rPr lang="en-IN" dirty="0"/>
              <a:t>methodology</a:t>
            </a:r>
          </a:p>
        </p:txBody>
      </p:sp>
      <p:graphicFrame>
        <p:nvGraphicFramePr>
          <p:cNvPr id="13" name="Content Placeholder 2">
            <a:extLst>
              <a:ext uri="{FF2B5EF4-FFF2-40B4-BE49-F238E27FC236}">
                <a16:creationId xmlns:a16="http://schemas.microsoft.com/office/drawing/2014/main" id="{0598B98F-20BC-478C-BD83-228E88CA9100}"/>
              </a:ext>
            </a:extLst>
          </p:cNvPr>
          <p:cNvGraphicFramePr>
            <a:graphicFrameLocks noGrp="1"/>
          </p:cNvGraphicFramePr>
          <p:nvPr>
            <p:ph idx="1"/>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028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377CA-AB07-4B1B-AAEE-41AE097E748C}"/>
              </a:ext>
            </a:extLst>
          </p:cNvPr>
          <p:cNvSpPr>
            <a:spLocks noGrp="1"/>
          </p:cNvSpPr>
          <p:nvPr>
            <p:ph type="title"/>
          </p:nvPr>
        </p:nvSpPr>
        <p:spPr>
          <a:xfrm>
            <a:off x="960438" y="317499"/>
            <a:ext cx="4500737" cy="2095501"/>
          </a:xfrm>
        </p:spPr>
        <p:txBody>
          <a:bodyPr>
            <a:normAutofit/>
          </a:bodyPr>
          <a:lstStyle/>
          <a:p>
            <a:r>
              <a:rPr lang="en-IN" sz="5100" dirty="0">
                <a:solidFill>
                  <a:schemeClr val="tx1"/>
                </a:solidFill>
              </a:rPr>
              <a:t>Requirements</a:t>
            </a:r>
          </a:p>
        </p:txBody>
      </p:sp>
      <p:sp>
        <p:nvSpPr>
          <p:cNvPr id="3" name="Content Placeholder 2">
            <a:extLst>
              <a:ext uri="{FF2B5EF4-FFF2-40B4-BE49-F238E27FC236}">
                <a16:creationId xmlns:a16="http://schemas.microsoft.com/office/drawing/2014/main" id="{5408B3B3-A1B6-4F1D-AB1C-26BDA8D179A7}"/>
              </a:ext>
            </a:extLst>
          </p:cNvPr>
          <p:cNvSpPr>
            <a:spLocks noGrp="1"/>
          </p:cNvSpPr>
          <p:nvPr>
            <p:ph idx="1"/>
          </p:nvPr>
        </p:nvSpPr>
        <p:spPr>
          <a:xfrm>
            <a:off x="960438" y="2587625"/>
            <a:ext cx="4500737" cy="3594100"/>
          </a:xfrm>
        </p:spPr>
        <p:txBody>
          <a:bodyPr anchor="t">
            <a:normAutofit/>
          </a:bodyPr>
          <a:lstStyle/>
          <a:p>
            <a:pPr marL="457200" indent="-457200">
              <a:buFont typeface="Arial" panose="020B0604020202020204" pitchFamily="34" charset="0"/>
              <a:buChar char="•"/>
            </a:pPr>
            <a:r>
              <a:rPr lang="en-IN" dirty="0"/>
              <a:t>Functional Webcam for Tracking</a:t>
            </a:r>
          </a:p>
          <a:p>
            <a:pPr marL="457200" indent="-457200">
              <a:buFont typeface="Arial" panose="020B0604020202020204" pitchFamily="34" charset="0"/>
              <a:buChar char="•"/>
            </a:pPr>
            <a:r>
              <a:rPr lang="en-IN" dirty="0"/>
              <a:t>Python 3.9	</a:t>
            </a:r>
          </a:p>
          <a:p>
            <a:pPr marL="731520" lvl="1" indent="-457200">
              <a:buFont typeface="Arial" panose="020B0604020202020204" pitchFamily="34" charset="0"/>
              <a:buChar char="•"/>
            </a:pPr>
            <a:r>
              <a:rPr lang="en-IN" dirty="0"/>
              <a:t>OPENCV</a:t>
            </a:r>
          </a:p>
          <a:p>
            <a:pPr marL="731520" lvl="1" indent="-457200">
              <a:buFont typeface="Arial" panose="020B0604020202020204" pitchFamily="34" charset="0"/>
              <a:buChar char="•"/>
            </a:pPr>
            <a:r>
              <a:rPr lang="en-IN" dirty="0"/>
              <a:t>IMUTILS</a:t>
            </a:r>
          </a:p>
          <a:p>
            <a:pPr marL="731520" lvl="1" indent="-457200">
              <a:buFont typeface="Arial" panose="020B0604020202020204" pitchFamily="34" charset="0"/>
              <a:buChar char="•"/>
            </a:pPr>
            <a:r>
              <a:rPr lang="en-IN" dirty="0"/>
              <a:t>NUMPY </a:t>
            </a:r>
          </a:p>
          <a:p>
            <a:pPr marL="731520" lvl="1" indent="-457200">
              <a:buFont typeface="Arial" panose="020B0604020202020204" pitchFamily="34" charset="0"/>
              <a:buChar char="•"/>
            </a:pPr>
            <a:r>
              <a:rPr lang="en-IN" dirty="0"/>
              <a:t>ARGPARSE</a:t>
            </a:r>
          </a:p>
          <a:p>
            <a:pPr lvl="1" indent="0">
              <a:buNone/>
            </a:pPr>
            <a:endParaRPr lang="en-IN" dirty="0"/>
          </a:p>
        </p:txBody>
      </p:sp>
      <p:pic>
        <p:nvPicPr>
          <p:cNvPr id="15" name="Picture 4" descr="Programming data on computer monitor">
            <a:extLst>
              <a:ext uri="{FF2B5EF4-FFF2-40B4-BE49-F238E27FC236}">
                <a16:creationId xmlns:a16="http://schemas.microsoft.com/office/drawing/2014/main" id="{431A74B6-C860-43F9-B94B-0541F1073D27}"/>
              </a:ext>
            </a:extLst>
          </p:cNvPr>
          <p:cNvPicPr>
            <a:picLocks noChangeAspect="1"/>
          </p:cNvPicPr>
          <p:nvPr/>
        </p:nvPicPr>
        <p:blipFill rotWithShape="1">
          <a:blip r:embed="rId3"/>
          <a:srcRect l="25298" r="15353" b="-1"/>
          <a:stretch/>
        </p:blipFill>
        <p:spPr>
          <a:xfrm>
            <a:off x="6094474" y="10"/>
            <a:ext cx="6097526" cy="6857990"/>
          </a:xfrm>
          <a:prstGeom prst="rect">
            <a:avLst/>
          </a:prstGeom>
        </p:spPr>
      </p:pic>
    </p:spTree>
    <p:extLst>
      <p:ext uri="{BB962C8B-B14F-4D97-AF65-F5344CB8AC3E}">
        <p14:creationId xmlns:p14="http://schemas.microsoft.com/office/powerpoint/2010/main" val="7683144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7F2EC-92CA-46BA-A19C-584FCD94F626}"/>
              </a:ext>
            </a:extLst>
          </p:cNvPr>
          <p:cNvSpPr>
            <a:spLocks noGrp="1"/>
          </p:cNvSpPr>
          <p:nvPr>
            <p:ph type="title"/>
          </p:nvPr>
        </p:nvSpPr>
        <p:spPr>
          <a:xfrm>
            <a:off x="960438" y="640080"/>
            <a:ext cx="4500737" cy="2194560"/>
          </a:xfrm>
        </p:spPr>
        <p:txBody>
          <a:bodyPr>
            <a:normAutofit/>
          </a:bodyPr>
          <a:lstStyle/>
          <a:p>
            <a:r>
              <a:rPr lang="en-IN" sz="4600"/>
              <a:t>IMPLEMENTATION</a:t>
            </a:r>
          </a:p>
        </p:txBody>
      </p:sp>
      <p:sp>
        <p:nvSpPr>
          <p:cNvPr id="9" name="Content Placeholder 8">
            <a:extLst>
              <a:ext uri="{FF2B5EF4-FFF2-40B4-BE49-F238E27FC236}">
                <a16:creationId xmlns:a16="http://schemas.microsoft.com/office/drawing/2014/main" id="{4713B4CE-DB92-426B-BB50-6462E60DD103}"/>
              </a:ext>
            </a:extLst>
          </p:cNvPr>
          <p:cNvSpPr>
            <a:spLocks noGrp="1"/>
          </p:cNvSpPr>
          <p:nvPr>
            <p:ph idx="1"/>
          </p:nvPr>
        </p:nvSpPr>
        <p:spPr>
          <a:xfrm>
            <a:off x="960438" y="2916936"/>
            <a:ext cx="4500737" cy="3264408"/>
          </a:xfrm>
        </p:spPr>
        <p:txBody>
          <a:bodyPr anchor="t">
            <a:normAutofit/>
          </a:bodyPr>
          <a:lstStyle/>
          <a:p>
            <a:pPr marL="457200" indent="-457200">
              <a:buFont typeface="Arial" panose="020B0604020202020204" pitchFamily="34" charset="0"/>
              <a:buChar char="•"/>
            </a:pPr>
            <a:r>
              <a:rPr lang="en-US" dirty="0">
                <a:solidFill>
                  <a:schemeClr val="bg1"/>
                </a:solidFill>
              </a:rPr>
              <a:t>HOG ( HISTOGRAM OF ORIENTED GRADIENTS )</a:t>
            </a:r>
          </a:p>
          <a:p>
            <a:pPr marL="457200" indent="-457200">
              <a:buFont typeface="Arial" panose="020B0604020202020204" pitchFamily="34" charset="0"/>
              <a:buChar char="•"/>
            </a:pPr>
            <a:r>
              <a:rPr lang="en-US" dirty="0">
                <a:solidFill>
                  <a:schemeClr val="bg1"/>
                </a:solidFill>
              </a:rPr>
              <a:t>SVM ( SUPPORT VECTOR MACHINE )</a:t>
            </a:r>
          </a:p>
          <a:p>
            <a:pPr marL="457200" indent="-457200">
              <a:buFont typeface="Arial" panose="020B0604020202020204" pitchFamily="34" charset="0"/>
              <a:buChar char="•"/>
            </a:pPr>
            <a:r>
              <a:rPr lang="en-US" dirty="0">
                <a:solidFill>
                  <a:schemeClr val="bg1"/>
                </a:solidFill>
              </a:rPr>
              <a:t>HOG + SVM = BASIS OF OUR PROJECT</a:t>
            </a:r>
          </a:p>
        </p:txBody>
      </p:sp>
      <p:pic>
        <p:nvPicPr>
          <p:cNvPr id="5" name="Content Placeholder 4" descr="A picture containing text&#10;&#10;Description automatically generated">
            <a:extLst>
              <a:ext uri="{FF2B5EF4-FFF2-40B4-BE49-F238E27FC236}">
                <a16:creationId xmlns:a16="http://schemas.microsoft.com/office/drawing/2014/main" id="{7B3ECDEE-16D0-4463-B023-34215461761C}"/>
              </a:ext>
            </a:extLst>
          </p:cNvPr>
          <p:cNvPicPr>
            <a:picLocks noChangeAspect="1"/>
          </p:cNvPicPr>
          <p:nvPr/>
        </p:nvPicPr>
        <p:blipFill rotWithShape="1">
          <a:blip r:embed="rId3">
            <a:extLst>
              <a:ext uri="{28A0092B-C50C-407E-A947-70E740481C1C}">
                <a14:useLocalDpi xmlns:a14="http://schemas.microsoft.com/office/drawing/2010/main" val="0"/>
              </a:ext>
            </a:extLst>
          </a:blip>
          <a:srcRect l="54279" r="685"/>
          <a:stretch/>
        </p:blipFill>
        <p:spPr>
          <a:xfrm>
            <a:off x="6741822" y="820465"/>
            <a:ext cx="4795019" cy="5217070"/>
          </a:xfrm>
          <a:prstGeom prst="rect">
            <a:avLst/>
          </a:prstGeom>
        </p:spPr>
      </p:pic>
    </p:spTree>
    <p:extLst>
      <p:ext uri="{BB962C8B-B14F-4D97-AF65-F5344CB8AC3E}">
        <p14:creationId xmlns:p14="http://schemas.microsoft.com/office/powerpoint/2010/main" val="77849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93011"/>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55637C-3130-4EBF-A882-E81A3CC7EF1F}"/>
              </a:ext>
            </a:extLst>
          </p:cNvPr>
          <p:cNvSpPr>
            <a:spLocks noGrp="1"/>
          </p:cNvSpPr>
          <p:nvPr>
            <p:ph type="title"/>
          </p:nvPr>
        </p:nvSpPr>
        <p:spPr>
          <a:xfrm>
            <a:off x="960120" y="5029200"/>
            <a:ext cx="10268712" cy="1327554"/>
          </a:xfrm>
        </p:spPr>
        <p:txBody>
          <a:bodyPr>
            <a:normAutofit/>
          </a:bodyPr>
          <a:lstStyle/>
          <a:p>
            <a:r>
              <a:rPr lang="en-IN"/>
              <a:t>Applications</a:t>
            </a:r>
            <a:endParaRPr lang="en-IN" dirty="0"/>
          </a:p>
        </p:txBody>
      </p:sp>
      <p:sp>
        <p:nvSpPr>
          <p:cNvPr id="3" name="Content Placeholder 2">
            <a:extLst>
              <a:ext uri="{FF2B5EF4-FFF2-40B4-BE49-F238E27FC236}">
                <a16:creationId xmlns:a16="http://schemas.microsoft.com/office/drawing/2014/main" id="{420AF92B-44D0-41FA-92B6-F0841F039301}"/>
              </a:ext>
            </a:extLst>
          </p:cNvPr>
          <p:cNvSpPr>
            <a:spLocks noGrp="1"/>
          </p:cNvSpPr>
          <p:nvPr>
            <p:ph idx="1"/>
          </p:nvPr>
        </p:nvSpPr>
        <p:spPr>
          <a:xfrm>
            <a:off x="960121" y="670241"/>
            <a:ext cx="4110022" cy="3593592"/>
          </a:xfrm>
        </p:spPr>
        <p:txBody>
          <a:bodyPr anchor="ctr">
            <a:normAutofit/>
          </a:bodyPr>
          <a:lstStyle/>
          <a:p>
            <a:pPr marL="285750" indent="-285750">
              <a:buFont typeface="Arial" panose="020B0604020202020204" pitchFamily="34" charset="0"/>
              <a:buChar char="•"/>
            </a:pPr>
            <a:r>
              <a:rPr lang="en-IN">
                <a:latin typeface="Times New Roman" panose="02020603050405020304" pitchFamily="18" charset="0"/>
                <a:ea typeface="Calibri" panose="020F0502020204030204" pitchFamily="34" charset="0"/>
                <a:cs typeface="Times New Roman" panose="02020603050405020304" pitchFamily="18" charset="0"/>
              </a:rPr>
              <a:t>Video Recognition</a:t>
            </a:r>
          </a:p>
          <a:p>
            <a:pPr marL="285750" indent="-285750">
              <a:buFont typeface="Arial" panose="020B0604020202020204" pitchFamily="34" charset="0"/>
              <a:buChar char="•"/>
            </a:pPr>
            <a:r>
              <a:rPr lang="en-IN">
                <a:latin typeface="Times New Roman" panose="02020603050405020304" pitchFamily="18" charset="0"/>
                <a:ea typeface="Calibri" panose="020F0502020204030204" pitchFamily="34" charset="0"/>
                <a:cs typeface="Times New Roman" panose="02020603050405020304" pitchFamily="18" charset="0"/>
              </a:rPr>
              <a:t>Image Recognition</a:t>
            </a:r>
          </a:p>
          <a:p>
            <a:pPr marL="285750" indent="-285750">
              <a:buFont typeface="Arial" panose="020B0604020202020204" pitchFamily="34" charset="0"/>
              <a:buChar char="•"/>
            </a:pPr>
            <a:r>
              <a:rPr lang="en-IN">
                <a:effectLst/>
                <a:latin typeface="Times New Roman" panose="02020603050405020304" pitchFamily="18" charset="0"/>
                <a:ea typeface="Calibri" panose="020F0502020204030204" pitchFamily="34" charset="0"/>
                <a:cs typeface="Times New Roman" panose="02020603050405020304" pitchFamily="18" charset="0"/>
              </a:rPr>
              <a:t>Live </a:t>
            </a:r>
            <a:r>
              <a:rPr lang="en-IN">
                <a:latin typeface="Times New Roman" panose="02020603050405020304" pitchFamily="18" charset="0"/>
                <a:ea typeface="Calibri" panose="020F0502020204030204" pitchFamily="34" charset="0"/>
                <a:cs typeface="Times New Roman" panose="02020603050405020304" pitchFamily="18" charset="0"/>
              </a:rPr>
              <a:t>Webcam Feed Recognition</a:t>
            </a:r>
            <a:endParaRPr lang="en-IN">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descr="A picture containing building, swimming, water sport, plaza&#10;&#10;Description automatically generated">
            <a:extLst>
              <a:ext uri="{FF2B5EF4-FFF2-40B4-BE49-F238E27FC236}">
                <a16:creationId xmlns:a16="http://schemas.microsoft.com/office/drawing/2014/main" id="{10BFBA68-FF8A-4EA7-9DE2-20ED625203D0}"/>
              </a:ext>
            </a:extLst>
          </p:cNvPr>
          <p:cNvPicPr>
            <a:picLocks noChangeAspect="1"/>
          </p:cNvPicPr>
          <p:nvPr/>
        </p:nvPicPr>
        <p:blipFill rotWithShape="1">
          <a:blip r:embed="rId3">
            <a:extLst>
              <a:ext uri="{28A0092B-C50C-407E-A947-70E740481C1C}">
                <a14:useLocalDpi xmlns:a14="http://schemas.microsoft.com/office/drawing/2010/main" val="0"/>
              </a:ext>
            </a:extLst>
          </a:blip>
          <a:srcRect l="36449" r="26259" b="-2"/>
          <a:stretch/>
        </p:blipFill>
        <p:spPr>
          <a:xfrm>
            <a:off x="6092952" y="10"/>
            <a:ext cx="3044952" cy="4593001"/>
          </a:xfrm>
          <a:prstGeom prst="rect">
            <a:avLst/>
          </a:prstGeom>
        </p:spPr>
      </p:pic>
      <p:pic>
        <p:nvPicPr>
          <p:cNvPr id="5" name="Picture 4" descr="Graphical user interface, website&#10;&#10;Description automatically generated">
            <a:extLst>
              <a:ext uri="{FF2B5EF4-FFF2-40B4-BE49-F238E27FC236}">
                <a16:creationId xmlns:a16="http://schemas.microsoft.com/office/drawing/2014/main" id="{893441AC-953D-414B-AC7C-6D1651BF8A74}"/>
              </a:ext>
            </a:extLst>
          </p:cNvPr>
          <p:cNvPicPr>
            <a:picLocks noChangeAspect="1"/>
          </p:cNvPicPr>
          <p:nvPr/>
        </p:nvPicPr>
        <p:blipFill rotWithShape="1">
          <a:blip r:embed="rId4">
            <a:extLst>
              <a:ext uri="{28A0092B-C50C-407E-A947-70E740481C1C}">
                <a14:useLocalDpi xmlns:a14="http://schemas.microsoft.com/office/drawing/2010/main" val="0"/>
              </a:ext>
            </a:extLst>
          </a:blip>
          <a:srcRect l="31007" r="31589" b="-2"/>
          <a:stretch/>
        </p:blipFill>
        <p:spPr>
          <a:xfrm>
            <a:off x="9137904" y="10"/>
            <a:ext cx="3054096" cy="4593001"/>
          </a:xfrm>
          <a:prstGeom prst="rect">
            <a:avLst/>
          </a:prstGeom>
        </p:spPr>
      </p:pic>
    </p:spTree>
    <p:extLst>
      <p:ext uri="{BB962C8B-B14F-4D97-AF65-F5344CB8AC3E}">
        <p14:creationId xmlns:p14="http://schemas.microsoft.com/office/powerpoint/2010/main" val="153549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D2E1C-7AFD-4B94-9F60-5BA86B104452}"/>
              </a:ext>
            </a:extLst>
          </p:cNvPr>
          <p:cNvSpPr>
            <a:spLocks noGrp="1"/>
          </p:cNvSpPr>
          <p:nvPr>
            <p:ph type="title"/>
          </p:nvPr>
        </p:nvSpPr>
        <p:spPr>
          <a:xfrm>
            <a:off x="960120" y="643467"/>
            <a:ext cx="4628638" cy="5571066"/>
          </a:xfrm>
        </p:spPr>
        <p:txBody>
          <a:bodyPr>
            <a:normAutofit/>
          </a:bodyPr>
          <a:lstStyle/>
          <a:p>
            <a:r>
              <a:rPr lang="en-IN" dirty="0"/>
              <a:t>FUTURE SCOPE</a:t>
            </a:r>
          </a:p>
        </p:txBody>
      </p:sp>
      <p:sp>
        <p:nvSpPr>
          <p:cNvPr id="3" name="Content Placeholder 2">
            <a:extLst>
              <a:ext uri="{FF2B5EF4-FFF2-40B4-BE49-F238E27FC236}">
                <a16:creationId xmlns:a16="http://schemas.microsoft.com/office/drawing/2014/main" id="{420C570B-430D-40CA-9245-995B753CB9FB}"/>
              </a:ext>
            </a:extLst>
          </p:cNvPr>
          <p:cNvSpPr>
            <a:spLocks noGrp="1"/>
          </p:cNvSpPr>
          <p:nvPr>
            <p:ph idx="1"/>
          </p:nvPr>
        </p:nvSpPr>
        <p:spPr>
          <a:xfrm>
            <a:off x="6575296" y="643467"/>
            <a:ext cx="4653536" cy="5571066"/>
          </a:xfrm>
        </p:spPr>
        <p:txBody>
          <a:bodyPr anchor="ctr">
            <a:normAutofit/>
          </a:bodyPr>
          <a:lstStyle/>
          <a:p>
            <a:r>
              <a:rPr lang="en-IN">
                <a:effectLst/>
                <a:ea typeface="Calibri" panose="020F0502020204030204" pitchFamily="34" charset="0"/>
                <a:cs typeface="Times New Roman" panose="02020603050405020304" pitchFamily="18" charset="0"/>
              </a:rPr>
              <a:t>The future scope for this project could be to improve the performance of this code. It could also be beneficial to improve the human recognition of the code.</a:t>
            </a:r>
          </a:p>
          <a:p>
            <a:endParaRPr lang="en-IN" dirty="0"/>
          </a:p>
        </p:txBody>
      </p:sp>
    </p:spTree>
    <p:extLst>
      <p:ext uri="{BB962C8B-B14F-4D97-AF65-F5344CB8AC3E}">
        <p14:creationId xmlns:p14="http://schemas.microsoft.com/office/powerpoint/2010/main" val="102634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23AC-4A7E-4F99-B7D6-F605DBA111B0}"/>
              </a:ext>
            </a:extLst>
          </p:cNvPr>
          <p:cNvSpPr>
            <a:spLocks noGrp="1"/>
          </p:cNvSpPr>
          <p:nvPr>
            <p:ph type="title"/>
          </p:nvPr>
        </p:nvSpPr>
        <p:spPr/>
        <p:txBody>
          <a:bodyPr/>
          <a:lstStyle/>
          <a:p>
            <a:r>
              <a:rPr lang="en-IN" dirty="0" err="1"/>
              <a:t>REferences</a:t>
            </a:r>
            <a:endParaRPr lang="en-IN" dirty="0"/>
          </a:p>
        </p:txBody>
      </p:sp>
      <p:sp>
        <p:nvSpPr>
          <p:cNvPr id="3" name="Content Placeholder 2">
            <a:extLst>
              <a:ext uri="{FF2B5EF4-FFF2-40B4-BE49-F238E27FC236}">
                <a16:creationId xmlns:a16="http://schemas.microsoft.com/office/drawing/2014/main" id="{65C55D6C-58F9-4E40-B6F3-9967468E47A0}"/>
              </a:ext>
            </a:extLst>
          </p:cNvPr>
          <p:cNvSpPr>
            <a:spLocks noGrp="1"/>
          </p:cNvSpPr>
          <p:nvPr>
            <p:ph idx="1"/>
          </p:nvPr>
        </p:nvSpPr>
        <p:spPr/>
        <p:txBody>
          <a:bodyPr>
            <a:normAutofit fontScale="55000" lnSpcReduction="20000"/>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Human Detection and Tracking</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Encyclopedia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Biometrics, 2009</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James W. Davis, Vinay Sharma,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Ambrish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Tyagi, Mark Keck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Li, L. Guo and Y. Hu, "A new method combining HOG and Kalman filter for video-based human detection and tracking," 2010 3rd International Congress on Image and Signal Processing, 2010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Multimodal Approach to Human-Face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Detection and Tracking</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Prahlad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Vadakkepat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Senior Member, IEEE, Peter Lim,</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Liyanage C. De Silva, Liu Jing, and Li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Paul, M., Haque, S.M.E. &amp; Chakraborty, S. Human detection in surveillance videos and its applications - a review. EURASIP J. Adv. Signal Process. 2013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Gajjar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Vandit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Gurnani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Ayesha &amp;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Khandhediya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Yash. (2017). Human Detection and Tracking for Video Surveillance A Cognitive Science Approach.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1505570"/>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810</Words>
  <Application>Microsoft Office PowerPoint</Application>
  <PresentationFormat>Widescreen</PresentationFormat>
  <Paragraphs>70</Paragraphs>
  <Slides>10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Franklin Gothic Book</vt:lpstr>
      <vt:lpstr>Franklin Gothic Demi Cond</vt:lpstr>
      <vt:lpstr>Franklin Gothic Medium</vt:lpstr>
      <vt:lpstr>Symbol</vt:lpstr>
      <vt:lpstr>Times New Roman</vt:lpstr>
      <vt:lpstr>Wingdings</vt:lpstr>
      <vt:lpstr>JuxtaposeVTI</vt:lpstr>
      <vt:lpstr>Human Tracking and Detection using Machine Learning</vt:lpstr>
      <vt:lpstr>PROBLEM STATEMENT</vt:lpstr>
      <vt:lpstr>Purpose/motivation</vt:lpstr>
      <vt:lpstr>methodology</vt:lpstr>
      <vt:lpstr>Requirements</vt:lpstr>
      <vt:lpstr>IMPLEMENTATION</vt:lpstr>
      <vt:lpstr>Applications</vt:lpstr>
      <vt:lpstr>FUTURE SCOPE</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Tracking and Detection using Machine Learning</dc:title>
  <dc:creator>Arnav Singh</dc:creator>
  <cp:lastModifiedBy>Arnav Singh</cp:lastModifiedBy>
  <cp:revision>2</cp:revision>
  <dcterms:created xsi:type="dcterms:W3CDTF">2021-08-17T17:08:55Z</dcterms:created>
  <dcterms:modified xsi:type="dcterms:W3CDTF">2021-08-18T04:40:09Z</dcterms:modified>
</cp:coreProperties>
</file>