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1"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9" r:id="rId4"/>
    <p:sldId id="272" r:id="rId5"/>
    <p:sldId id="263" r:id="rId6"/>
    <p:sldId id="259" r:id="rId7"/>
    <p:sldId id="268" r:id="rId8"/>
    <p:sldId id="26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90" y="3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44A57-6A0E-4D4A-8636-B364F4AEE1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86DC8E7-0416-49C9-9647-3806D37DF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A44292C-9EB7-4D73-BE98-DDD64C5DC3F3}"/>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10E9ED4E-164A-4F6E-9CAB-7A20F4D0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424236-5AC8-473B-8FAE-7EAA058AB3DA}"/>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357668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C20F3-798E-4A8F-84C0-571385BF8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CBD943F-A0FF-432F-88E9-7D4147443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F0D2D7-AEE9-413B-82CC-FBE00848E31C}"/>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8E3DBA39-7014-441D-BAF5-4F4533416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EB77C6-9F7E-42D2-8B57-B454484FB479}"/>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26203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40CD36-0FC4-4591-A95C-D254DFAB6B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5981641-2862-4528-B5AF-FA95FB90F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DAD03E-734B-4B5F-A478-7027804EB9AE}"/>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F21E8DC5-16EC-4223-AE1E-7F712F080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1BCF30-39ED-44FA-B88E-F774D482506F}"/>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100732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9E7F9-DF0F-46DA-B56C-6231FBB70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5288E5F-ECA5-4147-93C7-702B31656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16724E-09F7-4724-ACE3-9B6A6F648AF1}"/>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BD13FD21-624D-4593-864D-2519246CD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0D5602-07FC-4965-B609-5AA576EEA888}"/>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19978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2AA88-02F4-4809-A126-285818FA6B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B51552E-36BF-4A58-9B84-52A23DFD4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DE34C84-3471-4C43-AEDD-4AF3EDD34081}"/>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575B92A2-B550-4486-AA4E-3885A9AC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8E7773-76B1-400C-B33B-6577D91D5663}"/>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198725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9A733-0A30-4B9D-92BA-B280EF51E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5ECA1F8-8624-4839-9320-61CD0BEA3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ECB271-0469-4850-AE84-394D6D1B0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E41BFB-8B80-49AF-9EF5-C56E88053CF7}"/>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6" name="Footer Placeholder 5">
            <a:extLst>
              <a:ext uri="{FF2B5EF4-FFF2-40B4-BE49-F238E27FC236}">
                <a16:creationId xmlns:a16="http://schemas.microsoft.com/office/drawing/2014/main" xmlns="" id="{98C6BB22-C26B-4558-91AC-7101AC41E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F79B05-42AF-4DE2-9AB6-7915F63888B4}"/>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212498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06C4F-A499-43A7-80B4-C35D1BAFD1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38C03B0-A0F8-44D7-83BA-833AE8A97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629136-1E68-4AF4-A075-BFE807694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073B3FD-8AF9-4D44-82EA-5DE88DA5C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5AA85D-A423-425F-B864-22B1ED322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96AC591-F2B4-4519-A152-65FEA5C9DE82}"/>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8" name="Footer Placeholder 7">
            <a:extLst>
              <a:ext uri="{FF2B5EF4-FFF2-40B4-BE49-F238E27FC236}">
                <a16:creationId xmlns:a16="http://schemas.microsoft.com/office/drawing/2014/main" xmlns="" id="{26502E6B-FED9-41CF-83A3-7C69A5873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19E530A-5708-42AA-97F7-1AE68D2FDDEB}"/>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145344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BEC10-6C16-4D96-AC57-65DBECECD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71528A8-D679-4542-85B6-4F3A27C6FFA9}"/>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4" name="Footer Placeholder 3">
            <a:extLst>
              <a:ext uri="{FF2B5EF4-FFF2-40B4-BE49-F238E27FC236}">
                <a16:creationId xmlns:a16="http://schemas.microsoft.com/office/drawing/2014/main" xmlns="" id="{FEB4E2F7-11B6-459C-BD29-13FCDD155F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277965-DED3-4004-B1F6-7131EF9290B2}"/>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307011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4575F4-DACC-4F06-B6D1-4AC749FCF542}"/>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3" name="Footer Placeholder 2">
            <a:extLst>
              <a:ext uri="{FF2B5EF4-FFF2-40B4-BE49-F238E27FC236}">
                <a16:creationId xmlns:a16="http://schemas.microsoft.com/office/drawing/2014/main" xmlns="" id="{61C7672C-4DA1-4584-B7BC-4F0A9BC2D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FCBA5FE-20E1-4C6A-A07D-CA775FE4DF14}"/>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72361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94FBF-0C25-41DF-ACFB-B40524250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C254F3-D8B1-491D-8248-B802CF1A4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54AB8DE-E539-4F38-BCA9-B74FAA060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B3912E-1EE4-4F59-BED3-2825C844E65C}"/>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6" name="Footer Placeholder 5">
            <a:extLst>
              <a:ext uri="{FF2B5EF4-FFF2-40B4-BE49-F238E27FC236}">
                <a16:creationId xmlns:a16="http://schemas.microsoft.com/office/drawing/2014/main" xmlns="" id="{4A6EB22D-529F-46D0-A925-D6EAAE848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6FE0CFF-FA71-4199-8DE4-02421F928E99}"/>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161938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00FDC-1712-4415-A478-11426C7EC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C3C4D91-EA02-41FD-AFC4-0B638AE3E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150D2A2-75A3-4C49-9C68-43579374F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218028-8A48-44FE-AC30-7327CD54C2C6}"/>
              </a:ext>
            </a:extLst>
          </p:cNvPr>
          <p:cNvSpPr>
            <a:spLocks noGrp="1"/>
          </p:cNvSpPr>
          <p:nvPr>
            <p:ph type="dt" sz="half" idx="10"/>
          </p:nvPr>
        </p:nvSpPr>
        <p:spPr/>
        <p:txBody>
          <a:bodyPr/>
          <a:lstStyle/>
          <a:p>
            <a:fld id="{99EAA1E3-1AE9-47BA-9A3C-9DF4F177A86B}" type="datetimeFigureOut">
              <a:rPr lang="en-US" smtClean="0"/>
              <a:t>10/29/2020</a:t>
            </a:fld>
            <a:endParaRPr lang="en-US"/>
          </a:p>
        </p:txBody>
      </p:sp>
      <p:sp>
        <p:nvSpPr>
          <p:cNvPr id="6" name="Footer Placeholder 5">
            <a:extLst>
              <a:ext uri="{FF2B5EF4-FFF2-40B4-BE49-F238E27FC236}">
                <a16:creationId xmlns:a16="http://schemas.microsoft.com/office/drawing/2014/main" xmlns="" id="{DD9E7AF8-52EA-4694-B549-E2047065D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7945EB3-DFBF-4213-A0EC-DA3B1ADDE5AA}"/>
              </a:ext>
            </a:extLst>
          </p:cNvPr>
          <p:cNvSpPr>
            <a:spLocks noGrp="1"/>
          </p:cNvSpPr>
          <p:nvPr>
            <p:ph type="sldNum" sz="quarter" idx="12"/>
          </p:nvPr>
        </p:nvSpPr>
        <p:spPr/>
        <p:txBody>
          <a:bodyPr/>
          <a:lstStyle/>
          <a:p>
            <a:fld id="{B3BA2180-3A8A-4D0F-ACC9-D6423241C257}" type="slidenum">
              <a:rPr lang="en-US" smtClean="0"/>
              <a:t>‹#›</a:t>
            </a:fld>
            <a:endParaRPr lang="en-US"/>
          </a:p>
        </p:txBody>
      </p:sp>
    </p:spTree>
    <p:extLst>
      <p:ext uri="{BB962C8B-B14F-4D97-AF65-F5344CB8AC3E}">
        <p14:creationId xmlns:p14="http://schemas.microsoft.com/office/powerpoint/2010/main" val="358000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D31CB79-D27E-4578-9440-FDAE22CF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9A3D60-1960-45C5-89A8-9433B0CD3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8F87EE-38DE-4017-A384-A599F9847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AA1E3-1AE9-47BA-9A3C-9DF4F177A86B}" type="datetimeFigureOut">
              <a:rPr lang="en-US" smtClean="0"/>
              <a:t>10/29/2020</a:t>
            </a:fld>
            <a:endParaRPr lang="en-US"/>
          </a:p>
        </p:txBody>
      </p:sp>
      <p:sp>
        <p:nvSpPr>
          <p:cNvPr id="5" name="Footer Placeholder 4">
            <a:extLst>
              <a:ext uri="{FF2B5EF4-FFF2-40B4-BE49-F238E27FC236}">
                <a16:creationId xmlns:a16="http://schemas.microsoft.com/office/drawing/2014/main" xmlns="" id="{03FE8D0C-9227-4513-A221-722C6FFFF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ED39158-BD8E-4B90-80B1-DAEB0AE43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A2180-3A8A-4D0F-ACC9-D6423241C257}" type="slidenum">
              <a:rPr lang="en-US" smtClean="0"/>
              <a:t>‹#›</a:t>
            </a:fld>
            <a:endParaRPr lang="en-US"/>
          </a:p>
        </p:txBody>
      </p:sp>
    </p:spTree>
    <p:extLst>
      <p:ext uri="{BB962C8B-B14F-4D97-AF65-F5344CB8AC3E}">
        <p14:creationId xmlns:p14="http://schemas.microsoft.com/office/powerpoint/2010/main" val="225058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8.png"/><Relationship Id="rId18" Type="http://schemas.openxmlformats.org/officeDocument/2006/relationships/image" Target="../media/image26.svg"/><Relationship Id="rId3" Type="http://schemas.openxmlformats.org/officeDocument/2006/relationships/image" Target="../media/image11.jpe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0.png"/><Relationship Id="rId2" Type="http://schemas.openxmlformats.org/officeDocument/2006/relationships/image" Target="../media/image10.jpeg"/><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18.svg"/><Relationship Id="rId19"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2.svg"/><Relationship Id="rId22" Type="http://schemas.openxmlformats.org/officeDocument/2006/relationships/image" Target="../media/image30.svg"/></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awpixel.com/image/107004/thank-you-note-cup-coffee" TargetMode="External"/><Relationship Id="rId2" Type="http://schemas.openxmlformats.org/officeDocument/2006/relationships/image" Target="../media/image24.1"/><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EBFDB7D-DD97-44CE-AFFB-458781A3DB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he year of the Internet of 'Critical' Things - Information Age">
            <a:extLst>
              <a:ext uri="{FF2B5EF4-FFF2-40B4-BE49-F238E27FC236}">
                <a16:creationId xmlns:a16="http://schemas.microsoft.com/office/drawing/2014/main" xmlns="" id="{591902FC-E0EB-4B7C-BC0E-B3AB4A0A81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7" r="5191"/>
          <a:stretch/>
        </p:blipFill>
        <p:spPr bwMode="auto">
          <a:xfrm flipH="1">
            <a:off x="2855742" y="10"/>
            <a:ext cx="9336256"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1" name="Freeform 5">
            <a:extLst>
              <a:ext uri="{FF2B5EF4-FFF2-40B4-BE49-F238E27FC236}">
                <a16:creationId xmlns:a16="http://schemas.microsoft.com/office/drawing/2014/main" xmlns="" id="{50F864A1-23CF-4954-887F-3C4458622A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xmlns="" id="{8D313E8C-7457-407E-BDA5-EACA44D382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pic>
        <p:nvPicPr>
          <p:cNvPr id="8" name="Picture 4" descr="Internet Day October 29 Stock Illustration - Download Image Now - iStock">
            <a:extLst>
              <a:ext uri="{FF2B5EF4-FFF2-40B4-BE49-F238E27FC236}">
                <a16:creationId xmlns:a16="http://schemas.microsoft.com/office/drawing/2014/main" xmlns="" id="{02C4CC51-02C4-4A41-864A-991C842AAF40}"/>
              </a:ext>
            </a:extLst>
          </p:cNvPr>
          <p:cNvPicPr>
            <a:picLocks noChangeAspect="1" noChangeArrowheads="1"/>
          </p:cNvPicPr>
          <p:nvPr/>
        </p:nvPicPr>
        <p:blipFill rotWithShape="1">
          <a:blip r:embed="rId3" cstate="print">
            <a:clrChange>
              <a:clrFrom>
                <a:srgbClr val="FAFAFA"/>
              </a:clrFrom>
              <a:clrTo>
                <a:srgbClr val="FAFAFA">
                  <a:alpha val="0"/>
                </a:srgbClr>
              </a:clrTo>
            </a:clrChange>
            <a:extLst>
              <a:ext uri="{28A0092B-C50C-407E-A947-70E740481C1C}">
                <a14:useLocalDpi xmlns:a14="http://schemas.microsoft.com/office/drawing/2010/main" val="0"/>
              </a:ext>
            </a:extLst>
          </a:blip>
          <a:srcRect l="5550" t="6743" r="5888" b="4470"/>
          <a:stretch/>
        </p:blipFill>
        <p:spPr bwMode="auto">
          <a:xfrm>
            <a:off x="140677" y="56272"/>
            <a:ext cx="3024554" cy="303229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C1D8700A-78F0-4763-8A2D-623102A76CE2}"/>
              </a:ext>
            </a:extLst>
          </p:cNvPr>
          <p:cNvSpPr/>
          <p:nvPr/>
        </p:nvSpPr>
        <p:spPr>
          <a:xfrm>
            <a:off x="-661182" y="3850618"/>
            <a:ext cx="3516923" cy="14419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solidFill>
                  <a:schemeClr val="tx1"/>
                </a:solidFill>
              </a:rPr>
              <a:t>             By:</a:t>
            </a:r>
          </a:p>
          <a:p>
            <a:pPr algn="r"/>
            <a:r>
              <a:rPr lang="en-IN" sz="3200" b="1" dirty="0">
                <a:solidFill>
                  <a:schemeClr val="tx1"/>
                </a:solidFill>
              </a:rPr>
              <a:t>Vedaanth</a:t>
            </a:r>
          </a:p>
          <a:p>
            <a:pPr algn="r"/>
            <a:r>
              <a:rPr lang="en-IN" sz="3200" b="1" dirty="0" err="1" smtClean="0">
                <a:solidFill>
                  <a:schemeClr val="tx1"/>
                </a:solidFill>
              </a:rPr>
              <a:t>Senthil</a:t>
            </a:r>
            <a:endParaRPr lang="en-IN" sz="3200" b="1" dirty="0" smtClean="0">
              <a:solidFill>
                <a:schemeClr val="tx1"/>
              </a:solidFill>
            </a:endParaRPr>
          </a:p>
        </p:txBody>
      </p:sp>
      <p:sp>
        <p:nvSpPr>
          <p:cNvPr id="2" name="TextBox 1"/>
          <p:cNvSpPr txBox="1"/>
          <p:nvPr/>
        </p:nvSpPr>
        <p:spPr>
          <a:xfrm>
            <a:off x="268943" y="5292556"/>
            <a:ext cx="3247982" cy="369332"/>
          </a:xfrm>
          <a:prstGeom prst="rect">
            <a:avLst/>
          </a:prstGeom>
          <a:noFill/>
        </p:spPr>
        <p:txBody>
          <a:bodyPr wrap="square" rtlCol="0">
            <a:spAutoFit/>
          </a:bodyPr>
          <a:lstStyle/>
          <a:p>
            <a:r>
              <a:rPr lang="en-US" dirty="0" smtClean="0"/>
              <a:t>Uploaded by Team</a:t>
            </a:r>
            <a:r>
              <a:rPr lang="en-IN" dirty="0" smtClean="0"/>
              <a:t> Philomath</a:t>
            </a:r>
            <a:endParaRPr lang="en-US" dirty="0" smtClea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031" y="5638840"/>
            <a:ext cx="1123805" cy="1024157"/>
          </a:xfrm>
          <a:prstGeom prst="rect">
            <a:avLst/>
          </a:prstGeom>
        </p:spPr>
      </p:pic>
    </p:spTree>
    <p:extLst>
      <p:ext uri="{BB962C8B-B14F-4D97-AF65-F5344CB8AC3E}">
        <p14:creationId xmlns:p14="http://schemas.microsoft.com/office/powerpoint/2010/main" val="11460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xmlns="" id="{9847480D-89F3-4BEF-8B4B-70E1A6CD941F}"/>
              </a:ext>
            </a:extLst>
          </p:cNvPr>
          <p:cNvSpPr/>
          <p:nvPr/>
        </p:nvSpPr>
        <p:spPr>
          <a:xfrm>
            <a:off x="0" y="-580"/>
            <a:ext cx="12192000" cy="685858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904300"/>
              <a:gd name="connsiteX1" fmla="*/ 12192000 w 12192000"/>
              <a:gd name="connsiteY1" fmla="*/ 0 h 6904300"/>
              <a:gd name="connsiteX2" fmla="*/ 12192000 w 12192000"/>
              <a:gd name="connsiteY2" fmla="*/ 6858000 h 6904300"/>
              <a:gd name="connsiteX3" fmla="*/ 2893671 w 12192000"/>
              <a:gd name="connsiteY3" fmla="*/ 6904300 h 6904300"/>
              <a:gd name="connsiteX4" fmla="*/ 0 w 12192000"/>
              <a:gd name="connsiteY4" fmla="*/ 0 h 690430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580">
                <a:moveTo>
                  <a:pt x="0" y="0"/>
                </a:moveTo>
                <a:lnTo>
                  <a:pt x="12192000" y="0"/>
                </a:lnTo>
                <a:lnTo>
                  <a:pt x="12192000" y="6858000"/>
                </a:lnTo>
                <a:cubicBezTo>
                  <a:pt x="9143357" y="6858193"/>
                  <a:pt x="6186154" y="6203067"/>
                  <a:pt x="3046071" y="6858580"/>
                </a:cubicBezTo>
                <a:cubicBezTo>
                  <a:pt x="5991828" y="3845111"/>
                  <a:pt x="1088020" y="2282142"/>
                  <a:pt x="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Pattern Design Logo Internet. Vector Illustration Of Icon Royalty Free  Cliparts, Vectors, And Stock Illustration. Image 67326091.">
            <a:extLst>
              <a:ext uri="{FF2B5EF4-FFF2-40B4-BE49-F238E27FC236}">
                <a16:creationId xmlns:a16="http://schemas.microsoft.com/office/drawing/2014/main" xmlns="" id="{8A9FCDC2-9D75-4F79-89BC-830AFE05B5A0}"/>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9508" t="15556" r="17032" b="15555"/>
          <a:stretch/>
        </p:blipFill>
        <p:spPr bwMode="auto">
          <a:xfrm>
            <a:off x="-102390" y="2861440"/>
            <a:ext cx="3261232" cy="35402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xmlns="" id="{4332AB86-2A2A-4E28-81A0-9AB143ABD1A1}"/>
              </a:ext>
            </a:extLst>
          </p:cNvPr>
          <p:cNvSpPr>
            <a:spLocks noGrp="1"/>
          </p:cNvSpPr>
          <p:nvPr>
            <p:ph idx="1"/>
          </p:nvPr>
        </p:nvSpPr>
        <p:spPr>
          <a:xfrm>
            <a:off x="3943349" y="1136388"/>
            <a:ext cx="8070459" cy="5376954"/>
          </a:xfrm>
        </p:spPr>
        <p:txBody>
          <a:bodyPr>
            <a:normAutofit fontScale="92500" lnSpcReduction="10000"/>
          </a:bodyPr>
          <a:lstStyle/>
          <a:p>
            <a:pPr marL="0" lvl="1" indent="0">
              <a:lnSpc>
                <a:spcPct val="110000"/>
              </a:lnSpc>
              <a:buClrTx/>
              <a:buSzPct val="85000"/>
              <a:buNone/>
            </a:pPr>
            <a:r>
              <a:rPr lang="en-US" altLang="en-US" sz="3600" b="1" dirty="0">
                <a:solidFill>
                  <a:schemeClr val="bg1"/>
                </a:solidFill>
                <a:latin typeface="Comic Sans MS" panose="030F0702030302020204" pitchFamily="66" charset="0"/>
              </a:rPr>
              <a:t>The Internet is a global web of computers connected to each other by wires, (mostly phone lines). If you look at a map of big cities, smaller towns, and scattered houses, each is connected with roads, railways, etc.. This is like the Internet, except with the Internet, wires connect computers.  The Internet is a superhighway</a:t>
            </a:r>
            <a:r>
              <a:rPr lang="en-US" altLang="en-US" sz="3200" b="1" dirty="0">
                <a:solidFill>
                  <a:schemeClr val="bg1"/>
                </a:solidFill>
                <a:latin typeface="Comic Sans MS" panose="030F0702030302020204" pitchFamily="66" charset="0"/>
              </a:rPr>
              <a:t>.</a:t>
            </a:r>
          </a:p>
        </p:txBody>
      </p:sp>
      <p:sp>
        <p:nvSpPr>
          <p:cNvPr id="7" name="Rectangle 6">
            <a:extLst>
              <a:ext uri="{FF2B5EF4-FFF2-40B4-BE49-F238E27FC236}">
                <a16:creationId xmlns:a16="http://schemas.microsoft.com/office/drawing/2014/main" xmlns="" id="{DECB5575-59E8-4CE1-A92E-BBC72B6062B1}"/>
              </a:ext>
            </a:extLst>
          </p:cNvPr>
          <p:cNvSpPr/>
          <p:nvPr/>
        </p:nvSpPr>
        <p:spPr>
          <a:xfrm>
            <a:off x="899160" y="181877"/>
            <a:ext cx="10393680" cy="687881"/>
          </a:xfrm>
          <a:prstGeom prst="rect">
            <a:avLst/>
          </a:prstGeom>
          <a:noFill/>
        </p:spPr>
        <p:txBody>
          <a:bodyPr wrap="square" lIns="91440" tIns="45720" rIns="91440" bIns="45720">
            <a:spAutoFit/>
          </a:bodyPr>
          <a:lstStyle/>
          <a:p>
            <a:pPr>
              <a:lnSpc>
                <a:spcPct val="90000"/>
              </a:lnSpc>
              <a:spcBef>
                <a:spcPct val="0"/>
              </a:spcBef>
            </a:pPr>
            <a:r>
              <a:rPr lang="en-US" sz="4300" b="1" dirty="0">
                <a:solidFill>
                  <a:schemeClr val="bg1"/>
                </a:solidFill>
                <a:latin typeface="Arial Black" panose="020B0A04020102020204" pitchFamily="34" charset="0"/>
                <a:ea typeface="+mj-ea"/>
                <a:cs typeface="+mj-cs"/>
              </a:rPr>
              <a:t>WHAT IS INTERNET </a:t>
            </a:r>
          </a:p>
        </p:txBody>
      </p:sp>
    </p:spTree>
    <p:extLst>
      <p:ext uri="{BB962C8B-B14F-4D97-AF65-F5344CB8AC3E}">
        <p14:creationId xmlns:p14="http://schemas.microsoft.com/office/powerpoint/2010/main" val="384077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9B907359-F833-41B7-84E5-40600C2F1E4B}"/>
              </a:ext>
            </a:extLst>
          </p:cNvPr>
          <p:cNvSpPr/>
          <p:nvPr/>
        </p:nvSpPr>
        <p:spPr>
          <a:xfrm>
            <a:off x="2514599" y="2929583"/>
            <a:ext cx="6145762" cy="3794022"/>
          </a:xfrm>
          <a:custGeom>
            <a:avLst/>
            <a:gdLst>
              <a:gd name="connsiteX0" fmla="*/ 0 w 4267754"/>
              <a:gd name="connsiteY0" fmla="*/ 0 h 3794022"/>
              <a:gd name="connsiteX1" fmla="*/ 4267754 w 4267754"/>
              <a:gd name="connsiteY1" fmla="*/ 0 h 3794022"/>
              <a:gd name="connsiteX2" fmla="*/ 4267754 w 4267754"/>
              <a:gd name="connsiteY2" fmla="*/ 3794022 h 3794022"/>
              <a:gd name="connsiteX3" fmla="*/ 0 w 4267754"/>
              <a:gd name="connsiteY3" fmla="*/ 3794022 h 3794022"/>
              <a:gd name="connsiteX4" fmla="*/ 0 w 4267754"/>
              <a:gd name="connsiteY4" fmla="*/ 0 h 3794022"/>
              <a:gd name="connsiteX0" fmla="*/ 0 w 6261654"/>
              <a:gd name="connsiteY0" fmla="*/ 0 h 3794022"/>
              <a:gd name="connsiteX1" fmla="*/ 6261654 w 6261654"/>
              <a:gd name="connsiteY1" fmla="*/ 88900 h 3794022"/>
              <a:gd name="connsiteX2" fmla="*/ 4267754 w 6261654"/>
              <a:gd name="connsiteY2" fmla="*/ 3794022 h 3794022"/>
              <a:gd name="connsiteX3" fmla="*/ 0 w 6261654"/>
              <a:gd name="connsiteY3" fmla="*/ 3794022 h 3794022"/>
              <a:gd name="connsiteX4" fmla="*/ 0 w 6261654"/>
              <a:gd name="connsiteY4" fmla="*/ 0 h 3794022"/>
              <a:gd name="connsiteX0" fmla="*/ 0 w 6261654"/>
              <a:gd name="connsiteY0" fmla="*/ 0 h 3794022"/>
              <a:gd name="connsiteX1" fmla="*/ 6261654 w 6261654"/>
              <a:gd name="connsiteY1" fmla="*/ 88900 h 3794022"/>
              <a:gd name="connsiteX2" fmla="*/ 4267754 w 6261654"/>
              <a:gd name="connsiteY2" fmla="*/ 3794022 h 3794022"/>
              <a:gd name="connsiteX3" fmla="*/ 0 w 6261654"/>
              <a:gd name="connsiteY3" fmla="*/ 3794022 h 3794022"/>
              <a:gd name="connsiteX4" fmla="*/ 0 w 6261654"/>
              <a:gd name="connsiteY4" fmla="*/ 0 h 3794022"/>
              <a:gd name="connsiteX0" fmla="*/ 0 w 6261654"/>
              <a:gd name="connsiteY0" fmla="*/ 0 h 3794022"/>
              <a:gd name="connsiteX1" fmla="*/ 6261654 w 6261654"/>
              <a:gd name="connsiteY1" fmla="*/ 88900 h 3794022"/>
              <a:gd name="connsiteX2" fmla="*/ 4267754 w 6261654"/>
              <a:gd name="connsiteY2" fmla="*/ 3794022 h 3794022"/>
              <a:gd name="connsiteX3" fmla="*/ 0 w 6261654"/>
              <a:gd name="connsiteY3" fmla="*/ 3794022 h 3794022"/>
              <a:gd name="connsiteX4" fmla="*/ 0 w 6261654"/>
              <a:gd name="connsiteY4" fmla="*/ 0 h 3794022"/>
              <a:gd name="connsiteX0" fmla="*/ 787790 w 7049444"/>
              <a:gd name="connsiteY0" fmla="*/ 0 h 3794022"/>
              <a:gd name="connsiteX1" fmla="*/ 7049444 w 7049444"/>
              <a:gd name="connsiteY1" fmla="*/ 88900 h 3794022"/>
              <a:gd name="connsiteX2" fmla="*/ 5055544 w 7049444"/>
              <a:gd name="connsiteY2" fmla="*/ 3794022 h 3794022"/>
              <a:gd name="connsiteX3" fmla="*/ 787790 w 7049444"/>
              <a:gd name="connsiteY3" fmla="*/ 3794022 h 3794022"/>
              <a:gd name="connsiteX4" fmla="*/ 787790 w 7049444"/>
              <a:gd name="connsiteY4" fmla="*/ 0 h 3794022"/>
              <a:gd name="connsiteX0" fmla="*/ 1027732 w 7289386"/>
              <a:gd name="connsiteY0" fmla="*/ 0 h 3794022"/>
              <a:gd name="connsiteX1" fmla="*/ 7289386 w 7289386"/>
              <a:gd name="connsiteY1" fmla="*/ 88900 h 3794022"/>
              <a:gd name="connsiteX2" fmla="*/ 5295486 w 7289386"/>
              <a:gd name="connsiteY2" fmla="*/ 3794022 h 3794022"/>
              <a:gd name="connsiteX3" fmla="*/ 1027732 w 7289386"/>
              <a:gd name="connsiteY3" fmla="*/ 3794022 h 3794022"/>
              <a:gd name="connsiteX4" fmla="*/ 1027732 w 7289386"/>
              <a:gd name="connsiteY4" fmla="*/ 0 h 3794022"/>
              <a:gd name="connsiteX0" fmla="*/ 739906 w 7001560"/>
              <a:gd name="connsiteY0" fmla="*/ 0 h 3794022"/>
              <a:gd name="connsiteX1" fmla="*/ 7001560 w 7001560"/>
              <a:gd name="connsiteY1" fmla="*/ 88900 h 3794022"/>
              <a:gd name="connsiteX2" fmla="*/ 5007660 w 7001560"/>
              <a:gd name="connsiteY2" fmla="*/ 3794022 h 3794022"/>
              <a:gd name="connsiteX3" fmla="*/ 739906 w 7001560"/>
              <a:gd name="connsiteY3" fmla="*/ 3794022 h 3794022"/>
              <a:gd name="connsiteX4" fmla="*/ 739906 w 7001560"/>
              <a:gd name="connsiteY4" fmla="*/ 0 h 379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1560" h="3794022">
                <a:moveTo>
                  <a:pt x="739906" y="0"/>
                </a:moveTo>
                <a:lnTo>
                  <a:pt x="7001560" y="88900"/>
                </a:lnTo>
                <a:cubicBezTo>
                  <a:pt x="5955927" y="1222341"/>
                  <a:pt x="5672293" y="2558981"/>
                  <a:pt x="5007660" y="3794022"/>
                </a:cubicBezTo>
                <a:lnTo>
                  <a:pt x="739906" y="3794022"/>
                </a:lnTo>
                <a:cubicBezTo>
                  <a:pt x="-329238" y="391058"/>
                  <a:pt x="-160427" y="2390090"/>
                  <a:pt x="739906" y="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1" name="TextBox 10">
            <a:extLst>
              <a:ext uri="{FF2B5EF4-FFF2-40B4-BE49-F238E27FC236}">
                <a16:creationId xmlns:a16="http://schemas.microsoft.com/office/drawing/2014/main" xmlns="" id="{9636F304-FF7B-4400-915D-7D417F780FE3}"/>
              </a:ext>
            </a:extLst>
          </p:cNvPr>
          <p:cNvSpPr txBox="1"/>
          <p:nvPr/>
        </p:nvSpPr>
        <p:spPr>
          <a:xfrm>
            <a:off x="0" y="1628569"/>
            <a:ext cx="6854609" cy="1200329"/>
          </a:xfrm>
          <a:prstGeom prst="rect">
            <a:avLst/>
          </a:prstGeom>
          <a:solidFill>
            <a:schemeClr val="tx1"/>
          </a:solidFill>
        </p:spPr>
        <p:txBody>
          <a:bodyPr wrap="square">
            <a:spAutoFit/>
          </a:bodyPr>
          <a:lstStyle/>
          <a:p>
            <a:pPr>
              <a:spcAft>
                <a:spcPts val="600"/>
              </a:spcAft>
            </a:pPr>
            <a:r>
              <a:rPr lang="en-US" altLang="en-US" sz="2400" dirty="0">
                <a:solidFill>
                  <a:schemeClr val="bg1"/>
                </a:solidFill>
              </a:rPr>
              <a:t>1968 - DARPA </a:t>
            </a:r>
            <a:r>
              <a:rPr lang="en-US" altLang="en-US" sz="1800" dirty="0">
                <a:solidFill>
                  <a:schemeClr val="bg1"/>
                </a:solidFill>
              </a:rPr>
              <a:t>(Defense Advanced Research Projects Agency) </a:t>
            </a:r>
            <a:r>
              <a:rPr lang="en-US" altLang="en-US" sz="2400" dirty="0">
                <a:solidFill>
                  <a:schemeClr val="bg1"/>
                </a:solidFill>
              </a:rPr>
              <a:t>contracts with BBN</a:t>
            </a:r>
            <a:r>
              <a:rPr lang="en-US" altLang="en-US" sz="1800" dirty="0">
                <a:solidFill>
                  <a:schemeClr val="bg1"/>
                </a:solidFill>
              </a:rPr>
              <a:t> (Bolt, Beranek &amp; Newman) </a:t>
            </a:r>
            <a:r>
              <a:rPr lang="en-US" altLang="en-US" sz="2400" dirty="0">
                <a:solidFill>
                  <a:schemeClr val="bg1"/>
                </a:solidFill>
              </a:rPr>
              <a:t>to create ARPAnet</a:t>
            </a:r>
          </a:p>
        </p:txBody>
      </p:sp>
      <p:sp>
        <p:nvSpPr>
          <p:cNvPr id="22" name="Oval 21">
            <a:extLst>
              <a:ext uri="{FF2B5EF4-FFF2-40B4-BE49-F238E27FC236}">
                <a16:creationId xmlns:a16="http://schemas.microsoft.com/office/drawing/2014/main" xmlns="" id="{07847846-E948-429C-B681-3B1DE1836ED0}"/>
              </a:ext>
            </a:extLst>
          </p:cNvPr>
          <p:cNvSpPr/>
          <p:nvPr/>
        </p:nvSpPr>
        <p:spPr>
          <a:xfrm>
            <a:off x="689065" y="3533268"/>
            <a:ext cx="2362076" cy="1981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xmlns=""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52AC6D7F-F068-4E11-BB06-F601D89BB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Social Network">
            <a:extLst>
              <a:ext uri="{FF2B5EF4-FFF2-40B4-BE49-F238E27FC236}">
                <a16:creationId xmlns:a16="http://schemas.microsoft.com/office/drawing/2014/main" xmlns="" id="{84C8C4CA-CE07-434F-A1DF-B7957C401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84057" y="643002"/>
            <a:ext cx="3796790" cy="3796790"/>
          </a:xfrm>
          <a:prstGeom prst="rect">
            <a:avLst/>
          </a:prstGeom>
        </p:spPr>
      </p:pic>
      <p:sp>
        <p:nvSpPr>
          <p:cNvPr id="12" name="Rectangle 11">
            <a:extLst>
              <a:ext uri="{FF2B5EF4-FFF2-40B4-BE49-F238E27FC236}">
                <a16:creationId xmlns:a16="http://schemas.microsoft.com/office/drawing/2014/main" xmlns="" id="{358BC574-74E4-4D07-912A-592831277EC9}"/>
              </a:ext>
            </a:extLst>
          </p:cNvPr>
          <p:cNvSpPr/>
          <p:nvPr/>
        </p:nvSpPr>
        <p:spPr>
          <a:xfrm>
            <a:off x="0" y="244456"/>
            <a:ext cx="6750141" cy="1283428"/>
          </a:xfrm>
          <a:prstGeom prst="rect">
            <a:avLst/>
          </a:prstGeom>
          <a:noFill/>
        </p:spPr>
        <p:txBody>
          <a:bodyPr wrap="square" lIns="91440" tIns="45720" rIns="91440" bIns="45720">
            <a:spAutoFit/>
          </a:bodyPr>
          <a:lstStyle/>
          <a:p>
            <a:pPr>
              <a:lnSpc>
                <a:spcPct val="90000"/>
              </a:lnSpc>
              <a:spcBef>
                <a:spcPct val="0"/>
              </a:spcBef>
            </a:pPr>
            <a:r>
              <a:rPr lang="en-US" sz="4300" b="1" dirty="0">
                <a:latin typeface="Arial Black" panose="020B0A04020102020204" pitchFamily="34" charset="0"/>
                <a:ea typeface="+mj-ea"/>
                <a:cs typeface="+mj-cs"/>
              </a:rPr>
              <a:t>HISTORY OF INTERNET </a:t>
            </a:r>
          </a:p>
        </p:txBody>
      </p:sp>
      <p:sp>
        <p:nvSpPr>
          <p:cNvPr id="13" name="Rectangle 2">
            <a:extLst>
              <a:ext uri="{FF2B5EF4-FFF2-40B4-BE49-F238E27FC236}">
                <a16:creationId xmlns:a16="http://schemas.microsoft.com/office/drawing/2014/main" xmlns="" id="{7C885D22-D30F-4BF6-ADF3-A623E638BC00}"/>
              </a:ext>
            </a:extLst>
          </p:cNvPr>
          <p:cNvSpPr txBox="1">
            <a:spLocks noChangeArrowheads="1"/>
          </p:cNvSpPr>
          <p:nvPr/>
        </p:nvSpPr>
        <p:spPr>
          <a:xfrm>
            <a:off x="987186" y="3822823"/>
            <a:ext cx="1623155"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spcAft>
                <a:spcPts val="600"/>
              </a:spcAft>
            </a:pPr>
            <a:r>
              <a:rPr lang="en-US" altLang="en-US" b="1" kern="1200" dirty="0">
                <a:solidFill>
                  <a:schemeClr val="tx1"/>
                </a:solidFill>
                <a:latin typeface="+mn-lt"/>
                <a:ea typeface="+mj-ea"/>
                <a:cs typeface="+mj-cs"/>
              </a:rPr>
              <a:t>INTERNET GROWTH TRENDS</a:t>
            </a:r>
          </a:p>
        </p:txBody>
      </p:sp>
      <p:sp>
        <p:nvSpPr>
          <p:cNvPr id="14" name="Rectangle 3">
            <a:extLst>
              <a:ext uri="{FF2B5EF4-FFF2-40B4-BE49-F238E27FC236}">
                <a16:creationId xmlns:a16="http://schemas.microsoft.com/office/drawing/2014/main" xmlns="" id="{6EC8D0CD-62C7-4847-A096-0EBBAAC97AB9}"/>
              </a:ext>
            </a:extLst>
          </p:cNvPr>
          <p:cNvSpPr txBox="1">
            <a:spLocks noChangeArrowheads="1"/>
          </p:cNvSpPr>
          <p:nvPr/>
        </p:nvSpPr>
        <p:spPr>
          <a:xfrm>
            <a:off x="3296789" y="2991568"/>
            <a:ext cx="3900820" cy="3794022"/>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975" indent="-180975">
              <a:lnSpc>
                <a:spcPct val="110000"/>
              </a:lnSpc>
            </a:pPr>
            <a:r>
              <a:rPr lang="en-US" altLang="en-US" sz="1600" dirty="0">
                <a:solidFill>
                  <a:schemeClr val="bg1"/>
                </a:solidFill>
              </a:rPr>
              <a:t>1977: 111 hosts on Internet</a:t>
            </a:r>
          </a:p>
          <a:p>
            <a:pPr marL="180975" indent="-180975">
              <a:lnSpc>
                <a:spcPct val="110000"/>
              </a:lnSpc>
            </a:pPr>
            <a:r>
              <a:rPr lang="en-US" altLang="en-US" sz="1600" dirty="0">
                <a:solidFill>
                  <a:schemeClr val="bg1"/>
                </a:solidFill>
              </a:rPr>
              <a:t>1981: 213 hosts</a:t>
            </a:r>
          </a:p>
          <a:p>
            <a:pPr marL="180975" indent="-180975">
              <a:lnSpc>
                <a:spcPct val="110000"/>
              </a:lnSpc>
            </a:pPr>
            <a:r>
              <a:rPr lang="en-US" altLang="en-US" sz="1600" dirty="0">
                <a:solidFill>
                  <a:schemeClr val="bg1"/>
                </a:solidFill>
              </a:rPr>
              <a:t>1983: 562 hosts</a:t>
            </a:r>
          </a:p>
          <a:p>
            <a:pPr marL="180975" indent="-180975">
              <a:lnSpc>
                <a:spcPct val="110000"/>
              </a:lnSpc>
            </a:pPr>
            <a:r>
              <a:rPr lang="en-US" altLang="en-US" sz="1600" dirty="0">
                <a:solidFill>
                  <a:schemeClr val="bg1"/>
                </a:solidFill>
              </a:rPr>
              <a:t>1984: 1,000 hosts</a:t>
            </a:r>
          </a:p>
          <a:p>
            <a:pPr marL="180975" indent="-180975">
              <a:lnSpc>
                <a:spcPct val="110000"/>
              </a:lnSpc>
            </a:pPr>
            <a:r>
              <a:rPr lang="en-US" altLang="en-US" sz="1600" dirty="0">
                <a:solidFill>
                  <a:schemeClr val="bg1"/>
                </a:solidFill>
              </a:rPr>
              <a:t>1986: 5,000 hosts</a:t>
            </a:r>
          </a:p>
          <a:p>
            <a:pPr marL="180975" indent="-180975">
              <a:lnSpc>
                <a:spcPct val="110000"/>
              </a:lnSpc>
            </a:pPr>
            <a:r>
              <a:rPr lang="en-US" altLang="en-US" sz="1600" dirty="0">
                <a:solidFill>
                  <a:schemeClr val="bg1"/>
                </a:solidFill>
              </a:rPr>
              <a:t>1987: 10,000 hosts</a:t>
            </a:r>
          </a:p>
          <a:p>
            <a:pPr marL="180975" indent="-180975">
              <a:lnSpc>
                <a:spcPct val="110000"/>
              </a:lnSpc>
            </a:pPr>
            <a:r>
              <a:rPr lang="en-US" altLang="en-US" sz="1600" dirty="0">
                <a:solidFill>
                  <a:schemeClr val="bg1"/>
                </a:solidFill>
              </a:rPr>
              <a:t>1989: 100,000 hosts</a:t>
            </a:r>
          </a:p>
          <a:p>
            <a:pPr marL="180975" indent="-180975">
              <a:lnSpc>
                <a:spcPct val="110000"/>
              </a:lnSpc>
            </a:pPr>
            <a:r>
              <a:rPr lang="en-US" altLang="en-US" sz="1600" dirty="0">
                <a:solidFill>
                  <a:schemeClr val="bg1"/>
                </a:solidFill>
              </a:rPr>
              <a:t>1992: 1,000,000 hosts</a:t>
            </a:r>
          </a:p>
          <a:p>
            <a:pPr marL="180975" indent="-180975">
              <a:lnSpc>
                <a:spcPct val="110000"/>
              </a:lnSpc>
            </a:pPr>
            <a:r>
              <a:rPr lang="en-US" altLang="en-US" sz="1600" dirty="0">
                <a:solidFill>
                  <a:schemeClr val="bg1"/>
                </a:solidFill>
              </a:rPr>
              <a:t>2001: 150 – 175 million hosts</a:t>
            </a:r>
          </a:p>
          <a:p>
            <a:pPr marL="180975" indent="-180975">
              <a:lnSpc>
                <a:spcPct val="110000"/>
              </a:lnSpc>
            </a:pPr>
            <a:r>
              <a:rPr lang="en-US" altLang="en-US" sz="1600" dirty="0">
                <a:solidFill>
                  <a:schemeClr val="bg1"/>
                </a:solidFill>
              </a:rPr>
              <a:t>2002: over 200 million hosts</a:t>
            </a:r>
          </a:p>
          <a:p>
            <a:pPr marL="180975" indent="-180975">
              <a:lnSpc>
                <a:spcPct val="110000"/>
              </a:lnSpc>
            </a:pPr>
            <a:r>
              <a:rPr lang="en-US" altLang="en-US" sz="1600" dirty="0">
                <a:solidFill>
                  <a:schemeClr val="bg1"/>
                </a:solidFill>
              </a:rPr>
              <a:t>By 2010, about 80% of the planet will be on the Internet  </a:t>
            </a:r>
          </a:p>
        </p:txBody>
      </p:sp>
    </p:spTree>
    <p:extLst>
      <p:ext uri="{BB962C8B-B14F-4D97-AF65-F5344CB8AC3E}">
        <p14:creationId xmlns:p14="http://schemas.microsoft.com/office/powerpoint/2010/main" val="17532058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BCC55ACC-A2F6-403C-A3A4-D59B3734D4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a:extLst>
              <a:ext uri="{FF2B5EF4-FFF2-40B4-BE49-F238E27FC236}">
                <a16:creationId xmlns:a16="http://schemas.microsoft.com/office/drawing/2014/main" xmlns="" id="{C064B679-278F-4ECA-9FA4-0239D21A9726}"/>
              </a:ext>
            </a:extLst>
          </p:cNvPr>
          <p:cNvPicPr>
            <a:picLocks noGrp="1" noChangeAspect="1"/>
          </p:cNvPicPr>
          <p:nvPr>
            <p:ph idx="1"/>
          </p:nvPr>
        </p:nvPicPr>
        <p:blipFill rotWithShape="1">
          <a:blip r:embed="rId2"/>
          <a:srcRect l="3402" r="3252" b="1"/>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Rectangle 10">
            <a:extLst>
              <a:ext uri="{FF2B5EF4-FFF2-40B4-BE49-F238E27FC236}">
                <a16:creationId xmlns:a16="http://schemas.microsoft.com/office/drawing/2014/main" xmlns="" id="{A57174F8-29C9-48AC-9EAF-82C37DC2FC62}"/>
              </a:ext>
            </a:extLst>
          </p:cNvPr>
          <p:cNvSpPr/>
          <p:nvPr/>
        </p:nvSpPr>
        <p:spPr>
          <a:xfrm>
            <a:off x="136008" y="-118005"/>
            <a:ext cx="815074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dirty="0">
                <a:latin typeface="+mj-lt"/>
                <a:ea typeface="+mj-ea"/>
                <a:cs typeface="+mj-cs"/>
              </a:rPr>
              <a:t>WHEN IS INTERNATIONAL INTERNET DAY CELEBRATED</a:t>
            </a:r>
          </a:p>
        </p:txBody>
      </p:sp>
      <p:sp>
        <p:nvSpPr>
          <p:cNvPr id="12" name="TextBox 11">
            <a:extLst>
              <a:ext uri="{FF2B5EF4-FFF2-40B4-BE49-F238E27FC236}">
                <a16:creationId xmlns:a16="http://schemas.microsoft.com/office/drawing/2014/main" xmlns="" id="{570BF5E5-DFEF-4E96-9333-709B5841E3F1}"/>
              </a:ext>
            </a:extLst>
          </p:cNvPr>
          <p:cNvSpPr txBox="1"/>
          <p:nvPr/>
        </p:nvSpPr>
        <p:spPr>
          <a:xfrm>
            <a:off x="260139" y="4229099"/>
            <a:ext cx="5259714" cy="2086209"/>
          </a:xfrm>
          <a:prstGeom prst="rect">
            <a:avLst/>
          </a:prstGeom>
        </p:spPr>
        <p:txBody>
          <a:bodyPr vert="horz" lIns="91440" tIns="45720" rIns="91440" bIns="45720" rtlCol="0" anchor="t">
            <a:normAutofit/>
          </a:bodyPr>
          <a:lstStyle/>
          <a:p>
            <a:pPr>
              <a:lnSpc>
                <a:spcPct val="120000"/>
              </a:lnSpc>
              <a:spcAft>
                <a:spcPts val="600"/>
              </a:spcAft>
            </a:pPr>
            <a:r>
              <a:rPr lang="en-US" sz="2400" dirty="0">
                <a:latin typeface="arial" panose="020B0604020202020204" pitchFamily="34" charset="0"/>
              </a:rPr>
              <a:t>This was the event of the sending of the first message, first electronic message which was transferred from one computer to another in 1969.</a:t>
            </a:r>
          </a:p>
        </p:txBody>
      </p:sp>
      <p:sp>
        <p:nvSpPr>
          <p:cNvPr id="15" name="TextBox 14">
            <a:extLst>
              <a:ext uri="{FF2B5EF4-FFF2-40B4-BE49-F238E27FC236}">
                <a16:creationId xmlns:a16="http://schemas.microsoft.com/office/drawing/2014/main" xmlns="" id="{14EA2143-EE46-4581-A815-EF25E4E5BDAA}"/>
              </a:ext>
            </a:extLst>
          </p:cNvPr>
          <p:cNvSpPr txBox="1"/>
          <p:nvPr/>
        </p:nvSpPr>
        <p:spPr>
          <a:xfrm>
            <a:off x="346982" y="1203062"/>
            <a:ext cx="5423487" cy="3307829"/>
          </a:xfrm>
          <a:prstGeom prst="rect">
            <a:avLst/>
          </a:prstGeom>
          <a:noFill/>
        </p:spPr>
        <p:txBody>
          <a:bodyPr wrap="square">
            <a:spAutoFit/>
          </a:bodyPr>
          <a:lstStyle/>
          <a:p>
            <a:pPr>
              <a:lnSpc>
                <a:spcPct val="120000"/>
              </a:lnSpc>
              <a:spcAft>
                <a:spcPts val="600"/>
              </a:spcAft>
            </a:pPr>
            <a:r>
              <a:rPr lang="en-US" sz="2400" b="0" i="0" dirty="0">
                <a:effectLst/>
                <a:latin typeface="arial" panose="020B0604020202020204" pitchFamily="34" charset="0"/>
              </a:rPr>
              <a:t>Since the year 2005 the</a:t>
            </a:r>
            <a:r>
              <a:rPr lang="en-US" sz="2400" b="1" i="0" dirty="0">
                <a:effectLst/>
                <a:latin typeface="arial" panose="020B0604020202020204" pitchFamily="34" charset="0"/>
              </a:rPr>
              <a:t> International Internet Day </a:t>
            </a:r>
            <a:r>
              <a:rPr lang="en-US" sz="2400" i="0" dirty="0">
                <a:effectLst/>
                <a:latin typeface="arial" panose="020B0604020202020204" pitchFamily="34" charset="0"/>
              </a:rPr>
              <a:t>has been famously </a:t>
            </a:r>
          </a:p>
          <a:p>
            <a:pPr>
              <a:lnSpc>
                <a:spcPct val="120000"/>
              </a:lnSpc>
              <a:spcAft>
                <a:spcPts val="600"/>
              </a:spcAft>
            </a:pPr>
            <a:r>
              <a:rPr lang="en-US" sz="2400" i="0" dirty="0">
                <a:effectLst/>
                <a:latin typeface="arial" panose="020B0604020202020204" pitchFamily="34" charset="0"/>
              </a:rPr>
              <a:t>celebrated on 29</a:t>
            </a:r>
            <a:r>
              <a:rPr lang="en-US" sz="2400" i="0" baseline="30000" dirty="0">
                <a:effectLst/>
                <a:latin typeface="arial" panose="020B0604020202020204" pitchFamily="34" charset="0"/>
              </a:rPr>
              <a:t>th</a:t>
            </a:r>
            <a:r>
              <a:rPr lang="en-US" sz="2400" i="0" dirty="0">
                <a:effectLst/>
                <a:latin typeface="arial" panose="020B0604020202020204" pitchFamily="34" charset="0"/>
              </a:rPr>
              <a:t> October to commemorate a momentous day in the history of telecommunications and technology. </a:t>
            </a:r>
          </a:p>
          <a:p>
            <a:pPr>
              <a:lnSpc>
                <a:spcPct val="120000"/>
              </a:lnSpc>
              <a:spcAft>
                <a:spcPts val="600"/>
              </a:spcAft>
            </a:pPr>
            <a:endParaRPr lang="en-US" sz="2400" dirty="0">
              <a:latin typeface="arial" panose="020B0604020202020204" pitchFamily="34" charset="0"/>
            </a:endParaRPr>
          </a:p>
        </p:txBody>
      </p:sp>
    </p:spTree>
    <p:extLst>
      <p:ext uri="{BB962C8B-B14F-4D97-AF65-F5344CB8AC3E}">
        <p14:creationId xmlns:p14="http://schemas.microsoft.com/office/powerpoint/2010/main" val="1087652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7000">
              <a:srgbClr val="92D050"/>
            </a:gs>
            <a:gs pos="7000">
              <a:srgbClr val="92D050"/>
            </a:gs>
          </a:gsLst>
          <a:lin ang="5400000" scaled="1"/>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xmlns="" id="{BF9F828B-782F-4D8D-8E2D-DACB95660436}"/>
              </a:ext>
            </a:extLst>
          </p:cNvPr>
          <p:cNvSpPr/>
          <p:nvPr/>
        </p:nvSpPr>
        <p:spPr>
          <a:xfrm>
            <a:off x="45720" y="0"/>
            <a:ext cx="12192000" cy="685858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904300"/>
              <a:gd name="connsiteX1" fmla="*/ 12192000 w 12192000"/>
              <a:gd name="connsiteY1" fmla="*/ 0 h 6904300"/>
              <a:gd name="connsiteX2" fmla="*/ 12192000 w 12192000"/>
              <a:gd name="connsiteY2" fmla="*/ 6858000 h 6904300"/>
              <a:gd name="connsiteX3" fmla="*/ 2893671 w 12192000"/>
              <a:gd name="connsiteY3" fmla="*/ 6904300 h 6904300"/>
              <a:gd name="connsiteX4" fmla="*/ 0 w 12192000"/>
              <a:gd name="connsiteY4" fmla="*/ 0 h 690430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580">
                <a:moveTo>
                  <a:pt x="0" y="0"/>
                </a:moveTo>
                <a:lnTo>
                  <a:pt x="12192000" y="0"/>
                </a:lnTo>
                <a:lnTo>
                  <a:pt x="12192000" y="6858000"/>
                </a:lnTo>
                <a:cubicBezTo>
                  <a:pt x="9143357" y="6858193"/>
                  <a:pt x="6186154" y="6203067"/>
                  <a:pt x="3046071" y="6858580"/>
                </a:cubicBezTo>
                <a:cubicBezTo>
                  <a:pt x="5991828" y="3845111"/>
                  <a:pt x="1088020" y="2282142"/>
                  <a:pt x="0"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4" name="Rectangle 3">
            <a:extLst>
              <a:ext uri="{FF2B5EF4-FFF2-40B4-BE49-F238E27FC236}">
                <a16:creationId xmlns:a16="http://schemas.microsoft.com/office/drawing/2014/main" xmlns="" id="{7232AE3E-3574-46ED-BD7D-BD8F04D23A01}"/>
              </a:ext>
            </a:extLst>
          </p:cNvPr>
          <p:cNvSpPr>
            <a:spLocks noGrp="1" noChangeArrowheads="1"/>
          </p:cNvSpPr>
          <p:nvPr/>
        </p:nvSpPr>
        <p:spPr bwMode="auto">
          <a:xfrm>
            <a:off x="5224710" y="1470777"/>
            <a:ext cx="5049114" cy="76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85000"/>
              <a:buBlip>
                <a:blip r:embed="rId2"/>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2"/>
              </a:buClr>
              <a:buSzPct val="60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latin typeface="Comic Sans MS" panose="030F0702030302020204" pitchFamily="66" charset="0"/>
              </a:rPr>
              <a:t> The World Wide Web</a:t>
            </a:r>
          </a:p>
        </p:txBody>
      </p:sp>
      <p:pic>
        <p:nvPicPr>
          <p:cNvPr id="7" name="Picture 12" descr="Media Resources – World Wide Web Foundation">
            <a:extLst>
              <a:ext uri="{FF2B5EF4-FFF2-40B4-BE49-F238E27FC236}">
                <a16:creationId xmlns:a16="http://schemas.microsoft.com/office/drawing/2014/main" xmlns="" id="{637B564A-10CB-47B9-8E98-ECBDD09EE9F5}"/>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7483" y="4609042"/>
            <a:ext cx="6785334" cy="229005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xmlns="" id="{BE3BC515-569E-4493-9C2F-2BA862345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74" y="3399451"/>
            <a:ext cx="3193144" cy="31931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B9CF9919-D8E5-4FD6-A0DA-E17A465417AD}"/>
              </a:ext>
            </a:extLst>
          </p:cNvPr>
          <p:cNvSpPr txBox="1"/>
          <p:nvPr/>
        </p:nvSpPr>
        <p:spPr>
          <a:xfrm>
            <a:off x="3926066" y="2238809"/>
            <a:ext cx="8311653" cy="2248693"/>
          </a:xfrm>
          <a:prstGeom prst="rect">
            <a:avLst/>
          </a:prstGeom>
          <a:noFill/>
        </p:spPr>
        <p:txBody>
          <a:bodyPr wrap="square" rtlCol="0">
            <a:spAutoFit/>
          </a:bodyPr>
          <a:lstStyle/>
          <a:p>
            <a:pPr>
              <a:lnSpc>
                <a:spcPct val="150000"/>
              </a:lnSpc>
            </a:pPr>
            <a:r>
              <a:rPr lang="en-US" sz="2400" b="0" i="0" dirty="0">
                <a:effectLst/>
                <a:latin typeface="Arial" panose="020B0604020202020204" pitchFamily="34" charset="0"/>
              </a:rPr>
              <a:t>Commonly </a:t>
            </a:r>
            <a:r>
              <a:rPr lang="en-US" sz="2400" dirty="0">
                <a:latin typeface="Arial" panose="020B0604020202020204" pitchFamily="34" charset="0"/>
              </a:rPr>
              <a:t>k</a:t>
            </a:r>
            <a:r>
              <a:rPr lang="en-US" sz="2400" b="0" i="0" dirty="0">
                <a:effectLst/>
                <a:latin typeface="Arial" panose="020B0604020202020204" pitchFamily="34" charset="0"/>
              </a:rPr>
              <a:t>nown as </a:t>
            </a:r>
            <a:r>
              <a:rPr lang="en-US" sz="2400" b="1" i="0" dirty="0">
                <a:effectLst/>
                <a:latin typeface="Arial" panose="020B0604020202020204" pitchFamily="34" charset="0"/>
              </a:rPr>
              <a:t>the web, is</a:t>
            </a:r>
            <a:r>
              <a:rPr lang="en-US" sz="2400" b="0" i="0" dirty="0">
                <a:effectLst/>
                <a:latin typeface="Arial" panose="020B0604020202020204" pitchFamily="34" charset="0"/>
              </a:rPr>
              <a:t> an </a:t>
            </a:r>
            <a:r>
              <a:rPr lang="en-US" sz="2400" b="0" i="0" strike="noStrike" dirty="0">
                <a:effectLst/>
                <a:latin typeface="Arial" panose="020B0604020202020204" pitchFamily="34" charset="0"/>
              </a:rPr>
              <a:t>information system</a:t>
            </a:r>
            <a:r>
              <a:rPr lang="en-US" sz="2400" b="0" i="0" dirty="0">
                <a:effectLst/>
                <a:latin typeface="Arial" panose="020B0604020202020204" pitchFamily="34" charset="0"/>
              </a:rPr>
              <a:t> </a:t>
            </a:r>
          </a:p>
          <a:p>
            <a:pPr>
              <a:lnSpc>
                <a:spcPct val="150000"/>
              </a:lnSpc>
            </a:pPr>
            <a:r>
              <a:rPr lang="en-US" sz="2400" dirty="0">
                <a:latin typeface="Arial" panose="020B0604020202020204" pitchFamily="34" charset="0"/>
              </a:rPr>
              <a:t>w</a:t>
            </a:r>
            <a:r>
              <a:rPr lang="en-US" sz="2400" b="0" i="0" dirty="0">
                <a:effectLst/>
                <a:latin typeface="Arial" panose="020B0604020202020204" pitchFamily="34" charset="0"/>
              </a:rPr>
              <a:t>here </a:t>
            </a:r>
            <a:r>
              <a:rPr lang="en-US" sz="2400" dirty="0">
                <a:latin typeface="Arial" panose="020B0604020202020204" pitchFamily="34" charset="0"/>
              </a:rPr>
              <a:t>d</a:t>
            </a:r>
            <a:r>
              <a:rPr lang="en-US" sz="2400" b="0" i="0" dirty="0">
                <a:effectLst/>
                <a:latin typeface="Arial" panose="020B0604020202020204" pitchFamily="34" charset="0"/>
              </a:rPr>
              <a:t>ocuments </a:t>
            </a:r>
            <a:r>
              <a:rPr lang="en-US" sz="2400" dirty="0">
                <a:latin typeface="Arial" panose="020B0604020202020204" pitchFamily="34" charset="0"/>
              </a:rPr>
              <a:t>a</a:t>
            </a:r>
            <a:r>
              <a:rPr lang="en-US" sz="2400" b="0" i="0" dirty="0">
                <a:effectLst/>
                <a:latin typeface="Arial" panose="020B0604020202020204" pitchFamily="34" charset="0"/>
              </a:rPr>
              <a:t>nd other </a:t>
            </a:r>
            <a:r>
              <a:rPr lang="en-US" sz="2400" dirty="0">
                <a:latin typeface="Arial" panose="020B0604020202020204" pitchFamily="34" charset="0"/>
              </a:rPr>
              <a:t>w</a:t>
            </a:r>
            <a:r>
              <a:rPr lang="en-US" sz="2400" b="0" i="0" strike="noStrike" dirty="0">
                <a:effectLst/>
                <a:latin typeface="Arial" panose="020B0604020202020204" pitchFamily="34" charset="0"/>
              </a:rPr>
              <a:t>eb resources</a:t>
            </a:r>
            <a:r>
              <a:rPr lang="en-US" sz="2400" b="0" i="0" dirty="0">
                <a:effectLst/>
                <a:latin typeface="Arial" panose="020B0604020202020204" pitchFamily="34" charset="0"/>
              </a:rPr>
              <a:t> are identified by uniform resource locators which may be interlinked by </a:t>
            </a:r>
            <a:r>
              <a:rPr lang="en-US" sz="2400" b="0" i="0" u="none" strike="noStrike" dirty="0">
                <a:effectLst/>
                <a:latin typeface="Arial" panose="020B0604020202020204" pitchFamily="34" charset="0"/>
              </a:rPr>
              <a:t>hypertext and</a:t>
            </a:r>
            <a:r>
              <a:rPr lang="en-US" sz="2400" b="0" i="0" dirty="0">
                <a:effectLst/>
                <a:latin typeface="Arial" panose="020B0604020202020204" pitchFamily="34" charset="0"/>
              </a:rPr>
              <a:t> are accessible over the internet.</a:t>
            </a:r>
            <a:endParaRPr lang="en-US" sz="2400" dirty="0"/>
          </a:p>
        </p:txBody>
      </p:sp>
      <p:sp>
        <p:nvSpPr>
          <p:cNvPr id="5" name="Rectangle 4">
            <a:extLst>
              <a:ext uri="{FF2B5EF4-FFF2-40B4-BE49-F238E27FC236}">
                <a16:creationId xmlns:a16="http://schemas.microsoft.com/office/drawing/2014/main" xmlns="" id="{A325DF6F-25D5-4661-9B67-DF6D9CFFC9AF}"/>
              </a:ext>
            </a:extLst>
          </p:cNvPr>
          <p:cNvSpPr/>
          <p:nvPr/>
        </p:nvSpPr>
        <p:spPr>
          <a:xfrm>
            <a:off x="5239950" y="147338"/>
            <a:ext cx="3335437" cy="1323439"/>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WWW</a:t>
            </a:r>
          </a:p>
        </p:txBody>
      </p:sp>
    </p:spTree>
    <p:extLst>
      <p:ext uri="{BB962C8B-B14F-4D97-AF65-F5344CB8AC3E}">
        <p14:creationId xmlns:p14="http://schemas.microsoft.com/office/powerpoint/2010/main" val="291184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Rectangle 3">
            <a:extLst>
              <a:ext uri="{FF2B5EF4-FFF2-40B4-BE49-F238E27FC236}">
                <a16:creationId xmlns:a16="http://schemas.microsoft.com/office/drawing/2014/main" xmlns="" id="{79BA1A34-9E0C-4391-8DC1-1B9A6D549C9B}"/>
              </a:ext>
            </a:extLst>
          </p:cNvPr>
          <p:cNvSpPr/>
          <p:nvPr/>
        </p:nvSpPr>
        <p:spPr>
          <a:xfrm flipH="1">
            <a:off x="-72573" y="-3068"/>
            <a:ext cx="11213370" cy="685858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3264060 w 12192000"/>
              <a:gd name="connsiteY3" fmla="*/ 6846426 h 6858000"/>
              <a:gd name="connsiteX4" fmla="*/ 0 w 12192000"/>
              <a:gd name="connsiteY4" fmla="*/ 0 h 6858000"/>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858001"/>
              <a:gd name="connsiteX1" fmla="*/ 12192000 w 12192000"/>
              <a:gd name="connsiteY1" fmla="*/ 0 h 6858001"/>
              <a:gd name="connsiteX2" fmla="*/ 12192000 w 12192000"/>
              <a:gd name="connsiteY2" fmla="*/ 6858000 h 6858001"/>
              <a:gd name="connsiteX3" fmla="*/ 2349660 w 12192000"/>
              <a:gd name="connsiteY3" fmla="*/ 6858001 h 6858001"/>
              <a:gd name="connsiteX4" fmla="*/ 0 w 12192000"/>
              <a:gd name="connsiteY4" fmla="*/ 0 h 6858001"/>
              <a:gd name="connsiteX0" fmla="*/ 0 w 12192000"/>
              <a:gd name="connsiteY0" fmla="*/ 0 h 6904300"/>
              <a:gd name="connsiteX1" fmla="*/ 12192000 w 12192000"/>
              <a:gd name="connsiteY1" fmla="*/ 0 h 6904300"/>
              <a:gd name="connsiteX2" fmla="*/ 12192000 w 12192000"/>
              <a:gd name="connsiteY2" fmla="*/ 6858000 h 6904300"/>
              <a:gd name="connsiteX3" fmla="*/ 2893671 w 12192000"/>
              <a:gd name="connsiteY3" fmla="*/ 6904300 h 6904300"/>
              <a:gd name="connsiteX4" fmla="*/ 0 w 12192000"/>
              <a:gd name="connsiteY4" fmla="*/ 0 h 690430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 name="connsiteX0" fmla="*/ 0 w 12192000"/>
              <a:gd name="connsiteY0" fmla="*/ 0 h 6858580"/>
              <a:gd name="connsiteX1" fmla="*/ 12192000 w 12192000"/>
              <a:gd name="connsiteY1" fmla="*/ 0 h 6858580"/>
              <a:gd name="connsiteX2" fmla="*/ 12192000 w 12192000"/>
              <a:gd name="connsiteY2" fmla="*/ 6858000 h 6858580"/>
              <a:gd name="connsiteX3" fmla="*/ 3046071 w 12192000"/>
              <a:gd name="connsiteY3" fmla="*/ 6858580 h 6858580"/>
              <a:gd name="connsiteX4" fmla="*/ 0 w 12192000"/>
              <a:gd name="connsiteY4" fmla="*/ 0 h 685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580">
                <a:moveTo>
                  <a:pt x="0" y="0"/>
                </a:moveTo>
                <a:lnTo>
                  <a:pt x="12192000" y="0"/>
                </a:lnTo>
                <a:lnTo>
                  <a:pt x="12192000" y="6858000"/>
                </a:lnTo>
                <a:cubicBezTo>
                  <a:pt x="9143357" y="6858193"/>
                  <a:pt x="6186154" y="6203067"/>
                  <a:pt x="3046071" y="6858580"/>
                </a:cubicBezTo>
                <a:cubicBezTo>
                  <a:pt x="5991828" y="3845111"/>
                  <a:pt x="1088020" y="2282142"/>
                  <a:pt x="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2D050"/>
              </a:solidFill>
            </a:endParaRPr>
          </a:p>
        </p:txBody>
      </p:sp>
      <p:sp>
        <p:nvSpPr>
          <p:cNvPr id="2" name="Title 1">
            <a:extLst>
              <a:ext uri="{FF2B5EF4-FFF2-40B4-BE49-F238E27FC236}">
                <a16:creationId xmlns:a16="http://schemas.microsoft.com/office/drawing/2014/main" xmlns="" id="{5A69AA76-3294-4941-8DA8-A9921DD43125}"/>
              </a:ext>
            </a:extLst>
          </p:cNvPr>
          <p:cNvSpPr>
            <a:spLocks noGrp="1"/>
          </p:cNvSpPr>
          <p:nvPr>
            <p:ph type="title"/>
          </p:nvPr>
        </p:nvSpPr>
        <p:spPr>
          <a:xfrm>
            <a:off x="1051202" y="132461"/>
            <a:ext cx="6380111" cy="1113240"/>
          </a:xfrm>
        </p:spPr>
        <p:txBody>
          <a:bodyPr>
            <a:noAutofit/>
          </a:bodyPr>
          <a:lstStyle/>
          <a:p>
            <a:r>
              <a:rPr lang="en-US" sz="4300" b="1" dirty="0">
                <a:solidFill>
                  <a:schemeClr val="bg1"/>
                </a:solidFill>
                <a:latin typeface="Arial Black" panose="020B0A04020102020204" pitchFamily="34" charset="0"/>
              </a:rPr>
              <a:t>USES OF INTERNET</a:t>
            </a:r>
          </a:p>
        </p:txBody>
      </p:sp>
      <p:pic>
        <p:nvPicPr>
          <p:cNvPr id="6146" name="Picture 2" descr="Exhibit">
            <a:extLst>
              <a:ext uri="{FF2B5EF4-FFF2-40B4-BE49-F238E27FC236}">
                <a16:creationId xmlns:a16="http://schemas.microsoft.com/office/drawing/2014/main" xmlns="" id="{BF134BA2-3F6E-4585-A61A-B5915D38BA15}"/>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47578" y="2789617"/>
            <a:ext cx="3662697" cy="127627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his nifty Gmail feature lets you send 'secret' emails: How to get started  - All you need to know - The Financial Express">
            <a:extLst>
              <a:ext uri="{FF2B5EF4-FFF2-40B4-BE49-F238E27FC236}">
                <a16:creationId xmlns:a16="http://schemas.microsoft.com/office/drawing/2014/main" xmlns="" id="{B85E876F-9454-49E5-AAE2-59B07735146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443" t="18266" r="23057" b="20241"/>
          <a:stretch/>
        </p:blipFill>
        <p:spPr bwMode="auto">
          <a:xfrm>
            <a:off x="10405207" y="4423180"/>
            <a:ext cx="1344839" cy="10116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xmlns="" id="{669AA606-4174-4199-88B9-79C5795310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3699" y="4209307"/>
            <a:ext cx="1529789" cy="1756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logo - Wikipedia">
            <a:extLst>
              <a:ext uri="{FF2B5EF4-FFF2-40B4-BE49-F238E27FC236}">
                <a16:creationId xmlns:a16="http://schemas.microsoft.com/office/drawing/2014/main" xmlns="" id="{822EA4C9-3265-4243-B36E-38B31AEB7F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7347" y="1674110"/>
            <a:ext cx="2000558" cy="674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ᐈ News logo: 20+ examples of emblems, design tips | Logaster">
            <a:extLst>
              <a:ext uri="{FF2B5EF4-FFF2-40B4-BE49-F238E27FC236}">
                <a16:creationId xmlns:a16="http://schemas.microsoft.com/office/drawing/2014/main" xmlns="" id="{CC36BA77-FD5B-4882-8F71-9F533A9323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1953" y="5724879"/>
            <a:ext cx="1831346" cy="1046483"/>
          </a:xfrm>
          <a:prstGeom prst="rect">
            <a:avLst/>
          </a:prstGeom>
          <a:noFill/>
          <a:extLst>
            <a:ext uri="{909E8E84-426E-40DD-AFC4-6F175D3DCCD1}">
              <a14:hiddenFill xmlns:a14="http://schemas.microsoft.com/office/drawing/2010/main">
                <a:solidFill>
                  <a:srgbClr val="FFFFFF"/>
                </a:solidFill>
              </a14:hiddenFill>
            </a:ext>
          </a:extLst>
        </p:spPr>
      </p:pic>
      <p:sp>
        <p:nvSpPr>
          <p:cNvPr id="79" name="AutoShape 4" descr="How to Send an Email Using Gmail: 15 Steps (with Pictures)">
            <a:extLst>
              <a:ext uri="{FF2B5EF4-FFF2-40B4-BE49-F238E27FC236}">
                <a16:creationId xmlns:a16="http://schemas.microsoft.com/office/drawing/2014/main" xmlns="" id="{84B00675-2545-4843-BD75-C97BB8940035}"/>
              </a:ext>
            </a:extLst>
          </p:cNvPr>
          <p:cNvSpPr>
            <a:spLocks noChangeAspect="1" noChangeArrowheads="1"/>
          </p:cNvSpPr>
          <p:nvPr/>
        </p:nvSpPr>
        <p:spPr bwMode="auto">
          <a:xfrm>
            <a:off x="3038499" y="57819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80">
            <a:extLst>
              <a:ext uri="{FF2B5EF4-FFF2-40B4-BE49-F238E27FC236}">
                <a16:creationId xmlns:a16="http://schemas.microsoft.com/office/drawing/2014/main" xmlns="" id="{D3118945-A61A-4C0B-9C1B-2FEE3004654B}"/>
              </a:ext>
            </a:extLst>
          </p:cNvPr>
          <p:cNvSpPr/>
          <p:nvPr/>
        </p:nvSpPr>
        <p:spPr>
          <a:xfrm>
            <a:off x="610165" y="1391018"/>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3" name="Rectangle 82" descr="Email">
            <a:extLst>
              <a:ext uri="{FF2B5EF4-FFF2-40B4-BE49-F238E27FC236}">
                <a16:creationId xmlns:a16="http://schemas.microsoft.com/office/drawing/2014/main" xmlns="" id="{B0F08985-D7EB-4761-9146-21825F11DD1F}"/>
              </a:ext>
            </a:extLst>
          </p:cNvPr>
          <p:cNvSpPr/>
          <p:nvPr/>
        </p:nvSpPr>
        <p:spPr>
          <a:xfrm>
            <a:off x="765640" y="1546492"/>
            <a:ext cx="429405" cy="429405"/>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5" name="Freeform: Shape 84">
            <a:extLst>
              <a:ext uri="{FF2B5EF4-FFF2-40B4-BE49-F238E27FC236}">
                <a16:creationId xmlns:a16="http://schemas.microsoft.com/office/drawing/2014/main" xmlns="" id="{19F63DE9-5C47-458C-9B4A-873AE0242BEA}"/>
              </a:ext>
            </a:extLst>
          </p:cNvPr>
          <p:cNvSpPr/>
          <p:nvPr/>
        </p:nvSpPr>
        <p:spPr>
          <a:xfrm>
            <a:off x="1509168" y="1391018"/>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E-mail</a:t>
            </a:r>
          </a:p>
        </p:txBody>
      </p:sp>
      <p:sp>
        <p:nvSpPr>
          <p:cNvPr id="87" name="Oval 86">
            <a:extLst>
              <a:ext uri="{FF2B5EF4-FFF2-40B4-BE49-F238E27FC236}">
                <a16:creationId xmlns:a16="http://schemas.microsoft.com/office/drawing/2014/main" xmlns="" id="{ADB749F6-02BF-47EA-A53D-872AFE6C4406}"/>
              </a:ext>
            </a:extLst>
          </p:cNvPr>
          <p:cNvSpPr/>
          <p:nvPr/>
        </p:nvSpPr>
        <p:spPr>
          <a:xfrm>
            <a:off x="3558365" y="1391018"/>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9" name="Rectangle 88" descr="Research">
            <a:extLst>
              <a:ext uri="{FF2B5EF4-FFF2-40B4-BE49-F238E27FC236}">
                <a16:creationId xmlns:a16="http://schemas.microsoft.com/office/drawing/2014/main" xmlns="" id="{F9BF2C05-0A85-4309-A866-21B84E07412F}"/>
              </a:ext>
            </a:extLst>
          </p:cNvPr>
          <p:cNvSpPr/>
          <p:nvPr/>
        </p:nvSpPr>
        <p:spPr>
          <a:xfrm>
            <a:off x="3713839" y="1546492"/>
            <a:ext cx="429405" cy="429405"/>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1" name="Freeform: Shape 90">
            <a:extLst>
              <a:ext uri="{FF2B5EF4-FFF2-40B4-BE49-F238E27FC236}">
                <a16:creationId xmlns:a16="http://schemas.microsoft.com/office/drawing/2014/main" xmlns="" id="{3ABD37A7-0959-4872-9E71-C2B3714526FA}"/>
              </a:ext>
            </a:extLst>
          </p:cNvPr>
          <p:cNvSpPr/>
          <p:nvPr/>
        </p:nvSpPr>
        <p:spPr>
          <a:xfrm>
            <a:off x="4457367" y="1391018"/>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Research</a:t>
            </a:r>
          </a:p>
        </p:txBody>
      </p:sp>
      <p:sp>
        <p:nvSpPr>
          <p:cNvPr id="93" name="Oval 92">
            <a:extLst>
              <a:ext uri="{FF2B5EF4-FFF2-40B4-BE49-F238E27FC236}">
                <a16:creationId xmlns:a16="http://schemas.microsoft.com/office/drawing/2014/main" xmlns="" id="{80993107-7B9D-4BFF-ACE0-A422FB8618A1}"/>
              </a:ext>
            </a:extLst>
          </p:cNvPr>
          <p:cNvSpPr/>
          <p:nvPr/>
        </p:nvSpPr>
        <p:spPr>
          <a:xfrm>
            <a:off x="685800" y="5270973"/>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5" name="Rectangle 94" descr="Shopping cart">
            <a:extLst>
              <a:ext uri="{FF2B5EF4-FFF2-40B4-BE49-F238E27FC236}">
                <a16:creationId xmlns:a16="http://schemas.microsoft.com/office/drawing/2014/main" xmlns="" id="{5FAE59AE-BB8E-413C-BA3A-3993FBBBE540}"/>
              </a:ext>
            </a:extLst>
          </p:cNvPr>
          <p:cNvSpPr/>
          <p:nvPr/>
        </p:nvSpPr>
        <p:spPr>
          <a:xfrm>
            <a:off x="841274" y="5426447"/>
            <a:ext cx="429405" cy="429405"/>
          </a:xfrm>
          <a:prstGeom prst="rect">
            <a:avLst/>
          </a:prstGeom>
          <a: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7" name="Freeform: Shape 96">
            <a:extLst>
              <a:ext uri="{FF2B5EF4-FFF2-40B4-BE49-F238E27FC236}">
                <a16:creationId xmlns:a16="http://schemas.microsoft.com/office/drawing/2014/main" xmlns="" id="{B2DF6D17-C079-48B5-9CD7-93E64A1FA212}"/>
              </a:ext>
            </a:extLst>
          </p:cNvPr>
          <p:cNvSpPr/>
          <p:nvPr/>
        </p:nvSpPr>
        <p:spPr>
          <a:xfrm>
            <a:off x="1584802" y="5270973"/>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Shopping</a:t>
            </a:r>
          </a:p>
        </p:txBody>
      </p:sp>
      <p:sp>
        <p:nvSpPr>
          <p:cNvPr id="99" name="Oval 98">
            <a:extLst>
              <a:ext uri="{FF2B5EF4-FFF2-40B4-BE49-F238E27FC236}">
                <a16:creationId xmlns:a16="http://schemas.microsoft.com/office/drawing/2014/main" xmlns="" id="{36175FE6-1ECC-4169-B82E-022F9A7510EA}"/>
              </a:ext>
            </a:extLst>
          </p:cNvPr>
          <p:cNvSpPr/>
          <p:nvPr/>
        </p:nvSpPr>
        <p:spPr>
          <a:xfrm>
            <a:off x="610165" y="2733464"/>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1" name="Rectangle 100" descr="Newspaper">
            <a:extLst>
              <a:ext uri="{FF2B5EF4-FFF2-40B4-BE49-F238E27FC236}">
                <a16:creationId xmlns:a16="http://schemas.microsoft.com/office/drawing/2014/main" xmlns="" id="{E9CB25BB-2F35-4595-8ED4-2C1CA3DD4867}"/>
              </a:ext>
            </a:extLst>
          </p:cNvPr>
          <p:cNvSpPr/>
          <p:nvPr/>
        </p:nvSpPr>
        <p:spPr>
          <a:xfrm>
            <a:off x="765640" y="2888939"/>
            <a:ext cx="429405" cy="429405"/>
          </a:xfrm>
          <a:prstGeom prst="rect">
            <a:avLst/>
          </a:prstGeom>
          <a: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3" name="Freeform: Shape 102">
            <a:extLst>
              <a:ext uri="{FF2B5EF4-FFF2-40B4-BE49-F238E27FC236}">
                <a16:creationId xmlns:a16="http://schemas.microsoft.com/office/drawing/2014/main" xmlns="" id="{CB1CED8B-22E4-4438-83BD-DC63C606A640}"/>
              </a:ext>
            </a:extLst>
          </p:cNvPr>
          <p:cNvSpPr/>
          <p:nvPr/>
        </p:nvSpPr>
        <p:spPr>
          <a:xfrm>
            <a:off x="1509168" y="2733464"/>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News</a:t>
            </a:r>
          </a:p>
        </p:txBody>
      </p:sp>
      <p:sp>
        <p:nvSpPr>
          <p:cNvPr id="105" name="Oval 104">
            <a:extLst>
              <a:ext uri="{FF2B5EF4-FFF2-40B4-BE49-F238E27FC236}">
                <a16:creationId xmlns:a16="http://schemas.microsoft.com/office/drawing/2014/main" xmlns="" id="{2E210EA6-E1E1-4AB3-A691-81551467C93A}"/>
              </a:ext>
            </a:extLst>
          </p:cNvPr>
          <p:cNvSpPr/>
          <p:nvPr/>
        </p:nvSpPr>
        <p:spPr>
          <a:xfrm>
            <a:off x="3558365" y="2733464"/>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7" name="Rectangle 106" descr="Detective">
            <a:extLst>
              <a:ext uri="{FF2B5EF4-FFF2-40B4-BE49-F238E27FC236}">
                <a16:creationId xmlns:a16="http://schemas.microsoft.com/office/drawing/2014/main" xmlns="" id="{72CEFEA6-7FD7-47DF-861E-1B8BB7403432}"/>
              </a:ext>
            </a:extLst>
          </p:cNvPr>
          <p:cNvSpPr/>
          <p:nvPr/>
        </p:nvSpPr>
        <p:spPr>
          <a:xfrm>
            <a:off x="3713839" y="2888939"/>
            <a:ext cx="429405" cy="429405"/>
          </a:xfrm>
          <a:prstGeom prst="rect">
            <a:avLst/>
          </a:prstGeom>
          <a: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9" name="Freeform: Shape 108">
            <a:extLst>
              <a:ext uri="{FF2B5EF4-FFF2-40B4-BE49-F238E27FC236}">
                <a16:creationId xmlns:a16="http://schemas.microsoft.com/office/drawing/2014/main" xmlns="" id="{90F81040-DE24-4E08-B780-158845F912C8}"/>
              </a:ext>
            </a:extLst>
          </p:cNvPr>
          <p:cNvSpPr/>
          <p:nvPr/>
        </p:nvSpPr>
        <p:spPr>
          <a:xfrm>
            <a:off x="4457367" y="2733464"/>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Searching Data/Information</a:t>
            </a:r>
          </a:p>
        </p:txBody>
      </p:sp>
      <p:sp>
        <p:nvSpPr>
          <p:cNvPr id="111" name="Oval 110">
            <a:extLst>
              <a:ext uri="{FF2B5EF4-FFF2-40B4-BE49-F238E27FC236}">
                <a16:creationId xmlns:a16="http://schemas.microsoft.com/office/drawing/2014/main" xmlns="" id="{8A107C3B-FCED-41C8-820C-A7A4F2B8DDAD}"/>
              </a:ext>
            </a:extLst>
          </p:cNvPr>
          <p:cNvSpPr/>
          <p:nvPr/>
        </p:nvSpPr>
        <p:spPr>
          <a:xfrm>
            <a:off x="3601463" y="5151690"/>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3" name="Rectangle 112" descr="Books">
            <a:extLst>
              <a:ext uri="{FF2B5EF4-FFF2-40B4-BE49-F238E27FC236}">
                <a16:creationId xmlns:a16="http://schemas.microsoft.com/office/drawing/2014/main" xmlns="" id="{F72D50D6-D9D7-4097-8C1E-76605C34CA62}"/>
              </a:ext>
            </a:extLst>
          </p:cNvPr>
          <p:cNvSpPr/>
          <p:nvPr/>
        </p:nvSpPr>
        <p:spPr>
          <a:xfrm>
            <a:off x="3756937" y="5307165"/>
            <a:ext cx="429405" cy="429405"/>
          </a:xfrm>
          <a:prstGeom prst="rect">
            <a:avLst/>
          </a:prstGeom>
          <a: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5" name="Freeform: Shape 114">
            <a:extLst>
              <a:ext uri="{FF2B5EF4-FFF2-40B4-BE49-F238E27FC236}">
                <a16:creationId xmlns:a16="http://schemas.microsoft.com/office/drawing/2014/main" xmlns="" id="{B4D4F339-82C2-4B6D-916B-8AF875D90458}"/>
              </a:ext>
            </a:extLst>
          </p:cNvPr>
          <p:cNvSpPr/>
          <p:nvPr/>
        </p:nvSpPr>
        <p:spPr>
          <a:xfrm>
            <a:off x="4500465" y="5151690"/>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Studying Data/Information</a:t>
            </a:r>
          </a:p>
        </p:txBody>
      </p:sp>
      <p:sp>
        <p:nvSpPr>
          <p:cNvPr id="117" name="Oval 116">
            <a:extLst>
              <a:ext uri="{FF2B5EF4-FFF2-40B4-BE49-F238E27FC236}">
                <a16:creationId xmlns:a16="http://schemas.microsoft.com/office/drawing/2014/main" xmlns="" id="{28362113-47BB-4688-9292-05AFB817CD6E}"/>
              </a:ext>
            </a:extLst>
          </p:cNvPr>
          <p:cNvSpPr/>
          <p:nvPr/>
        </p:nvSpPr>
        <p:spPr>
          <a:xfrm>
            <a:off x="610165" y="4075910"/>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9" name="Rectangle 118" descr="Game controller">
            <a:extLst>
              <a:ext uri="{FF2B5EF4-FFF2-40B4-BE49-F238E27FC236}">
                <a16:creationId xmlns:a16="http://schemas.microsoft.com/office/drawing/2014/main" xmlns="" id="{E6551235-E2E7-4516-A2A1-1FE90A7DD215}"/>
              </a:ext>
            </a:extLst>
          </p:cNvPr>
          <p:cNvSpPr/>
          <p:nvPr/>
        </p:nvSpPr>
        <p:spPr>
          <a:xfrm>
            <a:off x="765640" y="4231385"/>
            <a:ext cx="429405" cy="429405"/>
          </a:xfrm>
          <a:prstGeom prst="rect">
            <a:avLst/>
          </a:prstGeom>
          <a: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1" name="Freeform: Shape 120">
            <a:extLst>
              <a:ext uri="{FF2B5EF4-FFF2-40B4-BE49-F238E27FC236}">
                <a16:creationId xmlns:a16="http://schemas.microsoft.com/office/drawing/2014/main" xmlns="" id="{835EC270-6712-40A8-8A99-BD3525B64603}"/>
              </a:ext>
            </a:extLst>
          </p:cNvPr>
          <p:cNvSpPr/>
          <p:nvPr/>
        </p:nvSpPr>
        <p:spPr>
          <a:xfrm>
            <a:off x="1509168" y="4075910"/>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Games</a:t>
            </a:r>
          </a:p>
        </p:txBody>
      </p:sp>
      <p:sp>
        <p:nvSpPr>
          <p:cNvPr id="123" name="Oval 122">
            <a:extLst>
              <a:ext uri="{FF2B5EF4-FFF2-40B4-BE49-F238E27FC236}">
                <a16:creationId xmlns:a16="http://schemas.microsoft.com/office/drawing/2014/main" xmlns="" id="{DE4BE844-83DD-4052-9674-D61505D3159B}"/>
              </a:ext>
            </a:extLst>
          </p:cNvPr>
          <p:cNvSpPr/>
          <p:nvPr/>
        </p:nvSpPr>
        <p:spPr>
          <a:xfrm>
            <a:off x="3558365" y="4075910"/>
            <a:ext cx="740354" cy="740354"/>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5" name="Rectangle 124" descr="Open Book">
            <a:extLst>
              <a:ext uri="{FF2B5EF4-FFF2-40B4-BE49-F238E27FC236}">
                <a16:creationId xmlns:a16="http://schemas.microsoft.com/office/drawing/2014/main" xmlns="" id="{EEFCD332-04D5-41C8-BA1C-8273ED395D6C}"/>
              </a:ext>
            </a:extLst>
          </p:cNvPr>
          <p:cNvSpPr/>
          <p:nvPr/>
        </p:nvSpPr>
        <p:spPr>
          <a:xfrm>
            <a:off x="3713839" y="4231385"/>
            <a:ext cx="429405" cy="429405"/>
          </a:xfrm>
          <a:prstGeom prst="rect">
            <a:avLst/>
          </a:prstGeom>
          <a:blipFill>
            <a:blip r:embed="rId21" cstate="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7" name="Freeform: Shape 126">
            <a:extLst>
              <a:ext uri="{FF2B5EF4-FFF2-40B4-BE49-F238E27FC236}">
                <a16:creationId xmlns:a16="http://schemas.microsoft.com/office/drawing/2014/main" xmlns="" id="{4A0D3286-B0C6-43D7-A75A-0B6DC10CD3EB}"/>
              </a:ext>
            </a:extLst>
          </p:cNvPr>
          <p:cNvSpPr/>
          <p:nvPr/>
        </p:nvSpPr>
        <p:spPr>
          <a:xfrm>
            <a:off x="4457367" y="4075910"/>
            <a:ext cx="1745122" cy="740354"/>
          </a:xfrm>
          <a:custGeom>
            <a:avLst/>
            <a:gdLst>
              <a:gd name="connsiteX0" fmla="*/ 0 w 1745122"/>
              <a:gd name="connsiteY0" fmla="*/ 0 h 740354"/>
              <a:gd name="connsiteX1" fmla="*/ 1745122 w 1745122"/>
              <a:gd name="connsiteY1" fmla="*/ 0 h 740354"/>
              <a:gd name="connsiteX2" fmla="*/ 1745122 w 1745122"/>
              <a:gd name="connsiteY2" fmla="*/ 740354 h 740354"/>
              <a:gd name="connsiteX3" fmla="*/ 0 w 1745122"/>
              <a:gd name="connsiteY3" fmla="*/ 740354 h 740354"/>
              <a:gd name="connsiteX4" fmla="*/ 0 w 1745122"/>
              <a:gd name="connsiteY4" fmla="*/ 0 h 74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122" h="740354">
                <a:moveTo>
                  <a:pt x="0" y="0"/>
                </a:moveTo>
                <a:lnTo>
                  <a:pt x="1745122" y="0"/>
                </a:lnTo>
                <a:lnTo>
                  <a:pt x="1745122" y="740354"/>
                </a:lnTo>
                <a:lnTo>
                  <a:pt x="0" y="7403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Reading stories</a:t>
            </a:r>
          </a:p>
        </p:txBody>
      </p:sp>
    </p:spTree>
    <p:extLst>
      <p:ext uri="{BB962C8B-B14F-4D97-AF65-F5344CB8AC3E}">
        <p14:creationId xmlns:p14="http://schemas.microsoft.com/office/powerpoint/2010/main" val="243396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583D0-B9DA-41AD-A6C4-0710937503C6}"/>
              </a:ext>
            </a:extLst>
          </p:cNvPr>
          <p:cNvSpPr>
            <a:spLocks noGrp="1"/>
          </p:cNvSpPr>
          <p:nvPr>
            <p:ph type="title"/>
          </p:nvPr>
        </p:nvSpPr>
        <p:spPr>
          <a:xfrm>
            <a:off x="0" y="0"/>
            <a:ext cx="6019218" cy="1325563"/>
          </a:xfrm>
        </p:spPr>
        <p:txBody>
          <a:bodyPr>
            <a:normAutofit/>
          </a:bodyPr>
          <a:lstStyle/>
          <a:p>
            <a:pPr>
              <a:spcBef>
                <a:spcPct val="0"/>
              </a:spcBef>
            </a:pPr>
            <a:r>
              <a:rPr lang="en-US" sz="2800" b="1" dirty="0">
                <a:latin typeface="Arial Black" panose="020B0A04020102020204" pitchFamily="34" charset="0"/>
                <a:ea typeface="+mj-ea"/>
                <a:cs typeface="+mj-cs"/>
              </a:rPr>
              <a:t>Rules to be maintained during surfing on the internet</a:t>
            </a:r>
          </a:p>
        </p:txBody>
      </p:sp>
      <p:sp>
        <p:nvSpPr>
          <p:cNvPr id="3" name="Content Placeholder 2">
            <a:extLst>
              <a:ext uri="{FF2B5EF4-FFF2-40B4-BE49-F238E27FC236}">
                <a16:creationId xmlns:a16="http://schemas.microsoft.com/office/drawing/2014/main" xmlns="" id="{E9E2BDFE-9AA9-45A1-A843-D76AD5489831}"/>
              </a:ext>
            </a:extLst>
          </p:cNvPr>
          <p:cNvSpPr>
            <a:spLocks noGrp="1"/>
          </p:cNvSpPr>
          <p:nvPr>
            <p:ph idx="1"/>
          </p:nvPr>
        </p:nvSpPr>
        <p:spPr>
          <a:xfrm>
            <a:off x="209967" y="1519432"/>
            <a:ext cx="5809251" cy="5167118"/>
          </a:xfrm>
        </p:spPr>
        <p:txBody>
          <a:bodyPr anchor="t">
            <a:normAutofit/>
          </a:bodyPr>
          <a:lstStyle/>
          <a:p>
            <a:r>
              <a:rPr lang="en-US" sz="1800" dirty="0">
                <a:latin typeface="arial" panose="020B0604020202020204" pitchFamily="34" charset="0"/>
              </a:rPr>
              <a:t>Keep Personal Information Professional and Limited. </a:t>
            </a:r>
          </a:p>
          <a:p>
            <a:r>
              <a:rPr lang="en-US" sz="1800" dirty="0">
                <a:latin typeface="arial" panose="020B0604020202020204" pitchFamily="34" charset="0"/>
              </a:rPr>
              <a:t>Keep Your Privacy Settings On. </a:t>
            </a:r>
          </a:p>
          <a:p>
            <a:r>
              <a:rPr lang="en-US" sz="1800" dirty="0">
                <a:latin typeface="arial" panose="020B0604020202020204" pitchFamily="34" charset="0"/>
              </a:rPr>
              <a:t>Practice Safe Browsing. </a:t>
            </a:r>
          </a:p>
          <a:p>
            <a:r>
              <a:rPr lang="en-US" sz="1800" dirty="0">
                <a:latin typeface="arial" panose="020B0604020202020204" pitchFamily="34" charset="0"/>
              </a:rPr>
              <a:t> Make Sure Your Internet Connection is Secure. </a:t>
            </a:r>
          </a:p>
          <a:p>
            <a:r>
              <a:rPr lang="en-US" sz="1800" dirty="0">
                <a:latin typeface="arial" panose="020B0604020202020204" pitchFamily="34" charset="0"/>
              </a:rPr>
              <a:t>Be Careful What You Download. </a:t>
            </a:r>
          </a:p>
          <a:p>
            <a:r>
              <a:rPr lang="en-US" sz="1800" dirty="0">
                <a:latin typeface="arial" panose="020B0604020202020204" pitchFamily="34" charset="0"/>
              </a:rPr>
              <a:t>Choose Strong Passwords.</a:t>
            </a:r>
          </a:p>
          <a:p>
            <a:r>
              <a:rPr lang="en-US" sz="1800" dirty="0">
                <a:latin typeface="arial" panose="020B0604020202020204" pitchFamily="34" charset="0"/>
              </a:rPr>
              <a:t>Be Careful Who You Meet Online.</a:t>
            </a:r>
          </a:p>
          <a:p>
            <a:r>
              <a:rPr lang="en-US" sz="1800" b="1" dirty="0">
                <a:latin typeface="MuseoSans"/>
              </a:rPr>
              <a:t> </a:t>
            </a:r>
            <a:r>
              <a:rPr lang="en-US" sz="1800" dirty="0">
                <a:latin typeface="arial" panose="020B0604020202020204" pitchFamily="34" charset="0"/>
              </a:rPr>
              <a:t>Keep Your Antivirus Program Up To Date.</a:t>
            </a:r>
          </a:p>
          <a:p>
            <a:r>
              <a:rPr lang="en-US" sz="1800" dirty="0">
                <a:latin typeface="arial" panose="020B0604020202020204" pitchFamily="34" charset="0"/>
              </a:rPr>
              <a:t>Enable “do not track” in your browser.</a:t>
            </a:r>
          </a:p>
          <a:p>
            <a:r>
              <a:rPr lang="en-US" sz="1800" dirty="0">
                <a:latin typeface="arial" panose="020B0604020202020204" pitchFamily="34" charset="0"/>
              </a:rPr>
              <a:t>Clear your </a:t>
            </a:r>
            <a:r>
              <a:rPr lang="en-US" sz="1800" b="1" dirty="0">
                <a:latin typeface="arial" panose="020B0604020202020204" pitchFamily="34" charset="0"/>
              </a:rPr>
              <a:t>web</a:t>
            </a:r>
            <a:r>
              <a:rPr lang="en-US" sz="1800" dirty="0">
                <a:latin typeface="arial" panose="020B0604020202020204" pitchFamily="34" charset="0"/>
              </a:rPr>
              <a:t> browser cache and cookies. </a:t>
            </a:r>
          </a:p>
          <a:p>
            <a:r>
              <a:rPr lang="en-US" sz="1800" dirty="0">
                <a:latin typeface="arial" panose="020B0604020202020204" pitchFamily="34" charset="0"/>
              </a:rPr>
              <a:t>Turn on private </a:t>
            </a:r>
            <a:r>
              <a:rPr lang="en-US" sz="1800" b="1" dirty="0">
                <a:latin typeface="arial" panose="020B0604020202020204" pitchFamily="34" charset="0"/>
              </a:rPr>
              <a:t>browsing</a:t>
            </a:r>
            <a:r>
              <a:rPr lang="en-US" sz="1800" dirty="0">
                <a:latin typeface="arial" panose="020B0604020202020204" pitchFamily="34" charset="0"/>
              </a:rPr>
              <a:t>. </a:t>
            </a:r>
          </a:p>
          <a:p>
            <a:r>
              <a:rPr lang="en-US" sz="1800" dirty="0">
                <a:latin typeface="arial" panose="020B0604020202020204" pitchFamily="34" charset="0"/>
              </a:rPr>
              <a:t>Use a VPN.</a:t>
            </a:r>
          </a:p>
          <a:p>
            <a:endParaRPr lang="en-US" sz="1800" dirty="0"/>
          </a:p>
        </p:txBody>
      </p:sp>
      <p:sp>
        <p:nvSpPr>
          <p:cNvPr id="20" name="Freeform: Shape 15">
            <a:extLst>
              <a:ext uri="{FF2B5EF4-FFF2-40B4-BE49-F238E27FC236}">
                <a16:creationId xmlns:a16="http://schemas.microsoft.com/office/drawing/2014/main" xmlns="" id="{4F74D28C-3268-4E35-8EE1-D92CB4A85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4" descr="Study: How The American Public Benefits from Internet and Computer Access  at Public Libraries | Libraries and Transliteracy">
            <a:extLst>
              <a:ext uri="{FF2B5EF4-FFF2-40B4-BE49-F238E27FC236}">
                <a16:creationId xmlns:a16="http://schemas.microsoft.com/office/drawing/2014/main" xmlns="" id="{E1148664-EBE4-45DB-8A3A-1308206BE3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2" r="1" b="9529"/>
          <a:stretch/>
        </p:blipFill>
        <p:spPr bwMode="auto">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309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1">
            <a:extLst>
              <a:ext uri="{FF2B5EF4-FFF2-40B4-BE49-F238E27FC236}">
                <a16:creationId xmlns:a16="http://schemas.microsoft.com/office/drawing/2014/main" xmlns="" id="{1557A916-FDD1-44A1-A7A1-70009FD6BE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8DA9F489-439E-4CC9-9C0F-3CC910484303}"/>
              </a:ext>
            </a:extLst>
          </p:cNvPr>
          <p:cNvSpPr>
            <a:spLocks noGrp="1" noChangeArrowheads="1"/>
          </p:cNvSpPr>
          <p:nvPr/>
        </p:nvSpPr>
        <p:spPr bwMode="auto">
          <a:xfrm>
            <a:off x="7871972" y="1128051"/>
            <a:ext cx="3957315" cy="9800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Black" panose="020B0A04020102020204" pitchFamily="34" charset="0"/>
              </a:defRPr>
            </a:lvl2pPr>
            <a:lvl3pPr algn="ctr" rtl="0" fontAlgn="base">
              <a:spcBef>
                <a:spcPct val="0"/>
              </a:spcBef>
              <a:spcAft>
                <a:spcPct val="0"/>
              </a:spcAft>
              <a:defRPr sz="4400">
                <a:solidFill>
                  <a:schemeClr val="tx2"/>
                </a:solidFill>
                <a:latin typeface="Arial Black" panose="020B0A04020102020204" pitchFamily="34" charset="0"/>
              </a:defRPr>
            </a:lvl3pPr>
            <a:lvl4pPr algn="ctr" rtl="0" fontAlgn="base">
              <a:spcBef>
                <a:spcPct val="0"/>
              </a:spcBef>
              <a:spcAft>
                <a:spcPct val="0"/>
              </a:spcAft>
              <a:defRPr sz="4400">
                <a:solidFill>
                  <a:schemeClr val="tx2"/>
                </a:solidFill>
                <a:latin typeface="Arial Black" panose="020B0A04020102020204" pitchFamily="34" charset="0"/>
              </a:defRPr>
            </a:lvl4pPr>
            <a:lvl5pPr algn="ctr" rtl="0" fontAlgn="base">
              <a:spcBef>
                <a:spcPct val="0"/>
              </a:spcBef>
              <a:spcAft>
                <a:spcPct val="0"/>
              </a:spcAft>
              <a:defRPr sz="4400">
                <a:solidFill>
                  <a:schemeClr val="tx2"/>
                </a:solidFill>
                <a:latin typeface="Arial Black" panose="020B0A04020102020204" pitchFamily="34" charset="0"/>
              </a:defRPr>
            </a:lvl5pPr>
            <a:lvl6pPr marL="457200" algn="ctr" rtl="0" fontAlgn="base">
              <a:spcBef>
                <a:spcPct val="0"/>
              </a:spcBef>
              <a:spcAft>
                <a:spcPct val="0"/>
              </a:spcAft>
              <a:defRPr sz="4400">
                <a:solidFill>
                  <a:schemeClr val="tx2"/>
                </a:solidFill>
                <a:latin typeface="Arial Black" panose="020B0A04020102020204" pitchFamily="34" charset="0"/>
              </a:defRPr>
            </a:lvl6pPr>
            <a:lvl7pPr marL="914400" algn="ctr" rtl="0" fontAlgn="base">
              <a:spcBef>
                <a:spcPct val="0"/>
              </a:spcBef>
              <a:spcAft>
                <a:spcPct val="0"/>
              </a:spcAft>
              <a:defRPr sz="4400">
                <a:solidFill>
                  <a:schemeClr val="tx2"/>
                </a:solidFill>
                <a:latin typeface="Arial Black" panose="020B0A04020102020204" pitchFamily="34" charset="0"/>
              </a:defRPr>
            </a:lvl7pPr>
            <a:lvl8pPr marL="1371600" algn="ctr" rtl="0" fontAlgn="base">
              <a:spcBef>
                <a:spcPct val="0"/>
              </a:spcBef>
              <a:spcAft>
                <a:spcPct val="0"/>
              </a:spcAft>
              <a:defRPr sz="4400">
                <a:solidFill>
                  <a:schemeClr val="tx2"/>
                </a:solidFill>
                <a:latin typeface="Arial Black" panose="020B0A04020102020204" pitchFamily="34" charset="0"/>
              </a:defRPr>
            </a:lvl8pPr>
            <a:lvl9pPr marL="1828800" algn="ctr" rtl="0" fontAlgn="base">
              <a:spcBef>
                <a:spcPct val="0"/>
              </a:spcBef>
              <a:spcAft>
                <a:spcPct val="0"/>
              </a:spcAft>
              <a:defRPr sz="4400">
                <a:solidFill>
                  <a:schemeClr val="tx2"/>
                </a:solidFill>
                <a:latin typeface="Arial Black" panose="020B0A04020102020204" pitchFamily="34" charset="0"/>
              </a:defRPr>
            </a:lvl9pPr>
          </a:lstStyle>
          <a:p>
            <a:pPr algn="l">
              <a:lnSpc>
                <a:spcPct val="90000"/>
              </a:lnSpc>
              <a:spcAft>
                <a:spcPts val="600"/>
              </a:spcAft>
            </a:pPr>
            <a:r>
              <a:rPr lang="en-US" altLang="en-US" sz="2800" b="1" dirty="0">
                <a:solidFill>
                  <a:schemeClr val="tx1"/>
                </a:solidFill>
                <a:latin typeface="Arial Black" panose="020B0A04020102020204" pitchFamily="34" charset="0"/>
              </a:rPr>
              <a:t>INTERNET TERMS</a:t>
            </a:r>
          </a:p>
        </p:txBody>
      </p:sp>
      <p:pic>
        <p:nvPicPr>
          <p:cNvPr id="17" name="Picture 2" descr="The year of the Internet of 'Critical' Things - Information Age">
            <a:extLst>
              <a:ext uri="{FF2B5EF4-FFF2-40B4-BE49-F238E27FC236}">
                <a16:creationId xmlns:a16="http://schemas.microsoft.com/office/drawing/2014/main" xmlns="" id="{08CFDE2B-3B87-4F2C-BDB3-B9F3C01EB1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36" r="12520"/>
          <a:stretch/>
        </p:blipFill>
        <p:spPr bwMode="auto">
          <a:xfrm>
            <a:off x="20" y="10"/>
            <a:ext cx="7743929" cy="6857990"/>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76740ED8-D06D-4CC9-A7BC-C451A4FBD6ED}"/>
              </a:ext>
            </a:extLst>
          </p:cNvPr>
          <p:cNvSpPr>
            <a:spLocks noGrp="1" noChangeArrowheads="1"/>
          </p:cNvSpPr>
          <p:nvPr/>
        </p:nvSpPr>
        <p:spPr bwMode="auto">
          <a:xfrm>
            <a:off x="7871972" y="2182011"/>
            <a:ext cx="3689091" cy="219551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marL="342900" indent="-342900" algn="l" rtl="0" fontAlgn="base">
              <a:spcBef>
                <a:spcPct val="20000"/>
              </a:spcBef>
              <a:spcAft>
                <a:spcPct val="0"/>
              </a:spcAft>
              <a:buSzPct val="85000"/>
              <a:buBlip>
                <a:blip r:embed="rId3"/>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2"/>
              </a:buClr>
              <a:buSzPct val="60000"/>
              <a:buFont typeface="Wingdings" panose="05000000000000000000" pitchFamily="2" charset="2"/>
              <a:buChar char="l"/>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1950" indent="-361950">
              <a:lnSpc>
                <a:spcPct val="90000"/>
              </a:lnSpc>
              <a:spcBef>
                <a:spcPts val="1000"/>
              </a:spcBef>
              <a:buSzPct val="125000"/>
              <a:buFont typeface="Arial" panose="020B0604020202020204" pitchFamily="34" charset="0"/>
              <a:buChar char="•"/>
            </a:pPr>
            <a:r>
              <a:rPr lang="en-US" altLang="en-US" sz="4000" dirty="0"/>
              <a:t>WWW</a:t>
            </a:r>
          </a:p>
          <a:p>
            <a:pPr marL="361950" indent="-361950">
              <a:lnSpc>
                <a:spcPct val="90000"/>
              </a:lnSpc>
              <a:spcBef>
                <a:spcPts val="1000"/>
              </a:spcBef>
              <a:buSzPct val="125000"/>
              <a:buFont typeface="Arial" panose="020B0604020202020204" pitchFamily="34" charset="0"/>
              <a:buChar char="•"/>
            </a:pPr>
            <a:r>
              <a:rPr lang="en-US" altLang="en-US" sz="4000" dirty="0"/>
              <a:t>Browser</a:t>
            </a:r>
          </a:p>
          <a:p>
            <a:pPr marL="361950" indent="-361950">
              <a:lnSpc>
                <a:spcPct val="90000"/>
              </a:lnSpc>
              <a:spcBef>
                <a:spcPts val="1000"/>
              </a:spcBef>
              <a:buSzPct val="125000"/>
              <a:buFont typeface="Arial" panose="020B0604020202020204" pitchFamily="34" charset="0"/>
              <a:buChar char="•"/>
            </a:pPr>
            <a:r>
              <a:rPr lang="en-US" altLang="en-US" sz="4000" dirty="0"/>
              <a:t>Search Engine</a:t>
            </a:r>
          </a:p>
          <a:p>
            <a:pPr marL="361950" indent="-361950">
              <a:lnSpc>
                <a:spcPct val="90000"/>
              </a:lnSpc>
              <a:spcBef>
                <a:spcPts val="1000"/>
              </a:spcBef>
              <a:buSzPct val="125000"/>
              <a:buFont typeface="Arial" panose="020B0604020202020204" pitchFamily="34" charset="0"/>
              <a:buChar char="•"/>
            </a:pPr>
            <a:r>
              <a:rPr lang="en-US" altLang="en-US" sz="4000" dirty="0"/>
              <a:t>URL</a:t>
            </a:r>
          </a:p>
          <a:p>
            <a:pPr marL="361950" indent="-361950">
              <a:lnSpc>
                <a:spcPct val="90000"/>
              </a:lnSpc>
              <a:spcBef>
                <a:spcPts val="1000"/>
              </a:spcBef>
              <a:buSzPct val="125000"/>
              <a:buFont typeface="Arial" panose="020B0604020202020204" pitchFamily="34" charset="0"/>
              <a:buChar char="•"/>
            </a:pPr>
            <a:r>
              <a:rPr lang="en-US" altLang="en-US" sz="4000" dirty="0"/>
              <a:t>Domain</a:t>
            </a:r>
          </a:p>
          <a:p>
            <a:pPr marL="361950" indent="-361950">
              <a:lnSpc>
                <a:spcPct val="90000"/>
              </a:lnSpc>
              <a:spcBef>
                <a:spcPts val="1000"/>
              </a:spcBef>
              <a:buSzPct val="125000"/>
              <a:buFont typeface="Arial" panose="020B0604020202020204" pitchFamily="34" charset="0"/>
              <a:buChar char="•"/>
            </a:pPr>
            <a:r>
              <a:rPr lang="en-US" altLang="en-US" sz="4000" dirty="0"/>
              <a:t>html</a:t>
            </a:r>
          </a:p>
        </p:txBody>
      </p:sp>
    </p:spTree>
    <p:extLst>
      <p:ext uri="{BB962C8B-B14F-4D97-AF65-F5344CB8AC3E}">
        <p14:creationId xmlns:p14="http://schemas.microsoft.com/office/powerpoint/2010/main" val="245019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Isosceles Triangle 32">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Text&#10;&#10;Description automatically generated">
            <a:extLst>
              <a:ext uri="{FF2B5EF4-FFF2-40B4-BE49-F238E27FC236}">
                <a16:creationId xmlns:a16="http://schemas.microsoft.com/office/drawing/2014/main" xmlns="" id="{36B5DA51-CD95-40F0-9EAE-07821CB0CF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643467" y="1725083"/>
            <a:ext cx="10905066" cy="3407833"/>
          </a:xfrm>
          <a:prstGeom prst="rect">
            <a:avLst/>
          </a:prstGeom>
          <a:ln>
            <a:noFill/>
          </a:ln>
        </p:spPr>
      </p:pic>
      <p:sp>
        <p:nvSpPr>
          <p:cNvPr id="35" name="Isosceles Triangle 34">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462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263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Arial Black</vt:lpstr>
      <vt:lpstr>Calibri</vt:lpstr>
      <vt:lpstr>Calibri Light</vt:lpstr>
      <vt:lpstr>Comic Sans MS</vt:lpstr>
      <vt:lpstr>MuseoSans</vt:lpstr>
      <vt:lpstr>Office Theme</vt:lpstr>
      <vt:lpstr>PowerPoint Presentation</vt:lpstr>
      <vt:lpstr>PowerPoint Presentation</vt:lpstr>
      <vt:lpstr>PowerPoint Presentation</vt:lpstr>
      <vt:lpstr>PowerPoint Presentation</vt:lpstr>
      <vt:lpstr>PowerPoint Presentation</vt:lpstr>
      <vt:lpstr>USES OF INTERNET</vt:lpstr>
      <vt:lpstr>Rules to be maintained during surfing on the internet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Zakkam</dc:creator>
  <cp:lastModifiedBy>Microsoft account</cp:lastModifiedBy>
  <cp:revision>5</cp:revision>
  <dcterms:created xsi:type="dcterms:W3CDTF">2020-10-27T08:29:39Z</dcterms:created>
  <dcterms:modified xsi:type="dcterms:W3CDTF">2020-10-29T03:44:56Z</dcterms:modified>
</cp:coreProperties>
</file>