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8" r:id="rId3"/>
    <p:sldId id="304" r:id="rId4"/>
    <p:sldId id="305" r:id="rId5"/>
    <p:sldId id="306" r:id="rId6"/>
    <p:sldId id="307" r:id="rId7"/>
    <p:sldId id="310" r:id="rId8"/>
    <p:sldId id="309" r:id="rId9"/>
    <p:sldId id="313" r:id="rId10"/>
    <p:sldId id="311" r:id="rId11"/>
    <p:sldId id="312"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7" r:id="rId25"/>
    <p:sldId id="328" r:id="rId26"/>
    <p:sldId id="329" r:id="rId27"/>
    <p:sldId id="330" r:id="rId28"/>
    <p:sldId id="331" r:id="rId29"/>
    <p:sldId id="332" r:id="rId30"/>
    <p:sldId id="333" r:id="rId31"/>
    <p:sldId id="336" r:id="rId32"/>
    <p:sldId id="337" r:id="rId34"/>
    <p:sldId id="338" r:id="rId35"/>
    <p:sldId id="339" r:id="rId36"/>
    <p:sldId id="340" r:id="rId37"/>
    <p:sldId id="341" r:id="rId38"/>
    <p:sldId id="342" r:id="rId39"/>
    <p:sldId id="343" r:id="rId40"/>
    <p:sldId id="344" r:id="rId41"/>
    <p:sldId id="345" r:id="rId42"/>
    <p:sldId id="346" r:id="rId43"/>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sz="3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3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3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3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CAF67548-E9FF-4A14-8E45-A8B6C8E9D646}"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4F05F8C6-69E0-4236-83A4-E1CABF458D9E}"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C75898-9C5F-48D1-8954-D69CBC1D66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06713B2-0387-4AA8-A388-2E59FDE8C12B}" type="slidenum">
              <a:rPr lang="zh-CN" altLang="en-US"/>
            </a:fld>
            <a:endParaRPr lang="en-US" altLang="zh-CN"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791A571-8084-40DF-93F7-02D89DCE06E9}" type="slidenum">
              <a:rPr lang="zh-CN" altLang="en-US"/>
            </a:fld>
            <a:endParaRPr lang="en-US" altLang="zh-CN"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CF85C05-A60C-4A1B-AC14-4E872243DAED}" type="slidenum">
              <a:rPr lang="zh-CN" altLang="en-US"/>
            </a:fld>
            <a:endParaRPr lang="en-US" altLang="zh-CN"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FD7DC4CB-6E26-405F-8745-82C93BA42490}" type="slidenum">
              <a:rPr lang="zh-CN" altLang="en-US"/>
            </a:fld>
            <a:endParaRPr lang="en-US" altLang="zh-CN"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7E3BDA3-C4D1-4215-9498-8FDDAE34DE52}" type="slidenum">
              <a:rPr lang="zh-CN" altLang="en-US"/>
            </a:fld>
            <a:endParaRPr lang="en-US" altLang="zh-CN"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3E0BB17-55E7-4429-BF3E-519C3EF0C3F3}" type="slidenum">
              <a:rPr lang="zh-CN" altLang="en-US"/>
            </a:fld>
            <a:endParaRPr lang="en-US" altLang="zh-CN"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C1FDB2F5-60F2-4E47-8332-7F77CC30A847}" type="slidenum">
              <a:rPr lang="zh-CN" altLang="en-US"/>
            </a:fld>
            <a:endParaRPr lang="en-US" altLang="zh-CN"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F56E178-28B1-4374-80F9-F7A68A114EA1}" type="slidenum">
              <a:rPr lang="zh-CN" altLang="en-US"/>
            </a:fld>
            <a:endParaRPr lang="en-US" altLang="zh-CN"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44AB9F3-FCE8-4ECB-BD57-C9004576E95E}" type="slidenum">
              <a:rPr lang="zh-CN" altLang="en-US"/>
            </a:fld>
            <a:endParaRPr lang="en-US" altLang="zh-CN"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7D8C5B8-70B5-4F84-ADB5-684F98820EE8}" type="slidenum">
              <a:rPr lang="zh-CN" altLang="en-US"/>
            </a:fld>
            <a:endParaRPr lang="en-US" altLang="zh-CN"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3FCFC47-5987-4C88-BE83-E71640E68304}" type="slidenum">
              <a:rPr lang="zh-CN" altLang="en-US"/>
            </a:fld>
            <a:endParaRPr lang="en-US" altLang="zh-CN"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F38C804-0413-4C32-90EF-47BACC960D1B}" type="slidenum">
              <a:rPr lang="zh-CN" altLang="en-US"/>
            </a:fld>
            <a:endParaRPr lang="en-US" altLang="zh-CN" sz="18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ctr" anchorCtr="0" compatLnSpc="1"/>
          <a:lstStyle/>
          <a:p>
            <a:pPr lvl="0"/>
            <a:r>
              <a:rPr lang="zh-CN" altLang="zh-CN" smtClean="0">
                <a:sym typeface="Arial" panose="020B0604020202020204" pitchFamily="34" charset="0"/>
              </a:rPr>
              <a:t>Click to edit Master title style</a:t>
            </a:r>
            <a:endParaRPr lang="zh-CN" altLang="zh-CN" smtClean="0">
              <a:sym typeface="Arial" panose="020B0604020202020204" pitchFamily="34" charset="0"/>
            </a:endParaRP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p>
            <a:pPr lvl="0"/>
            <a:r>
              <a:rPr lang="zh-CN" altLang="zh-CN" smtClean="0">
                <a:sym typeface="Arial" panose="020B0604020202020204" pitchFamily="34" charset="0"/>
              </a:rPr>
              <a:t>Click to edit Master text styles</a:t>
            </a:r>
            <a:endParaRPr lang="zh-CN" altLang="zh-CN" smtClean="0">
              <a:sym typeface="Arial" panose="020B0604020202020204" pitchFamily="34" charset="0"/>
            </a:endParaRPr>
          </a:p>
          <a:p>
            <a:pPr lvl="1"/>
            <a:r>
              <a:rPr lang="zh-CN" altLang="zh-CN" smtClean="0">
                <a:sym typeface="Arial" panose="020B0604020202020204" pitchFamily="34" charset="0"/>
              </a:rPr>
              <a:t>Second level</a:t>
            </a:r>
            <a:endParaRPr lang="zh-CN" altLang="zh-CN" smtClean="0">
              <a:sym typeface="Arial" panose="020B0604020202020204" pitchFamily="34" charset="0"/>
            </a:endParaRPr>
          </a:p>
          <a:p>
            <a:pPr lvl="2"/>
            <a:r>
              <a:rPr lang="zh-CN" altLang="zh-CN" smtClean="0">
                <a:sym typeface="Arial" panose="020B0604020202020204" pitchFamily="34" charset="0"/>
              </a:rPr>
              <a:t>Third level</a:t>
            </a:r>
            <a:endParaRPr lang="zh-CN" altLang="zh-CN" smtClean="0">
              <a:sym typeface="Arial" panose="020B0604020202020204" pitchFamily="34" charset="0"/>
            </a:endParaRPr>
          </a:p>
          <a:p>
            <a:pPr lvl="3"/>
            <a:r>
              <a:rPr lang="zh-CN" altLang="zh-CN" smtClean="0">
                <a:sym typeface="Arial" panose="020B0604020202020204" pitchFamily="34" charset="0"/>
              </a:rPr>
              <a:t>Fourth level</a:t>
            </a:r>
            <a:endParaRPr lang="zh-CN" altLang="zh-CN" smtClean="0">
              <a:sym typeface="Arial" panose="020B0604020202020204" pitchFamily="34" charset="0"/>
            </a:endParaRPr>
          </a:p>
          <a:p>
            <a:pPr lvl="4"/>
            <a:r>
              <a:rPr lang="zh-CN" altLang="zh-CN" smtClean="0">
                <a:sym typeface="Arial" panose="020B0604020202020204" pitchFamily="34" charset="0"/>
              </a:rPr>
              <a:t>Fifth level</a:t>
            </a:r>
            <a:endParaRPr lang="zh-CN" altLang="zh-CN" smtClean="0">
              <a:sym typeface="Arial" panose="020B0604020202020204" pitchFamily="34" charset="0"/>
            </a:endParaRP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sym typeface="Arial" panose="020B0604020202020204" pitchFamily="34" charset="0"/>
              </a:defRPr>
            </a:lvl1pPr>
          </a:lstStyle>
          <a:p>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sym typeface="Arial" panose="020B0604020202020204" pitchFamily="34" charset="0"/>
              </a:defRPr>
            </a:lvl1pPr>
          </a:lstStyle>
          <a:p>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ym typeface="Arial" panose="020B0604020202020204" pitchFamily="34" charset="0"/>
              </a:defRPr>
            </a:lvl1pPr>
          </a:lstStyle>
          <a:p>
            <a:fld id="{9D147CDF-F831-4F5D-A648-6FE1B3857203}" type="slidenum">
              <a:rPr lang="zh-CN" altLang="en-US"/>
            </a:fld>
            <a:endParaRPr lang="en-US" altLang="zh-CN"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21.wmf"/><Relationship Id="rId3" Type="http://schemas.openxmlformats.org/officeDocument/2006/relationships/oleObject" Target="../embeddings/oleObject21.bin"/><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6.wmf"/><Relationship Id="rId7" Type="http://schemas.openxmlformats.org/officeDocument/2006/relationships/oleObject" Target="../embeddings/oleObject26.bin"/><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 Id="rId3" Type="http://schemas.openxmlformats.org/officeDocument/2006/relationships/oleObject" Target="../embeddings/oleObject24.bin"/><Relationship Id="rId2" Type="http://schemas.openxmlformats.org/officeDocument/2006/relationships/image" Target="../media/image23.wmf"/><Relationship Id="rId12" Type="http://schemas.openxmlformats.org/officeDocument/2006/relationships/vmlDrawing" Target="../drawings/vmlDrawing8.vml"/><Relationship Id="rId11" Type="http://schemas.openxmlformats.org/officeDocument/2006/relationships/slideLayout" Target="../slideLayouts/slideLayout12.xml"/><Relationship Id="rId10" Type="http://schemas.openxmlformats.org/officeDocument/2006/relationships/image" Target="../media/image27.wmf"/><Relationship Id="rId1"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12.xml"/><Relationship Id="rId5" Type="http://schemas.openxmlformats.org/officeDocument/2006/relationships/image" Target="../media/image30.wmf"/><Relationship Id="rId4" Type="http://schemas.openxmlformats.org/officeDocument/2006/relationships/oleObject" Target="../embeddings/oleObject29.bin"/><Relationship Id="rId3" Type="http://schemas.openxmlformats.org/officeDocument/2006/relationships/image" Target="../media/image29.wmf"/><Relationship Id="rId2" Type="http://schemas.openxmlformats.org/officeDocument/2006/relationships/oleObject" Target="../embeddings/oleObject28.bin"/><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2.xml"/><Relationship Id="rId4" Type="http://schemas.openxmlformats.org/officeDocument/2006/relationships/image" Target="../media/image32.wmf"/><Relationship Id="rId3" Type="http://schemas.openxmlformats.org/officeDocument/2006/relationships/oleObject" Target="../embeddings/oleObject31.bin"/><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2.xml"/><Relationship Id="rId2" Type="http://schemas.openxmlformats.org/officeDocument/2006/relationships/image" Target="../media/image34.wmf"/><Relationship Id="rId1"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9.wmf"/><Relationship Id="rId7" Type="http://schemas.openxmlformats.org/officeDocument/2006/relationships/oleObject" Target="../embeddings/oleObject36.bin"/><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 Id="rId3" Type="http://schemas.openxmlformats.org/officeDocument/2006/relationships/oleObject" Target="../embeddings/oleObject34.bin"/><Relationship Id="rId2" Type="http://schemas.openxmlformats.org/officeDocument/2006/relationships/image" Target="../media/image36.wmf"/><Relationship Id="rId14" Type="http://schemas.openxmlformats.org/officeDocument/2006/relationships/vmlDrawing" Target="../drawings/vmlDrawing12.vml"/><Relationship Id="rId13" Type="http://schemas.openxmlformats.org/officeDocument/2006/relationships/slideLayout" Target="../slideLayouts/slideLayout12.xml"/><Relationship Id="rId12" Type="http://schemas.openxmlformats.org/officeDocument/2006/relationships/image" Target="../media/image41.wmf"/><Relationship Id="rId11" Type="http://schemas.openxmlformats.org/officeDocument/2006/relationships/oleObject" Target="../embeddings/oleObject38.bin"/><Relationship Id="rId10" Type="http://schemas.openxmlformats.org/officeDocument/2006/relationships/image" Target="../media/image40.wmf"/><Relationship Id="rId1"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12.xml"/><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43.wmf"/><Relationship Id="rId3" Type="http://schemas.openxmlformats.org/officeDocument/2006/relationships/oleObject" Target="../embeddings/oleObject40.bin"/><Relationship Id="rId2" Type="http://schemas.openxmlformats.org/officeDocument/2006/relationships/image" Target="../media/image42.wmf"/><Relationship Id="rId1"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8.wmf"/><Relationship Id="rId7" Type="http://schemas.openxmlformats.org/officeDocument/2006/relationships/oleObject" Target="../embeddings/oleObject45.bin"/><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 Id="rId3" Type="http://schemas.openxmlformats.org/officeDocument/2006/relationships/oleObject" Target="../embeddings/oleObject43.bin"/><Relationship Id="rId2" Type="http://schemas.openxmlformats.org/officeDocument/2006/relationships/image" Target="../media/image45.wmf"/><Relationship Id="rId10" Type="http://schemas.openxmlformats.org/officeDocument/2006/relationships/vmlDrawing" Target="../drawings/vmlDrawing14.vml"/><Relationship Id="rId1"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2.xml"/><Relationship Id="rId2" Type="http://schemas.openxmlformats.org/officeDocument/2006/relationships/image" Target="../media/image49.wmf"/><Relationship Id="rId1"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2.xml"/><Relationship Id="rId4" Type="http://schemas.openxmlformats.org/officeDocument/2006/relationships/image" Target="../media/image51.wmf"/><Relationship Id="rId3" Type="http://schemas.openxmlformats.org/officeDocument/2006/relationships/oleObject" Target="../embeddings/oleObject48.bin"/><Relationship Id="rId2" Type="http://schemas.openxmlformats.org/officeDocument/2006/relationships/image" Target="../media/image50.wmf"/><Relationship Id="rId1"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2.xml"/><Relationship Id="rId2" Type="http://schemas.openxmlformats.org/officeDocument/2006/relationships/image" Target="../media/image52.wmf"/><Relationship Id="rId1"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12.xml"/><Relationship Id="rId7" Type="http://schemas.openxmlformats.org/officeDocument/2006/relationships/image" Target="../media/image56.wmf"/><Relationship Id="rId6" Type="http://schemas.openxmlformats.org/officeDocument/2006/relationships/oleObject" Target="../embeddings/oleObject52.bin"/><Relationship Id="rId5" Type="http://schemas.openxmlformats.org/officeDocument/2006/relationships/image" Target="../media/image55.wmf"/><Relationship Id="rId4" Type="http://schemas.openxmlformats.org/officeDocument/2006/relationships/oleObject" Target="../embeddings/oleObject51.bin"/><Relationship Id="rId3" Type="http://schemas.openxmlformats.org/officeDocument/2006/relationships/image" Target="../media/image54.wmf"/><Relationship Id="rId2" Type="http://schemas.openxmlformats.org/officeDocument/2006/relationships/oleObject" Target="../embeddings/oleObject50.bin"/><Relationship Id="rId1" Type="http://schemas.openxmlformats.org/officeDocument/2006/relationships/image" Target="../media/image53.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60.wmf"/><Relationship Id="rId7" Type="http://schemas.openxmlformats.org/officeDocument/2006/relationships/oleObject" Target="../embeddings/oleObject56.bin"/><Relationship Id="rId6" Type="http://schemas.openxmlformats.org/officeDocument/2006/relationships/image" Target="../media/image59.wmf"/><Relationship Id="rId5" Type="http://schemas.openxmlformats.org/officeDocument/2006/relationships/oleObject" Target="../embeddings/oleObject55.bin"/><Relationship Id="rId4" Type="http://schemas.openxmlformats.org/officeDocument/2006/relationships/image" Target="../media/image58.wmf"/><Relationship Id="rId3" Type="http://schemas.openxmlformats.org/officeDocument/2006/relationships/oleObject" Target="../embeddings/oleObject54.bin"/><Relationship Id="rId2" Type="http://schemas.openxmlformats.org/officeDocument/2006/relationships/image" Target="../media/image57.wmf"/><Relationship Id="rId16" Type="http://schemas.openxmlformats.org/officeDocument/2006/relationships/vmlDrawing" Target="../drawings/vmlDrawing19.vml"/><Relationship Id="rId15" Type="http://schemas.openxmlformats.org/officeDocument/2006/relationships/slideLayout" Target="../slideLayouts/slideLayout12.xml"/><Relationship Id="rId14" Type="http://schemas.openxmlformats.org/officeDocument/2006/relationships/image" Target="../media/image63.wmf"/><Relationship Id="rId13" Type="http://schemas.openxmlformats.org/officeDocument/2006/relationships/oleObject" Target="../embeddings/oleObject59.bin"/><Relationship Id="rId12" Type="http://schemas.openxmlformats.org/officeDocument/2006/relationships/image" Target="../media/image62.wmf"/><Relationship Id="rId11" Type="http://schemas.openxmlformats.org/officeDocument/2006/relationships/oleObject" Target="../embeddings/oleObject58.bin"/><Relationship Id="rId10" Type="http://schemas.openxmlformats.org/officeDocument/2006/relationships/image" Target="../media/image61.wmf"/><Relationship Id="rId1" Type="http://schemas.openxmlformats.org/officeDocument/2006/relationships/oleObject" Target="../embeddings/oleObject5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12.xml"/><Relationship Id="rId6" Type="http://schemas.openxmlformats.org/officeDocument/2006/relationships/image" Target="../media/image66.wmf"/><Relationship Id="rId5" Type="http://schemas.openxmlformats.org/officeDocument/2006/relationships/oleObject" Target="../embeddings/oleObject62.bin"/><Relationship Id="rId4" Type="http://schemas.openxmlformats.org/officeDocument/2006/relationships/image" Target="../media/image65.wmf"/><Relationship Id="rId3" Type="http://schemas.openxmlformats.org/officeDocument/2006/relationships/oleObject" Target="../embeddings/oleObject61.bin"/><Relationship Id="rId2" Type="http://schemas.openxmlformats.org/officeDocument/2006/relationships/image" Target="../media/image64.wmf"/><Relationship Id="rId1" Type="http://schemas.openxmlformats.org/officeDocument/2006/relationships/oleObject" Target="../embeddings/oleObject60.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2.xml"/><Relationship Id="rId2" Type="http://schemas.openxmlformats.org/officeDocument/2006/relationships/image" Target="../media/image67.wmf"/><Relationship Id="rId1" Type="http://schemas.openxmlformats.org/officeDocument/2006/relationships/oleObject" Target="../embeddings/oleObject6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2.vml"/><Relationship Id="rId3" Type="http://schemas.openxmlformats.org/officeDocument/2006/relationships/slideLayout" Target="../slideLayouts/slideLayout1.xml"/><Relationship Id="rId2" Type="http://schemas.openxmlformats.org/officeDocument/2006/relationships/image" Target="../media/image68.wmf"/><Relationship Id="rId1" Type="http://schemas.openxmlformats.org/officeDocument/2006/relationships/oleObject" Target="../embeddings/oleObject64.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2.wmf"/><Relationship Id="rId7" Type="http://schemas.openxmlformats.org/officeDocument/2006/relationships/oleObject" Target="../embeddings/oleObject68.bin"/><Relationship Id="rId6" Type="http://schemas.openxmlformats.org/officeDocument/2006/relationships/image" Target="../media/image71.wmf"/><Relationship Id="rId5" Type="http://schemas.openxmlformats.org/officeDocument/2006/relationships/oleObject" Target="../embeddings/oleObject67.bin"/><Relationship Id="rId4" Type="http://schemas.openxmlformats.org/officeDocument/2006/relationships/image" Target="../media/image70.wmf"/><Relationship Id="rId3" Type="http://schemas.openxmlformats.org/officeDocument/2006/relationships/oleObject" Target="../embeddings/oleObject66.bin"/><Relationship Id="rId2" Type="http://schemas.openxmlformats.org/officeDocument/2006/relationships/image" Target="../media/image69.wmf"/><Relationship Id="rId11" Type="http://schemas.openxmlformats.org/officeDocument/2006/relationships/notesSlide" Target="../notesSlides/notesSlide2.xml"/><Relationship Id="rId10" Type="http://schemas.openxmlformats.org/officeDocument/2006/relationships/vmlDrawing" Target="../drawings/vmlDrawing23.vml"/><Relationship Id="rId1"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24.vml"/><Relationship Id="rId5" Type="http://schemas.openxmlformats.org/officeDocument/2006/relationships/slideLayout" Target="../slideLayouts/slideLayout1.xml"/><Relationship Id="rId4" Type="http://schemas.openxmlformats.org/officeDocument/2006/relationships/image" Target="../media/image74.wmf"/><Relationship Id="rId3" Type="http://schemas.openxmlformats.org/officeDocument/2006/relationships/oleObject" Target="../embeddings/oleObject70.bin"/><Relationship Id="rId2" Type="http://schemas.openxmlformats.org/officeDocument/2006/relationships/image" Target="../media/image73.wmf"/><Relationship Id="rId1" Type="http://schemas.openxmlformats.org/officeDocument/2006/relationships/oleObject" Target="../embeddings/oleObject6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25.vml"/><Relationship Id="rId7" Type="http://schemas.openxmlformats.org/officeDocument/2006/relationships/slideLayout" Target="../slideLayouts/slideLayout1.xml"/><Relationship Id="rId6" Type="http://schemas.openxmlformats.org/officeDocument/2006/relationships/image" Target="../media/image77.wmf"/><Relationship Id="rId5" Type="http://schemas.openxmlformats.org/officeDocument/2006/relationships/oleObject" Target="../embeddings/oleObject73.bin"/><Relationship Id="rId4" Type="http://schemas.openxmlformats.org/officeDocument/2006/relationships/image" Target="../media/image76.wmf"/><Relationship Id="rId3" Type="http://schemas.openxmlformats.org/officeDocument/2006/relationships/oleObject" Target="../embeddings/oleObject72.bin"/><Relationship Id="rId2" Type="http://schemas.openxmlformats.org/officeDocument/2006/relationships/image" Target="../media/image75.wmf"/><Relationship Id="rId1" Type="http://schemas.openxmlformats.org/officeDocument/2006/relationships/oleObject" Target="../embeddings/oleObject71.bin"/></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26.vml"/><Relationship Id="rId7" Type="http://schemas.openxmlformats.org/officeDocument/2006/relationships/slideLayout" Target="../slideLayouts/slideLayout1.xml"/><Relationship Id="rId6" Type="http://schemas.openxmlformats.org/officeDocument/2006/relationships/image" Target="../media/image80.wmf"/><Relationship Id="rId5" Type="http://schemas.openxmlformats.org/officeDocument/2006/relationships/oleObject" Target="../embeddings/oleObject76.bin"/><Relationship Id="rId4" Type="http://schemas.openxmlformats.org/officeDocument/2006/relationships/image" Target="../media/image79.wmf"/><Relationship Id="rId3" Type="http://schemas.openxmlformats.org/officeDocument/2006/relationships/oleObject" Target="../embeddings/oleObject75.bin"/><Relationship Id="rId2" Type="http://schemas.openxmlformats.org/officeDocument/2006/relationships/image" Target="../media/image78.wmf"/><Relationship Id="rId1" Type="http://schemas.openxmlformats.org/officeDocument/2006/relationships/oleObject" Target="../embeddings/oleObject7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2" Type="http://schemas.openxmlformats.org/officeDocument/2006/relationships/vmlDrawing" Target="../drawings/vmlDrawing3.vml"/><Relationship Id="rId11" Type="http://schemas.openxmlformats.org/officeDocument/2006/relationships/slideLayout" Target="../slideLayouts/slideLayout12.xml"/><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7.wmf"/><Relationship Id="rId10" Type="http://schemas.openxmlformats.org/officeDocument/2006/relationships/vmlDrawing" Target="../drawings/vmlDrawing4.vml"/><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2.xml"/><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2.x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7.wmf"/><Relationship Id="rId1"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2225" y="400050"/>
            <a:ext cx="9010650" cy="1052513"/>
            <a:chOff x="0" y="0"/>
            <a:chExt cx="5675" cy="663"/>
          </a:xfrm>
        </p:grpSpPr>
        <p:grpSp>
          <p:nvGrpSpPr>
            <p:cNvPr id="3075" name="Group 3"/>
            <p:cNvGrpSpPr/>
            <p:nvPr/>
          </p:nvGrpSpPr>
          <p:grpSpPr bwMode="auto">
            <a:xfrm>
              <a:off x="183" y="68"/>
              <a:ext cx="448" cy="299"/>
              <a:chOff x="0" y="0"/>
              <a:chExt cx="624" cy="432"/>
            </a:xfrm>
          </p:grpSpPr>
          <p:sp>
            <p:nvSpPr>
              <p:cNvPr id="307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7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3078" name="Group 6"/>
            <p:cNvGrpSpPr/>
            <p:nvPr/>
          </p:nvGrpSpPr>
          <p:grpSpPr bwMode="auto">
            <a:xfrm>
              <a:off x="261" y="334"/>
              <a:ext cx="465" cy="299"/>
              <a:chOff x="0" y="0"/>
              <a:chExt cx="672" cy="432"/>
            </a:xfrm>
          </p:grpSpPr>
          <p:sp>
            <p:nvSpPr>
              <p:cNvPr id="307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8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08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8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8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084" name="Rectangle 12"/>
          <p:cNvSpPr>
            <a:spLocks noChangeArrowheads="1"/>
          </p:cNvSpPr>
          <p:nvPr/>
        </p:nvSpPr>
        <p:spPr bwMode="auto">
          <a:xfrm>
            <a:off x="990600" y="1174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2400" b="1">
                <a:solidFill>
                  <a:srgbClr val="0033CC"/>
                </a:solidFill>
                <a:sym typeface="Arial" panose="020B0604020202020204" pitchFamily="34" charset="0"/>
              </a:rPr>
              <a:t>Chapter 2 </a:t>
            </a:r>
            <a:endParaRPr lang="en-US" altLang="zh-CN" sz="2400" b="1">
              <a:solidFill>
                <a:srgbClr val="0033CC"/>
              </a:solidFill>
              <a:sym typeface="Arial" panose="020B0604020202020204" pitchFamily="34" charset="0"/>
            </a:endParaRPr>
          </a:p>
          <a:p>
            <a:r>
              <a:rPr lang="en-US" altLang="zh-CN" sz="2400" b="1" i="1">
                <a:solidFill>
                  <a:srgbClr val="0070C0"/>
                </a:solidFill>
                <a:sym typeface="Arial" panose="020B0604020202020204" pitchFamily="34" charset="0"/>
              </a:rPr>
              <a:t>Principle of Fourier Transform Spectrometry </a:t>
            </a:r>
            <a:r>
              <a:rPr lang="en-US" altLang="zh-CN" sz="2400" b="1">
                <a:solidFill>
                  <a:srgbClr val="0033CC"/>
                </a:solidFill>
                <a:sym typeface="Arial" panose="020B0604020202020204" pitchFamily="34" charset="0"/>
              </a:rPr>
              <a:t>(</a:t>
            </a:r>
            <a:r>
              <a:rPr lang="zh-CN" altLang="en-US" sz="2400" b="1">
                <a:solidFill>
                  <a:srgbClr val="0033CC"/>
                </a:solidFill>
                <a:sym typeface="Arial" panose="020B0604020202020204" pitchFamily="34" charset="0"/>
              </a:rPr>
              <a:t>傅里叶变换光谱测量原理</a:t>
            </a:r>
            <a:r>
              <a:rPr lang="en-US" altLang="zh-CN" sz="2400" b="1">
                <a:solidFill>
                  <a:srgbClr val="0033CC"/>
                </a:solidFill>
                <a:sym typeface="Arial" panose="020B0604020202020204" pitchFamily="34" charset="0"/>
              </a:rPr>
              <a:t>)</a:t>
            </a:r>
            <a:endParaRPr lang="zh-CN" altLang="en-US" sz="2400">
              <a:solidFill>
                <a:schemeClr val="tx2"/>
              </a:solidFill>
              <a:sym typeface="Arial" panose="020B0604020202020204" pitchFamily="34" charset="0"/>
            </a:endParaRPr>
          </a:p>
        </p:txBody>
      </p:sp>
      <p:sp>
        <p:nvSpPr>
          <p:cNvPr id="3085" name="TextBox 5"/>
          <p:cNvSpPr>
            <a:spLocks noChangeArrowheads="1"/>
          </p:cNvSpPr>
          <p:nvPr/>
        </p:nvSpPr>
        <p:spPr bwMode="auto">
          <a:xfrm>
            <a:off x="422275" y="1844675"/>
            <a:ext cx="852805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1800">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spcBef>
                <a:spcPts val="1000"/>
              </a:spcBef>
            </a:pPr>
            <a:r>
              <a:rPr lang="en-US" altLang="zh-CN" sz="2800">
                <a:solidFill>
                  <a:srgbClr val="000000"/>
                </a:solidFill>
                <a:sym typeface="Arial" panose="020B0604020202020204" pitchFamily="34" charset="0"/>
                <a:hlinkClick r:id="rId1" action="ppaction://hlinksldjump"/>
              </a:rPr>
              <a:t>2.1 Principle of the FTS</a:t>
            </a:r>
            <a:endParaRPr lang="en-US" altLang="zh-CN"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hlinkClick r:id="rId2" action="ppaction://hlinksldjump"/>
              </a:rPr>
              <a:t>2.2 Resolution and Resolving power  </a:t>
            </a:r>
            <a:endParaRPr lang="en-US" altLang="zh-CN"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hlinkClick r:id="rId3" action="ppaction://hlinksldjump"/>
              </a:rPr>
              <a:t>2.2.1 Relation between the resolution and the maximum OPD</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2.2.2 Relation between the resolution and the angle of divergence</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2.3 Advantages of Fourier Transform Spectrometers</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2.3.1 Throughput or Jacquinot advantage</a:t>
            </a:r>
            <a:endParaRPr lang="zh-CN" altLang="en-US" sz="2800">
              <a:solidFill>
                <a:srgbClr val="000000"/>
              </a:solidFill>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2"/>
          </p:nvPr>
        </p:nvSpPr>
        <p:spPr/>
        <p:txBody>
          <a:bodyPr/>
          <a:lstStyle/>
          <a:p>
            <a:fld id="{A66FC276-1C76-44F7-A9D2-D9567F1281D3}" type="slidenum">
              <a:rPr lang="zh-CN" altLang="en-US"/>
            </a:fld>
            <a:endParaRPr lang="en-US" altLang="zh-CN" sz="1800"/>
          </a:p>
        </p:txBody>
      </p:sp>
      <p:grpSp>
        <p:nvGrpSpPr>
          <p:cNvPr id="12290" name="Group 2"/>
          <p:cNvGrpSpPr/>
          <p:nvPr/>
        </p:nvGrpSpPr>
        <p:grpSpPr bwMode="auto">
          <a:xfrm>
            <a:off x="20638" y="642938"/>
            <a:ext cx="9009062" cy="1052512"/>
            <a:chOff x="0" y="0"/>
            <a:chExt cx="5675" cy="663"/>
          </a:xfrm>
        </p:grpSpPr>
        <p:grpSp>
          <p:nvGrpSpPr>
            <p:cNvPr id="12291" name="Group 3"/>
            <p:cNvGrpSpPr/>
            <p:nvPr/>
          </p:nvGrpSpPr>
          <p:grpSpPr bwMode="auto">
            <a:xfrm>
              <a:off x="183" y="68"/>
              <a:ext cx="448" cy="299"/>
              <a:chOff x="0" y="0"/>
              <a:chExt cx="624" cy="432"/>
            </a:xfrm>
          </p:grpSpPr>
          <p:sp>
            <p:nvSpPr>
              <p:cNvPr id="12292"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293"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2294" name="Group 6"/>
            <p:cNvGrpSpPr/>
            <p:nvPr/>
          </p:nvGrpSpPr>
          <p:grpSpPr bwMode="auto">
            <a:xfrm>
              <a:off x="261" y="334"/>
              <a:ext cx="465" cy="299"/>
              <a:chOff x="0" y="0"/>
              <a:chExt cx="672" cy="432"/>
            </a:xfrm>
          </p:grpSpPr>
          <p:sp>
            <p:nvSpPr>
              <p:cNvPr id="12295"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296"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2297"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298"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2299"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2300"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2301"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2302"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2303"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2304"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2305" name="矩形 1"/>
          <p:cNvSpPr>
            <a:spLocks noChangeArrowheads="1"/>
          </p:cNvSpPr>
          <p:nvPr/>
        </p:nvSpPr>
        <p:spPr bwMode="auto">
          <a:xfrm>
            <a:off x="57150" y="1695450"/>
            <a:ext cx="9086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000000"/>
                </a:solidFill>
                <a:sym typeface="Arial" panose="020B0604020202020204" pitchFamily="34" charset="0"/>
              </a:rPr>
              <a:t>2.2.1 Relation between the resolution and the maximum OPD</a:t>
            </a:r>
            <a:endParaRPr lang="zh-CN" altLang="en-US" sz="2400" b="1">
              <a:solidFill>
                <a:srgbClr val="000000"/>
              </a:solidFill>
              <a:sym typeface="Arial" panose="020B0604020202020204" pitchFamily="34" charset="0"/>
            </a:endParaRPr>
          </a:p>
        </p:txBody>
      </p:sp>
      <p:sp>
        <p:nvSpPr>
          <p:cNvPr id="12306"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2307" name="对象 3"/>
          <p:cNvGraphicFramePr>
            <a:graphicFrameLocks noChangeAspect="1"/>
          </p:cNvGraphicFramePr>
          <p:nvPr/>
        </p:nvGraphicFramePr>
        <p:xfrm>
          <a:off x="1173163" y="2349500"/>
          <a:ext cx="5664200" cy="598488"/>
        </p:xfrm>
        <a:graphic>
          <a:graphicData uri="http://schemas.openxmlformats.org/presentationml/2006/ole">
            <mc:AlternateContent xmlns:mc="http://schemas.openxmlformats.org/markup-compatibility/2006">
              <mc:Choice xmlns:v="urn:schemas-microsoft-com:vml" Requires="v">
                <p:oleObj spid="_x0000_s12385" name="公式" r:id="rId1" imgW="3149600" imgH="330200" progId="Equation.3">
                  <p:embed/>
                </p:oleObj>
              </mc:Choice>
              <mc:Fallback>
                <p:oleObj name="公式" r:id="rId1" imgW="3149600" imgH="3302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349500"/>
                        <a:ext cx="56642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8"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2309" name="对象 10"/>
          <p:cNvGraphicFramePr>
            <a:graphicFrameLocks noChangeAspect="1"/>
          </p:cNvGraphicFramePr>
          <p:nvPr/>
        </p:nvGraphicFramePr>
        <p:xfrm>
          <a:off x="1181100" y="3068638"/>
          <a:ext cx="5695950" cy="1728787"/>
        </p:xfrm>
        <a:graphic>
          <a:graphicData uri="http://schemas.openxmlformats.org/presentationml/2006/ole">
            <mc:AlternateContent xmlns:mc="http://schemas.openxmlformats.org/markup-compatibility/2006">
              <mc:Choice xmlns:v="urn:schemas-microsoft-com:vml" Requires="v">
                <p:oleObj spid="_x0000_s12386" name="" r:id="rId3" imgW="2857500" imgH="863600" progId="Equation.3">
                  <p:embed/>
                </p:oleObj>
              </mc:Choice>
              <mc:Fallback>
                <p:oleObj name="" r:id="rId3" imgW="2857500" imgH="8636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068638"/>
                        <a:ext cx="56959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0" name="矩形 15"/>
          <p:cNvSpPr>
            <a:spLocks noChangeArrowheads="1"/>
          </p:cNvSpPr>
          <p:nvPr/>
        </p:nvSpPr>
        <p:spPr bwMode="auto">
          <a:xfrm>
            <a:off x="903288" y="4868863"/>
            <a:ext cx="7485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where the rectangular function is defined as</a:t>
            </a:r>
            <a:endParaRPr lang="zh-CN" altLang="en-US" sz="2000">
              <a:solidFill>
                <a:srgbClr val="000000"/>
              </a:solidFill>
              <a:sym typeface="Arial" panose="020B0604020202020204" pitchFamily="34" charset="0"/>
            </a:endParaRPr>
          </a:p>
        </p:txBody>
      </p:sp>
      <p:sp>
        <p:nvSpPr>
          <p:cNvPr id="12311"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2312" name="对象 18"/>
          <p:cNvGraphicFramePr>
            <a:graphicFrameLocks noChangeAspect="1"/>
          </p:cNvGraphicFramePr>
          <p:nvPr/>
        </p:nvGraphicFramePr>
        <p:xfrm>
          <a:off x="1203325" y="5518150"/>
          <a:ext cx="3567113" cy="1079500"/>
        </p:xfrm>
        <a:graphic>
          <a:graphicData uri="http://schemas.openxmlformats.org/presentationml/2006/ole">
            <mc:AlternateContent xmlns:mc="http://schemas.openxmlformats.org/markup-compatibility/2006">
              <mc:Choice xmlns:v="urn:schemas-microsoft-com:vml" Requires="v">
                <p:oleObj spid="_x0000_s12387" name="" r:id="rId5" imgW="1664335" imgH="508000" progId="Equation.3">
                  <p:embed/>
                </p:oleObj>
              </mc:Choice>
              <mc:Fallback>
                <p:oleObj name="" r:id="rId5" imgW="1664335" imgH="508000" progId="Equation.3">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5518150"/>
                        <a:ext cx="35671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3" name="TextBox 19"/>
          <p:cNvSpPr>
            <a:spLocks noChangeArrowheads="1"/>
          </p:cNvSpPr>
          <p:nvPr/>
        </p:nvSpPr>
        <p:spPr bwMode="auto">
          <a:xfrm>
            <a:off x="8101013" y="2451100"/>
            <a:ext cx="833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(2.11)</a:t>
            </a:r>
            <a:endParaRPr lang="zh-CN" altLang="en-US" sz="2000">
              <a:solidFill>
                <a:srgbClr val="000000"/>
              </a:solidFill>
              <a:sym typeface="Arial" panose="020B0604020202020204" pitchFamily="34" charset="0"/>
            </a:endParaRPr>
          </a:p>
        </p:txBody>
      </p:sp>
      <p:sp>
        <p:nvSpPr>
          <p:cNvPr id="12314" name="TextBox 33"/>
          <p:cNvSpPr>
            <a:spLocks noChangeArrowheads="1"/>
          </p:cNvSpPr>
          <p:nvPr/>
        </p:nvSpPr>
        <p:spPr bwMode="auto">
          <a:xfrm>
            <a:off x="8101013" y="3644900"/>
            <a:ext cx="85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(2.12)</a:t>
            </a:r>
            <a:endParaRPr lang="zh-CN" altLang="en-US" sz="2000">
              <a:solidFill>
                <a:srgbClr val="000000"/>
              </a:solidFill>
              <a:sym typeface="Arial" panose="020B0604020202020204" pitchFamily="34" charset="0"/>
            </a:endParaRPr>
          </a:p>
        </p:txBody>
      </p:sp>
      <p:sp>
        <p:nvSpPr>
          <p:cNvPr id="12315" name="TextBox 35"/>
          <p:cNvSpPr>
            <a:spLocks noChangeArrowheads="1"/>
          </p:cNvSpPr>
          <p:nvPr/>
        </p:nvSpPr>
        <p:spPr bwMode="auto">
          <a:xfrm>
            <a:off x="8072438" y="5815013"/>
            <a:ext cx="85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(2.13)</a:t>
            </a:r>
            <a:endParaRPr lang="zh-CN" altLang="en-US" sz="2000">
              <a:solidFill>
                <a:srgbClr val="000000"/>
              </a:solidFill>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2"/>
          </p:nvPr>
        </p:nvSpPr>
        <p:spPr/>
        <p:txBody>
          <a:bodyPr/>
          <a:lstStyle/>
          <a:p>
            <a:fld id="{F1C0E1EE-EF2B-4EAF-BAD8-14281F94B9D2}" type="slidenum">
              <a:rPr lang="zh-CN" altLang="en-US"/>
            </a:fld>
            <a:endParaRPr lang="en-US" altLang="zh-CN" sz="1800"/>
          </a:p>
        </p:txBody>
      </p:sp>
      <p:grpSp>
        <p:nvGrpSpPr>
          <p:cNvPr id="13314" name="Group 2"/>
          <p:cNvGrpSpPr/>
          <p:nvPr/>
        </p:nvGrpSpPr>
        <p:grpSpPr bwMode="auto">
          <a:xfrm>
            <a:off x="20638" y="642938"/>
            <a:ext cx="9009062" cy="1052512"/>
            <a:chOff x="0" y="0"/>
            <a:chExt cx="5675" cy="663"/>
          </a:xfrm>
        </p:grpSpPr>
        <p:grpSp>
          <p:nvGrpSpPr>
            <p:cNvPr id="13315" name="Group 3"/>
            <p:cNvGrpSpPr/>
            <p:nvPr/>
          </p:nvGrpSpPr>
          <p:grpSpPr bwMode="auto">
            <a:xfrm>
              <a:off x="183" y="68"/>
              <a:ext cx="448" cy="299"/>
              <a:chOff x="0" y="0"/>
              <a:chExt cx="624" cy="432"/>
            </a:xfrm>
          </p:grpSpPr>
          <p:sp>
            <p:nvSpPr>
              <p:cNvPr id="1331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331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3318" name="Group 6"/>
            <p:cNvGrpSpPr/>
            <p:nvPr/>
          </p:nvGrpSpPr>
          <p:grpSpPr bwMode="auto">
            <a:xfrm>
              <a:off x="261" y="334"/>
              <a:ext cx="465" cy="299"/>
              <a:chOff x="0" y="0"/>
              <a:chExt cx="672" cy="432"/>
            </a:xfrm>
          </p:grpSpPr>
          <p:sp>
            <p:nvSpPr>
              <p:cNvPr id="1331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332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332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332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332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3324"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332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3326"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3327"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3328"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3329" name="矩形 1"/>
          <p:cNvSpPr>
            <a:spLocks noChangeArrowheads="1"/>
          </p:cNvSpPr>
          <p:nvPr/>
        </p:nvSpPr>
        <p:spPr bwMode="auto">
          <a:xfrm>
            <a:off x="441325" y="1824038"/>
            <a:ext cx="81740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000000"/>
                </a:solidFill>
                <a:sym typeface="Arial" panose="020B0604020202020204" pitchFamily="34" charset="0"/>
              </a:rPr>
              <a:t>Therefore, theoretically the spectral resolution of an FTS depends on the scan range of the movable mirror</a:t>
            </a:r>
            <a:endParaRPr lang="zh-CN" altLang="en-US" sz="2000" b="1">
              <a:solidFill>
                <a:srgbClr val="000000"/>
              </a:solidFill>
              <a:sym typeface="Arial" panose="020B0604020202020204" pitchFamily="34" charset="0"/>
            </a:endParaRPr>
          </a:p>
        </p:txBody>
      </p:sp>
      <p:graphicFrame>
        <p:nvGraphicFramePr>
          <p:cNvPr id="13330" name="对象 2"/>
          <p:cNvGraphicFramePr>
            <a:graphicFrameLocks noChangeAspect="1"/>
          </p:cNvGraphicFramePr>
          <p:nvPr/>
        </p:nvGraphicFramePr>
        <p:xfrm>
          <a:off x="2854325" y="3194050"/>
          <a:ext cx="2449513" cy="450850"/>
        </p:xfrm>
        <a:graphic>
          <a:graphicData uri="http://schemas.openxmlformats.org/presentationml/2006/ole">
            <mc:AlternateContent xmlns:mc="http://schemas.openxmlformats.org/markup-compatibility/2006">
              <mc:Choice xmlns:v="urn:schemas-microsoft-com:vml" Requires="v">
                <p:oleObj spid="_x0000_s13459" name="" r:id="rId1" imgW="1257300" imgH="228600" progId="Equation.3">
                  <p:embed/>
                </p:oleObj>
              </mc:Choice>
              <mc:Fallback>
                <p:oleObj name="" r:id="rId1" imgW="1257300" imgH="2286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325" y="3194050"/>
                        <a:ext cx="24495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1" name="对象 3"/>
          <p:cNvGraphicFramePr>
            <a:graphicFrameLocks noChangeAspect="1"/>
          </p:cNvGraphicFramePr>
          <p:nvPr/>
        </p:nvGraphicFramePr>
        <p:xfrm>
          <a:off x="6534150" y="3683000"/>
          <a:ext cx="806450" cy="384175"/>
        </p:xfrm>
        <a:graphic>
          <a:graphicData uri="http://schemas.openxmlformats.org/presentationml/2006/ole">
            <mc:AlternateContent xmlns:mc="http://schemas.openxmlformats.org/markup-compatibility/2006">
              <mc:Choice xmlns:v="urn:schemas-microsoft-com:vml" Requires="v">
                <p:oleObj spid="_x0000_s13460" name="" r:id="rId3" imgW="381000" imgH="177800" progId="Equation.3">
                  <p:embed/>
                </p:oleObj>
              </mc:Choice>
              <mc:Fallback>
                <p:oleObj name="" r:id="rId3" imgW="381000" imgH="1778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150" y="3683000"/>
                        <a:ext cx="8064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2" name="对象 4"/>
          <p:cNvGraphicFramePr>
            <a:graphicFrameLocks noChangeAspect="1"/>
          </p:cNvGraphicFramePr>
          <p:nvPr/>
        </p:nvGraphicFramePr>
        <p:xfrm>
          <a:off x="1476375" y="3997325"/>
          <a:ext cx="549275" cy="311150"/>
        </p:xfrm>
        <a:graphic>
          <a:graphicData uri="http://schemas.openxmlformats.org/presentationml/2006/ole">
            <mc:AlternateContent xmlns:mc="http://schemas.openxmlformats.org/markup-compatibility/2006">
              <mc:Choice xmlns:v="urn:schemas-microsoft-com:vml" Requires="v">
                <p:oleObj spid="_x0000_s13461" name="" r:id="rId5" imgW="355600" imgH="203200" progId="Equation.3">
                  <p:embed/>
                </p:oleObj>
              </mc:Choice>
              <mc:Fallback>
                <p:oleObj name="" r:id="rId5" imgW="355600" imgH="2032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997325"/>
                        <a:ext cx="5492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3" name="Rectangle 29"/>
          <p:cNvSpPr>
            <a:spLocks noChangeArrowheads="1"/>
          </p:cNvSpPr>
          <p:nvPr/>
        </p:nvSpPr>
        <p:spPr bwMode="auto">
          <a:xfrm>
            <a:off x="434975" y="2782888"/>
            <a:ext cx="74199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The interferogram of a perfect monochromatic line can b</a:t>
            </a:r>
            <a:r>
              <a:rPr lang="zh-CN" altLang="en-US" sz="2000" b="1" i="1">
                <a:latin typeface="Times New Roman" panose="02020603050405020304" pitchFamily="18" charset="0"/>
                <a:sym typeface="Times New Roman" panose="02020603050405020304" pitchFamily="18" charset="0"/>
              </a:rPr>
              <a:t>e</a:t>
            </a:r>
            <a:r>
              <a:rPr lang="en-US" altLang="zh-CN" sz="2000" b="1" i="1">
                <a:latin typeface="Times New Roman" panose="02020603050405020304" pitchFamily="18" charset="0"/>
                <a:sym typeface="Times New Roman" panose="02020603050405020304" pitchFamily="18" charset="0"/>
              </a:rPr>
              <a:t> described by</a:t>
            </a:r>
            <a:endParaRPr lang="en-US" altLang="zh-CN" sz="2000" b="1" i="1">
              <a:sym typeface="宋体" panose="02010600030101010101" pitchFamily="2" charset="-122"/>
            </a:endParaRPr>
          </a:p>
        </p:txBody>
      </p:sp>
      <p:sp>
        <p:nvSpPr>
          <p:cNvPr id="13334" name="Rectangle 30"/>
          <p:cNvSpPr>
            <a:spLocks noChangeArrowheads="1"/>
          </p:cNvSpPr>
          <p:nvPr/>
        </p:nvSpPr>
        <p:spPr bwMode="auto">
          <a:xfrm>
            <a:off x="468313" y="3644900"/>
            <a:ext cx="81041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r>
              <a:rPr lang="en-US" altLang="zh-CN" sz="1200" b="1" i="1">
                <a:latin typeface="Times New Roman" panose="02020603050405020304" pitchFamily="18" charset="0"/>
                <a:sym typeface="Times New Roman" panose="02020603050405020304" pitchFamily="18" charset="0"/>
              </a:rPr>
              <a:t> </a:t>
            </a:r>
            <a:r>
              <a:rPr lang="en-US" altLang="zh-CN" sz="2000" b="1" i="1">
                <a:latin typeface="Times New Roman" panose="02020603050405020304" pitchFamily="18" charset="0"/>
                <a:sym typeface="Times New Roman" panose="02020603050405020304" pitchFamily="18" charset="0"/>
              </a:rPr>
              <a:t>Substituting this express into Eq.(2.12), considering that                  </a:t>
            </a:r>
            <a:r>
              <a:rPr lang="en-US" altLang="zh-CN" sz="2000">
                <a:solidFill>
                  <a:srgbClr val="000000"/>
                </a:solidFill>
                <a:latin typeface="Times New Roman" panose="02020603050405020304" pitchFamily="18" charset="0"/>
                <a:sym typeface="Times New Roman" panose="02020603050405020304" pitchFamily="18" charset="0"/>
              </a:rPr>
              <a:t>in reality, </a:t>
            </a:r>
            <a:endParaRPr lang="zh-CN" altLang="en-US" sz="2000">
              <a:solidFill>
                <a:srgbClr val="000000"/>
              </a:solidFill>
              <a:latin typeface="Times New Roman" panose="02020603050405020304" pitchFamily="18" charset="0"/>
              <a:sym typeface="Times New Roman" panose="02020603050405020304" pitchFamily="18" charset="0"/>
            </a:endParaRPr>
          </a:p>
          <a:p>
            <a:r>
              <a:rPr lang="en-US" altLang="zh-CN" sz="2000">
                <a:solidFill>
                  <a:srgbClr val="000000"/>
                </a:solidFill>
                <a:latin typeface="Times New Roman" panose="02020603050405020304" pitchFamily="18" charset="0"/>
                <a:sym typeface="Times New Roman" panose="02020603050405020304" pitchFamily="18" charset="0"/>
              </a:rPr>
              <a:t>the  ILS            is </a:t>
            </a:r>
            <a:endParaRPr lang="en-US" altLang="zh-CN" sz="2000">
              <a:solidFill>
                <a:srgbClr val="000000"/>
              </a:solidFill>
              <a:sym typeface="宋体" panose="02010600030101010101" pitchFamily="2" charset="-122"/>
            </a:endParaRPr>
          </a:p>
          <a:p>
            <a:pPr eaLnBrk="1" hangingPunct="1"/>
            <a:endParaRPr lang="zh-CN" altLang="en-US" sz="2000" b="1" i="1">
              <a:sym typeface="宋体" panose="02010600030101010101" pitchFamily="2" charset="-122"/>
            </a:endParaRPr>
          </a:p>
        </p:txBody>
      </p:sp>
      <p:sp>
        <p:nvSpPr>
          <p:cNvPr id="13335"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3336" name="对象 19"/>
          <p:cNvGraphicFramePr>
            <a:graphicFrameLocks noChangeAspect="1"/>
          </p:cNvGraphicFramePr>
          <p:nvPr/>
        </p:nvGraphicFramePr>
        <p:xfrm>
          <a:off x="1104900" y="4508500"/>
          <a:ext cx="7102475" cy="720725"/>
        </p:xfrm>
        <a:graphic>
          <a:graphicData uri="http://schemas.openxmlformats.org/presentationml/2006/ole">
            <mc:AlternateContent xmlns:mc="http://schemas.openxmlformats.org/markup-compatibility/2006">
              <mc:Choice xmlns:v="urn:schemas-microsoft-com:vml" Requires="v">
                <p:oleObj spid="_x0000_s13462" name="" r:id="rId7" imgW="4787900" imgH="482600" progId="Equation.3">
                  <p:embed/>
                </p:oleObj>
              </mc:Choice>
              <mc:Fallback>
                <p:oleObj name="" r:id="rId7" imgW="4787900" imgH="482600" progId="Equation.3">
                  <p:embed/>
                  <p:pic>
                    <p:nvPicPr>
                      <p:cNvPr id="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900" y="4508500"/>
                        <a:ext cx="7102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7"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3339" name="TextBox 35"/>
          <p:cNvSpPr>
            <a:spLocks noChangeArrowheads="1"/>
          </p:cNvSpPr>
          <p:nvPr/>
        </p:nvSpPr>
        <p:spPr bwMode="auto">
          <a:xfrm>
            <a:off x="7956550" y="5661025"/>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(2.14)</a:t>
            </a:r>
            <a:endParaRPr lang="zh-CN" altLang="en-US" sz="2000">
              <a:solidFill>
                <a:srgbClr val="000000"/>
              </a:solidFill>
              <a:sym typeface="Arial" panose="020B0604020202020204" pitchFamily="34" charset="0"/>
            </a:endParaRPr>
          </a:p>
        </p:txBody>
      </p:sp>
      <p:sp>
        <p:nvSpPr>
          <p:cNvPr id="2" name="Rectangle 1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1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212975" y="5624513"/>
          <a:ext cx="4395788" cy="473075"/>
        </p:xfrm>
        <a:graphic>
          <a:graphicData uri="http://schemas.openxmlformats.org/presentationml/2006/ole">
            <mc:AlternateContent xmlns:mc="http://schemas.openxmlformats.org/markup-compatibility/2006">
              <mc:Choice xmlns:v="urn:schemas-microsoft-com:vml" Requires="v">
                <p:oleObj spid="_x0000_s13463" name="公式" r:id="rId9" imgW="50901600" imgH="5486400" progId="Equation.3">
                  <p:embed/>
                </p:oleObj>
              </mc:Choice>
              <mc:Fallback>
                <p:oleObj name="公式" r:id="rId9" imgW="50901600" imgH="5486400" progId="Equation.3">
                  <p:embed/>
                  <p:pic>
                    <p:nvPicPr>
                      <p:cNvPr id="0" name="Object 130"/>
                      <p:cNvPicPr>
                        <a:picLocks noChangeAspect="1" noChangeArrowheads="1"/>
                      </p:cNvPicPr>
                      <p:nvPr/>
                    </p:nvPicPr>
                    <p:blipFill>
                      <a:blip r:embed="rId10"/>
                      <a:srcRect/>
                      <a:stretch>
                        <a:fillRect/>
                      </a:stretch>
                    </p:blipFill>
                    <p:spPr bwMode="auto">
                      <a:xfrm>
                        <a:off x="2212975" y="5624513"/>
                        <a:ext cx="4395788" cy="473075"/>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56FA9516-8CFE-48B6-BA98-9B97334358D3}" type="slidenum">
              <a:rPr lang="zh-CN" altLang="en-US"/>
            </a:fld>
            <a:endParaRPr lang="en-US" altLang="zh-CN" sz="1800"/>
          </a:p>
        </p:txBody>
      </p:sp>
      <p:grpSp>
        <p:nvGrpSpPr>
          <p:cNvPr id="14338" name="Group 2"/>
          <p:cNvGrpSpPr/>
          <p:nvPr/>
        </p:nvGrpSpPr>
        <p:grpSpPr bwMode="auto">
          <a:xfrm>
            <a:off x="20638" y="642938"/>
            <a:ext cx="9009062" cy="1052512"/>
            <a:chOff x="0" y="0"/>
            <a:chExt cx="5675" cy="663"/>
          </a:xfrm>
        </p:grpSpPr>
        <p:grpSp>
          <p:nvGrpSpPr>
            <p:cNvPr id="14339" name="Group 3"/>
            <p:cNvGrpSpPr/>
            <p:nvPr/>
          </p:nvGrpSpPr>
          <p:grpSpPr bwMode="auto">
            <a:xfrm>
              <a:off x="183" y="68"/>
              <a:ext cx="448" cy="299"/>
              <a:chOff x="0" y="0"/>
              <a:chExt cx="624" cy="432"/>
            </a:xfrm>
          </p:grpSpPr>
          <p:sp>
            <p:nvSpPr>
              <p:cNvPr id="1434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434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4342" name="Group 6"/>
            <p:cNvGrpSpPr/>
            <p:nvPr/>
          </p:nvGrpSpPr>
          <p:grpSpPr bwMode="auto">
            <a:xfrm>
              <a:off x="261" y="334"/>
              <a:ext cx="465" cy="299"/>
              <a:chOff x="0" y="0"/>
              <a:chExt cx="672" cy="432"/>
            </a:xfrm>
          </p:grpSpPr>
          <p:sp>
            <p:nvSpPr>
              <p:cNvPr id="1434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434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434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434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434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4348"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4349" name="Rectangle 11"/>
          <p:cNvSpPr>
            <a:spLocks noChangeArrowheads="1"/>
          </p:cNvSpPr>
          <p:nvPr/>
        </p:nvSpPr>
        <p:spPr bwMode="auto">
          <a:xfrm>
            <a:off x="1009650" y="576262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sz="2000">
              <a:solidFill>
                <a:srgbClr val="000000"/>
              </a:solidFill>
              <a:sym typeface="Arial" panose="020B0604020202020204" pitchFamily="34" charset="0"/>
            </a:endParaRPr>
          </a:p>
        </p:txBody>
      </p:sp>
      <p:sp>
        <p:nvSpPr>
          <p:cNvPr id="14350" name="Rectangle 14"/>
          <p:cNvSpPr>
            <a:spLocks noChangeArrowheads="1"/>
          </p:cNvSpPr>
          <p:nvPr/>
        </p:nvSpPr>
        <p:spPr bwMode="auto">
          <a:xfrm>
            <a:off x="1009650" y="576262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sz="2000">
              <a:solidFill>
                <a:srgbClr val="000000"/>
              </a:solidFill>
              <a:sym typeface="Arial" panose="020B0604020202020204" pitchFamily="34" charset="0"/>
            </a:endParaRPr>
          </a:p>
        </p:txBody>
      </p:sp>
      <p:sp>
        <p:nvSpPr>
          <p:cNvPr id="14351"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4352"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4353" name="矩形 1"/>
          <p:cNvSpPr>
            <a:spLocks noChangeArrowheads="1"/>
          </p:cNvSpPr>
          <p:nvPr/>
        </p:nvSpPr>
        <p:spPr bwMode="auto">
          <a:xfrm>
            <a:off x="442913" y="1773238"/>
            <a:ext cx="8377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As Fig2.2, the spectrum is broadened from one line (delta function) to a sinc function shape (instrumental line shape) .</a:t>
            </a:r>
            <a:endParaRPr lang="zh-CN" altLang="en-US" sz="2000">
              <a:solidFill>
                <a:srgbClr val="000000"/>
              </a:solidFill>
              <a:sym typeface="Arial" panose="020B0604020202020204" pitchFamily="34" charset="0"/>
            </a:endParaRPr>
          </a:p>
        </p:txBody>
      </p:sp>
      <p:pic>
        <p:nvPicPr>
          <p:cNvPr id="14354" name="Picture 26" descr="ils-broadenin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2025" y="2481263"/>
            <a:ext cx="467995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aphicFrame>
        <p:nvGraphicFramePr>
          <p:cNvPr id="14355" name="对象 2"/>
          <p:cNvGraphicFramePr>
            <a:graphicFrameLocks noChangeAspect="1"/>
          </p:cNvGraphicFramePr>
          <p:nvPr/>
        </p:nvGraphicFramePr>
        <p:xfrm>
          <a:off x="4197350" y="5651500"/>
          <a:ext cx="1884363" cy="311150"/>
        </p:xfrm>
        <a:graphic>
          <a:graphicData uri="http://schemas.openxmlformats.org/presentationml/2006/ole">
            <mc:AlternateContent xmlns:mc="http://schemas.openxmlformats.org/markup-compatibility/2006">
              <mc:Choice xmlns:v="urn:schemas-microsoft-com:vml" Requires="v">
                <p:oleObj spid="_x0000_s14405" name="" r:id="rId2" imgW="1334135" imgH="215900" progId="Equation.3">
                  <p:embed/>
                </p:oleObj>
              </mc:Choice>
              <mc:Fallback>
                <p:oleObj name="" r:id="rId2" imgW="1334135" imgH="215900" progId="Equation.3">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350" y="5651500"/>
                        <a:ext cx="18843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6" name="对象 3"/>
          <p:cNvGraphicFramePr>
            <a:graphicFrameLocks noChangeAspect="1"/>
          </p:cNvGraphicFramePr>
          <p:nvPr/>
        </p:nvGraphicFramePr>
        <p:xfrm>
          <a:off x="7069138" y="5683250"/>
          <a:ext cx="561975" cy="219075"/>
        </p:xfrm>
        <a:graphic>
          <a:graphicData uri="http://schemas.openxmlformats.org/presentationml/2006/ole">
            <mc:AlternateContent xmlns:mc="http://schemas.openxmlformats.org/markup-compatibility/2006">
              <mc:Choice xmlns:v="urn:schemas-microsoft-com:vml" Requires="v">
                <p:oleObj spid="_x0000_s14406" name="" r:id="rId4" imgW="558800" imgH="215900" progId="Equation.3">
                  <p:embed/>
                </p:oleObj>
              </mc:Choice>
              <mc:Fallback>
                <p:oleObj name="" r:id="rId4" imgW="558800" imgH="2159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138" y="5683250"/>
                        <a:ext cx="5619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7" name="Rectangle 29"/>
          <p:cNvSpPr>
            <a:spLocks noChangeArrowheads="1"/>
          </p:cNvSpPr>
          <p:nvPr/>
        </p:nvSpPr>
        <p:spPr bwMode="auto">
          <a:xfrm>
            <a:off x="2438400" y="5592763"/>
            <a:ext cx="1792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Fig. 2.2 Plot of </a:t>
            </a:r>
            <a:endParaRPr lang="en-US" altLang="zh-CN" sz="2000" b="1" i="1">
              <a:sym typeface="宋体" panose="02010600030101010101" pitchFamily="2" charset="-122"/>
            </a:endParaRPr>
          </a:p>
        </p:txBody>
      </p:sp>
      <p:sp>
        <p:nvSpPr>
          <p:cNvPr id="14358" name="Rectangle 30"/>
          <p:cNvSpPr>
            <a:spLocks noChangeArrowheads="1"/>
          </p:cNvSpPr>
          <p:nvPr/>
        </p:nvSpPr>
        <p:spPr bwMode="auto">
          <a:xfrm>
            <a:off x="6083300" y="5592763"/>
            <a:ext cx="96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 versus </a:t>
            </a:r>
            <a:endParaRPr lang="en-US" altLang="zh-CN" sz="2000" b="1" i="1">
              <a:sym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p:txBody>
          <a:bodyPr/>
          <a:lstStyle/>
          <a:p>
            <a:fld id="{52866A87-56BF-45EC-8BE6-4E0D3E3C1DC4}" type="slidenum">
              <a:rPr lang="zh-CN" altLang="en-US"/>
            </a:fld>
            <a:endParaRPr lang="en-US" altLang="zh-CN" sz="1800"/>
          </a:p>
        </p:txBody>
      </p:sp>
      <p:grpSp>
        <p:nvGrpSpPr>
          <p:cNvPr id="15362" name="Group 2"/>
          <p:cNvGrpSpPr/>
          <p:nvPr/>
        </p:nvGrpSpPr>
        <p:grpSpPr bwMode="auto">
          <a:xfrm>
            <a:off x="20638" y="642938"/>
            <a:ext cx="9009062" cy="1052512"/>
            <a:chOff x="0" y="0"/>
            <a:chExt cx="5675" cy="663"/>
          </a:xfrm>
        </p:grpSpPr>
        <p:grpSp>
          <p:nvGrpSpPr>
            <p:cNvPr id="15363" name="Group 3"/>
            <p:cNvGrpSpPr/>
            <p:nvPr/>
          </p:nvGrpSpPr>
          <p:grpSpPr bwMode="auto">
            <a:xfrm>
              <a:off x="183" y="68"/>
              <a:ext cx="448" cy="299"/>
              <a:chOff x="0" y="0"/>
              <a:chExt cx="624" cy="432"/>
            </a:xfrm>
          </p:grpSpPr>
          <p:sp>
            <p:nvSpPr>
              <p:cNvPr id="1536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36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5366" name="Group 6"/>
            <p:cNvGrpSpPr/>
            <p:nvPr/>
          </p:nvGrpSpPr>
          <p:grpSpPr bwMode="auto">
            <a:xfrm>
              <a:off x="261" y="334"/>
              <a:ext cx="465" cy="299"/>
              <a:chOff x="0" y="0"/>
              <a:chExt cx="672" cy="432"/>
            </a:xfrm>
          </p:grpSpPr>
          <p:sp>
            <p:nvSpPr>
              <p:cNvPr id="1536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36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536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37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37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5372"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5373"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5374"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5375"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5376"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5377"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5378" name="对象 2"/>
          <p:cNvGraphicFramePr>
            <a:graphicFrameLocks noChangeAspect="1"/>
          </p:cNvGraphicFramePr>
          <p:nvPr/>
        </p:nvGraphicFramePr>
        <p:xfrm>
          <a:off x="1692275" y="2078038"/>
          <a:ext cx="2879725" cy="496887"/>
        </p:xfrm>
        <a:graphic>
          <a:graphicData uri="http://schemas.openxmlformats.org/presentationml/2006/ole">
            <mc:AlternateContent xmlns:mc="http://schemas.openxmlformats.org/markup-compatibility/2006">
              <mc:Choice xmlns:v="urn:schemas-microsoft-com:vml" Requires="v">
                <p:oleObj spid="_x0000_s15431" name="" r:id="rId1" imgW="1321435" imgH="228600" progId="Equation.3">
                  <p:embed/>
                </p:oleObj>
              </mc:Choice>
              <mc:Fallback>
                <p:oleObj name="" r:id="rId1" imgW="1321435" imgH="2286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078038"/>
                        <a:ext cx="28797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9" name="TextBox 26"/>
          <p:cNvSpPr>
            <a:spLocks noChangeArrowheads="1"/>
          </p:cNvSpPr>
          <p:nvPr/>
        </p:nvSpPr>
        <p:spPr bwMode="auto">
          <a:xfrm>
            <a:off x="7956550" y="2005013"/>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(2.15)</a:t>
            </a:r>
            <a:endParaRPr lang="zh-CN" altLang="en-US" sz="2000">
              <a:solidFill>
                <a:srgbClr val="000000"/>
              </a:solidFill>
              <a:sym typeface="Arial" panose="020B0604020202020204" pitchFamily="34" charset="0"/>
            </a:endParaRPr>
          </a:p>
        </p:txBody>
      </p:sp>
      <p:sp>
        <p:nvSpPr>
          <p:cNvPr id="15380" name="矩形 3"/>
          <p:cNvSpPr>
            <a:spLocks noChangeArrowheads="1"/>
          </p:cNvSpPr>
          <p:nvPr/>
        </p:nvSpPr>
        <p:spPr bwMode="auto">
          <a:xfrm>
            <a:off x="434975" y="2781300"/>
            <a:ext cx="778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0000"/>
                </a:solidFill>
                <a:sym typeface="Arial" panose="020B0604020202020204" pitchFamily="34" charset="0"/>
              </a:rPr>
              <a:t>Separation of resonances</a:t>
            </a:r>
            <a:endParaRPr lang="zh-CN" altLang="en-US">
              <a:solidFill>
                <a:srgbClr val="000000"/>
              </a:solidFill>
              <a:sym typeface="Arial" panose="020B0604020202020204" pitchFamily="34" charset="0"/>
            </a:endParaRPr>
          </a:p>
        </p:txBody>
      </p:sp>
      <p:sp>
        <p:nvSpPr>
          <p:cNvPr id="15381" name="TextBox 4"/>
          <p:cNvSpPr>
            <a:spLocks noChangeArrowheads="1"/>
          </p:cNvSpPr>
          <p:nvPr/>
        </p:nvSpPr>
        <p:spPr bwMode="auto">
          <a:xfrm>
            <a:off x="581025" y="3644900"/>
            <a:ext cx="85423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resolution can be described by the separation of two monochromatic lines (wavenumber and ) of equal intensity (or resonances) in a spectrum shown in Fig. 2.3. One can claim that two resonances are resolved if the amplitude of the dip between two line peaks is bigger than 20% of the line peak.</a:t>
            </a:r>
            <a:endParaRPr lang="zh-CN" altLang="en-US" sz="2000">
              <a:solidFill>
                <a:srgbClr val="000000"/>
              </a:solidFill>
              <a:sym typeface="Arial" panose="020B0604020202020204" pitchFamily="34" charset="0"/>
            </a:endParaRPr>
          </a:p>
        </p:txBody>
      </p:sp>
      <p:sp>
        <p:nvSpPr>
          <p:cNvPr id="15382"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5383" name="对象 15"/>
          <p:cNvGraphicFramePr>
            <a:graphicFrameLocks noChangeAspect="1"/>
          </p:cNvGraphicFramePr>
          <p:nvPr/>
        </p:nvGraphicFramePr>
        <p:xfrm>
          <a:off x="1619250" y="5589588"/>
          <a:ext cx="3600450" cy="620712"/>
        </p:xfrm>
        <a:graphic>
          <a:graphicData uri="http://schemas.openxmlformats.org/presentationml/2006/ole">
            <mc:AlternateContent xmlns:mc="http://schemas.openxmlformats.org/markup-compatibility/2006">
              <mc:Choice xmlns:v="urn:schemas-microsoft-com:vml" Requires="v">
                <p:oleObj spid="_x0000_s15432" name="公式" r:id="rId3" imgW="1384935" imgH="241300" progId="Equation.3">
                  <p:embed/>
                </p:oleObj>
              </mc:Choice>
              <mc:Fallback>
                <p:oleObj name="公式" r:id="rId3" imgW="1384935" imgH="241300" progId="Equation.3">
                  <p:embed/>
                  <p:pic>
                    <p:nvPicPr>
                      <p:cNvPr id="0"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589588"/>
                        <a:ext cx="36004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4" name="TextBox 31"/>
          <p:cNvSpPr>
            <a:spLocks noChangeArrowheads="1"/>
          </p:cNvSpPr>
          <p:nvPr/>
        </p:nvSpPr>
        <p:spPr bwMode="auto">
          <a:xfrm>
            <a:off x="7956550" y="5661025"/>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(2.16)</a:t>
            </a:r>
            <a:endParaRPr lang="zh-CN" altLang="en-US" sz="2000">
              <a:solidFill>
                <a:srgbClr val="000000"/>
              </a:solidFill>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2"/>
          </p:nvPr>
        </p:nvSpPr>
        <p:spPr/>
        <p:txBody>
          <a:bodyPr/>
          <a:lstStyle/>
          <a:p>
            <a:fld id="{0654F8AA-EFBC-49C2-B81C-B68D4FE7C691}" type="slidenum">
              <a:rPr lang="zh-CN" altLang="en-US"/>
            </a:fld>
            <a:endParaRPr lang="en-US" altLang="zh-CN" sz="1800"/>
          </a:p>
        </p:txBody>
      </p:sp>
      <p:grpSp>
        <p:nvGrpSpPr>
          <p:cNvPr id="16386" name="Group 2"/>
          <p:cNvGrpSpPr/>
          <p:nvPr/>
        </p:nvGrpSpPr>
        <p:grpSpPr bwMode="auto">
          <a:xfrm>
            <a:off x="20638" y="642938"/>
            <a:ext cx="9009062" cy="1052512"/>
            <a:chOff x="0" y="0"/>
            <a:chExt cx="5675" cy="663"/>
          </a:xfrm>
        </p:grpSpPr>
        <p:grpSp>
          <p:nvGrpSpPr>
            <p:cNvPr id="16387" name="Group 3"/>
            <p:cNvGrpSpPr/>
            <p:nvPr/>
          </p:nvGrpSpPr>
          <p:grpSpPr bwMode="auto">
            <a:xfrm>
              <a:off x="183" y="68"/>
              <a:ext cx="448" cy="299"/>
              <a:chOff x="0" y="0"/>
              <a:chExt cx="624" cy="432"/>
            </a:xfrm>
          </p:grpSpPr>
          <p:sp>
            <p:nvSpPr>
              <p:cNvPr id="1638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38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6390" name="Group 6"/>
            <p:cNvGrpSpPr/>
            <p:nvPr/>
          </p:nvGrpSpPr>
          <p:grpSpPr bwMode="auto">
            <a:xfrm>
              <a:off x="261" y="334"/>
              <a:ext cx="465" cy="299"/>
              <a:chOff x="0" y="0"/>
              <a:chExt cx="672" cy="432"/>
            </a:xfrm>
          </p:grpSpPr>
          <p:sp>
            <p:nvSpPr>
              <p:cNvPr id="1639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39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639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39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39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639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6397"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639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6399"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6400"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pic>
        <p:nvPicPr>
          <p:cNvPr id="16401" name="Picture 26" descr="ils-resolving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4075" y="1522413"/>
            <a:ext cx="46291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16402" name="TextBox 1"/>
          <p:cNvSpPr>
            <a:spLocks noChangeArrowheads="1"/>
          </p:cNvSpPr>
          <p:nvPr/>
        </p:nvSpPr>
        <p:spPr bwMode="auto">
          <a:xfrm>
            <a:off x="1597025" y="5172075"/>
            <a:ext cx="6170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Fig. 2.3 Resolved resonances and definition diagram</a:t>
            </a:r>
            <a:endParaRPr lang="zh-CN" altLang="en-US" sz="2000">
              <a:solidFill>
                <a:srgbClr val="000000"/>
              </a:solidFill>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2"/>
          </p:nvPr>
        </p:nvSpPr>
        <p:spPr/>
        <p:txBody>
          <a:bodyPr/>
          <a:lstStyle/>
          <a:p>
            <a:fld id="{7911D115-149A-47B0-AE38-852AE2F9396B}" type="slidenum">
              <a:rPr lang="zh-CN" altLang="en-US"/>
            </a:fld>
            <a:endParaRPr lang="en-US" altLang="zh-CN" sz="1800"/>
          </a:p>
        </p:txBody>
      </p:sp>
      <p:grpSp>
        <p:nvGrpSpPr>
          <p:cNvPr id="17410" name="Group 2"/>
          <p:cNvGrpSpPr/>
          <p:nvPr/>
        </p:nvGrpSpPr>
        <p:grpSpPr bwMode="auto">
          <a:xfrm>
            <a:off x="20638" y="642938"/>
            <a:ext cx="9009062" cy="1052512"/>
            <a:chOff x="0" y="0"/>
            <a:chExt cx="5675" cy="663"/>
          </a:xfrm>
        </p:grpSpPr>
        <p:grpSp>
          <p:nvGrpSpPr>
            <p:cNvPr id="17411" name="Group 3"/>
            <p:cNvGrpSpPr/>
            <p:nvPr/>
          </p:nvGrpSpPr>
          <p:grpSpPr bwMode="auto">
            <a:xfrm>
              <a:off x="183" y="68"/>
              <a:ext cx="448" cy="299"/>
              <a:chOff x="0" y="0"/>
              <a:chExt cx="624" cy="432"/>
            </a:xfrm>
          </p:grpSpPr>
          <p:sp>
            <p:nvSpPr>
              <p:cNvPr id="17412"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413"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7414" name="Group 6"/>
            <p:cNvGrpSpPr/>
            <p:nvPr/>
          </p:nvGrpSpPr>
          <p:grpSpPr bwMode="auto">
            <a:xfrm>
              <a:off x="261" y="334"/>
              <a:ext cx="465" cy="299"/>
              <a:chOff x="0" y="0"/>
              <a:chExt cx="672" cy="432"/>
            </a:xfrm>
          </p:grpSpPr>
          <p:sp>
            <p:nvSpPr>
              <p:cNvPr id="17415"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416"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7417"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418"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419"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7420"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7421"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7422"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7423"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7424"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7425" name="矩形 2"/>
          <p:cNvSpPr>
            <a:spLocks noChangeArrowheads="1"/>
          </p:cNvSpPr>
          <p:nvPr/>
        </p:nvSpPr>
        <p:spPr bwMode="auto">
          <a:xfrm>
            <a:off x="468313" y="1844675"/>
            <a:ext cx="3221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00"/>
                </a:solidFill>
                <a:sym typeface="Arial" panose="020B0604020202020204" pitchFamily="34" charset="0"/>
              </a:rPr>
              <a:t>Rayleigh criterion</a:t>
            </a:r>
            <a:endParaRPr lang="zh-CN" altLang="en-US" sz="2800">
              <a:solidFill>
                <a:srgbClr val="000000"/>
              </a:solidFill>
              <a:sym typeface="Arial" panose="020B0604020202020204" pitchFamily="34" charset="0"/>
            </a:endParaRPr>
          </a:p>
        </p:txBody>
      </p:sp>
      <p:sp>
        <p:nvSpPr>
          <p:cNvPr id="174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7427" name="对象 4"/>
          <p:cNvGraphicFramePr>
            <a:graphicFrameLocks noChangeAspect="1"/>
          </p:cNvGraphicFramePr>
          <p:nvPr/>
        </p:nvGraphicFramePr>
        <p:xfrm>
          <a:off x="3189288" y="4503738"/>
          <a:ext cx="998537" cy="671512"/>
        </p:xfrm>
        <a:graphic>
          <a:graphicData uri="http://schemas.openxmlformats.org/presentationml/2006/ole">
            <mc:AlternateContent xmlns:mc="http://schemas.openxmlformats.org/markup-compatibility/2006">
              <mc:Choice xmlns:v="urn:schemas-microsoft-com:vml" Requires="v">
                <p:oleObj spid="_x0000_s17453" name="" r:id="rId1" imgW="584200" imgH="393700" progId="Equation.3">
                  <p:embed/>
                </p:oleObj>
              </mc:Choice>
              <mc:Fallback>
                <p:oleObj name="" r:id="rId1" imgW="584200" imgH="393700" progId="Equation.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4503738"/>
                        <a:ext cx="99853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TextBox 21"/>
          <p:cNvSpPr>
            <a:spLocks noChangeArrowheads="1"/>
          </p:cNvSpPr>
          <p:nvPr/>
        </p:nvSpPr>
        <p:spPr bwMode="auto">
          <a:xfrm>
            <a:off x="7812088" y="4541838"/>
            <a:ext cx="85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(2.17)</a:t>
            </a:r>
            <a:endParaRPr lang="zh-CN" altLang="en-US" sz="2000">
              <a:solidFill>
                <a:srgbClr val="000000"/>
              </a:solidFill>
              <a:sym typeface="Arial" panose="020B0604020202020204" pitchFamily="34" charset="0"/>
            </a:endParaRPr>
          </a:p>
        </p:txBody>
      </p:sp>
      <p:sp>
        <p:nvSpPr>
          <p:cNvPr id="17429" name="TextBox 5"/>
          <p:cNvSpPr>
            <a:spLocks noChangeArrowheads="1"/>
          </p:cNvSpPr>
          <p:nvPr/>
        </p:nvSpPr>
        <p:spPr bwMode="auto">
          <a:xfrm>
            <a:off x="642938" y="2636838"/>
            <a:ext cx="81057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a:solidFill>
                  <a:srgbClr val="000000"/>
                </a:solidFill>
                <a:sym typeface="Arial" panose="020B0604020202020204" pitchFamily="34" charset="0"/>
              </a:rPr>
              <a:t>Rayleigh criterion separates the peaks of two ILSs such that the maximum of one resonance falls at the zero of the other resonance,  becomes , So the resolution as dictated by the instrumental line shape is</a:t>
            </a:r>
            <a:endParaRPr lang="zh-CN" altLang="en-US" sz="2000">
              <a:solidFill>
                <a:srgbClr val="000000"/>
              </a:solidFill>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2"/>
          </p:nvPr>
        </p:nvSpPr>
        <p:spPr/>
        <p:txBody>
          <a:bodyPr/>
          <a:lstStyle/>
          <a:p>
            <a:fld id="{54A21D92-32A0-418A-AB23-794E77BB3936}" type="slidenum">
              <a:rPr lang="zh-CN" altLang="en-US"/>
            </a:fld>
            <a:endParaRPr lang="en-US" altLang="zh-CN" sz="1800"/>
          </a:p>
        </p:txBody>
      </p:sp>
      <p:grpSp>
        <p:nvGrpSpPr>
          <p:cNvPr id="18434" name="Group 2"/>
          <p:cNvGrpSpPr/>
          <p:nvPr/>
        </p:nvGrpSpPr>
        <p:grpSpPr bwMode="auto">
          <a:xfrm>
            <a:off x="20638" y="642938"/>
            <a:ext cx="9009062" cy="1052512"/>
            <a:chOff x="0" y="0"/>
            <a:chExt cx="5675" cy="663"/>
          </a:xfrm>
        </p:grpSpPr>
        <p:grpSp>
          <p:nvGrpSpPr>
            <p:cNvPr id="18435" name="Group 3"/>
            <p:cNvGrpSpPr/>
            <p:nvPr/>
          </p:nvGrpSpPr>
          <p:grpSpPr bwMode="auto">
            <a:xfrm>
              <a:off x="183" y="68"/>
              <a:ext cx="448" cy="299"/>
              <a:chOff x="0" y="0"/>
              <a:chExt cx="624" cy="432"/>
            </a:xfrm>
          </p:grpSpPr>
          <p:sp>
            <p:nvSpPr>
              <p:cNvPr id="1843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43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8438" name="Group 6"/>
            <p:cNvGrpSpPr/>
            <p:nvPr/>
          </p:nvGrpSpPr>
          <p:grpSpPr bwMode="auto">
            <a:xfrm>
              <a:off x="261" y="334"/>
              <a:ext cx="465" cy="299"/>
              <a:chOff x="0" y="0"/>
              <a:chExt cx="672" cy="432"/>
            </a:xfrm>
          </p:grpSpPr>
          <p:sp>
            <p:nvSpPr>
              <p:cNvPr id="1843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44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844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44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44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8444"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844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8446"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8447"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8448"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84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8450" name="矩形 1"/>
          <p:cNvSpPr>
            <a:spLocks noChangeArrowheads="1"/>
          </p:cNvSpPr>
          <p:nvPr/>
        </p:nvSpPr>
        <p:spPr bwMode="auto">
          <a:xfrm>
            <a:off x="82550" y="1704975"/>
            <a:ext cx="8978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200" b="1" i="1">
                <a:solidFill>
                  <a:srgbClr val="000000"/>
                </a:solidFill>
                <a:sym typeface="Arial" panose="020B0604020202020204" pitchFamily="34" charset="0"/>
              </a:rPr>
              <a:t>2.2.2 Relation between the resolution and the angle of divergence</a:t>
            </a:r>
            <a:endParaRPr lang="zh-CN" altLang="en-US" sz="2200" b="1" i="1">
              <a:solidFill>
                <a:srgbClr val="000000"/>
              </a:solidFill>
              <a:sym typeface="Arial" panose="020B0604020202020204" pitchFamily="34" charset="0"/>
            </a:endParaRPr>
          </a:p>
        </p:txBody>
      </p:sp>
      <p:pic>
        <p:nvPicPr>
          <p:cNvPr id="18451" name="Picture 2" descr="divergence 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375" y="2276475"/>
            <a:ext cx="7704138"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18452" name="TextBox 2"/>
          <p:cNvSpPr>
            <a:spLocks noChangeArrowheads="1"/>
          </p:cNvSpPr>
          <p:nvPr/>
        </p:nvSpPr>
        <p:spPr bwMode="auto">
          <a:xfrm>
            <a:off x="179388" y="5373688"/>
            <a:ext cx="870585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a:solidFill>
                  <a:srgbClr val="000000"/>
                </a:solidFill>
                <a:sym typeface="Arial" panose="020B0604020202020204" pitchFamily="34" charset="0"/>
              </a:rPr>
              <a:t>Fig. 2.4. Equivalent diagram of a Michelson interferometer. (a): Equivalent diagram; (b): Showed OPD between the rays reflected by the movable mirror and the fixed mirror at a divergence angle of </a:t>
            </a:r>
            <a:r>
              <a:rPr lang="en-US" altLang="zh-CN" sz="2000">
                <a:solidFill>
                  <a:srgbClr val="000000"/>
                </a:solidFill>
                <a:sym typeface="Symbol" panose="05050102010706020507" pitchFamily="18" charset="2"/>
              </a:rPr>
              <a:t></a:t>
            </a:r>
            <a:r>
              <a:rPr lang="en-US" altLang="zh-CN" sz="2000">
                <a:solidFill>
                  <a:srgbClr val="000000"/>
                </a:solidFill>
                <a:sym typeface="Arial" panose="020B0604020202020204" pitchFamily="34" charset="0"/>
              </a:rPr>
              <a:t>; F: Image of the fixed mirror; M: Movable mirror.</a:t>
            </a:r>
            <a:endParaRPr lang="zh-CN" altLang="en-US" sz="2000">
              <a:solidFill>
                <a:srgbClr val="000000"/>
              </a:solidFill>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4"/>
          <p:cNvSpPr>
            <a:spLocks noGrp="1"/>
          </p:cNvSpPr>
          <p:nvPr>
            <p:ph type="sldNum" sz="quarter" idx="12"/>
          </p:nvPr>
        </p:nvSpPr>
        <p:spPr/>
        <p:txBody>
          <a:bodyPr/>
          <a:lstStyle/>
          <a:p>
            <a:fld id="{FA015B53-2284-4E2D-8045-46D5768430A8}" type="slidenum">
              <a:rPr lang="zh-CN" altLang="en-US"/>
            </a:fld>
            <a:endParaRPr lang="en-US" altLang="zh-CN" sz="1800"/>
          </a:p>
        </p:txBody>
      </p:sp>
      <p:grpSp>
        <p:nvGrpSpPr>
          <p:cNvPr id="19458" name="Group 2"/>
          <p:cNvGrpSpPr/>
          <p:nvPr/>
        </p:nvGrpSpPr>
        <p:grpSpPr bwMode="auto">
          <a:xfrm>
            <a:off x="20638" y="642938"/>
            <a:ext cx="9009062" cy="1052512"/>
            <a:chOff x="0" y="0"/>
            <a:chExt cx="5675" cy="663"/>
          </a:xfrm>
        </p:grpSpPr>
        <p:grpSp>
          <p:nvGrpSpPr>
            <p:cNvPr id="19459" name="Group 3"/>
            <p:cNvGrpSpPr/>
            <p:nvPr/>
          </p:nvGrpSpPr>
          <p:grpSpPr bwMode="auto">
            <a:xfrm>
              <a:off x="183" y="68"/>
              <a:ext cx="448" cy="299"/>
              <a:chOff x="0" y="0"/>
              <a:chExt cx="624" cy="432"/>
            </a:xfrm>
          </p:grpSpPr>
          <p:sp>
            <p:nvSpPr>
              <p:cNvPr id="1946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946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9462" name="Group 6"/>
            <p:cNvGrpSpPr/>
            <p:nvPr/>
          </p:nvGrpSpPr>
          <p:grpSpPr bwMode="auto">
            <a:xfrm>
              <a:off x="261" y="334"/>
              <a:ext cx="465" cy="299"/>
              <a:chOff x="0" y="0"/>
              <a:chExt cx="672" cy="432"/>
            </a:xfrm>
          </p:grpSpPr>
          <p:sp>
            <p:nvSpPr>
              <p:cNvPr id="1946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946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946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946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946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9468"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9469"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9470"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9471"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9472"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94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947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75" name="对象 6"/>
          <p:cNvGraphicFramePr>
            <a:graphicFrameLocks noChangeAspect="1"/>
          </p:cNvGraphicFramePr>
          <p:nvPr/>
        </p:nvGraphicFramePr>
        <p:xfrm>
          <a:off x="1403350" y="1881188"/>
          <a:ext cx="4694238" cy="792162"/>
        </p:xfrm>
        <a:graphic>
          <a:graphicData uri="http://schemas.openxmlformats.org/presentationml/2006/ole">
            <mc:AlternateContent xmlns:mc="http://schemas.openxmlformats.org/markup-compatibility/2006">
              <mc:Choice xmlns:v="urn:schemas-microsoft-com:vml" Requires="v">
                <p:oleObj spid="_x0000_s19628" name="" r:id="rId1" imgW="2312670" imgH="393700" progId="Equation.3">
                  <p:embed/>
                </p:oleObj>
              </mc:Choice>
              <mc:Fallback>
                <p:oleObj name="" r:id="rId1" imgW="2312670" imgH="3937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81188"/>
                        <a:ext cx="46942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TextBox 24"/>
          <p:cNvSpPr>
            <a:spLocks noChangeArrowheads="1"/>
          </p:cNvSpPr>
          <p:nvPr/>
        </p:nvSpPr>
        <p:spPr bwMode="auto">
          <a:xfrm>
            <a:off x="7667625" y="2062163"/>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(2.18)</a:t>
            </a:r>
            <a:endParaRPr lang="zh-CN" altLang="en-US" sz="2000">
              <a:solidFill>
                <a:srgbClr val="000000"/>
              </a:solidFill>
              <a:sym typeface="Arial" panose="020B0604020202020204" pitchFamily="34" charset="0"/>
            </a:endParaRPr>
          </a:p>
        </p:txBody>
      </p:sp>
      <p:sp>
        <p:nvSpPr>
          <p:cNvPr id="1947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78" name="对象 8"/>
          <p:cNvGraphicFramePr>
            <a:graphicFrameLocks noChangeAspect="1"/>
          </p:cNvGraphicFramePr>
          <p:nvPr/>
        </p:nvGraphicFramePr>
        <p:xfrm>
          <a:off x="1501775" y="3789363"/>
          <a:ext cx="6140450" cy="596900"/>
        </p:xfrm>
        <a:graphic>
          <a:graphicData uri="http://schemas.openxmlformats.org/presentationml/2006/ole">
            <mc:AlternateContent xmlns:mc="http://schemas.openxmlformats.org/markup-compatibility/2006">
              <mc:Choice xmlns:v="urn:schemas-microsoft-com:vml" Requires="v">
                <p:oleObj spid="_x0000_s19629" name="" r:id="rId3" imgW="3429000" imgH="330200" progId="Equation.3">
                  <p:embed/>
                </p:oleObj>
              </mc:Choice>
              <mc:Fallback>
                <p:oleObj name="" r:id="rId3" imgW="3429000" imgH="330200"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75" y="3789363"/>
                        <a:ext cx="61404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TextBox 9"/>
          <p:cNvSpPr>
            <a:spLocks noChangeArrowheads="1"/>
          </p:cNvSpPr>
          <p:nvPr/>
        </p:nvSpPr>
        <p:spPr bwMode="auto">
          <a:xfrm>
            <a:off x="1017588" y="2836863"/>
            <a:ext cx="73675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we can obtain the normalized interferogram of the extended source subtending a solid angle         is</a:t>
            </a:r>
            <a:endParaRPr lang="zh-CN" altLang="en-US" sz="2000">
              <a:solidFill>
                <a:srgbClr val="000000"/>
              </a:solidFill>
              <a:sym typeface="Arial" panose="020B0604020202020204" pitchFamily="34" charset="0"/>
            </a:endParaRPr>
          </a:p>
        </p:txBody>
      </p:sp>
      <p:sp>
        <p:nvSpPr>
          <p:cNvPr id="1948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81" name="对象 12"/>
          <p:cNvGraphicFramePr>
            <a:graphicFrameLocks noChangeAspect="1"/>
          </p:cNvGraphicFramePr>
          <p:nvPr/>
        </p:nvGraphicFramePr>
        <p:xfrm>
          <a:off x="4765675" y="3194050"/>
          <a:ext cx="463550" cy="309563"/>
        </p:xfrm>
        <a:graphic>
          <a:graphicData uri="http://schemas.openxmlformats.org/presentationml/2006/ole">
            <mc:AlternateContent xmlns:mc="http://schemas.openxmlformats.org/markup-compatibility/2006">
              <mc:Choice xmlns:v="urn:schemas-microsoft-com:vml" Requires="v">
                <p:oleObj spid="_x0000_s19630" name="" r:id="rId5" imgW="342900" imgH="228600" progId="Equation.3">
                  <p:embed/>
                </p:oleObj>
              </mc:Choice>
              <mc:Fallback>
                <p:oleObj name="" r:id="rId5" imgW="342900" imgH="228600"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5675" y="3194050"/>
                        <a:ext cx="4635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2" name="TextBox 15"/>
          <p:cNvSpPr>
            <a:spLocks noChangeArrowheads="1"/>
          </p:cNvSpPr>
          <p:nvPr/>
        </p:nvSpPr>
        <p:spPr bwMode="auto">
          <a:xfrm>
            <a:off x="755650" y="4652963"/>
            <a:ext cx="8128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solidFill>
                  <a:srgbClr val="000000"/>
                </a:solidFill>
                <a:sym typeface="Arial" panose="020B0604020202020204" pitchFamily="34" charset="0"/>
              </a:rPr>
              <a:t>On substituting the solid angle                                                        in the above equation where        is the azimuth angle, we have</a:t>
            </a:r>
            <a:endParaRPr lang="zh-CN" altLang="en-US" sz="2000">
              <a:solidFill>
                <a:srgbClr val="000000"/>
              </a:solidFill>
              <a:sym typeface="Arial" panose="020B0604020202020204" pitchFamily="34" charset="0"/>
            </a:endParaRPr>
          </a:p>
        </p:txBody>
      </p:sp>
      <p:sp>
        <p:nvSpPr>
          <p:cNvPr id="1948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84" name="对象 17"/>
          <p:cNvGraphicFramePr>
            <a:graphicFrameLocks noChangeAspect="1"/>
          </p:cNvGraphicFramePr>
          <p:nvPr/>
        </p:nvGraphicFramePr>
        <p:xfrm>
          <a:off x="1552575" y="5772150"/>
          <a:ext cx="5702300" cy="504825"/>
        </p:xfrm>
        <a:graphic>
          <a:graphicData uri="http://schemas.openxmlformats.org/presentationml/2006/ole">
            <mc:AlternateContent xmlns:mc="http://schemas.openxmlformats.org/markup-compatibility/2006">
              <mc:Choice xmlns:v="urn:schemas-microsoft-com:vml" Requires="v">
                <p:oleObj spid="_x0000_s19631" name="" r:id="rId7" imgW="3771900" imgH="330200" progId="Equation.3">
                  <p:embed/>
                </p:oleObj>
              </mc:Choice>
              <mc:Fallback>
                <p:oleObj name="" r:id="rId7" imgW="3771900" imgH="330200" progId="Equation.3">
                  <p:embed/>
                  <p:pic>
                    <p:nvPicPr>
                      <p:cNvPr id="0" name="对象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575" y="5772150"/>
                        <a:ext cx="5702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5" name="TextBox 32"/>
          <p:cNvSpPr>
            <a:spLocks noChangeArrowheads="1"/>
          </p:cNvSpPr>
          <p:nvPr/>
        </p:nvSpPr>
        <p:spPr bwMode="auto">
          <a:xfrm>
            <a:off x="7704138" y="5876925"/>
            <a:ext cx="85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(2.19)</a:t>
            </a:r>
            <a:endParaRPr lang="zh-CN" altLang="en-US" sz="2000">
              <a:solidFill>
                <a:srgbClr val="000000"/>
              </a:solidFill>
              <a:sym typeface="Arial" panose="020B0604020202020204" pitchFamily="34" charset="0"/>
            </a:endParaRPr>
          </a:p>
        </p:txBody>
      </p:sp>
      <p:sp>
        <p:nvSpPr>
          <p:cNvPr id="19486"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87" name="对象 19"/>
          <p:cNvGraphicFramePr>
            <a:graphicFrameLocks noChangeAspect="1"/>
          </p:cNvGraphicFramePr>
          <p:nvPr/>
        </p:nvGraphicFramePr>
        <p:xfrm>
          <a:off x="4356100" y="4652963"/>
          <a:ext cx="3600450" cy="555625"/>
        </p:xfrm>
        <a:graphic>
          <a:graphicData uri="http://schemas.openxmlformats.org/presentationml/2006/ole">
            <mc:AlternateContent xmlns:mc="http://schemas.openxmlformats.org/markup-compatibility/2006">
              <mc:Choice xmlns:v="urn:schemas-microsoft-com:vml" Requires="v">
                <p:oleObj spid="_x0000_s19632" name="" r:id="rId9" imgW="2159635" imgH="330200" progId="Equation.3">
                  <p:embed/>
                </p:oleObj>
              </mc:Choice>
              <mc:Fallback>
                <p:oleObj name="" r:id="rId9" imgW="2159635" imgH="330200" progId="Equation.3">
                  <p:embed/>
                  <p:pic>
                    <p:nvPicPr>
                      <p:cNvPr id="0" name="对象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652963"/>
                        <a:ext cx="36004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8"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9489" name="对象 22"/>
          <p:cNvGraphicFramePr>
            <a:graphicFrameLocks noChangeAspect="1"/>
          </p:cNvGraphicFramePr>
          <p:nvPr/>
        </p:nvGraphicFramePr>
        <p:xfrm>
          <a:off x="3492500" y="5248275"/>
          <a:ext cx="225425" cy="363538"/>
        </p:xfrm>
        <a:graphic>
          <a:graphicData uri="http://schemas.openxmlformats.org/presentationml/2006/ole">
            <mc:AlternateContent xmlns:mc="http://schemas.openxmlformats.org/markup-compatibility/2006">
              <mc:Choice xmlns:v="urn:schemas-microsoft-com:vml" Requires="v">
                <p:oleObj spid="_x0000_s19633" name="" r:id="rId11" imgW="127000" imgH="203200" progId="Equation.3">
                  <p:embed/>
                </p:oleObj>
              </mc:Choice>
              <mc:Fallback>
                <p:oleObj name="" r:id="rId11" imgW="127000" imgH="203200" progId="Equation.3">
                  <p:embed/>
                  <p:pic>
                    <p:nvPicPr>
                      <p:cNvPr id="0" name="对象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5248275"/>
                        <a:ext cx="2254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1ADB27C3-3DD0-4397-B52A-001E047871F7}" type="slidenum">
              <a:rPr lang="zh-CN" altLang="en-US"/>
            </a:fld>
            <a:endParaRPr lang="en-US" altLang="zh-CN" sz="1800"/>
          </a:p>
        </p:txBody>
      </p:sp>
      <p:grpSp>
        <p:nvGrpSpPr>
          <p:cNvPr id="20482" name="Group 2"/>
          <p:cNvGrpSpPr/>
          <p:nvPr/>
        </p:nvGrpSpPr>
        <p:grpSpPr bwMode="auto">
          <a:xfrm>
            <a:off x="20638" y="642938"/>
            <a:ext cx="9009062" cy="1052512"/>
            <a:chOff x="0" y="0"/>
            <a:chExt cx="5675" cy="663"/>
          </a:xfrm>
        </p:grpSpPr>
        <p:grpSp>
          <p:nvGrpSpPr>
            <p:cNvPr id="20483" name="Group 3"/>
            <p:cNvGrpSpPr/>
            <p:nvPr/>
          </p:nvGrpSpPr>
          <p:grpSpPr bwMode="auto">
            <a:xfrm>
              <a:off x="183" y="68"/>
              <a:ext cx="448" cy="299"/>
              <a:chOff x="0" y="0"/>
              <a:chExt cx="624" cy="432"/>
            </a:xfrm>
          </p:grpSpPr>
          <p:sp>
            <p:nvSpPr>
              <p:cNvPr id="2048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48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0486" name="Group 6"/>
            <p:cNvGrpSpPr/>
            <p:nvPr/>
          </p:nvGrpSpPr>
          <p:grpSpPr bwMode="auto">
            <a:xfrm>
              <a:off x="261" y="334"/>
              <a:ext cx="465" cy="299"/>
              <a:chOff x="0" y="0"/>
              <a:chExt cx="672" cy="432"/>
            </a:xfrm>
          </p:grpSpPr>
          <p:sp>
            <p:nvSpPr>
              <p:cNvPr id="2048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48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048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49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49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0492"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0493" name="Rectangle 14"/>
          <p:cNvSpPr>
            <a:spLocks noChangeArrowheads="1"/>
          </p:cNvSpPr>
          <p:nvPr/>
        </p:nvSpPr>
        <p:spPr bwMode="auto">
          <a:xfrm>
            <a:off x="174625" y="22764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0494" name="Rectangle 11"/>
          <p:cNvSpPr>
            <a:spLocks noChangeArrowheads="1"/>
          </p:cNvSpPr>
          <p:nvPr/>
        </p:nvSpPr>
        <p:spPr bwMode="auto">
          <a:xfrm>
            <a:off x="174625" y="30670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0495" name="Rectangle 2"/>
          <p:cNvSpPr>
            <a:spLocks noChangeArrowheads="1"/>
          </p:cNvSpPr>
          <p:nvPr/>
        </p:nvSpPr>
        <p:spPr bwMode="auto">
          <a:xfrm>
            <a:off x="174625" y="2276475"/>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0496" name="Rectangle 11"/>
          <p:cNvSpPr>
            <a:spLocks noChangeArrowheads="1"/>
          </p:cNvSpPr>
          <p:nvPr/>
        </p:nvSpPr>
        <p:spPr bwMode="auto">
          <a:xfrm>
            <a:off x="174625" y="1773238"/>
            <a:ext cx="857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r>
              <a:rPr lang="en-US" altLang="zh-CN" sz="1800" b="1" i="1">
                <a:latin typeface="Times New Roman" panose="02020603050405020304" pitchFamily="18" charset="0"/>
                <a:sym typeface="Times New Roman" panose="02020603050405020304" pitchFamily="18" charset="0"/>
              </a:rPr>
              <a:t>For a monochromatic light source (                              </a:t>
            </a:r>
            <a:r>
              <a:rPr lang="en-US" altLang="zh-CN" sz="1800">
                <a:solidFill>
                  <a:srgbClr val="000000"/>
                </a:solidFill>
                <a:latin typeface="Times New Roman" panose="02020603050405020304" pitchFamily="18" charset="0"/>
                <a:sym typeface="Times New Roman" panose="02020603050405020304" pitchFamily="18" charset="0"/>
              </a:rPr>
              <a:t>), then the instrumental line profile is</a:t>
            </a:r>
            <a:r>
              <a:rPr lang="en-US" altLang="zh-CN" sz="1800">
                <a:solidFill>
                  <a:srgbClr val="000000"/>
                </a:solidFill>
                <a:sym typeface="宋体" panose="02010600030101010101" pitchFamily="2" charset="-122"/>
              </a:rPr>
              <a:t> </a:t>
            </a:r>
            <a:endParaRPr lang="zh-CN" altLang="en-US"/>
          </a:p>
        </p:txBody>
      </p:sp>
      <p:graphicFrame>
        <p:nvGraphicFramePr>
          <p:cNvPr id="20497" name="对象 9"/>
          <p:cNvGraphicFramePr>
            <a:graphicFrameLocks noChangeAspect="1"/>
          </p:cNvGraphicFramePr>
          <p:nvPr/>
        </p:nvGraphicFramePr>
        <p:xfrm>
          <a:off x="3419475" y="1773238"/>
          <a:ext cx="1660525" cy="393700"/>
        </p:xfrm>
        <a:graphic>
          <a:graphicData uri="http://schemas.openxmlformats.org/presentationml/2006/ole">
            <mc:AlternateContent xmlns:mc="http://schemas.openxmlformats.org/markup-compatibility/2006">
              <mc:Choice xmlns:v="urn:schemas-microsoft-com:vml" Requires="v">
                <p:oleObj spid="_x0000_s20572" name="" r:id="rId1" imgW="965835" imgH="228600" progId="Equation.3">
                  <p:embed/>
                </p:oleObj>
              </mc:Choice>
              <mc:Fallback>
                <p:oleObj name="" r:id="rId1" imgW="965835" imgH="228600" progId="Equation.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773238"/>
                        <a:ext cx="1660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0499" name="对象 15"/>
          <p:cNvGraphicFramePr>
            <a:graphicFrameLocks noChangeAspect="1"/>
          </p:cNvGraphicFramePr>
          <p:nvPr/>
        </p:nvGraphicFramePr>
        <p:xfrm>
          <a:off x="434974" y="2368549"/>
          <a:ext cx="7809331" cy="1967493"/>
        </p:xfrm>
        <a:graphic>
          <a:graphicData uri="http://schemas.openxmlformats.org/presentationml/2006/ole">
            <mc:AlternateContent xmlns:mc="http://schemas.openxmlformats.org/markup-compatibility/2006">
              <mc:Choice xmlns:v="urn:schemas-microsoft-com:vml" Requires="v">
                <p:oleObj spid="_x0000_s20573" name="" r:id="rId3" imgW="4991100" imgH="1257300" progId="Equation.3">
                  <p:embed/>
                </p:oleObj>
              </mc:Choice>
              <mc:Fallback>
                <p:oleObj name="" r:id="rId3" imgW="4991100" imgH="1257300" progId="Equation.3">
                  <p:embed/>
                  <p:pic>
                    <p:nvPicPr>
                      <p:cNvPr id="0"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4" y="2368549"/>
                        <a:ext cx="7809331" cy="1967493"/>
                      </a:xfrm>
                      <a:prstGeom prst="rect">
                        <a:avLst/>
                      </a:prstGeom>
                      <a:noFill/>
                      <a:ln>
                        <a:noFill/>
                      </a:ln>
                    </p:spPr>
                  </p:pic>
                </p:oleObj>
              </mc:Fallback>
            </mc:AlternateContent>
          </a:graphicData>
        </a:graphic>
      </p:graphicFrame>
      <p:sp>
        <p:nvSpPr>
          <p:cNvPr id="20500" name="TextBox 16"/>
          <p:cNvSpPr>
            <a:spLocks noChangeArrowheads="1"/>
          </p:cNvSpPr>
          <p:nvPr/>
        </p:nvSpPr>
        <p:spPr bwMode="auto">
          <a:xfrm>
            <a:off x="434975" y="4289425"/>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Considering</a:t>
            </a:r>
            <a:endParaRPr lang="zh-CN" altLang="en-US" sz="2000">
              <a:solidFill>
                <a:srgbClr val="000000"/>
              </a:solidFill>
              <a:sym typeface="Arial" panose="020B0604020202020204" pitchFamily="34" charset="0"/>
            </a:endParaRPr>
          </a:p>
        </p:txBody>
      </p:sp>
      <p:sp>
        <p:nvSpPr>
          <p:cNvPr id="20501"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0502" name="对象 18"/>
          <p:cNvGraphicFramePr>
            <a:graphicFrameLocks noChangeAspect="1"/>
          </p:cNvGraphicFramePr>
          <p:nvPr/>
        </p:nvGraphicFramePr>
        <p:xfrm>
          <a:off x="1203583" y="4941126"/>
          <a:ext cx="7045062" cy="1115723"/>
        </p:xfrm>
        <a:graphic>
          <a:graphicData uri="http://schemas.openxmlformats.org/presentationml/2006/ole">
            <mc:AlternateContent xmlns:mc="http://schemas.openxmlformats.org/markup-compatibility/2006">
              <mc:Choice xmlns:v="urn:schemas-microsoft-com:vml" Requires="v">
                <p:oleObj spid="_x0000_s20574" name="公式" r:id="rId5" imgW="4152900" imgH="660400" progId="Equation.3">
                  <p:embed/>
                </p:oleObj>
              </mc:Choice>
              <mc:Fallback>
                <p:oleObj name="公式" r:id="rId5" imgW="4152900" imgH="660400" progId="Equation.3">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583" y="4941126"/>
                        <a:ext cx="7045062" cy="1115723"/>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2"/>
          </p:nvPr>
        </p:nvSpPr>
        <p:spPr/>
        <p:txBody>
          <a:bodyPr/>
          <a:lstStyle/>
          <a:p>
            <a:fld id="{FB666F0C-492C-4E1E-86AA-E0F88064DB5D}" type="slidenum">
              <a:rPr lang="zh-CN" altLang="en-US"/>
            </a:fld>
            <a:endParaRPr lang="en-US" altLang="zh-CN" sz="1800"/>
          </a:p>
        </p:txBody>
      </p:sp>
      <p:grpSp>
        <p:nvGrpSpPr>
          <p:cNvPr id="21506" name="Group 2"/>
          <p:cNvGrpSpPr/>
          <p:nvPr/>
        </p:nvGrpSpPr>
        <p:grpSpPr bwMode="auto">
          <a:xfrm>
            <a:off x="20638" y="642938"/>
            <a:ext cx="9009062" cy="1052512"/>
            <a:chOff x="0" y="0"/>
            <a:chExt cx="5675" cy="663"/>
          </a:xfrm>
        </p:grpSpPr>
        <p:grpSp>
          <p:nvGrpSpPr>
            <p:cNvPr id="21507" name="Group 3"/>
            <p:cNvGrpSpPr/>
            <p:nvPr/>
          </p:nvGrpSpPr>
          <p:grpSpPr bwMode="auto">
            <a:xfrm>
              <a:off x="183" y="68"/>
              <a:ext cx="448" cy="299"/>
              <a:chOff x="0" y="0"/>
              <a:chExt cx="624" cy="432"/>
            </a:xfrm>
          </p:grpSpPr>
          <p:sp>
            <p:nvSpPr>
              <p:cNvPr id="2150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150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1510" name="Group 6"/>
            <p:cNvGrpSpPr/>
            <p:nvPr/>
          </p:nvGrpSpPr>
          <p:grpSpPr bwMode="auto">
            <a:xfrm>
              <a:off x="261" y="334"/>
              <a:ext cx="465" cy="299"/>
              <a:chOff x="0" y="0"/>
              <a:chExt cx="672" cy="432"/>
            </a:xfrm>
          </p:grpSpPr>
          <p:sp>
            <p:nvSpPr>
              <p:cNvPr id="2151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151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151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151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151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151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1517"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151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1519"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1520"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15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1522" name="TextBox 1"/>
          <p:cNvSpPr>
            <a:spLocks noChangeArrowheads="1"/>
          </p:cNvSpPr>
          <p:nvPr/>
        </p:nvSpPr>
        <p:spPr bwMode="auto">
          <a:xfrm>
            <a:off x="609600" y="1695450"/>
            <a:ext cx="1190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We have</a:t>
            </a:r>
            <a:endParaRPr lang="zh-CN" altLang="en-US" sz="2000">
              <a:solidFill>
                <a:srgbClr val="000000"/>
              </a:solidFill>
              <a:sym typeface="Arial" panose="020B0604020202020204" pitchFamily="34" charset="0"/>
            </a:endParaRPr>
          </a:p>
        </p:txBody>
      </p:sp>
      <p:sp>
        <p:nvSpPr>
          <p:cNvPr id="2152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1524" name="对象 7"/>
          <p:cNvGraphicFramePr>
            <a:graphicFrameLocks noChangeAspect="1"/>
          </p:cNvGraphicFramePr>
          <p:nvPr/>
        </p:nvGraphicFramePr>
        <p:xfrm>
          <a:off x="1477963" y="2095500"/>
          <a:ext cx="6408737" cy="1038225"/>
        </p:xfrm>
        <a:graphic>
          <a:graphicData uri="http://schemas.openxmlformats.org/presentationml/2006/ole">
            <mc:AlternateContent xmlns:mc="http://schemas.openxmlformats.org/markup-compatibility/2006">
              <mc:Choice xmlns:v="urn:schemas-microsoft-com:vml" Requires="v">
                <p:oleObj spid="_x0000_s21627" name="" r:id="rId1" imgW="4406900" imgH="711200" progId="Equation.3">
                  <p:embed/>
                </p:oleObj>
              </mc:Choice>
              <mc:Fallback>
                <p:oleObj name="" r:id="rId1" imgW="4406900" imgH="7112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63" y="2095500"/>
                        <a:ext cx="640873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1526" name="对象 9"/>
          <p:cNvGraphicFramePr>
            <a:graphicFrameLocks noChangeAspect="1"/>
          </p:cNvGraphicFramePr>
          <p:nvPr/>
        </p:nvGraphicFramePr>
        <p:xfrm>
          <a:off x="3194050" y="4076700"/>
          <a:ext cx="2754313" cy="431800"/>
        </p:xfrm>
        <a:graphic>
          <a:graphicData uri="http://schemas.openxmlformats.org/presentationml/2006/ole">
            <mc:AlternateContent xmlns:mc="http://schemas.openxmlformats.org/markup-compatibility/2006">
              <mc:Choice xmlns:v="urn:schemas-microsoft-com:vml" Requires="v">
                <p:oleObj spid="_x0000_s21628" name="" r:id="rId3" imgW="1461135" imgH="228600" progId="Equation.3">
                  <p:embed/>
                </p:oleObj>
              </mc:Choice>
              <mc:Fallback>
                <p:oleObj name="" r:id="rId3" imgW="1461135" imgH="2286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050" y="4076700"/>
                        <a:ext cx="2754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1528" name="对象 12"/>
          <p:cNvGraphicFramePr>
            <a:graphicFrameLocks noChangeAspect="1"/>
          </p:cNvGraphicFramePr>
          <p:nvPr/>
        </p:nvGraphicFramePr>
        <p:xfrm>
          <a:off x="2051050" y="3357563"/>
          <a:ext cx="4608513" cy="431800"/>
        </p:xfrm>
        <a:graphic>
          <a:graphicData uri="http://schemas.openxmlformats.org/presentationml/2006/ole">
            <mc:AlternateContent xmlns:mc="http://schemas.openxmlformats.org/markup-compatibility/2006">
              <mc:Choice xmlns:v="urn:schemas-microsoft-com:vml" Requires="v">
                <p:oleObj spid="_x0000_s21629" name="" r:id="rId5" imgW="2439670" imgH="228600" progId="Equation.3">
                  <p:embed/>
                </p:oleObj>
              </mc:Choice>
              <mc:Fallback>
                <p:oleObj name="" r:id="rId5" imgW="2439670" imgH="228600"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357563"/>
                        <a:ext cx="46085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9" name="TextBox 28"/>
          <p:cNvSpPr>
            <a:spLocks noChangeArrowheads="1"/>
          </p:cNvSpPr>
          <p:nvPr/>
        </p:nvSpPr>
        <p:spPr bwMode="auto">
          <a:xfrm>
            <a:off x="7740650" y="3357563"/>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(2.20)</a:t>
            </a:r>
            <a:endParaRPr lang="zh-CN" altLang="en-US" sz="2000">
              <a:solidFill>
                <a:srgbClr val="000000"/>
              </a:solidFill>
              <a:sym typeface="Arial" panose="020B0604020202020204" pitchFamily="34" charset="0"/>
            </a:endParaRPr>
          </a:p>
        </p:txBody>
      </p:sp>
      <p:sp>
        <p:nvSpPr>
          <p:cNvPr id="21530" name="TextBox 29"/>
          <p:cNvSpPr>
            <a:spLocks noChangeArrowheads="1"/>
          </p:cNvSpPr>
          <p:nvPr/>
        </p:nvSpPr>
        <p:spPr bwMode="auto">
          <a:xfrm>
            <a:off x="7740650" y="4076700"/>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(2.21)</a:t>
            </a:r>
            <a:endParaRPr lang="zh-CN" altLang="en-US" sz="2000">
              <a:solidFill>
                <a:srgbClr val="000000"/>
              </a:solidFill>
              <a:sym typeface="Arial" panose="020B0604020202020204" pitchFamily="34" charset="0"/>
            </a:endParaRPr>
          </a:p>
        </p:txBody>
      </p:sp>
      <p:sp>
        <p:nvSpPr>
          <p:cNvPr id="21531" name="TextBox 15"/>
          <p:cNvSpPr>
            <a:spLocks noChangeArrowheads="1"/>
          </p:cNvSpPr>
          <p:nvPr/>
        </p:nvSpPr>
        <p:spPr bwMode="auto">
          <a:xfrm>
            <a:off x="771525" y="4652963"/>
            <a:ext cx="522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the total wavenumber spread or resolution is</a:t>
            </a:r>
            <a:endParaRPr lang="zh-CN" altLang="en-US" sz="2000">
              <a:solidFill>
                <a:srgbClr val="000000"/>
              </a:solidFill>
              <a:sym typeface="Arial" panose="020B0604020202020204" pitchFamily="34" charset="0"/>
            </a:endParaRPr>
          </a:p>
        </p:txBody>
      </p:sp>
      <p:sp>
        <p:nvSpPr>
          <p:cNvPr id="21532"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1533" name="对象 17"/>
          <p:cNvGraphicFramePr>
            <a:graphicFrameLocks noChangeAspect="1"/>
          </p:cNvGraphicFramePr>
          <p:nvPr/>
        </p:nvGraphicFramePr>
        <p:xfrm>
          <a:off x="3060700" y="5157788"/>
          <a:ext cx="2212975" cy="431800"/>
        </p:xfrm>
        <a:graphic>
          <a:graphicData uri="http://schemas.openxmlformats.org/presentationml/2006/ole">
            <mc:AlternateContent xmlns:mc="http://schemas.openxmlformats.org/markup-compatibility/2006">
              <mc:Choice xmlns:v="urn:schemas-microsoft-com:vml" Requires="v">
                <p:oleObj spid="_x0000_s21630" name="" r:id="rId7" imgW="28041600" imgH="5486400" progId="Equation.3">
                  <p:embed/>
                </p:oleObj>
              </mc:Choice>
              <mc:Fallback>
                <p:oleObj name="" r:id="rId7" imgW="28041600" imgH="5486400" progId="Equation.3">
                  <p:embed/>
                  <p:pic>
                    <p:nvPicPr>
                      <p:cNvPr id="0" name="对象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5157788"/>
                        <a:ext cx="2212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4" name="TextBox 33"/>
          <p:cNvSpPr>
            <a:spLocks noChangeArrowheads="1"/>
          </p:cNvSpPr>
          <p:nvPr/>
        </p:nvSpPr>
        <p:spPr bwMode="auto">
          <a:xfrm>
            <a:off x="7750175" y="5157788"/>
            <a:ext cx="85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(2.22)</a:t>
            </a:r>
            <a:endParaRPr lang="zh-CN" altLang="en-US" sz="2000">
              <a:solidFill>
                <a:srgbClr val="000000"/>
              </a:solidFill>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2"/>
          </p:nvPr>
        </p:nvSpPr>
        <p:spPr/>
        <p:txBody>
          <a:bodyPr/>
          <a:lstStyle/>
          <a:p>
            <a:fld id="{267B0E03-C7C1-4F51-AA11-E87577FC364C}" type="slidenum">
              <a:rPr lang="zh-CN" altLang="en-US"/>
            </a:fld>
            <a:endParaRPr lang="en-US" altLang="zh-CN" sz="1800"/>
          </a:p>
        </p:txBody>
      </p:sp>
      <p:grpSp>
        <p:nvGrpSpPr>
          <p:cNvPr id="4098" name="Group 2"/>
          <p:cNvGrpSpPr/>
          <p:nvPr/>
        </p:nvGrpSpPr>
        <p:grpSpPr bwMode="auto">
          <a:xfrm>
            <a:off x="28575" y="441325"/>
            <a:ext cx="9010650" cy="1050925"/>
            <a:chOff x="0" y="0"/>
            <a:chExt cx="5675" cy="663"/>
          </a:xfrm>
        </p:grpSpPr>
        <p:grpSp>
          <p:nvGrpSpPr>
            <p:cNvPr id="4099" name="Group 3"/>
            <p:cNvGrpSpPr/>
            <p:nvPr/>
          </p:nvGrpSpPr>
          <p:grpSpPr bwMode="auto">
            <a:xfrm>
              <a:off x="183" y="68"/>
              <a:ext cx="448" cy="299"/>
              <a:chOff x="0" y="0"/>
              <a:chExt cx="624" cy="432"/>
            </a:xfrm>
          </p:grpSpPr>
          <p:sp>
            <p:nvSpPr>
              <p:cNvPr id="410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10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4102" name="Group 6"/>
            <p:cNvGrpSpPr/>
            <p:nvPr/>
          </p:nvGrpSpPr>
          <p:grpSpPr bwMode="auto">
            <a:xfrm>
              <a:off x="261" y="334"/>
              <a:ext cx="465" cy="299"/>
              <a:chOff x="0" y="0"/>
              <a:chExt cx="672" cy="432"/>
            </a:xfrm>
          </p:grpSpPr>
          <p:sp>
            <p:nvSpPr>
              <p:cNvPr id="410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10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410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10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10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4108" name="Rectangle 12"/>
          <p:cNvSpPr>
            <a:spLocks noChangeArrowheads="1"/>
          </p:cNvSpPr>
          <p:nvPr/>
        </p:nvSpPr>
        <p:spPr bwMode="auto">
          <a:xfrm>
            <a:off x="1011238" y="157163"/>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2400" b="1">
                <a:solidFill>
                  <a:srgbClr val="0033CC"/>
                </a:solidFill>
                <a:sym typeface="Arial" panose="020B0604020202020204" pitchFamily="34" charset="0"/>
              </a:rPr>
              <a:t>Chapter 2 </a:t>
            </a:r>
            <a:endParaRPr lang="en-US" altLang="zh-CN" sz="2400" b="1">
              <a:solidFill>
                <a:srgbClr val="0033CC"/>
              </a:solidFill>
              <a:sym typeface="Arial" panose="020B0604020202020204" pitchFamily="34" charset="0"/>
            </a:endParaRPr>
          </a:p>
          <a:p>
            <a:r>
              <a:rPr lang="en-US" altLang="zh-CN" sz="2400" b="1" i="1">
                <a:solidFill>
                  <a:srgbClr val="0070C0"/>
                </a:solidFill>
                <a:sym typeface="Arial" panose="020B0604020202020204" pitchFamily="34" charset="0"/>
              </a:rPr>
              <a:t>Principle of Fourier Transform Spectrometry </a:t>
            </a:r>
            <a:endParaRPr lang="zh-CN" altLang="en-US" sz="2400" b="1" i="1">
              <a:solidFill>
                <a:srgbClr val="0070C0"/>
              </a:solidFill>
              <a:sym typeface="Arial" panose="020B0604020202020204" pitchFamily="34" charset="0"/>
            </a:endParaRPr>
          </a:p>
          <a:p>
            <a:r>
              <a:rPr lang="en-US" altLang="zh-CN" sz="2400" b="1">
                <a:solidFill>
                  <a:srgbClr val="0033CC"/>
                </a:solidFill>
                <a:sym typeface="Arial" panose="020B0604020202020204" pitchFamily="34" charset="0"/>
              </a:rPr>
              <a:t>(</a:t>
            </a:r>
            <a:r>
              <a:rPr lang="zh-CN" altLang="en-US" sz="2400" b="1">
                <a:solidFill>
                  <a:srgbClr val="0033CC"/>
                </a:solidFill>
                <a:sym typeface="Arial" panose="020B0604020202020204" pitchFamily="34" charset="0"/>
              </a:rPr>
              <a:t>傅里叶变换光谱测量原理</a:t>
            </a:r>
            <a:r>
              <a:rPr lang="en-US" altLang="zh-CN" sz="2400" b="1">
                <a:solidFill>
                  <a:srgbClr val="0033CC"/>
                </a:solidFill>
                <a:sym typeface="Arial" panose="020B0604020202020204" pitchFamily="34" charset="0"/>
              </a:rPr>
              <a:t>)</a:t>
            </a:r>
            <a:endParaRPr lang="zh-CN" altLang="en-US" sz="2400">
              <a:solidFill>
                <a:schemeClr val="tx2"/>
              </a:solidFill>
              <a:sym typeface="Arial" panose="020B0604020202020204" pitchFamily="34" charset="0"/>
            </a:endParaRPr>
          </a:p>
        </p:txBody>
      </p:sp>
      <p:sp>
        <p:nvSpPr>
          <p:cNvPr id="4109" name="TextBox 5"/>
          <p:cNvSpPr>
            <a:spLocks noChangeArrowheads="1"/>
          </p:cNvSpPr>
          <p:nvPr/>
        </p:nvSpPr>
        <p:spPr bwMode="auto">
          <a:xfrm>
            <a:off x="300038" y="1700213"/>
            <a:ext cx="846772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1800">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spcBef>
                <a:spcPts val="1000"/>
              </a:spcBef>
            </a:pPr>
            <a:r>
              <a:rPr lang="en-US" altLang="zh-CN" sz="2800">
                <a:solidFill>
                  <a:srgbClr val="000000"/>
                </a:solidFill>
                <a:sym typeface="Arial" panose="020B0604020202020204" pitchFamily="34" charset="0"/>
              </a:rPr>
              <a:t>2.3.2 Multiplex or Felgett advantage</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2.3.3 Connes advantage	</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2.4 Interferogarm data processing</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2.4.1 Sampling intervals of the interferogram and the spectrum </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2.4.2 Apodization</a:t>
            </a:r>
            <a:endParaRPr lang="en-US" altLang="zh-CN"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2.4.3 Phase correction</a:t>
            </a:r>
            <a:endParaRPr lang="zh-CN" altLang="en-US" sz="2800">
              <a:solidFill>
                <a:srgbClr val="000000"/>
              </a:solidFill>
              <a:sym typeface="Arial" panose="020B0604020202020204" pitchFamily="34" charset="0"/>
            </a:endParaRPr>
          </a:p>
          <a:p>
            <a:pPr>
              <a:spcBef>
                <a:spcPts val="1000"/>
              </a:spcBef>
            </a:pPr>
            <a:r>
              <a:rPr lang="en-US" altLang="zh-CN" sz="2800">
                <a:solidFill>
                  <a:srgbClr val="000000"/>
                </a:solidFill>
                <a:sym typeface="Arial" panose="020B0604020202020204" pitchFamily="34" charset="0"/>
              </a:rPr>
              <a:t>2.4.4 Effects of ADC resolution on spectral SNR</a:t>
            </a:r>
            <a:endParaRPr lang="zh-CN" altLang="en-US" sz="2800">
              <a:solidFill>
                <a:srgbClr val="000000"/>
              </a:solidFill>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3C2B2C31-A369-480F-9809-1AD3C97DF5BD}" type="slidenum">
              <a:rPr lang="zh-CN" altLang="en-US"/>
            </a:fld>
            <a:endParaRPr lang="en-US" altLang="zh-CN" sz="1800"/>
          </a:p>
        </p:txBody>
      </p:sp>
      <p:grpSp>
        <p:nvGrpSpPr>
          <p:cNvPr id="22530" name="Group 2"/>
          <p:cNvGrpSpPr/>
          <p:nvPr/>
        </p:nvGrpSpPr>
        <p:grpSpPr bwMode="auto">
          <a:xfrm>
            <a:off x="20638" y="642938"/>
            <a:ext cx="9009062" cy="1052512"/>
            <a:chOff x="0" y="0"/>
            <a:chExt cx="5675" cy="663"/>
          </a:xfrm>
        </p:grpSpPr>
        <p:grpSp>
          <p:nvGrpSpPr>
            <p:cNvPr id="22531" name="Group 3"/>
            <p:cNvGrpSpPr/>
            <p:nvPr/>
          </p:nvGrpSpPr>
          <p:grpSpPr bwMode="auto">
            <a:xfrm>
              <a:off x="183" y="68"/>
              <a:ext cx="448" cy="299"/>
              <a:chOff x="0" y="0"/>
              <a:chExt cx="624" cy="432"/>
            </a:xfrm>
          </p:grpSpPr>
          <p:sp>
            <p:nvSpPr>
              <p:cNvPr id="22532"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533"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2534" name="Group 6"/>
            <p:cNvGrpSpPr/>
            <p:nvPr/>
          </p:nvGrpSpPr>
          <p:grpSpPr bwMode="auto">
            <a:xfrm>
              <a:off x="261" y="334"/>
              <a:ext cx="465" cy="299"/>
              <a:chOff x="0" y="0"/>
              <a:chExt cx="672" cy="432"/>
            </a:xfrm>
          </p:grpSpPr>
          <p:sp>
            <p:nvSpPr>
              <p:cNvPr id="22535"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536"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2537"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538"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539"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2540"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2541"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2542"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2543"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2544"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25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2546" name="TextBox 21"/>
          <p:cNvSpPr>
            <a:spLocks noChangeArrowheads="1"/>
          </p:cNvSpPr>
          <p:nvPr/>
        </p:nvSpPr>
        <p:spPr bwMode="auto">
          <a:xfrm>
            <a:off x="7451725" y="2492375"/>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000000"/>
                </a:solidFill>
                <a:sym typeface="Arial" panose="020B0604020202020204" pitchFamily="34" charset="0"/>
              </a:rPr>
              <a:t>(2.23)</a:t>
            </a:r>
            <a:endParaRPr lang="zh-CN" altLang="en-US" sz="2000" dirty="0">
              <a:solidFill>
                <a:srgbClr val="000000"/>
              </a:solidFill>
              <a:sym typeface="Arial" panose="020B0604020202020204" pitchFamily="34" charset="0"/>
            </a:endParaRPr>
          </a:p>
        </p:txBody>
      </p:sp>
      <p:sp>
        <p:nvSpPr>
          <p:cNvPr id="22547" name="矩形 1"/>
          <p:cNvSpPr>
            <a:spLocks noChangeArrowheads="1"/>
          </p:cNvSpPr>
          <p:nvPr/>
        </p:nvSpPr>
        <p:spPr bwMode="auto">
          <a:xfrm>
            <a:off x="354013" y="1695450"/>
            <a:ext cx="8466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Considering a limited scan length of the movable mirror, the ILS of the practical FTS should be</a:t>
            </a:r>
            <a:endParaRPr lang="zh-CN" altLang="en-US" sz="2000">
              <a:solidFill>
                <a:srgbClr val="000000"/>
              </a:solidFill>
              <a:sym typeface="Arial" panose="020B0604020202020204" pitchFamily="34" charset="0"/>
            </a:endParaRPr>
          </a:p>
        </p:txBody>
      </p:sp>
      <p:sp>
        <p:nvSpPr>
          <p:cNvPr id="2254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2550" name="Rectangle 15"/>
          <p:cNvSpPr>
            <a:spLocks noChangeArrowheads="1"/>
          </p:cNvSpPr>
          <p:nvPr/>
        </p:nvSpPr>
        <p:spPr bwMode="auto">
          <a:xfrm>
            <a:off x="434975" y="3651250"/>
            <a:ext cx="8558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r>
              <a:rPr lang="en-US" altLang="zh-CN" sz="2000" b="1" i="1" dirty="0">
                <a:latin typeface="Times New Roman" panose="02020603050405020304" pitchFamily="18" charset="0"/>
                <a:sym typeface="Times New Roman" panose="02020603050405020304" pitchFamily="18" charset="0"/>
              </a:rPr>
              <a:t>where L is the maximum displacement of the movable mirror, </a:t>
            </a:r>
            <a:r>
              <a:rPr lang="en-US" altLang="zh-CN" sz="2000" b="1" i="1" dirty="0" smtClean="0">
                <a:sym typeface="Times New Roman" panose="02020603050405020304" pitchFamily="18" charset="0"/>
              </a:rPr>
              <a:t>“</a:t>
            </a:r>
            <a:r>
              <a:rPr lang="en-US" altLang="zh-CN" sz="2000" dirty="0" smtClean="0">
                <a:solidFill>
                  <a:srgbClr val="000000"/>
                </a:solidFill>
                <a:sym typeface="Symbol" panose="05050102010706020507"/>
              </a:rPr>
              <a:t></a:t>
            </a:r>
            <a:r>
              <a:rPr lang="en-US" altLang="zh-CN" sz="2000" dirty="0" smtClean="0">
                <a:solidFill>
                  <a:srgbClr val="000000"/>
                </a:solidFill>
                <a:sym typeface="Times New Roman" panose="02020603050405020304" pitchFamily="18" charset="0"/>
              </a:rPr>
              <a:t>”</a:t>
            </a:r>
            <a:r>
              <a:rPr lang="en-US" altLang="zh-CN" sz="2000" dirty="0" smtClean="0">
                <a:solidFill>
                  <a:srgbClr val="000000"/>
                </a:solidFill>
                <a:latin typeface="Times New Roman" panose="02020603050405020304" pitchFamily="18" charset="0"/>
                <a:sym typeface="Times New Roman" panose="02020603050405020304" pitchFamily="18" charset="0"/>
              </a:rPr>
              <a:t> </a:t>
            </a:r>
            <a:r>
              <a:rPr lang="en-US" altLang="zh-CN" sz="2000" dirty="0">
                <a:solidFill>
                  <a:srgbClr val="000000"/>
                </a:solidFill>
                <a:latin typeface="Times New Roman" panose="02020603050405020304" pitchFamily="18" charset="0"/>
                <a:sym typeface="Times New Roman" panose="02020603050405020304" pitchFamily="18" charset="0"/>
              </a:rPr>
              <a:t>is the convolution operator.</a:t>
            </a:r>
            <a:endParaRPr lang="en-US" altLang="zh-CN" sz="2000" dirty="0">
              <a:solidFill>
                <a:srgbClr val="000000"/>
              </a:solidFill>
              <a:sym typeface="宋体" panose="02010600030101010101" pitchFamily="2" charset="-122"/>
            </a:endParaRPr>
          </a:p>
        </p:txBody>
      </p:sp>
      <p:sp>
        <p:nvSpPr>
          <p:cNvPr id="2"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475742" y="2546303"/>
          <a:ext cx="5481638" cy="431800"/>
        </p:xfrm>
        <a:graphic>
          <a:graphicData uri="http://schemas.openxmlformats.org/presentationml/2006/ole">
            <mc:AlternateContent xmlns:mc="http://schemas.openxmlformats.org/markup-compatibility/2006">
              <mc:Choice xmlns:v="urn:schemas-microsoft-com:vml" Requires="v">
                <p:oleObj spid="_x0000_s22576" name="公式" r:id="rId1" imgW="69799200" imgH="5486400" progId="Equation.3">
                  <p:embed/>
                </p:oleObj>
              </mc:Choice>
              <mc:Fallback>
                <p:oleObj name="公式" r:id="rId1" imgW="69799200" imgH="5486400" progId="Equation.3">
                  <p:embed/>
                  <p:pic>
                    <p:nvPicPr>
                      <p:cNvPr id="0" name="Object 44"/>
                      <p:cNvPicPr>
                        <a:picLocks noChangeAspect="1" noChangeArrowheads="1"/>
                      </p:cNvPicPr>
                      <p:nvPr/>
                    </p:nvPicPr>
                    <p:blipFill>
                      <a:blip r:embed="rId2"/>
                      <a:srcRect/>
                      <a:stretch>
                        <a:fillRect/>
                      </a:stretch>
                    </p:blipFill>
                    <p:spPr bwMode="auto">
                      <a:xfrm>
                        <a:off x="1475742" y="2546303"/>
                        <a:ext cx="5481638" cy="431800"/>
                      </a:xfrm>
                      <a:prstGeom prst="rect">
                        <a:avLst/>
                      </a:prstGeom>
                      <a:noFill/>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2"/>
          </p:nvPr>
        </p:nvSpPr>
        <p:spPr/>
        <p:txBody>
          <a:bodyPr/>
          <a:lstStyle/>
          <a:p>
            <a:fld id="{902542F4-AD0F-43F0-861E-8829B44985C0}" type="slidenum">
              <a:rPr lang="zh-CN" altLang="en-US"/>
            </a:fld>
            <a:endParaRPr lang="en-US" altLang="zh-CN" sz="1800"/>
          </a:p>
        </p:txBody>
      </p:sp>
      <p:grpSp>
        <p:nvGrpSpPr>
          <p:cNvPr id="23554" name="Group 2"/>
          <p:cNvGrpSpPr/>
          <p:nvPr/>
        </p:nvGrpSpPr>
        <p:grpSpPr bwMode="auto">
          <a:xfrm>
            <a:off x="20638" y="642938"/>
            <a:ext cx="9009062" cy="1052512"/>
            <a:chOff x="0" y="0"/>
            <a:chExt cx="5675" cy="663"/>
          </a:xfrm>
        </p:grpSpPr>
        <p:grpSp>
          <p:nvGrpSpPr>
            <p:cNvPr id="23555" name="Group 3"/>
            <p:cNvGrpSpPr/>
            <p:nvPr/>
          </p:nvGrpSpPr>
          <p:grpSpPr bwMode="auto">
            <a:xfrm>
              <a:off x="183" y="68"/>
              <a:ext cx="448" cy="299"/>
              <a:chOff x="0" y="0"/>
              <a:chExt cx="624" cy="432"/>
            </a:xfrm>
          </p:grpSpPr>
          <p:sp>
            <p:nvSpPr>
              <p:cNvPr id="2355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55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3558" name="Group 6"/>
            <p:cNvGrpSpPr/>
            <p:nvPr/>
          </p:nvGrpSpPr>
          <p:grpSpPr bwMode="auto">
            <a:xfrm>
              <a:off x="261" y="334"/>
              <a:ext cx="465" cy="299"/>
              <a:chOff x="0" y="0"/>
              <a:chExt cx="672" cy="432"/>
            </a:xfrm>
          </p:grpSpPr>
          <p:sp>
            <p:nvSpPr>
              <p:cNvPr id="2355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56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356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56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56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3564"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356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3566"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3567"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3568"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356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3570" name="矩形 1"/>
          <p:cNvSpPr>
            <a:spLocks noChangeArrowheads="1"/>
          </p:cNvSpPr>
          <p:nvPr/>
        </p:nvSpPr>
        <p:spPr bwMode="auto">
          <a:xfrm>
            <a:off x="336550" y="1844675"/>
            <a:ext cx="8132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difference between the OPDs of two extreme rays in Fig.2.4(a) is</a:t>
            </a:r>
            <a:endParaRPr lang="zh-CN" altLang="en-US" sz="2000">
              <a:solidFill>
                <a:srgbClr val="000000"/>
              </a:solidFill>
              <a:sym typeface="Arial" panose="020B0604020202020204" pitchFamily="34" charset="0"/>
            </a:endParaRPr>
          </a:p>
        </p:txBody>
      </p:sp>
      <p:sp>
        <p:nvSpPr>
          <p:cNvPr id="2357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3572" name="对象 7"/>
          <p:cNvGraphicFramePr>
            <a:graphicFrameLocks noChangeAspect="1"/>
          </p:cNvGraphicFramePr>
          <p:nvPr/>
        </p:nvGraphicFramePr>
        <p:xfrm>
          <a:off x="1979613" y="2420938"/>
          <a:ext cx="5029200" cy="431800"/>
        </p:xfrm>
        <a:graphic>
          <a:graphicData uri="http://schemas.openxmlformats.org/presentationml/2006/ole">
            <mc:AlternateContent xmlns:mc="http://schemas.openxmlformats.org/markup-compatibility/2006">
              <mc:Choice xmlns:v="urn:schemas-microsoft-com:vml" Requires="v">
                <p:oleObj spid="_x0000_s23622" name="" r:id="rId1" imgW="2768600" imgH="241300" progId="Equation.3">
                  <p:embed/>
                </p:oleObj>
              </mc:Choice>
              <mc:Fallback>
                <p:oleObj name="" r:id="rId1" imgW="2768600" imgH="2413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20938"/>
                        <a:ext cx="5029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3" name="矩形 8"/>
          <p:cNvSpPr>
            <a:spLocks noChangeArrowheads="1"/>
          </p:cNvSpPr>
          <p:nvPr/>
        </p:nvSpPr>
        <p:spPr bwMode="auto">
          <a:xfrm>
            <a:off x="447675" y="2997200"/>
            <a:ext cx="8251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where</a:t>
            </a:r>
            <a:r>
              <a:rPr lang="en-US" altLang="zh-CN" sz="2000" i="1">
                <a:solidFill>
                  <a:srgbClr val="000000"/>
                </a:solidFill>
                <a:sym typeface="Arial" panose="020B0604020202020204" pitchFamily="34" charset="0"/>
              </a:rPr>
              <a:t> </a:t>
            </a:r>
            <a:r>
              <a:rPr lang="en-US" altLang="zh-CN" sz="2000" i="1">
                <a:solidFill>
                  <a:srgbClr val="000000"/>
                </a:solidFill>
                <a:latin typeface="Aparajita" panose="020B0604020202020204" pitchFamily="34" charset="0"/>
                <a:sym typeface="Aparajita" panose="020B0604020202020204" pitchFamily="34" charset="0"/>
              </a:rPr>
              <a:t>a</a:t>
            </a:r>
            <a:r>
              <a:rPr lang="en-US" altLang="zh-CN" sz="2000" i="1">
                <a:solidFill>
                  <a:srgbClr val="000000"/>
                </a:solidFill>
                <a:sym typeface="Arial" panose="020B0604020202020204" pitchFamily="34" charset="0"/>
              </a:rPr>
              <a:t> </a:t>
            </a:r>
            <a:r>
              <a:rPr lang="en-US" altLang="zh-CN" sz="2000">
                <a:solidFill>
                  <a:srgbClr val="000000"/>
                </a:solidFill>
                <a:sym typeface="Arial" panose="020B0604020202020204" pitchFamily="34" charset="0"/>
              </a:rPr>
              <a:t>is the radius of the entrance aperture, </a:t>
            </a:r>
            <a:r>
              <a:rPr lang="en-US" altLang="zh-CN" sz="2000" i="1">
                <a:solidFill>
                  <a:srgbClr val="000000"/>
                </a:solidFill>
                <a:sym typeface="Arial" panose="020B0604020202020204" pitchFamily="34" charset="0"/>
              </a:rPr>
              <a:t>f</a:t>
            </a:r>
            <a:r>
              <a:rPr lang="en-US" altLang="zh-CN" sz="2000">
                <a:solidFill>
                  <a:srgbClr val="000000"/>
                </a:solidFill>
                <a:sym typeface="Arial" panose="020B0604020202020204" pitchFamily="34" charset="0"/>
              </a:rPr>
              <a:t> is the focal length of the collimator. The two rays are out of phase when ∆OPD is equal to </a:t>
            </a:r>
            <a:r>
              <a:rPr lang="en-US" altLang="zh-CN" sz="2000">
                <a:solidFill>
                  <a:srgbClr val="000000"/>
                </a:solidFill>
                <a:sym typeface="Symbol" panose="05050102010706020507" pitchFamily="18" charset="2"/>
              </a:rPr>
              <a:t></a:t>
            </a:r>
            <a:r>
              <a:rPr lang="en-US" altLang="zh-CN" sz="2000">
                <a:solidFill>
                  <a:srgbClr val="000000"/>
                </a:solidFill>
                <a:sym typeface="Arial" panose="020B0604020202020204" pitchFamily="34" charset="0"/>
              </a:rPr>
              <a:t>/2, the destructive superposition will occur between them. For broadband radiation input, the shortest wavelength present determines the maximum effective value of ∆OPD of an FTS, as given by the following equation:</a:t>
            </a:r>
            <a:endParaRPr lang="zh-CN" altLang="en-US" sz="2000">
              <a:solidFill>
                <a:srgbClr val="000000"/>
              </a:solidFill>
              <a:sym typeface="Arial" panose="020B0604020202020204" pitchFamily="34" charset="0"/>
            </a:endParaRPr>
          </a:p>
        </p:txBody>
      </p:sp>
      <p:sp>
        <p:nvSpPr>
          <p:cNvPr id="2357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3575" name="对象 12"/>
          <p:cNvGraphicFramePr>
            <a:graphicFrameLocks noChangeAspect="1"/>
          </p:cNvGraphicFramePr>
          <p:nvPr/>
        </p:nvGraphicFramePr>
        <p:xfrm>
          <a:off x="2339975" y="5013325"/>
          <a:ext cx="2592388" cy="782638"/>
        </p:xfrm>
        <a:graphic>
          <a:graphicData uri="http://schemas.openxmlformats.org/presentationml/2006/ole">
            <mc:AlternateContent xmlns:mc="http://schemas.openxmlformats.org/markup-compatibility/2006">
              <mc:Choice xmlns:v="urn:schemas-microsoft-com:vml" Requires="v">
                <p:oleObj spid="_x0000_s23623" name="" r:id="rId3" imgW="1423035" imgH="431800" progId="Equation.3">
                  <p:embed/>
                </p:oleObj>
              </mc:Choice>
              <mc:Fallback>
                <p:oleObj name="" r:id="rId3" imgW="1423035" imgH="431800" progId="Equation.3">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013325"/>
                        <a:ext cx="2592388"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2"/>
          </p:nvPr>
        </p:nvSpPr>
        <p:spPr/>
        <p:txBody>
          <a:bodyPr/>
          <a:lstStyle/>
          <a:p>
            <a:fld id="{D3C78640-A975-4CC7-8DF0-1E0D54B3AD4A}" type="slidenum">
              <a:rPr lang="zh-CN" altLang="en-US"/>
            </a:fld>
            <a:endParaRPr lang="en-US" altLang="zh-CN" sz="1800"/>
          </a:p>
        </p:txBody>
      </p:sp>
      <p:grpSp>
        <p:nvGrpSpPr>
          <p:cNvPr id="24578" name="Group 2"/>
          <p:cNvGrpSpPr/>
          <p:nvPr/>
        </p:nvGrpSpPr>
        <p:grpSpPr bwMode="auto">
          <a:xfrm>
            <a:off x="20638" y="642938"/>
            <a:ext cx="9009062" cy="1052512"/>
            <a:chOff x="0" y="0"/>
            <a:chExt cx="5675" cy="663"/>
          </a:xfrm>
        </p:grpSpPr>
        <p:grpSp>
          <p:nvGrpSpPr>
            <p:cNvPr id="24579" name="Group 3"/>
            <p:cNvGrpSpPr/>
            <p:nvPr/>
          </p:nvGrpSpPr>
          <p:grpSpPr bwMode="auto">
            <a:xfrm>
              <a:off x="183" y="68"/>
              <a:ext cx="448" cy="299"/>
              <a:chOff x="0" y="0"/>
              <a:chExt cx="624" cy="432"/>
            </a:xfrm>
          </p:grpSpPr>
          <p:sp>
            <p:nvSpPr>
              <p:cNvPr id="2458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58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4582" name="Group 6"/>
            <p:cNvGrpSpPr/>
            <p:nvPr/>
          </p:nvGrpSpPr>
          <p:grpSpPr bwMode="auto">
            <a:xfrm>
              <a:off x="261" y="334"/>
              <a:ext cx="465" cy="299"/>
              <a:chOff x="0" y="0"/>
              <a:chExt cx="672" cy="432"/>
            </a:xfrm>
          </p:grpSpPr>
          <p:sp>
            <p:nvSpPr>
              <p:cNvPr id="2458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58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458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58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58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4588"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4589"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4590"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4591"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4592"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45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4594" name="矩形 1"/>
          <p:cNvSpPr>
            <a:spLocks noChangeArrowheads="1"/>
          </p:cNvSpPr>
          <p:nvPr/>
        </p:nvSpPr>
        <p:spPr bwMode="auto">
          <a:xfrm>
            <a:off x="277813" y="1825625"/>
            <a:ext cx="8375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Combining the above two equations, Eq.(2.10) and Eq.(2.17), we can obtain that the value of </a:t>
            </a:r>
            <a:r>
              <a:rPr lang="en-US" altLang="zh-CN" sz="2000" b="1" i="1">
                <a:solidFill>
                  <a:srgbClr val="000000"/>
                </a:solidFill>
                <a:latin typeface="Bookman Old Style" pitchFamily="18" charset="0"/>
                <a:sym typeface="Bookman Old Style" pitchFamily="18" charset="0"/>
              </a:rPr>
              <a:t>a</a:t>
            </a:r>
            <a:r>
              <a:rPr lang="en-US" altLang="zh-CN" sz="2000" b="1" i="1">
                <a:solidFill>
                  <a:srgbClr val="000000"/>
                </a:solidFill>
                <a:sym typeface="Arial" panose="020B0604020202020204" pitchFamily="34" charset="0"/>
              </a:rPr>
              <a:t> </a:t>
            </a:r>
            <a:r>
              <a:rPr lang="en-US" altLang="zh-CN" sz="2000">
                <a:solidFill>
                  <a:srgbClr val="000000"/>
                </a:solidFill>
                <a:sym typeface="Arial" panose="020B0604020202020204" pitchFamily="34" charset="0"/>
              </a:rPr>
              <a:t>should meet the following inequation in order to obtain the resolving power bigger than </a:t>
            </a:r>
            <a:r>
              <a:rPr lang="en-US" altLang="zh-CN" sz="2000" i="1">
                <a:solidFill>
                  <a:srgbClr val="000000"/>
                </a:solidFill>
                <a:sym typeface="Arial" panose="020B0604020202020204" pitchFamily="34" charset="0"/>
              </a:rPr>
              <a:t>R</a:t>
            </a:r>
            <a:r>
              <a:rPr lang="en-US" altLang="zh-CN" sz="2000">
                <a:solidFill>
                  <a:srgbClr val="000000"/>
                </a:solidFill>
                <a:sym typeface="Arial" panose="020B0604020202020204" pitchFamily="34" charset="0"/>
              </a:rPr>
              <a:t>.</a:t>
            </a:r>
            <a:endParaRPr lang="zh-CN" altLang="en-US" sz="2000">
              <a:solidFill>
                <a:srgbClr val="000000"/>
              </a:solidFill>
              <a:sym typeface="Arial" panose="020B0604020202020204" pitchFamily="34" charset="0"/>
            </a:endParaRPr>
          </a:p>
        </p:txBody>
      </p:sp>
      <p:sp>
        <p:nvSpPr>
          <p:cNvPr id="2459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4596" name="对象 7"/>
          <p:cNvGraphicFramePr>
            <a:graphicFrameLocks noChangeAspect="1"/>
          </p:cNvGraphicFramePr>
          <p:nvPr/>
        </p:nvGraphicFramePr>
        <p:xfrm>
          <a:off x="3697288" y="3068638"/>
          <a:ext cx="1090612" cy="876300"/>
        </p:xfrm>
        <a:graphic>
          <a:graphicData uri="http://schemas.openxmlformats.org/presentationml/2006/ole">
            <mc:AlternateContent xmlns:mc="http://schemas.openxmlformats.org/markup-compatibility/2006">
              <mc:Choice xmlns:v="urn:schemas-microsoft-com:vml" Requires="v">
                <p:oleObj spid="_x0000_s24621" name="" r:id="rId1" imgW="533400" imgH="431800" progId="Equation.3">
                  <p:embed/>
                </p:oleObj>
              </mc:Choice>
              <mc:Fallback>
                <p:oleObj name="" r:id="rId1" imgW="533400" imgH="4318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3068638"/>
                        <a:ext cx="10906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7" name="TextBox 24"/>
          <p:cNvSpPr>
            <a:spLocks noChangeArrowheads="1"/>
          </p:cNvSpPr>
          <p:nvPr/>
        </p:nvSpPr>
        <p:spPr bwMode="auto">
          <a:xfrm>
            <a:off x="7596188" y="3284538"/>
            <a:ext cx="85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(2.23)</a:t>
            </a:r>
            <a:endParaRPr lang="zh-CN" altLang="en-US" sz="2000">
              <a:solidFill>
                <a:srgbClr val="000000"/>
              </a:solidFill>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2"/>
          </p:nvPr>
        </p:nvSpPr>
        <p:spPr/>
        <p:txBody>
          <a:bodyPr/>
          <a:lstStyle/>
          <a:p>
            <a:fld id="{AB3A9795-1951-4BC9-9E01-53E50F7FBB25}" type="slidenum">
              <a:rPr lang="zh-CN" altLang="en-US"/>
            </a:fld>
            <a:endParaRPr lang="en-US" altLang="zh-CN" sz="1800"/>
          </a:p>
        </p:txBody>
      </p:sp>
      <p:grpSp>
        <p:nvGrpSpPr>
          <p:cNvPr id="25602" name="Group 2"/>
          <p:cNvGrpSpPr/>
          <p:nvPr/>
        </p:nvGrpSpPr>
        <p:grpSpPr bwMode="auto">
          <a:xfrm>
            <a:off x="20638" y="642938"/>
            <a:ext cx="9009062" cy="1052512"/>
            <a:chOff x="0" y="0"/>
            <a:chExt cx="5675" cy="663"/>
          </a:xfrm>
        </p:grpSpPr>
        <p:grpSp>
          <p:nvGrpSpPr>
            <p:cNvPr id="25603" name="Group 3"/>
            <p:cNvGrpSpPr/>
            <p:nvPr/>
          </p:nvGrpSpPr>
          <p:grpSpPr bwMode="auto">
            <a:xfrm>
              <a:off x="183" y="68"/>
              <a:ext cx="448" cy="299"/>
              <a:chOff x="0" y="0"/>
              <a:chExt cx="624" cy="432"/>
            </a:xfrm>
          </p:grpSpPr>
          <p:sp>
            <p:nvSpPr>
              <p:cNvPr id="2560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60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5606" name="Group 6"/>
            <p:cNvGrpSpPr/>
            <p:nvPr/>
          </p:nvGrpSpPr>
          <p:grpSpPr bwMode="auto">
            <a:xfrm>
              <a:off x="261" y="334"/>
              <a:ext cx="465" cy="299"/>
              <a:chOff x="0" y="0"/>
              <a:chExt cx="672" cy="432"/>
            </a:xfrm>
          </p:grpSpPr>
          <p:sp>
            <p:nvSpPr>
              <p:cNvPr id="2560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60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560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61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61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5612"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5613"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5614"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5615"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5616"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56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5618" name="矩形 6"/>
          <p:cNvSpPr>
            <a:spLocks noChangeArrowheads="1"/>
          </p:cNvSpPr>
          <p:nvPr/>
        </p:nvSpPr>
        <p:spPr bwMode="auto">
          <a:xfrm>
            <a:off x="401638" y="1773238"/>
            <a:ext cx="8072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000"/>
              </a:spcBef>
            </a:pPr>
            <a:r>
              <a:rPr lang="en-US" altLang="zh-CN" sz="2400">
                <a:solidFill>
                  <a:srgbClr val="002060"/>
                </a:solidFill>
                <a:sym typeface="Arial" panose="020B0604020202020204" pitchFamily="34" charset="0"/>
              </a:rPr>
              <a:t>2.3 Advantages of Fourier Transform Spectrometers</a:t>
            </a:r>
            <a:endParaRPr lang="zh-CN" altLang="en-US" sz="2400">
              <a:solidFill>
                <a:srgbClr val="002060"/>
              </a:solidFill>
              <a:sym typeface="Arial" panose="020B0604020202020204" pitchFamily="34" charset="0"/>
            </a:endParaRPr>
          </a:p>
        </p:txBody>
      </p:sp>
      <p:sp>
        <p:nvSpPr>
          <p:cNvPr id="25619" name="矩形 7"/>
          <p:cNvSpPr>
            <a:spLocks noChangeArrowheads="1"/>
          </p:cNvSpPr>
          <p:nvPr/>
        </p:nvSpPr>
        <p:spPr bwMode="auto">
          <a:xfrm>
            <a:off x="889000" y="2490788"/>
            <a:ext cx="73564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solidFill>
                  <a:srgbClr val="000000"/>
                </a:solidFill>
                <a:sym typeface="Arial" panose="020B0604020202020204" pitchFamily="34" charset="0"/>
              </a:rPr>
              <a:t>There are a number of widely publicized advantages of FTSs when compared with the dispersive spectrometers. However, only </a:t>
            </a:r>
            <a:r>
              <a:rPr lang="en-US" altLang="zh-CN" sz="2000" i="1">
                <a:solidFill>
                  <a:srgbClr val="002060"/>
                </a:solidFill>
                <a:sym typeface="Arial" panose="020B0604020202020204" pitchFamily="34" charset="0"/>
              </a:rPr>
              <a:t>throughput</a:t>
            </a:r>
            <a:r>
              <a:rPr lang="en-US" altLang="zh-CN" sz="2000" i="1">
                <a:solidFill>
                  <a:srgbClr val="000000"/>
                </a:solidFill>
                <a:sym typeface="Arial" panose="020B0604020202020204" pitchFamily="34" charset="0"/>
              </a:rPr>
              <a:t> </a:t>
            </a:r>
            <a:r>
              <a:rPr lang="en-US" altLang="zh-CN" sz="2000">
                <a:solidFill>
                  <a:srgbClr val="000000"/>
                </a:solidFill>
                <a:sym typeface="Arial" panose="020B0604020202020204" pitchFamily="34" charset="0"/>
              </a:rPr>
              <a:t>(</a:t>
            </a:r>
            <a:r>
              <a:rPr lang="en-US" altLang="zh-CN" sz="2000" i="1">
                <a:solidFill>
                  <a:srgbClr val="000000"/>
                </a:solidFill>
                <a:sym typeface="Arial" panose="020B0604020202020204" pitchFamily="34" charset="0"/>
              </a:rPr>
              <a:t>Jacquinot</a:t>
            </a:r>
            <a:r>
              <a:rPr lang="en-US" altLang="zh-CN" sz="2000">
                <a:solidFill>
                  <a:srgbClr val="000000"/>
                </a:solidFill>
                <a:sym typeface="Arial" panose="020B0604020202020204" pitchFamily="34" charset="0"/>
              </a:rPr>
              <a:t>) and </a:t>
            </a:r>
            <a:r>
              <a:rPr lang="en-US" altLang="zh-CN" sz="2000" i="1">
                <a:solidFill>
                  <a:srgbClr val="002060"/>
                </a:solidFill>
                <a:sym typeface="Arial" panose="020B0604020202020204" pitchFamily="34" charset="0"/>
              </a:rPr>
              <a:t>multiplex</a:t>
            </a:r>
            <a:r>
              <a:rPr lang="en-US" altLang="zh-CN" sz="2000">
                <a:solidFill>
                  <a:srgbClr val="002060"/>
                </a:solidFill>
                <a:sym typeface="Arial" panose="020B0604020202020204" pitchFamily="34" charset="0"/>
              </a:rPr>
              <a:t> </a:t>
            </a:r>
            <a:r>
              <a:rPr lang="en-US" altLang="zh-CN" sz="2000">
                <a:solidFill>
                  <a:srgbClr val="000000"/>
                </a:solidFill>
                <a:sym typeface="Arial" panose="020B0604020202020204" pitchFamily="34" charset="0"/>
              </a:rPr>
              <a:t>(</a:t>
            </a:r>
            <a:r>
              <a:rPr lang="en-US" altLang="zh-CN" sz="2000" i="1">
                <a:solidFill>
                  <a:srgbClr val="000000"/>
                </a:solidFill>
                <a:sym typeface="Arial" panose="020B0604020202020204" pitchFamily="34" charset="0"/>
              </a:rPr>
              <a:t>Felgett</a:t>
            </a:r>
            <a:r>
              <a:rPr lang="en-US" altLang="zh-CN" sz="2000">
                <a:solidFill>
                  <a:srgbClr val="000000"/>
                </a:solidFill>
                <a:sym typeface="Arial" panose="020B0604020202020204" pitchFamily="34" charset="0"/>
              </a:rPr>
              <a:t>) advantages are inherent to FTSs’ operating principles rather than particular engineering designs.</a:t>
            </a:r>
            <a:endParaRPr lang="zh-CN" altLang="en-US" sz="2000">
              <a:solidFill>
                <a:srgbClr val="000000"/>
              </a:solidFill>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2"/>
          </p:nvPr>
        </p:nvSpPr>
        <p:spPr/>
        <p:txBody>
          <a:bodyPr/>
          <a:lstStyle/>
          <a:p>
            <a:fld id="{3D8653A0-7D55-4CF6-B0F6-8DF3A7736EB8}" type="slidenum">
              <a:rPr lang="zh-CN" altLang="en-US"/>
            </a:fld>
            <a:endParaRPr lang="en-US" altLang="zh-CN" sz="1800"/>
          </a:p>
        </p:txBody>
      </p:sp>
      <p:grpSp>
        <p:nvGrpSpPr>
          <p:cNvPr id="26626" name="Group 2"/>
          <p:cNvGrpSpPr/>
          <p:nvPr/>
        </p:nvGrpSpPr>
        <p:grpSpPr bwMode="auto">
          <a:xfrm>
            <a:off x="20638" y="642938"/>
            <a:ext cx="9009062" cy="1052512"/>
            <a:chOff x="0" y="0"/>
            <a:chExt cx="5675" cy="663"/>
          </a:xfrm>
        </p:grpSpPr>
        <p:grpSp>
          <p:nvGrpSpPr>
            <p:cNvPr id="26627" name="Group 3"/>
            <p:cNvGrpSpPr/>
            <p:nvPr/>
          </p:nvGrpSpPr>
          <p:grpSpPr bwMode="auto">
            <a:xfrm>
              <a:off x="183" y="68"/>
              <a:ext cx="448" cy="299"/>
              <a:chOff x="0" y="0"/>
              <a:chExt cx="624" cy="432"/>
            </a:xfrm>
          </p:grpSpPr>
          <p:sp>
            <p:nvSpPr>
              <p:cNvPr id="2662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662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6630" name="Group 6"/>
            <p:cNvGrpSpPr/>
            <p:nvPr/>
          </p:nvGrpSpPr>
          <p:grpSpPr bwMode="auto">
            <a:xfrm>
              <a:off x="261" y="334"/>
              <a:ext cx="465" cy="299"/>
              <a:chOff x="0" y="0"/>
              <a:chExt cx="672" cy="432"/>
            </a:xfrm>
          </p:grpSpPr>
          <p:sp>
            <p:nvSpPr>
              <p:cNvPr id="2663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663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663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663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663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663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6637"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663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6639"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6640"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664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6642" name="矩形 1"/>
          <p:cNvSpPr>
            <a:spLocks noChangeArrowheads="1"/>
          </p:cNvSpPr>
          <p:nvPr/>
        </p:nvSpPr>
        <p:spPr bwMode="auto">
          <a:xfrm>
            <a:off x="434975" y="1647825"/>
            <a:ext cx="8313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solidFill>
                  <a:srgbClr val="000000"/>
                </a:solidFill>
                <a:sym typeface="Arial" panose="020B0604020202020204" pitchFamily="34" charset="0"/>
              </a:rPr>
              <a:t>2.3.1 </a:t>
            </a:r>
            <a:r>
              <a:rPr lang="en-US" altLang="zh-CN" sz="2400" b="1" i="1">
                <a:solidFill>
                  <a:srgbClr val="000000"/>
                </a:solidFill>
                <a:sym typeface="Arial" panose="020B0604020202020204" pitchFamily="34" charset="0"/>
              </a:rPr>
              <a:t>Throughput or Jacquinot advantage</a:t>
            </a:r>
            <a:endParaRPr lang="zh-CN" altLang="en-US" sz="2400" b="1" i="1">
              <a:solidFill>
                <a:srgbClr val="000000"/>
              </a:solidFill>
              <a:sym typeface="Arial" panose="020B0604020202020204" pitchFamily="34" charset="0"/>
            </a:endParaRPr>
          </a:p>
        </p:txBody>
      </p:sp>
      <p:pic>
        <p:nvPicPr>
          <p:cNvPr id="26643" name="Picture 2" descr="Throughpu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638" y="4221163"/>
            <a:ext cx="34813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26644" name="矩形 2"/>
          <p:cNvSpPr>
            <a:spLocks noChangeArrowheads="1"/>
          </p:cNvSpPr>
          <p:nvPr/>
        </p:nvSpPr>
        <p:spPr bwMode="auto">
          <a:xfrm>
            <a:off x="3022600" y="6308725"/>
            <a:ext cx="612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Fig.2.5 Diagram of the aperture and the solid angle</a:t>
            </a:r>
            <a:endParaRPr lang="zh-CN" altLang="en-US" sz="2000">
              <a:solidFill>
                <a:srgbClr val="000000"/>
              </a:solidFill>
              <a:sym typeface="Arial" panose="020B0604020202020204" pitchFamily="34" charset="0"/>
            </a:endParaRPr>
          </a:p>
        </p:txBody>
      </p:sp>
      <p:sp>
        <p:nvSpPr>
          <p:cNvPr id="26645" name="矩形 20"/>
          <p:cNvSpPr>
            <a:spLocks noChangeArrowheads="1"/>
          </p:cNvSpPr>
          <p:nvPr/>
        </p:nvSpPr>
        <p:spPr bwMode="auto">
          <a:xfrm>
            <a:off x="188913" y="2276475"/>
            <a:ext cx="86312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Throughput advantage is that the FTS can have a large circular entrance aperture, whose area is much bigger than that of the slit in the dispersive spectrometer for the same resolution. Throughput, </a:t>
            </a:r>
            <a:r>
              <a:rPr lang="en-US" altLang="zh-CN" sz="2000" i="1">
                <a:solidFill>
                  <a:srgbClr val="000000"/>
                </a:solidFill>
                <a:sym typeface="Arial" panose="020B0604020202020204" pitchFamily="34" charset="0"/>
              </a:rPr>
              <a:t>T</a:t>
            </a:r>
            <a:r>
              <a:rPr lang="en-US" altLang="zh-CN" sz="2000">
                <a:solidFill>
                  <a:srgbClr val="000000"/>
                </a:solidFill>
                <a:sym typeface="Arial" panose="020B0604020202020204" pitchFamily="34" charset="0"/>
              </a:rPr>
              <a:t>, is defined as              where </a:t>
            </a:r>
            <a:r>
              <a:rPr lang="en-US" altLang="zh-CN" sz="2000" i="1">
                <a:solidFill>
                  <a:srgbClr val="000000"/>
                </a:solidFill>
                <a:sym typeface="Arial" panose="020B0604020202020204" pitchFamily="34" charset="0"/>
              </a:rPr>
              <a:t>A</a:t>
            </a:r>
            <a:r>
              <a:rPr lang="en-US" altLang="zh-CN" sz="2000">
                <a:solidFill>
                  <a:srgbClr val="000000"/>
                </a:solidFill>
                <a:sym typeface="Arial" panose="020B0604020202020204" pitchFamily="34" charset="0"/>
              </a:rPr>
              <a:t> is the area of the limiting aperture and        is the solid angle subtended by the collimating or the focusing optics shown in Fig.2.5.</a:t>
            </a:r>
            <a:endParaRPr lang="zh-CN" altLang="en-US" sz="2000">
              <a:solidFill>
                <a:srgbClr val="000000"/>
              </a:solidFill>
              <a:sym typeface="Arial" panose="020B0604020202020204" pitchFamily="34" charset="0"/>
            </a:endParaRPr>
          </a:p>
        </p:txBody>
      </p:sp>
      <p:sp>
        <p:nvSpPr>
          <p:cNvPr id="266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6647" name="对象 5"/>
          <p:cNvGraphicFramePr>
            <a:graphicFrameLocks noChangeAspect="1"/>
          </p:cNvGraphicFramePr>
          <p:nvPr/>
        </p:nvGraphicFramePr>
        <p:xfrm>
          <a:off x="7805738" y="2908300"/>
          <a:ext cx="935037" cy="368300"/>
        </p:xfrm>
        <a:graphic>
          <a:graphicData uri="http://schemas.openxmlformats.org/presentationml/2006/ole">
            <mc:AlternateContent xmlns:mc="http://schemas.openxmlformats.org/markup-compatibility/2006">
              <mc:Choice xmlns:v="urn:schemas-microsoft-com:vml" Requires="v">
                <p:oleObj spid="_x0000_s26722" name="" r:id="rId2" imgW="584200" imgH="228600" progId="Equation.3">
                  <p:embed/>
                </p:oleObj>
              </mc:Choice>
              <mc:Fallback>
                <p:oleObj name="" r:id="rId2" imgW="584200" imgH="228600"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38" y="2908300"/>
                        <a:ext cx="935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6649" name="对象 7"/>
          <p:cNvGraphicFramePr>
            <a:graphicFrameLocks noChangeAspect="1"/>
          </p:cNvGraphicFramePr>
          <p:nvPr/>
        </p:nvGraphicFramePr>
        <p:xfrm>
          <a:off x="530225" y="4581525"/>
          <a:ext cx="1163638" cy="815975"/>
        </p:xfrm>
        <a:graphic>
          <a:graphicData uri="http://schemas.openxmlformats.org/presentationml/2006/ole">
            <mc:AlternateContent xmlns:mc="http://schemas.openxmlformats.org/markup-compatibility/2006">
              <mc:Choice xmlns:v="urn:schemas-microsoft-com:vml" Requires="v">
                <p:oleObj spid="_x0000_s26723" name="" r:id="rId4" imgW="635000" imgH="444500" progId="Equation.3">
                  <p:embed/>
                </p:oleObj>
              </mc:Choice>
              <mc:Fallback>
                <p:oleObj name="" r:id="rId4" imgW="635000" imgH="444500"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4581525"/>
                        <a:ext cx="11636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6651" name="对象 9"/>
          <p:cNvGraphicFramePr>
            <a:graphicFrameLocks noChangeAspect="1"/>
          </p:cNvGraphicFramePr>
          <p:nvPr/>
        </p:nvGraphicFramePr>
        <p:xfrm>
          <a:off x="5616575" y="3213100"/>
          <a:ext cx="349250" cy="365125"/>
        </p:xfrm>
        <a:graphic>
          <a:graphicData uri="http://schemas.openxmlformats.org/presentationml/2006/ole">
            <mc:AlternateContent xmlns:mc="http://schemas.openxmlformats.org/markup-compatibility/2006">
              <mc:Choice xmlns:v="urn:schemas-microsoft-com:vml" Requires="v">
                <p:oleObj spid="_x0000_s26724" name="" r:id="rId6" imgW="215900" imgH="228600" progId="Equation.3">
                  <p:embed/>
                </p:oleObj>
              </mc:Choice>
              <mc:Fallback>
                <p:oleObj name="" r:id="rId6" imgW="215900" imgH="228600" progId="Equation.3">
                  <p:embed/>
                  <p:pic>
                    <p:nvPicPr>
                      <p:cNvPr id="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6575" y="3213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2"/>
          </p:nvPr>
        </p:nvSpPr>
        <p:spPr/>
        <p:txBody>
          <a:bodyPr/>
          <a:lstStyle/>
          <a:p>
            <a:fld id="{700C7B47-7F38-44E7-8D86-E0FFAA82EBC2}" type="slidenum">
              <a:rPr lang="zh-CN" altLang="en-US"/>
            </a:fld>
            <a:endParaRPr lang="en-US" altLang="zh-CN" sz="1800"/>
          </a:p>
        </p:txBody>
      </p:sp>
      <p:grpSp>
        <p:nvGrpSpPr>
          <p:cNvPr id="27650" name="Group 2"/>
          <p:cNvGrpSpPr/>
          <p:nvPr/>
        </p:nvGrpSpPr>
        <p:grpSpPr bwMode="auto">
          <a:xfrm>
            <a:off x="20638" y="642938"/>
            <a:ext cx="9009062" cy="1052512"/>
            <a:chOff x="0" y="0"/>
            <a:chExt cx="5675" cy="663"/>
          </a:xfrm>
        </p:grpSpPr>
        <p:grpSp>
          <p:nvGrpSpPr>
            <p:cNvPr id="27651" name="Group 3"/>
            <p:cNvGrpSpPr/>
            <p:nvPr/>
          </p:nvGrpSpPr>
          <p:grpSpPr bwMode="auto">
            <a:xfrm>
              <a:off x="183" y="68"/>
              <a:ext cx="448" cy="299"/>
              <a:chOff x="0" y="0"/>
              <a:chExt cx="624" cy="432"/>
            </a:xfrm>
          </p:grpSpPr>
          <p:sp>
            <p:nvSpPr>
              <p:cNvPr id="27652"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7653"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7654" name="Group 6"/>
            <p:cNvGrpSpPr/>
            <p:nvPr/>
          </p:nvGrpSpPr>
          <p:grpSpPr bwMode="auto">
            <a:xfrm>
              <a:off x="261" y="334"/>
              <a:ext cx="465" cy="299"/>
              <a:chOff x="0" y="0"/>
              <a:chExt cx="672" cy="432"/>
            </a:xfrm>
          </p:grpSpPr>
          <p:sp>
            <p:nvSpPr>
              <p:cNvPr id="27655"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7656"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7657"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7658"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7659"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7660"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7661"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7662"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7663"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7664"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766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66" name="对象 20"/>
          <p:cNvGraphicFramePr>
            <a:graphicFrameLocks noChangeAspect="1"/>
          </p:cNvGraphicFramePr>
          <p:nvPr/>
        </p:nvGraphicFramePr>
        <p:xfrm>
          <a:off x="1835150" y="2125663"/>
          <a:ext cx="5041900" cy="874712"/>
        </p:xfrm>
        <a:graphic>
          <a:graphicData uri="http://schemas.openxmlformats.org/presentationml/2006/ole">
            <mc:AlternateContent xmlns:mc="http://schemas.openxmlformats.org/markup-compatibility/2006">
              <mc:Choice xmlns:v="urn:schemas-microsoft-com:vml" Requires="v">
                <p:oleObj spid="_x0000_s27845" name="" r:id="rId1" imgW="2578100" imgH="444500" progId="Equation.3">
                  <p:embed/>
                </p:oleObj>
              </mc:Choice>
              <mc:Fallback>
                <p:oleObj name="" r:id="rId1" imgW="2578100" imgH="444500" progId="Equation.3">
                  <p:embed/>
                  <p:pic>
                    <p:nvPicPr>
                      <p:cNvPr id="0" name="对象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125663"/>
                        <a:ext cx="50419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7" name="矩形 22"/>
          <p:cNvSpPr>
            <a:spLocks noChangeArrowheads="1"/>
          </p:cNvSpPr>
          <p:nvPr/>
        </p:nvSpPr>
        <p:spPr bwMode="auto">
          <a:xfrm>
            <a:off x="701675" y="1647825"/>
            <a:ext cx="6894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maximum throughput of FTSs is given by </a:t>
            </a:r>
            <a:endParaRPr lang="zh-CN" altLang="en-US" sz="2000">
              <a:solidFill>
                <a:srgbClr val="000000"/>
              </a:solidFill>
              <a:sym typeface="Arial" panose="020B0604020202020204" pitchFamily="34" charset="0"/>
            </a:endParaRPr>
          </a:p>
        </p:txBody>
      </p:sp>
      <p:sp>
        <p:nvSpPr>
          <p:cNvPr id="27668" name="Rectangle 4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69" name="对象 28"/>
          <p:cNvGraphicFramePr>
            <a:graphicFrameLocks noChangeAspect="1"/>
          </p:cNvGraphicFramePr>
          <p:nvPr/>
        </p:nvGraphicFramePr>
        <p:xfrm>
          <a:off x="1835150" y="2940050"/>
          <a:ext cx="781050" cy="457200"/>
        </p:xfrm>
        <a:graphic>
          <a:graphicData uri="http://schemas.openxmlformats.org/presentationml/2006/ole">
            <mc:AlternateContent xmlns:mc="http://schemas.openxmlformats.org/markup-compatibility/2006">
              <mc:Choice xmlns:v="urn:schemas-microsoft-com:vml" Requires="v">
                <p:oleObj spid="_x0000_s27846" name="" r:id="rId3" imgW="393700" imgH="228600" progId="Equation.3">
                  <p:embed/>
                </p:oleObj>
              </mc:Choice>
              <mc:Fallback>
                <p:oleObj name="" r:id="rId3" imgW="393700" imgH="228600" progId="Equation.3">
                  <p:embed/>
                  <p:pic>
                    <p:nvPicPr>
                      <p:cNvPr id="0" name="对象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40050"/>
                        <a:ext cx="78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0" name="矩形 29"/>
          <p:cNvSpPr>
            <a:spLocks noChangeArrowheads="1"/>
          </p:cNvSpPr>
          <p:nvPr/>
        </p:nvSpPr>
        <p:spPr bwMode="auto">
          <a:xfrm>
            <a:off x="666750" y="2997200"/>
            <a:ext cx="8294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Where                  is the projected area of the mirror.</a:t>
            </a:r>
            <a:endParaRPr lang="zh-CN" altLang="en-US" sz="2000">
              <a:solidFill>
                <a:srgbClr val="000000"/>
              </a:solidFill>
              <a:sym typeface="Arial" panose="020B0604020202020204" pitchFamily="34" charset="0"/>
            </a:endParaRPr>
          </a:p>
        </p:txBody>
      </p:sp>
      <p:sp>
        <p:nvSpPr>
          <p:cNvPr id="27671" name="矩形 30"/>
          <p:cNvSpPr>
            <a:spLocks noChangeArrowheads="1"/>
          </p:cNvSpPr>
          <p:nvPr/>
        </p:nvSpPr>
        <p:spPr bwMode="auto">
          <a:xfrm>
            <a:off x="430213" y="3500438"/>
            <a:ext cx="8475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For a grating spectrometer, the energy throughput to achieve a resolving power </a:t>
            </a:r>
            <a:r>
              <a:rPr lang="en-US" altLang="zh-CN" sz="2000" i="1">
                <a:solidFill>
                  <a:srgbClr val="000000"/>
                </a:solidFill>
                <a:sym typeface="Arial" panose="020B0604020202020204" pitchFamily="34" charset="0"/>
              </a:rPr>
              <a:t>R</a:t>
            </a:r>
            <a:r>
              <a:rPr lang="en-US" altLang="zh-CN" sz="2000">
                <a:solidFill>
                  <a:srgbClr val="000000"/>
                </a:solidFill>
                <a:sym typeface="Arial" panose="020B0604020202020204" pitchFamily="34" charset="0"/>
              </a:rPr>
              <a:t> is restricted by its slit area and collimating optics, and is given by</a:t>
            </a:r>
            <a:endParaRPr lang="zh-CN" altLang="en-US" sz="2000">
              <a:solidFill>
                <a:srgbClr val="000000"/>
              </a:solidFill>
              <a:sym typeface="Arial" panose="020B0604020202020204" pitchFamily="34" charset="0"/>
            </a:endParaRPr>
          </a:p>
        </p:txBody>
      </p:sp>
      <p:sp>
        <p:nvSpPr>
          <p:cNvPr id="27672" name="Rectangle 4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73" name="对象 94208"/>
          <p:cNvGraphicFramePr>
            <a:graphicFrameLocks noChangeAspect="1"/>
          </p:cNvGraphicFramePr>
          <p:nvPr/>
        </p:nvGraphicFramePr>
        <p:xfrm>
          <a:off x="2868613" y="4292600"/>
          <a:ext cx="2128837" cy="792163"/>
        </p:xfrm>
        <a:graphic>
          <a:graphicData uri="http://schemas.openxmlformats.org/presentationml/2006/ole">
            <mc:AlternateContent xmlns:mc="http://schemas.openxmlformats.org/markup-compatibility/2006">
              <mc:Choice xmlns:v="urn:schemas-microsoft-com:vml" Requires="v">
                <p:oleObj spid="_x0000_s27847" name="" r:id="rId5" imgW="1232535" imgH="457200" progId="Equation.3">
                  <p:embed/>
                </p:oleObj>
              </mc:Choice>
              <mc:Fallback>
                <p:oleObj name="" r:id="rId5" imgW="1232535" imgH="457200" progId="Equation.3">
                  <p:embed/>
                  <p:pic>
                    <p:nvPicPr>
                      <p:cNvPr id="0" name="对象 94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8613" y="4292600"/>
                        <a:ext cx="21288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4" name="矩形 94220"/>
          <p:cNvSpPr>
            <a:spLocks noChangeArrowheads="1"/>
          </p:cNvSpPr>
          <p:nvPr/>
        </p:nvSpPr>
        <p:spPr bwMode="auto">
          <a:xfrm>
            <a:off x="434975" y="5300663"/>
            <a:ext cx="83851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 where      is the focal length of the collimating optics,    is the height of the slit,           is the projected area of the grating.          is smaller than 1/20 for grating spectrometers.</a:t>
            </a:r>
            <a:endParaRPr lang="zh-CN" altLang="en-US" sz="2000">
              <a:solidFill>
                <a:srgbClr val="000000"/>
              </a:solidFill>
              <a:sym typeface="Arial" panose="020B0604020202020204" pitchFamily="34" charset="0"/>
            </a:endParaRPr>
          </a:p>
        </p:txBody>
      </p:sp>
      <p:sp>
        <p:nvSpPr>
          <p:cNvPr id="27675" name="Rectangle 6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1800" b="1" i="1">
              <a:sym typeface="宋体" panose="02010600030101010101" pitchFamily="2" charset="-122"/>
            </a:endParaRPr>
          </a:p>
        </p:txBody>
      </p:sp>
      <p:graphicFrame>
        <p:nvGraphicFramePr>
          <p:cNvPr id="27676" name="对象 94222"/>
          <p:cNvGraphicFramePr>
            <a:graphicFrameLocks noChangeAspect="1"/>
          </p:cNvGraphicFramePr>
          <p:nvPr/>
        </p:nvGraphicFramePr>
        <p:xfrm>
          <a:off x="1331913" y="5267325"/>
          <a:ext cx="315912" cy="393700"/>
        </p:xfrm>
        <a:graphic>
          <a:graphicData uri="http://schemas.openxmlformats.org/presentationml/2006/ole">
            <mc:AlternateContent xmlns:mc="http://schemas.openxmlformats.org/markup-compatibility/2006">
              <mc:Choice xmlns:v="urn:schemas-microsoft-com:vml" Requires="v">
                <p:oleObj spid="_x0000_s27848" name="" r:id="rId7" imgW="190500" imgH="241300" progId="Equation.3">
                  <p:embed/>
                </p:oleObj>
              </mc:Choice>
              <mc:Fallback>
                <p:oleObj name="" r:id="rId7" imgW="190500" imgH="241300" progId="Equation.3">
                  <p:embed/>
                  <p:pic>
                    <p:nvPicPr>
                      <p:cNvPr id="0" name="对象 942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267325"/>
                        <a:ext cx="3159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7" name="Rectangle 61"/>
          <p:cNvSpPr>
            <a:spLocks noChangeArrowheads="1"/>
          </p:cNvSpPr>
          <p:nvPr/>
        </p:nvSpPr>
        <p:spPr bwMode="auto">
          <a:xfrm>
            <a:off x="0" y="238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800" b="1" i="1">
                <a:sym typeface="宋体" panose="02010600030101010101" pitchFamily="2" charset="-122"/>
              </a:rPr>
              <a:t> </a:t>
            </a:r>
            <a:endParaRPr lang="zh-CN" altLang="en-US" sz="1800" b="1" i="1">
              <a:sym typeface="宋体" panose="02010600030101010101" pitchFamily="2" charset="-122"/>
            </a:endParaRPr>
          </a:p>
        </p:txBody>
      </p:sp>
      <p:sp>
        <p:nvSpPr>
          <p:cNvPr id="27678" name="Rectangle 6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79" name="对象 94225"/>
          <p:cNvGraphicFramePr>
            <a:graphicFrameLocks noChangeAspect="1"/>
          </p:cNvGraphicFramePr>
          <p:nvPr/>
        </p:nvGraphicFramePr>
        <p:xfrm>
          <a:off x="6516688" y="5314950"/>
          <a:ext cx="169862" cy="360363"/>
        </p:xfrm>
        <a:graphic>
          <a:graphicData uri="http://schemas.openxmlformats.org/presentationml/2006/ole">
            <mc:AlternateContent xmlns:mc="http://schemas.openxmlformats.org/markup-compatibility/2006">
              <mc:Choice xmlns:v="urn:schemas-microsoft-com:vml" Requires="v">
                <p:oleObj spid="_x0000_s27849" name="" r:id="rId9" imgW="88900" imgH="177800" progId="Equation.3">
                  <p:embed/>
                </p:oleObj>
              </mc:Choice>
              <mc:Fallback>
                <p:oleObj name="" r:id="rId9" imgW="88900" imgH="177800" progId="Equation.3">
                  <p:embed/>
                  <p:pic>
                    <p:nvPicPr>
                      <p:cNvPr id="0" name="对象 942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5314950"/>
                        <a:ext cx="1698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80" name="Rectangle 7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81" name="对象 94227"/>
          <p:cNvGraphicFramePr>
            <a:graphicFrameLocks noChangeAspect="1"/>
          </p:cNvGraphicFramePr>
          <p:nvPr/>
        </p:nvGraphicFramePr>
        <p:xfrm>
          <a:off x="1403350" y="5629275"/>
          <a:ext cx="633413" cy="360363"/>
        </p:xfrm>
        <a:graphic>
          <a:graphicData uri="http://schemas.openxmlformats.org/presentationml/2006/ole">
            <mc:AlternateContent xmlns:mc="http://schemas.openxmlformats.org/markup-compatibility/2006">
              <mc:Choice xmlns:v="urn:schemas-microsoft-com:vml" Requires="v">
                <p:oleObj spid="_x0000_s27850" name="" r:id="rId11" imgW="419100" imgH="241300" progId="Equation.3">
                  <p:embed/>
                </p:oleObj>
              </mc:Choice>
              <mc:Fallback>
                <p:oleObj name="" r:id="rId11" imgW="419100" imgH="241300" progId="Equation.3">
                  <p:embed/>
                  <p:pic>
                    <p:nvPicPr>
                      <p:cNvPr id="0" name="对象 942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629275"/>
                        <a:ext cx="6334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82" name="Rectangle 7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7683" name="对象 94229"/>
          <p:cNvGraphicFramePr>
            <a:graphicFrameLocks noChangeAspect="1"/>
          </p:cNvGraphicFramePr>
          <p:nvPr/>
        </p:nvGraphicFramePr>
        <p:xfrm>
          <a:off x="6227763" y="5629275"/>
          <a:ext cx="474662" cy="358775"/>
        </p:xfrm>
        <a:graphic>
          <a:graphicData uri="http://schemas.openxmlformats.org/presentationml/2006/ole">
            <mc:AlternateContent xmlns:mc="http://schemas.openxmlformats.org/markup-compatibility/2006">
              <mc:Choice xmlns:v="urn:schemas-microsoft-com:vml" Requires="v">
                <p:oleObj spid="_x0000_s27851" name="" r:id="rId13" imgW="317500" imgH="241300" progId="Equation.3">
                  <p:embed/>
                </p:oleObj>
              </mc:Choice>
              <mc:Fallback>
                <p:oleObj name="" r:id="rId13" imgW="317500" imgH="241300" progId="Equation.3">
                  <p:embed/>
                  <p:pic>
                    <p:nvPicPr>
                      <p:cNvPr id="0" name="对象 942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7763" y="5629275"/>
                        <a:ext cx="4746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2"/>
          </p:nvPr>
        </p:nvSpPr>
        <p:spPr/>
        <p:txBody>
          <a:bodyPr/>
          <a:lstStyle/>
          <a:p>
            <a:fld id="{88951BB7-FD8D-4019-99D9-0723D14608B5}" type="slidenum">
              <a:rPr lang="zh-CN" altLang="en-US"/>
            </a:fld>
            <a:endParaRPr lang="en-US" altLang="zh-CN" sz="1800"/>
          </a:p>
        </p:txBody>
      </p:sp>
      <p:grpSp>
        <p:nvGrpSpPr>
          <p:cNvPr id="28674" name="Group 2"/>
          <p:cNvGrpSpPr/>
          <p:nvPr/>
        </p:nvGrpSpPr>
        <p:grpSpPr bwMode="auto">
          <a:xfrm>
            <a:off x="20638" y="642938"/>
            <a:ext cx="9009062" cy="1052512"/>
            <a:chOff x="0" y="0"/>
            <a:chExt cx="5675" cy="663"/>
          </a:xfrm>
        </p:grpSpPr>
        <p:grpSp>
          <p:nvGrpSpPr>
            <p:cNvPr id="28675" name="Group 3"/>
            <p:cNvGrpSpPr/>
            <p:nvPr/>
          </p:nvGrpSpPr>
          <p:grpSpPr bwMode="auto">
            <a:xfrm>
              <a:off x="183" y="68"/>
              <a:ext cx="448" cy="299"/>
              <a:chOff x="0" y="0"/>
              <a:chExt cx="624" cy="432"/>
            </a:xfrm>
          </p:grpSpPr>
          <p:sp>
            <p:nvSpPr>
              <p:cNvPr id="2867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67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8678" name="Group 6"/>
            <p:cNvGrpSpPr/>
            <p:nvPr/>
          </p:nvGrpSpPr>
          <p:grpSpPr bwMode="auto">
            <a:xfrm>
              <a:off x="261" y="334"/>
              <a:ext cx="465" cy="299"/>
              <a:chOff x="0" y="0"/>
              <a:chExt cx="672" cy="432"/>
            </a:xfrm>
          </p:grpSpPr>
          <p:sp>
            <p:nvSpPr>
              <p:cNvPr id="2867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68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868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68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68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8684"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868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8686"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8687"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8688"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86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8690" name="矩形 1"/>
          <p:cNvSpPr>
            <a:spLocks noChangeArrowheads="1"/>
          </p:cNvSpPr>
          <p:nvPr/>
        </p:nvSpPr>
        <p:spPr bwMode="auto">
          <a:xfrm>
            <a:off x="844550" y="1989138"/>
            <a:ext cx="7620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altLang="zh-CN" sz="2000">
                <a:solidFill>
                  <a:srgbClr val="000000"/>
                </a:solidFill>
                <a:sym typeface="Arial" panose="020B0604020202020204" pitchFamily="34" charset="0"/>
              </a:rPr>
              <a:t>Therefore, FTSs can have more than 60 times (20</a:t>
            </a:r>
            <a:r>
              <a:rPr lang="en-US" altLang="zh-CN" sz="2000">
                <a:solidFill>
                  <a:srgbClr val="000000"/>
                </a:solidFill>
                <a:sym typeface="Symbol" panose="05050102010706020507" pitchFamily="18" charset="2"/>
              </a:rPr>
              <a:t></a:t>
            </a:r>
            <a:r>
              <a:rPr lang="en-US" altLang="zh-CN" sz="2000">
                <a:solidFill>
                  <a:srgbClr val="000000"/>
                </a:solidFill>
                <a:sym typeface="Arial" panose="020B0604020202020204" pitchFamily="34" charset="0"/>
              </a:rPr>
              <a:t>π) higher energy-gathering capability than grating spectrometers for the same resolving power and similar instrument size. Thus, the Jacquinot advantage makes the FTS more suitable for weak signal measurements, where the detector noise is dominant, spectral signal-to-noise ratio (SNR) increases proportionally with throughput.</a:t>
            </a:r>
            <a:endParaRPr lang="zh-CN" altLang="en-US" sz="2000">
              <a:solidFill>
                <a:srgbClr val="000000"/>
              </a:solidFill>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2"/>
          </p:nvPr>
        </p:nvSpPr>
        <p:spPr/>
        <p:txBody>
          <a:bodyPr/>
          <a:lstStyle/>
          <a:p>
            <a:fld id="{F2764EAB-837B-4EB7-B96A-2BFC586C941A}" type="slidenum">
              <a:rPr lang="zh-CN" altLang="en-US"/>
            </a:fld>
            <a:endParaRPr lang="en-US" altLang="zh-CN" sz="1800"/>
          </a:p>
        </p:txBody>
      </p:sp>
      <p:grpSp>
        <p:nvGrpSpPr>
          <p:cNvPr id="29698" name="Group 2"/>
          <p:cNvGrpSpPr/>
          <p:nvPr/>
        </p:nvGrpSpPr>
        <p:grpSpPr bwMode="auto">
          <a:xfrm>
            <a:off x="20638" y="642938"/>
            <a:ext cx="9009062" cy="1052512"/>
            <a:chOff x="0" y="0"/>
            <a:chExt cx="5675" cy="663"/>
          </a:xfrm>
        </p:grpSpPr>
        <p:grpSp>
          <p:nvGrpSpPr>
            <p:cNvPr id="29699" name="Group 3"/>
            <p:cNvGrpSpPr/>
            <p:nvPr/>
          </p:nvGrpSpPr>
          <p:grpSpPr bwMode="auto">
            <a:xfrm>
              <a:off x="183" y="68"/>
              <a:ext cx="448" cy="299"/>
              <a:chOff x="0" y="0"/>
              <a:chExt cx="624" cy="432"/>
            </a:xfrm>
          </p:grpSpPr>
          <p:sp>
            <p:nvSpPr>
              <p:cNvPr id="2970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70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29702" name="Group 6"/>
            <p:cNvGrpSpPr/>
            <p:nvPr/>
          </p:nvGrpSpPr>
          <p:grpSpPr bwMode="auto">
            <a:xfrm>
              <a:off x="261" y="334"/>
              <a:ext cx="465" cy="299"/>
              <a:chOff x="0" y="0"/>
              <a:chExt cx="672" cy="432"/>
            </a:xfrm>
          </p:grpSpPr>
          <p:sp>
            <p:nvSpPr>
              <p:cNvPr id="2970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70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970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70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70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29708"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29709"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9710"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9711"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9712"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297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29714" name="矩形 1"/>
          <p:cNvSpPr>
            <a:spLocks noChangeArrowheads="1"/>
          </p:cNvSpPr>
          <p:nvPr/>
        </p:nvSpPr>
        <p:spPr bwMode="auto">
          <a:xfrm>
            <a:off x="336550" y="1773238"/>
            <a:ext cx="6389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i="1">
                <a:solidFill>
                  <a:srgbClr val="000000"/>
                </a:solidFill>
                <a:sym typeface="Arial" panose="020B0604020202020204" pitchFamily="34" charset="0"/>
              </a:rPr>
              <a:t>2.3.2 Multiplex or Felgett advantage</a:t>
            </a:r>
            <a:endParaRPr lang="zh-CN" altLang="en-US" sz="2400" b="1">
              <a:solidFill>
                <a:srgbClr val="000000"/>
              </a:solidFill>
              <a:sym typeface="Arial" panose="020B0604020202020204" pitchFamily="34" charset="0"/>
            </a:endParaRPr>
          </a:p>
        </p:txBody>
      </p:sp>
      <p:sp>
        <p:nvSpPr>
          <p:cNvPr id="29715" name="矩形 6"/>
          <p:cNvSpPr>
            <a:spLocks noChangeArrowheads="1"/>
          </p:cNvSpPr>
          <p:nvPr/>
        </p:nvSpPr>
        <p:spPr bwMode="auto">
          <a:xfrm>
            <a:off x="581025" y="2276475"/>
            <a:ext cx="783907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solidFill>
                  <a:srgbClr val="000000"/>
                </a:solidFill>
                <a:sym typeface="Arial" panose="020B0604020202020204" pitchFamily="34" charset="0"/>
              </a:rPr>
              <a:t>The multiplex advantage is that an FTS simultaneously observes all the spectral information from the entire range of a given spectrum during a scan period.</a:t>
            </a:r>
            <a:endParaRPr lang="zh-CN" altLang="en-US" sz="2000">
              <a:solidFill>
                <a:srgbClr val="000000"/>
              </a:solidFill>
              <a:sym typeface="Arial" panose="020B0604020202020204" pitchFamily="34" charset="0"/>
            </a:endParaRPr>
          </a:p>
        </p:txBody>
      </p:sp>
      <p:sp>
        <p:nvSpPr>
          <p:cNvPr id="29716" name="Rectangle 3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9717" name="对象 8"/>
          <p:cNvGraphicFramePr>
            <a:graphicFrameLocks noChangeAspect="1"/>
          </p:cNvGraphicFramePr>
          <p:nvPr/>
        </p:nvGraphicFramePr>
        <p:xfrm>
          <a:off x="2482850" y="3732213"/>
          <a:ext cx="3581400" cy="536575"/>
        </p:xfrm>
        <a:graphic>
          <a:graphicData uri="http://schemas.openxmlformats.org/presentationml/2006/ole">
            <mc:AlternateContent xmlns:mc="http://schemas.openxmlformats.org/markup-compatibility/2006">
              <mc:Choice xmlns:v="urn:schemas-microsoft-com:vml" Requires="v">
                <p:oleObj spid="_x0000_s29791" name="" r:id="rId1" imgW="1588135" imgH="241300" progId="Equation.3">
                  <p:embed/>
                </p:oleObj>
              </mc:Choice>
              <mc:Fallback>
                <p:oleObj name="" r:id="rId1" imgW="1588135" imgH="241300" progId="Equation.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3732213"/>
                        <a:ext cx="3581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8" name="Rectangle 3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9719" name="对象 10"/>
          <p:cNvGraphicFramePr>
            <a:graphicFrameLocks noChangeAspect="1"/>
          </p:cNvGraphicFramePr>
          <p:nvPr/>
        </p:nvGraphicFramePr>
        <p:xfrm>
          <a:off x="2498725" y="4508500"/>
          <a:ext cx="2063750" cy="904875"/>
        </p:xfrm>
        <a:graphic>
          <a:graphicData uri="http://schemas.openxmlformats.org/presentationml/2006/ole">
            <mc:AlternateContent xmlns:mc="http://schemas.openxmlformats.org/markup-compatibility/2006">
              <mc:Choice xmlns:v="urn:schemas-microsoft-com:vml" Requires="v">
                <p:oleObj spid="_x0000_s29792" name="" r:id="rId3" imgW="1156335" imgH="508000" progId="Equation.3">
                  <p:embed/>
                </p:oleObj>
              </mc:Choice>
              <mc:Fallback>
                <p:oleObj name="" r:id="rId3" imgW="1156335" imgH="5080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725" y="4508500"/>
                        <a:ext cx="20637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0" name="Rectangle 3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29721" name="对象 15"/>
          <p:cNvGraphicFramePr>
            <a:graphicFrameLocks noChangeAspect="1"/>
          </p:cNvGraphicFramePr>
          <p:nvPr/>
        </p:nvGraphicFramePr>
        <p:xfrm>
          <a:off x="2411413" y="5589588"/>
          <a:ext cx="5370512" cy="935037"/>
        </p:xfrm>
        <a:graphic>
          <a:graphicData uri="http://schemas.openxmlformats.org/presentationml/2006/ole">
            <mc:AlternateContent xmlns:mc="http://schemas.openxmlformats.org/markup-compatibility/2006">
              <mc:Choice xmlns:v="urn:schemas-microsoft-com:vml" Requires="v">
                <p:oleObj spid="_x0000_s29793" name="" r:id="rId5" imgW="2895600" imgH="508000" progId="Equation.3">
                  <p:embed/>
                </p:oleObj>
              </mc:Choice>
              <mc:Fallback>
                <p:oleObj name="" r:id="rId5" imgW="2895600" imgH="508000" progId="Equation.3">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589588"/>
                        <a:ext cx="5370512"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D949B8DD-4154-4983-AEEC-7EA6F211A8A8}" type="slidenum">
              <a:rPr lang="zh-CN" altLang="en-US"/>
            </a:fld>
            <a:endParaRPr lang="en-US" altLang="zh-CN" sz="1800"/>
          </a:p>
        </p:txBody>
      </p:sp>
      <p:grpSp>
        <p:nvGrpSpPr>
          <p:cNvPr id="30722" name="Group 2"/>
          <p:cNvGrpSpPr/>
          <p:nvPr/>
        </p:nvGrpSpPr>
        <p:grpSpPr bwMode="auto">
          <a:xfrm>
            <a:off x="20638" y="642938"/>
            <a:ext cx="9009062" cy="1052512"/>
            <a:chOff x="0" y="0"/>
            <a:chExt cx="5675" cy="663"/>
          </a:xfrm>
        </p:grpSpPr>
        <p:grpSp>
          <p:nvGrpSpPr>
            <p:cNvPr id="30723" name="Group 3"/>
            <p:cNvGrpSpPr/>
            <p:nvPr/>
          </p:nvGrpSpPr>
          <p:grpSpPr bwMode="auto">
            <a:xfrm>
              <a:off x="183" y="68"/>
              <a:ext cx="448" cy="299"/>
              <a:chOff x="0" y="0"/>
              <a:chExt cx="624" cy="432"/>
            </a:xfrm>
          </p:grpSpPr>
          <p:sp>
            <p:nvSpPr>
              <p:cNvPr id="3072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72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30726" name="Group 6"/>
            <p:cNvGrpSpPr/>
            <p:nvPr/>
          </p:nvGrpSpPr>
          <p:grpSpPr bwMode="auto">
            <a:xfrm>
              <a:off x="261" y="334"/>
              <a:ext cx="465" cy="299"/>
              <a:chOff x="0" y="0"/>
              <a:chExt cx="672" cy="432"/>
            </a:xfrm>
          </p:grpSpPr>
          <p:sp>
            <p:nvSpPr>
              <p:cNvPr id="3072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72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072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73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73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0732"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30733"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0734"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0735"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0736"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307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0738" name="矩形 1"/>
          <p:cNvSpPr>
            <a:spLocks noChangeArrowheads="1"/>
          </p:cNvSpPr>
          <p:nvPr/>
        </p:nvSpPr>
        <p:spPr bwMode="auto">
          <a:xfrm>
            <a:off x="336550" y="1831975"/>
            <a:ext cx="834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ratio of the SNRs obtainable by using an FTS and by using a monochromator is thus</a:t>
            </a:r>
            <a:endParaRPr lang="zh-CN" altLang="en-US" sz="2000">
              <a:solidFill>
                <a:srgbClr val="000000"/>
              </a:solidFill>
              <a:sym typeface="Arial" panose="020B0604020202020204" pitchFamily="34" charset="0"/>
            </a:endParaRPr>
          </a:p>
        </p:txBody>
      </p:sp>
      <p:sp>
        <p:nvSpPr>
          <p:cNvPr id="30739"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30740" name="对象 7"/>
          <p:cNvGraphicFramePr>
            <a:graphicFrameLocks noChangeAspect="1"/>
          </p:cNvGraphicFramePr>
          <p:nvPr/>
        </p:nvGraphicFramePr>
        <p:xfrm>
          <a:off x="2411413" y="2917825"/>
          <a:ext cx="3563937" cy="792163"/>
        </p:xfrm>
        <a:graphic>
          <a:graphicData uri="http://schemas.openxmlformats.org/presentationml/2006/ole">
            <mc:AlternateContent xmlns:mc="http://schemas.openxmlformats.org/markup-compatibility/2006">
              <mc:Choice xmlns:v="urn:schemas-microsoft-com:vml" Requires="v">
                <p:oleObj spid="_x0000_s30766" name="" r:id="rId1" imgW="2058035" imgH="457200" progId="Equation.3">
                  <p:embed/>
                </p:oleObj>
              </mc:Choice>
              <mc:Fallback>
                <p:oleObj name="" r:id="rId1" imgW="2058035" imgH="4572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17825"/>
                        <a:ext cx="35639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1" name="矩形 8"/>
          <p:cNvSpPr>
            <a:spLocks noChangeArrowheads="1"/>
          </p:cNvSpPr>
          <p:nvPr/>
        </p:nvSpPr>
        <p:spPr bwMode="auto">
          <a:xfrm>
            <a:off x="6588125" y="3068638"/>
            <a:ext cx="19129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000000"/>
                </a:solidFill>
                <a:sym typeface="Arial" panose="020B0604020202020204" pitchFamily="34" charset="0"/>
              </a:rPr>
              <a:t>	</a:t>
            </a:r>
            <a:r>
              <a:rPr lang="en-US" altLang="zh-CN" sz="2400">
                <a:solidFill>
                  <a:srgbClr val="000000"/>
                </a:solidFill>
                <a:sym typeface="Arial" panose="020B0604020202020204" pitchFamily="34" charset="0"/>
              </a:rPr>
              <a:t>(2.24)</a:t>
            </a:r>
            <a:endParaRPr lang="zh-CN" altLang="en-US" sz="2400">
              <a:solidFill>
                <a:srgbClr val="000000"/>
              </a:solidFill>
              <a:sym typeface="Arial" panose="020B0604020202020204" pitchFamily="34" charset="0"/>
            </a:endParaRPr>
          </a:p>
        </p:txBody>
      </p:sp>
      <p:sp>
        <p:nvSpPr>
          <p:cNvPr id="30742" name="矩形 9"/>
          <p:cNvSpPr>
            <a:spLocks noChangeArrowheads="1"/>
          </p:cNvSpPr>
          <p:nvPr/>
        </p:nvSpPr>
        <p:spPr bwMode="auto">
          <a:xfrm>
            <a:off x="392113" y="4292600"/>
            <a:ext cx="82280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multiplex advantage of an FTS only exists in the measurement of the infrared and far-infrared signal and is lost in the detection of the visible-ultraviolet signal because the detector noise which is independent of the signal level is dominant in the infrared detection, while the quantum noise is dominant in the visible-UV signal detection.</a:t>
            </a:r>
            <a:endParaRPr lang="zh-CN" altLang="en-US" sz="2000">
              <a:solidFill>
                <a:srgbClr val="000000"/>
              </a:solidFill>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2"/>
          </p:nvPr>
        </p:nvSpPr>
        <p:spPr/>
        <p:txBody>
          <a:bodyPr/>
          <a:lstStyle/>
          <a:p>
            <a:fld id="{D62DCFDB-E9D4-4429-83E9-9D7C5EC5943F}" type="slidenum">
              <a:rPr lang="zh-CN" altLang="en-US"/>
            </a:fld>
            <a:endParaRPr lang="en-US" altLang="zh-CN" sz="1800"/>
          </a:p>
        </p:txBody>
      </p:sp>
      <p:grpSp>
        <p:nvGrpSpPr>
          <p:cNvPr id="31746" name="Group 2"/>
          <p:cNvGrpSpPr/>
          <p:nvPr/>
        </p:nvGrpSpPr>
        <p:grpSpPr bwMode="auto">
          <a:xfrm>
            <a:off x="20638" y="642938"/>
            <a:ext cx="9009062" cy="1052512"/>
            <a:chOff x="0" y="0"/>
            <a:chExt cx="5675" cy="663"/>
          </a:xfrm>
        </p:grpSpPr>
        <p:grpSp>
          <p:nvGrpSpPr>
            <p:cNvPr id="31747" name="Group 3"/>
            <p:cNvGrpSpPr/>
            <p:nvPr/>
          </p:nvGrpSpPr>
          <p:grpSpPr bwMode="auto">
            <a:xfrm>
              <a:off x="183" y="68"/>
              <a:ext cx="448" cy="299"/>
              <a:chOff x="0" y="0"/>
              <a:chExt cx="624" cy="432"/>
            </a:xfrm>
          </p:grpSpPr>
          <p:sp>
            <p:nvSpPr>
              <p:cNvPr id="3174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4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31750" name="Group 6"/>
            <p:cNvGrpSpPr/>
            <p:nvPr/>
          </p:nvGrpSpPr>
          <p:grpSpPr bwMode="auto">
            <a:xfrm>
              <a:off x="261" y="334"/>
              <a:ext cx="465" cy="299"/>
              <a:chOff x="0" y="0"/>
              <a:chExt cx="672" cy="432"/>
            </a:xfrm>
          </p:grpSpPr>
          <p:sp>
            <p:nvSpPr>
              <p:cNvPr id="3175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5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175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5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5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3175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31757"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175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1759"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1760"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317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31762" name="矩形 1"/>
          <p:cNvSpPr>
            <a:spLocks noChangeArrowheads="1"/>
          </p:cNvSpPr>
          <p:nvPr/>
        </p:nvSpPr>
        <p:spPr bwMode="auto">
          <a:xfrm>
            <a:off x="406400" y="177323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i="1">
                <a:solidFill>
                  <a:srgbClr val="000000"/>
                </a:solidFill>
                <a:sym typeface="Arial" panose="020B0604020202020204" pitchFamily="34" charset="0"/>
              </a:rPr>
              <a:t>2.3.3 Connes advantage</a:t>
            </a:r>
            <a:endParaRPr lang="zh-CN" altLang="en-US" sz="2400" b="1">
              <a:solidFill>
                <a:srgbClr val="000000"/>
              </a:solidFill>
              <a:sym typeface="Arial" panose="020B0604020202020204" pitchFamily="34" charset="0"/>
            </a:endParaRPr>
          </a:p>
        </p:txBody>
      </p:sp>
      <p:sp>
        <p:nvSpPr>
          <p:cNvPr id="31763" name="矩形 7"/>
          <p:cNvSpPr>
            <a:spLocks noChangeArrowheads="1"/>
          </p:cNvSpPr>
          <p:nvPr/>
        </p:nvSpPr>
        <p:spPr bwMode="auto">
          <a:xfrm>
            <a:off x="612775" y="2349500"/>
            <a:ext cx="8062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wavenumber scale of an FTS is derived from a He-Ne laser fringe that acts as internal references for sampling positions in each scan. The wavenumber of this laser is known very accurately and is very stable. Therefore, the wavenumber calibration of interferometers is much more accurate and has much better long term stability than the calibration of dispersive instruments</a:t>
            </a:r>
            <a:endParaRPr lang="zh-CN" altLang="en-US" sz="2000">
              <a:solidFill>
                <a:srgbClr val="000000"/>
              </a:solidFill>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2"/>
          </p:nvPr>
        </p:nvSpPr>
        <p:spPr/>
        <p:txBody>
          <a:bodyPr/>
          <a:lstStyle/>
          <a:p>
            <a:fld id="{65B8C079-4FB1-46B7-950D-ACBED98036D7}" type="slidenum">
              <a:rPr lang="zh-CN" altLang="en-US"/>
            </a:fld>
            <a:endParaRPr lang="en-US" altLang="zh-CN" sz="1800"/>
          </a:p>
        </p:txBody>
      </p:sp>
      <p:grpSp>
        <p:nvGrpSpPr>
          <p:cNvPr id="5122" name="Group 2"/>
          <p:cNvGrpSpPr/>
          <p:nvPr/>
        </p:nvGrpSpPr>
        <p:grpSpPr bwMode="auto">
          <a:xfrm>
            <a:off x="20638" y="441325"/>
            <a:ext cx="9009062" cy="1050925"/>
            <a:chOff x="0" y="0"/>
            <a:chExt cx="5675" cy="663"/>
          </a:xfrm>
        </p:grpSpPr>
        <p:grpSp>
          <p:nvGrpSpPr>
            <p:cNvPr id="5123" name="Group 3"/>
            <p:cNvGrpSpPr/>
            <p:nvPr/>
          </p:nvGrpSpPr>
          <p:grpSpPr bwMode="auto">
            <a:xfrm>
              <a:off x="183" y="68"/>
              <a:ext cx="448" cy="299"/>
              <a:chOff x="0" y="0"/>
              <a:chExt cx="624" cy="432"/>
            </a:xfrm>
          </p:grpSpPr>
          <p:sp>
            <p:nvSpPr>
              <p:cNvPr id="512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12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5126" name="Group 6"/>
            <p:cNvGrpSpPr/>
            <p:nvPr/>
          </p:nvGrpSpPr>
          <p:grpSpPr bwMode="auto">
            <a:xfrm>
              <a:off x="261" y="334"/>
              <a:ext cx="465" cy="299"/>
              <a:chOff x="0" y="0"/>
              <a:chExt cx="672" cy="432"/>
            </a:xfrm>
          </p:grpSpPr>
          <p:sp>
            <p:nvSpPr>
              <p:cNvPr id="512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12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512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13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13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5132" name="Rectangle 12"/>
          <p:cNvSpPr>
            <a:spLocks noChangeArrowheads="1"/>
          </p:cNvSpPr>
          <p:nvPr/>
        </p:nvSpPr>
        <p:spPr bwMode="auto">
          <a:xfrm>
            <a:off x="1001713" y="157163"/>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2400" b="1">
                <a:solidFill>
                  <a:srgbClr val="0033CC"/>
                </a:solidFill>
                <a:sym typeface="Arial" panose="020B0604020202020204" pitchFamily="34" charset="0"/>
              </a:rPr>
              <a:t>Chapter 2 </a:t>
            </a:r>
            <a:endParaRPr lang="en-US" altLang="zh-CN" sz="2400" b="1">
              <a:solidFill>
                <a:srgbClr val="0033CC"/>
              </a:solidFill>
              <a:sym typeface="Arial" panose="020B0604020202020204" pitchFamily="34" charset="0"/>
            </a:endParaRPr>
          </a:p>
          <a:p>
            <a:r>
              <a:rPr lang="en-US" altLang="zh-CN" sz="2400" b="1" i="1">
                <a:solidFill>
                  <a:srgbClr val="0070C0"/>
                </a:solidFill>
                <a:sym typeface="Arial" panose="020B0604020202020204" pitchFamily="34" charset="0"/>
              </a:rPr>
              <a:t>Principle of Fourier Transform Spectrometry </a:t>
            </a:r>
            <a:endParaRPr lang="zh-CN" altLang="en-US" sz="2400" b="1" i="1">
              <a:solidFill>
                <a:srgbClr val="0070C0"/>
              </a:solidFill>
              <a:sym typeface="Arial" panose="020B0604020202020204" pitchFamily="34" charset="0"/>
            </a:endParaRPr>
          </a:p>
          <a:p>
            <a:r>
              <a:rPr lang="en-US" altLang="zh-CN" sz="2400" b="1">
                <a:solidFill>
                  <a:srgbClr val="0033CC"/>
                </a:solidFill>
                <a:sym typeface="Arial" panose="020B0604020202020204" pitchFamily="34" charset="0"/>
              </a:rPr>
              <a:t>(</a:t>
            </a:r>
            <a:r>
              <a:rPr lang="zh-CN" altLang="en-US" sz="2400" b="1">
                <a:solidFill>
                  <a:srgbClr val="0033CC"/>
                </a:solidFill>
                <a:sym typeface="Arial" panose="020B0604020202020204" pitchFamily="34" charset="0"/>
              </a:rPr>
              <a:t>傅里叶变换光谱测量原理</a:t>
            </a:r>
            <a:r>
              <a:rPr lang="en-US" altLang="zh-CN" sz="2400" b="1">
                <a:solidFill>
                  <a:srgbClr val="0033CC"/>
                </a:solidFill>
                <a:sym typeface="Arial" panose="020B0604020202020204" pitchFamily="34" charset="0"/>
              </a:rPr>
              <a:t>)</a:t>
            </a:r>
            <a:endParaRPr lang="zh-CN" altLang="en-US" sz="2400">
              <a:solidFill>
                <a:schemeClr val="tx2"/>
              </a:solidFill>
              <a:sym typeface="Arial" panose="020B0604020202020204" pitchFamily="34" charset="0"/>
            </a:endParaRPr>
          </a:p>
        </p:txBody>
      </p:sp>
      <p:sp>
        <p:nvSpPr>
          <p:cNvPr id="5133" name="矩形 1"/>
          <p:cNvSpPr>
            <a:spLocks noChangeArrowheads="1"/>
          </p:cNvSpPr>
          <p:nvPr/>
        </p:nvSpPr>
        <p:spPr bwMode="auto">
          <a:xfrm>
            <a:off x="254000" y="1555750"/>
            <a:ext cx="7546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000000"/>
                </a:solidFill>
                <a:sym typeface="Arial" panose="020B0604020202020204" pitchFamily="34" charset="0"/>
              </a:rPr>
              <a:t>2.1 Principle of the FTS</a:t>
            </a:r>
            <a:endParaRPr lang="zh-CN" altLang="en-US" sz="2400" b="1">
              <a:solidFill>
                <a:srgbClr val="000000"/>
              </a:solidFill>
              <a:sym typeface="Arial" panose="020B0604020202020204" pitchFamily="34" charset="0"/>
            </a:endParaRPr>
          </a:p>
        </p:txBody>
      </p:sp>
      <p:sp>
        <p:nvSpPr>
          <p:cNvPr id="513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pic>
        <p:nvPicPr>
          <p:cNvPr id="5135" name="Picture 1" descr="FTS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6685" y="2016125"/>
            <a:ext cx="6532563"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6" name="Rectangle 3"/>
          <p:cNvSpPr>
            <a:spLocks noChangeArrowheads="1"/>
          </p:cNvSpPr>
          <p:nvPr/>
        </p:nvSpPr>
        <p:spPr bwMode="auto">
          <a:xfrm>
            <a:off x="1982788" y="5976938"/>
            <a:ext cx="540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i="1">
                <a:sym typeface="Times New Roman" panose="02020603050405020304" pitchFamily="18" charset="0"/>
              </a:rPr>
              <a:t>Fig.2.1 Conventional Michelson interferometer</a:t>
            </a:r>
            <a:endParaRPr lang="en-US" altLang="zh-CN" sz="2000" b="1" i="1">
              <a:sym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434430" y="1772816"/>
            <a:ext cx="8458050" cy="923330"/>
          </a:xfrm>
          <a:prstGeom prst="rect">
            <a:avLst/>
          </a:prstGeom>
        </p:spPr>
        <p:txBody>
          <a:bodyPr wrap="square">
            <a:spAutoFit/>
          </a:bodyPr>
          <a:lstStyle/>
          <a:p>
            <a:r>
              <a:rPr lang="en-US" altLang="zh-CN" sz="2400" b="1" dirty="0"/>
              <a:t>2.4 </a:t>
            </a:r>
            <a:r>
              <a:rPr lang="en-US" altLang="zh-CN" sz="2400" b="1" dirty="0" err="1"/>
              <a:t>Interferogarm</a:t>
            </a:r>
            <a:r>
              <a:rPr lang="en-US" altLang="zh-CN" sz="2400" b="1" dirty="0"/>
              <a:t> data processing</a:t>
            </a:r>
            <a:endParaRPr lang="zh-CN" altLang="zh-CN" sz="2400" b="1" dirty="0"/>
          </a:p>
          <a:p>
            <a:pPr>
              <a:lnSpc>
                <a:spcPct val="150000"/>
              </a:lnSpc>
            </a:pPr>
            <a:r>
              <a:rPr lang="en-US" altLang="zh-CN" sz="2000" b="1" i="1" dirty="0"/>
              <a:t>2.4.1 Sampling intervals of the </a:t>
            </a:r>
            <a:r>
              <a:rPr lang="en-US" altLang="zh-CN" sz="2000" b="1" i="1" dirty="0" err="1"/>
              <a:t>interferogram</a:t>
            </a:r>
            <a:r>
              <a:rPr lang="en-US" altLang="zh-CN" sz="2000" b="1" i="1" dirty="0"/>
              <a:t> and the spectrum</a:t>
            </a:r>
            <a:endParaRPr lang="zh-CN" altLang="en-US" sz="2000" b="1" dirty="0"/>
          </a:p>
        </p:txBody>
      </p:sp>
      <p:sp>
        <p:nvSpPr>
          <p:cNvPr id="5" name="矩形 4"/>
          <p:cNvSpPr/>
          <p:nvPr/>
        </p:nvSpPr>
        <p:spPr>
          <a:xfrm>
            <a:off x="705019" y="2708920"/>
            <a:ext cx="4572000" cy="400110"/>
          </a:xfrm>
          <a:prstGeom prst="rect">
            <a:avLst/>
          </a:prstGeom>
        </p:spPr>
        <p:txBody>
          <a:bodyPr>
            <a:spAutoFit/>
          </a:bodyPr>
          <a:lstStyle/>
          <a:p>
            <a:r>
              <a:rPr lang="en-US" altLang="zh-CN" sz="2000" b="1" dirty="0"/>
              <a:t>Sampling the </a:t>
            </a:r>
            <a:r>
              <a:rPr lang="en-US" altLang="zh-CN" sz="2000" b="1" dirty="0" err="1"/>
              <a:t>interferogram</a:t>
            </a:r>
            <a:endParaRPr lang="zh-CN" altLang="zh-CN" sz="2000" dirty="0"/>
          </a:p>
        </p:txBody>
      </p:sp>
      <p:sp>
        <p:nvSpPr>
          <p:cNvPr id="2" name="矩形 1"/>
          <p:cNvSpPr/>
          <p:nvPr/>
        </p:nvSpPr>
        <p:spPr>
          <a:xfrm>
            <a:off x="693008" y="3212976"/>
            <a:ext cx="7940893" cy="2246769"/>
          </a:xfrm>
          <a:prstGeom prst="rect">
            <a:avLst/>
          </a:prstGeom>
        </p:spPr>
        <p:txBody>
          <a:bodyPr wrap="square">
            <a:spAutoFit/>
          </a:bodyPr>
          <a:lstStyle/>
          <a:p>
            <a:pPr algn="just"/>
            <a:r>
              <a:rPr lang="en-US" altLang="zh-CN" sz="2000" dirty="0"/>
              <a:t>An </a:t>
            </a:r>
            <a:r>
              <a:rPr lang="en-US" altLang="zh-CN" sz="2000" dirty="0" err="1"/>
              <a:t>interferogram</a:t>
            </a:r>
            <a:r>
              <a:rPr lang="en-US" altLang="zh-CN" sz="2000" dirty="0"/>
              <a:t> must be digitized and recorded in order to be Fourier-transformed into the spectrum of the input light source by the computer. The Fourier transform of the sampled </a:t>
            </a:r>
            <a:r>
              <a:rPr lang="en-US" altLang="zh-CN" sz="2000" dirty="0" err="1"/>
              <a:t>interferogram</a:t>
            </a:r>
            <a:r>
              <a:rPr lang="en-US" altLang="zh-CN" sz="2000" dirty="0"/>
              <a:t> is the periodical extension of the Fourier transform of the corresponding continuous </a:t>
            </a:r>
            <a:r>
              <a:rPr lang="en-US" altLang="zh-CN" sz="2000" dirty="0" err="1"/>
              <a:t>inteferogram</a:t>
            </a:r>
            <a:r>
              <a:rPr lang="en-US" altLang="zh-CN" sz="2000" dirty="0"/>
              <a:t> in the sampling frequency. The following digital expression of the computed spectrum can be derived from Eq.(</a:t>
            </a:r>
            <a:r>
              <a:rPr lang="en-US" altLang="zh-CN" sz="2000" dirty="0" smtClean="0"/>
              <a:t>2.12).</a:t>
            </a:r>
            <a:endParaRPr lang="zh-CN" altLang="en-US" sz="20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763688" y="5661248"/>
          <a:ext cx="5256584" cy="710749"/>
        </p:xfrm>
        <a:graphic>
          <a:graphicData uri="http://schemas.openxmlformats.org/presentationml/2006/ole">
            <mc:AlternateContent xmlns:mc="http://schemas.openxmlformats.org/markup-compatibility/2006">
              <mc:Choice xmlns:v="urn:schemas-microsoft-com:vml" Requires="v">
                <p:oleObj spid="_x0000_s34841" name="公式" r:id="rId1" imgW="3378200" imgH="457200" progId="Equation.3">
                  <p:embed/>
                </p:oleObj>
              </mc:Choice>
              <mc:Fallback>
                <p:oleObj name="公式" r:id="rId1" imgW="3378200" imgH="457200" progId="Equation.3">
                  <p:embed/>
                  <p:pic>
                    <p:nvPicPr>
                      <p:cNvPr id="0" name="图片 348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661248"/>
                        <a:ext cx="5256584" cy="710749"/>
                      </a:xfrm>
                      <a:prstGeom prst="rect">
                        <a:avLst/>
                      </a:prstGeom>
                      <a:noFill/>
                    </p:spPr>
                  </p:pic>
                </p:oleObj>
              </mc:Fallback>
            </mc:AlternateContent>
          </a:graphicData>
        </a:graphic>
      </p:graphicFrame>
      <p:sp>
        <p:nvSpPr>
          <p:cNvPr id="23" name="矩形 22"/>
          <p:cNvSpPr/>
          <p:nvPr/>
        </p:nvSpPr>
        <p:spPr>
          <a:xfrm>
            <a:off x="7212197" y="5733256"/>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2.25)</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846990" y="1653973"/>
          <a:ext cx="2121953" cy="730895"/>
        </p:xfrm>
        <a:graphic>
          <a:graphicData uri="http://schemas.openxmlformats.org/presentationml/2006/ole">
            <mc:AlternateContent xmlns:mc="http://schemas.openxmlformats.org/markup-compatibility/2006">
              <mc:Choice xmlns:v="urn:schemas-microsoft-com:vml" Requires="v">
                <p:oleObj spid="_x0000_s35938" name="公式" r:id="rId1" imgW="27432000" imgH="9448800" progId="Equation.3">
                  <p:embed/>
                </p:oleObj>
              </mc:Choice>
              <mc:Fallback>
                <p:oleObj name="公式" r:id="rId1" imgW="27432000" imgH="9448800" progId="Equation.3">
                  <p:embed/>
                  <p:pic>
                    <p:nvPicPr>
                      <p:cNvPr id="0" name="图片 35937"/>
                      <p:cNvPicPr>
                        <a:picLocks noChangeAspect="1" noChangeArrowheads="1"/>
                      </p:cNvPicPr>
                      <p:nvPr/>
                    </p:nvPicPr>
                    <p:blipFill>
                      <a:blip r:embed="rId2"/>
                      <a:srcRect/>
                      <a:stretch>
                        <a:fillRect/>
                      </a:stretch>
                    </p:blipFill>
                    <p:spPr bwMode="auto">
                      <a:xfrm>
                        <a:off x="2846990" y="1653973"/>
                        <a:ext cx="2121953" cy="730895"/>
                      </a:xfrm>
                      <a:prstGeom prst="rect">
                        <a:avLst/>
                      </a:prstGeom>
                      <a:noFill/>
                    </p:spPr>
                  </p:pic>
                </p:oleObj>
              </mc:Fallback>
            </mc:AlternateContent>
          </a:graphicData>
        </a:graphic>
      </p:graphicFrame>
      <p:sp>
        <p:nvSpPr>
          <p:cNvPr id="22" name="矩形 21"/>
          <p:cNvSpPr/>
          <p:nvPr/>
        </p:nvSpPr>
        <p:spPr>
          <a:xfrm>
            <a:off x="7029058" y="2689682"/>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2.27)</a:t>
            </a:r>
            <a:endParaRPr lang="zh-CN" altLang="en-US" sz="2400" dirty="0"/>
          </a:p>
        </p:txBody>
      </p:sp>
      <p:sp>
        <p:nvSpPr>
          <p:cNvPr id="23" name="矩形 22"/>
          <p:cNvSpPr/>
          <p:nvPr/>
        </p:nvSpPr>
        <p:spPr>
          <a:xfrm>
            <a:off x="7018392" y="1725981"/>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2.26)</a:t>
            </a:r>
            <a:endParaRPr lang="zh-CN" altLang="en-US" sz="2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830796" y="2714065"/>
          <a:ext cx="2136237" cy="576064"/>
        </p:xfrm>
        <a:graphic>
          <a:graphicData uri="http://schemas.openxmlformats.org/presentationml/2006/ole">
            <mc:AlternateContent xmlns:mc="http://schemas.openxmlformats.org/markup-compatibility/2006">
              <mc:Choice xmlns:v="urn:schemas-microsoft-com:vml" Requires="v">
                <p:oleObj spid="_x0000_s35939" name="公式" r:id="rId3" imgW="850900" imgH="228600" progId="Equation.3">
                  <p:embed/>
                </p:oleObj>
              </mc:Choice>
              <mc:Fallback>
                <p:oleObj name="公式" r:id="rId3" imgW="850900" imgH="228600" progId="Equation.3">
                  <p:embed/>
                  <p:pic>
                    <p:nvPicPr>
                      <p:cNvPr id="0" name="图片 359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796" y="2714065"/>
                        <a:ext cx="2136237" cy="576064"/>
                      </a:xfrm>
                      <a:prstGeom prst="rect">
                        <a:avLst/>
                      </a:prstGeom>
                      <a:noFill/>
                    </p:spPr>
                  </p:pic>
                </p:oleObj>
              </mc:Fallback>
            </mc:AlternateContent>
          </a:graphicData>
        </a:graphic>
      </p:graphicFrame>
      <p:sp>
        <p:nvSpPr>
          <p:cNvPr id="9" name="矩形 8"/>
          <p:cNvSpPr/>
          <p:nvPr/>
        </p:nvSpPr>
        <p:spPr>
          <a:xfrm>
            <a:off x="506696" y="3597918"/>
            <a:ext cx="4572000" cy="461665"/>
          </a:xfrm>
          <a:prstGeom prst="rect">
            <a:avLst/>
          </a:prstGeom>
        </p:spPr>
        <p:txBody>
          <a:bodyPr>
            <a:spAutoFit/>
          </a:bodyPr>
          <a:lstStyle/>
          <a:p>
            <a:r>
              <a:rPr lang="en-US" altLang="zh-CN" sz="2400" b="1" dirty="0"/>
              <a:t>Sampling the spectrum</a:t>
            </a:r>
            <a:endParaRPr lang="zh-CN" altLang="zh-CN" sz="2400" dirty="0"/>
          </a:p>
        </p:txBody>
      </p:sp>
      <p:sp>
        <p:nvSpPr>
          <p:cNvPr id="11" name="矩形 10"/>
          <p:cNvSpPr/>
          <p:nvPr/>
        </p:nvSpPr>
        <p:spPr>
          <a:xfrm>
            <a:off x="580480" y="4059583"/>
            <a:ext cx="8239874" cy="1323439"/>
          </a:xfrm>
          <a:prstGeom prst="rect">
            <a:avLst/>
          </a:prstGeom>
        </p:spPr>
        <p:txBody>
          <a:bodyPr wrap="square">
            <a:spAutoFit/>
          </a:bodyPr>
          <a:lstStyle/>
          <a:p>
            <a:r>
              <a:rPr lang="en-US" altLang="zh-CN" sz="2000" dirty="0"/>
              <a:t>The spectrum computed according to Eq.(</a:t>
            </a:r>
            <a:r>
              <a:rPr lang="en-US" altLang="zh-CN" sz="2000" dirty="0" smtClean="0"/>
              <a:t>2.25) </a:t>
            </a:r>
            <a:r>
              <a:rPr lang="en-US" altLang="zh-CN" sz="2000" dirty="0"/>
              <a:t>is still a continuous function of </a:t>
            </a:r>
            <a:r>
              <a:rPr lang="en-US" altLang="zh-CN" sz="2000" dirty="0" smtClean="0"/>
              <a:t>wavenumber      </a:t>
            </a:r>
            <a:r>
              <a:rPr lang="en-US" altLang="zh-CN" sz="2000" dirty="0"/>
              <a:t>. The computed spectrum of an </a:t>
            </a:r>
            <a:r>
              <a:rPr lang="en-US" altLang="zh-CN" sz="2000" i="1" dirty="0"/>
              <a:t>N</a:t>
            </a:r>
            <a:r>
              <a:rPr lang="en-US" altLang="zh-CN" sz="2000" dirty="0"/>
              <a:t>-sample </a:t>
            </a:r>
            <a:r>
              <a:rPr lang="en-US" altLang="zh-CN" sz="2000" dirty="0" err="1"/>
              <a:t>interferogram</a:t>
            </a:r>
            <a:r>
              <a:rPr lang="en-US" altLang="zh-CN" sz="2000" dirty="0"/>
              <a:t> can be completely represented by its samples at </a:t>
            </a:r>
            <a:r>
              <a:rPr lang="en-US" altLang="zh-CN" sz="2000" dirty="0" smtClean="0"/>
              <a:t>wavenumbers</a:t>
            </a:r>
            <a:endParaRPr lang="zh-CN" altLang="en-US" sz="2000" dirty="0"/>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3491910" y="4451279"/>
          <a:ext cx="288024" cy="270023"/>
        </p:xfrm>
        <a:graphic>
          <a:graphicData uri="http://schemas.openxmlformats.org/presentationml/2006/ole">
            <mc:AlternateContent xmlns:mc="http://schemas.openxmlformats.org/markup-compatibility/2006">
              <mc:Choice xmlns:v="urn:schemas-microsoft-com:vml" Requires="v">
                <p:oleObj spid="_x0000_s35940" name="公式" r:id="rId5" imgW="152400" imgH="139700" progId="Equation.3">
                  <p:embed/>
                </p:oleObj>
              </mc:Choice>
              <mc:Fallback>
                <p:oleObj name="公式" r:id="rId5" imgW="152400" imgH="139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910" y="4451279"/>
                        <a:ext cx="288024" cy="270023"/>
                      </a:xfrm>
                      <a:prstGeom prst="rect">
                        <a:avLst/>
                      </a:prstGeom>
                      <a:noFill/>
                    </p:spPr>
                  </p:pic>
                </p:oleObj>
              </mc:Fallback>
            </mc:AlternateContent>
          </a:graphicData>
        </a:graphic>
      </p:graphicFrame>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nvGraphicFramePr>
        <p:xfrm>
          <a:off x="2339814" y="5589180"/>
          <a:ext cx="4126345" cy="535310"/>
        </p:xfrm>
        <a:graphic>
          <a:graphicData uri="http://schemas.openxmlformats.org/presentationml/2006/ole">
            <mc:AlternateContent xmlns:mc="http://schemas.openxmlformats.org/markup-compatibility/2006">
              <mc:Choice xmlns:v="urn:schemas-microsoft-com:vml" Requires="v">
                <p:oleObj spid="_x0000_s35941" name="公式" r:id="rId7" imgW="1765300" imgH="228600" progId="Equation.3">
                  <p:embed/>
                </p:oleObj>
              </mc:Choice>
              <mc:Fallback>
                <p:oleObj name="公式" r:id="rId7" imgW="17653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814" y="5589180"/>
                        <a:ext cx="4126345" cy="535310"/>
                      </a:xfrm>
                      <a:prstGeom prst="rect">
                        <a:avLst/>
                      </a:prstGeom>
                      <a:noFill/>
                    </p:spPr>
                  </p:pic>
                </p:oleObj>
              </mc:Fallback>
            </mc:AlternateContent>
          </a:graphicData>
        </a:graphic>
      </p:graphicFrame>
      <p:sp>
        <p:nvSpPr>
          <p:cNvPr id="33" name="矩形 32"/>
          <p:cNvSpPr/>
          <p:nvPr/>
        </p:nvSpPr>
        <p:spPr>
          <a:xfrm>
            <a:off x="7116452" y="5517173"/>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2.28)</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14703" y="2071780"/>
          <a:ext cx="7549013" cy="1003747"/>
        </p:xfrm>
        <a:graphic>
          <a:graphicData uri="http://schemas.openxmlformats.org/presentationml/2006/ole">
            <mc:AlternateContent xmlns:mc="http://schemas.openxmlformats.org/markup-compatibility/2006">
              <mc:Choice xmlns:v="urn:schemas-microsoft-com:vml" Requires="v">
                <p:oleObj spid="_x0000_s36908" name="公式" r:id="rId1" imgW="3441700" imgH="457200" progId="Equation.3">
                  <p:embed/>
                </p:oleObj>
              </mc:Choice>
              <mc:Fallback>
                <p:oleObj name="公式" r:id="rId1" imgW="3441700" imgH="457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03" y="2071780"/>
                        <a:ext cx="7549013" cy="1003747"/>
                      </a:xfrm>
                      <a:prstGeom prst="rect">
                        <a:avLst/>
                      </a:prstGeom>
                      <a:noFill/>
                    </p:spPr>
                  </p:pic>
                </p:oleObj>
              </mc:Fallback>
            </mc:AlternateContent>
          </a:graphicData>
        </a:graphic>
      </p:graphicFrame>
      <p:sp>
        <p:nvSpPr>
          <p:cNvPr id="20" name="矩形 19"/>
          <p:cNvSpPr/>
          <p:nvPr/>
        </p:nvSpPr>
        <p:spPr>
          <a:xfrm>
            <a:off x="7263133" y="2276534"/>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2.29)</a:t>
            </a:r>
            <a:endParaRPr lang="zh-CN" altLang="en-US" sz="2400" dirty="0"/>
          </a:p>
        </p:txBody>
      </p:sp>
      <p:sp>
        <p:nvSpPr>
          <p:cNvPr id="5" name="矩形 4"/>
          <p:cNvSpPr/>
          <p:nvPr/>
        </p:nvSpPr>
        <p:spPr>
          <a:xfrm>
            <a:off x="434497" y="3717023"/>
            <a:ext cx="5750836" cy="400110"/>
          </a:xfrm>
          <a:prstGeom prst="rect">
            <a:avLst/>
          </a:prstGeom>
        </p:spPr>
        <p:txBody>
          <a:bodyPr wrap="square">
            <a:spAutoFit/>
          </a:bodyPr>
          <a:lstStyle/>
          <a:p>
            <a:r>
              <a:rPr lang="en-US" altLang="zh-CN" sz="2000" dirty="0" smtClean="0"/>
              <a:t>The </a:t>
            </a:r>
            <a:r>
              <a:rPr lang="en-US" altLang="zh-CN" sz="2000" dirty="0"/>
              <a:t>corresponding complex spectrum are</a:t>
            </a:r>
            <a:endParaRPr lang="zh-CN" altLang="en-US" sz="2000"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00286" y="4475213"/>
          <a:ext cx="7749669" cy="852653"/>
        </p:xfrm>
        <a:graphic>
          <a:graphicData uri="http://schemas.openxmlformats.org/presentationml/2006/ole">
            <mc:AlternateContent xmlns:mc="http://schemas.openxmlformats.org/markup-compatibility/2006">
              <mc:Choice xmlns:v="urn:schemas-microsoft-com:vml" Requires="v">
                <p:oleObj spid="_x0000_s36909" name="公式" r:id="rId3" imgW="3898900" imgH="431800" progId="Equation.3">
                  <p:embed/>
                </p:oleObj>
              </mc:Choice>
              <mc:Fallback>
                <p:oleObj name="公式" r:id="rId3" imgW="3898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86" y="4475213"/>
                        <a:ext cx="7749669" cy="852653"/>
                      </a:xfrm>
                      <a:prstGeom prst="rect">
                        <a:avLst/>
                      </a:prstGeom>
                      <a:noFill/>
                    </p:spPr>
                  </p:pic>
                </p:oleObj>
              </mc:Fallback>
            </mc:AlternateContent>
          </a:graphicData>
        </a:graphic>
      </p:graphicFrame>
      <p:sp>
        <p:nvSpPr>
          <p:cNvPr id="25" name="矩形 24"/>
          <p:cNvSpPr/>
          <p:nvPr/>
        </p:nvSpPr>
        <p:spPr>
          <a:xfrm>
            <a:off x="7231297" y="4548863"/>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2.30)</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矩形 17"/>
          <p:cNvSpPr/>
          <p:nvPr/>
        </p:nvSpPr>
        <p:spPr>
          <a:xfrm>
            <a:off x="360461" y="1974065"/>
            <a:ext cx="2701189" cy="461665"/>
          </a:xfrm>
          <a:prstGeom prst="rect">
            <a:avLst/>
          </a:prstGeom>
        </p:spPr>
        <p:txBody>
          <a:bodyPr wrap="none">
            <a:spAutoFit/>
          </a:bodyPr>
          <a:lstStyle/>
          <a:p>
            <a:r>
              <a:rPr lang="en-US" altLang="zh-CN" sz="2400" b="1" i="1" dirty="0"/>
              <a:t>2.4.2 </a:t>
            </a:r>
            <a:r>
              <a:rPr lang="en-US" altLang="zh-CN" sz="2400" b="1" i="1" dirty="0" err="1"/>
              <a:t>Apodization</a:t>
            </a:r>
            <a:endParaRPr lang="zh-CN" altLang="zh-CN" sz="2400" b="1" dirty="0"/>
          </a:p>
        </p:txBody>
      </p:sp>
      <p:sp>
        <p:nvSpPr>
          <p:cNvPr id="2" name="矩形 1"/>
          <p:cNvSpPr/>
          <p:nvPr/>
        </p:nvSpPr>
        <p:spPr>
          <a:xfrm>
            <a:off x="769236" y="2564928"/>
            <a:ext cx="7763093" cy="1323439"/>
          </a:xfrm>
          <a:prstGeom prst="rect">
            <a:avLst/>
          </a:prstGeom>
        </p:spPr>
        <p:txBody>
          <a:bodyPr wrap="square">
            <a:spAutoFit/>
          </a:bodyPr>
          <a:lstStyle/>
          <a:p>
            <a:pPr algn="just"/>
            <a:r>
              <a:rPr lang="en-US" altLang="zh-CN" sz="2000" dirty="0" err="1"/>
              <a:t>Apodization</a:t>
            </a:r>
            <a:r>
              <a:rPr lang="en-US" altLang="zh-CN" sz="2000" dirty="0"/>
              <a:t> is a mathematical method to remove the spurious “feet” or </a:t>
            </a:r>
            <a:r>
              <a:rPr lang="en-US" altLang="zh-CN" sz="2000" dirty="0" err="1"/>
              <a:t>sidelobes</a:t>
            </a:r>
            <a:r>
              <a:rPr lang="en-US" altLang="zh-CN" sz="2000" dirty="0"/>
              <a:t> around spectral features by gradually smoothing the </a:t>
            </a:r>
            <a:r>
              <a:rPr lang="en-US" altLang="zh-CN" sz="2000" dirty="0" err="1"/>
              <a:t>interferogram</a:t>
            </a:r>
            <a:r>
              <a:rPr lang="en-US" altLang="zh-CN" sz="2000" dirty="0"/>
              <a:t> points to zero intensity as the measurement comes to end</a:t>
            </a:r>
            <a:endParaRPr lang="zh-CN" altLang="en-US" sz="2000" dirty="0"/>
          </a:p>
        </p:txBody>
      </p:sp>
      <p:sp>
        <p:nvSpPr>
          <p:cNvPr id="3" name="矩形 2"/>
          <p:cNvSpPr/>
          <p:nvPr/>
        </p:nvSpPr>
        <p:spPr>
          <a:xfrm>
            <a:off x="785658" y="4303455"/>
            <a:ext cx="7890684" cy="1631216"/>
          </a:xfrm>
          <a:prstGeom prst="rect">
            <a:avLst/>
          </a:prstGeom>
        </p:spPr>
        <p:txBody>
          <a:bodyPr wrap="square">
            <a:spAutoFit/>
          </a:bodyPr>
          <a:lstStyle/>
          <a:p>
            <a:pPr algn="just"/>
            <a:r>
              <a:rPr lang="en-US" altLang="zh-CN" sz="2000" dirty="0"/>
              <a:t>Typical </a:t>
            </a:r>
            <a:r>
              <a:rPr lang="en-US" altLang="zh-CN" sz="2000" dirty="0" err="1"/>
              <a:t>apodization</a:t>
            </a:r>
            <a:r>
              <a:rPr lang="en-US" altLang="zh-CN" sz="2000" dirty="0"/>
              <a:t> functions are </a:t>
            </a:r>
            <a:r>
              <a:rPr lang="en-US" altLang="zh-CN" sz="2000" b="1" dirty="0" err="1"/>
              <a:t>Tophat</a:t>
            </a:r>
            <a:r>
              <a:rPr lang="en-US" altLang="zh-CN" sz="2000" b="1" dirty="0"/>
              <a:t> function(i.e</a:t>
            </a:r>
            <a:r>
              <a:rPr lang="en-US" altLang="zh-CN" sz="2000" dirty="0"/>
              <a:t>. no </a:t>
            </a:r>
            <a:r>
              <a:rPr lang="en-US" altLang="zh-CN" sz="2000" dirty="0" err="1"/>
              <a:t>apodization</a:t>
            </a:r>
            <a:r>
              <a:rPr lang="en-US" altLang="zh-CN" sz="2000" b="1" dirty="0"/>
              <a:t>), Cosine function, Triangular function</a:t>
            </a:r>
            <a:r>
              <a:rPr lang="en-US" altLang="zh-CN" sz="2000" dirty="0"/>
              <a:t>, </a:t>
            </a:r>
            <a:r>
              <a:rPr lang="en-US" altLang="zh-CN" sz="2000" b="1" dirty="0"/>
              <a:t>Bessel function</a:t>
            </a:r>
            <a:r>
              <a:rPr lang="en-US" altLang="zh-CN" sz="2000" dirty="0"/>
              <a:t> and </a:t>
            </a:r>
            <a:r>
              <a:rPr lang="en-US" altLang="zh-CN" sz="2000" b="1" dirty="0"/>
              <a:t>sinc</a:t>
            </a:r>
            <a:r>
              <a:rPr lang="en-US" altLang="zh-CN" sz="2000" b="1" baseline="30000" dirty="0"/>
              <a:t>2</a:t>
            </a:r>
            <a:r>
              <a:rPr lang="en-US" altLang="zh-CN" sz="2000" b="1" dirty="0"/>
              <a:t> function</a:t>
            </a:r>
            <a:r>
              <a:rPr lang="en-US" altLang="zh-CN" sz="2000" dirty="0"/>
              <a:t>, they broaden the spectral line of a monochromatic to the FWHMs 1.21/2L, 1.58/2L, 1.79/2L,1.91/2L and 2.17/2L respectively</a:t>
            </a:r>
            <a:endParaRPr lang="zh-CN"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281740" y="2103496"/>
            <a:ext cx="4001416" cy="523220"/>
          </a:xfrm>
          <a:prstGeom prst="rect">
            <a:avLst/>
          </a:prstGeom>
        </p:spPr>
        <p:txBody>
          <a:bodyPr wrap="none">
            <a:spAutoFit/>
          </a:bodyPr>
          <a:lstStyle/>
          <a:p>
            <a:r>
              <a:rPr lang="en-US" altLang="zh-CN" sz="2800" b="1" i="1" dirty="0"/>
              <a:t>2.4.3 Phase correction</a:t>
            </a:r>
            <a:endParaRPr lang="zh-CN" altLang="zh-CN" sz="2800" b="1" dirty="0"/>
          </a:p>
        </p:txBody>
      </p:sp>
      <p:sp>
        <p:nvSpPr>
          <p:cNvPr id="3" name="矩形 2"/>
          <p:cNvSpPr/>
          <p:nvPr/>
        </p:nvSpPr>
        <p:spPr>
          <a:xfrm>
            <a:off x="275963" y="2852952"/>
            <a:ext cx="8592074" cy="1754326"/>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There are three methods used for phase correction: </a:t>
            </a:r>
            <a:r>
              <a:rPr lang="en-US" altLang="zh-CN" sz="2400" b="1" dirty="0">
                <a:latin typeface="Times New Roman" panose="02020603050405020304" pitchFamily="18" charset="0"/>
                <a:cs typeface="Times New Roman" panose="02020603050405020304" pitchFamily="18" charset="0"/>
              </a:rPr>
              <a:t>magnitude calculation</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Mertz phase-correction technique </a:t>
            </a:r>
            <a:r>
              <a:rPr lang="en-US" altLang="zh-CN" sz="2400" dirty="0">
                <a:latin typeface="Times New Roman" panose="02020603050405020304" pitchFamily="18" charset="0"/>
                <a:cs typeface="Times New Roman" panose="02020603050405020304" pitchFamily="18" charset="0"/>
              </a:rPr>
              <a:t>and </a:t>
            </a:r>
            <a:r>
              <a:rPr lang="en-US" altLang="zh-CN" sz="2400" b="1" dirty="0">
                <a:latin typeface="Times New Roman" panose="02020603050405020304" pitchFamily="18" charset="0"/>
                <a:cs typeface="Times New Roman" panose="02020603050405020304" pitchFamily="18" charset="0"/>
              </a:rPr>
              <a:t>Forman phase-correction technique</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478880" y="1703132"/>
            <a:ext cx="8341474" cy="3884140"/>
          </a:xfrm>
          <a:prstGeom prst="rect">
            <a:avLst/>
          </a:prstGeom>
        </p:spPr>
        <p:txBody>
          <a:bodyPr wrap="square">
            <a:spAutoFit/>
          </a:bodyPr>
          <a:lstStyle/>
          <a:p>
            <a:r>
              <a:rPr lang="en-US" altLang="zh-CN" sz="2800" b="1" dirty="0"/>
              <a:t>Magnitude calculation</a:t>
            </a:r>
            <a:endParaRPr lang="zh-CN" altLang="zh-CN" sz="2800" dirty="0"/>
          </a:p>
          <a:p>
            <a:pPr algn="just">
              <a:lnSpc>
                <a:spcPct val="130000"/>
              </a:lnSpc>
            </a:pPr>
            <a:r>
              <a:rPr lang="en-US" altLang="zh-CN" sz="2400" dirty="0">
                <a:latin typeface="Times New Roman" panose="02020603050405020304" pitchFamily="18" charset="0"/>
                <a:cs typeface="Times New Roman" panose="02020603050405020304" pitchFamily="18" charset="0"/>
              </a:rPr>
              <a:t>The popular and easy way of phase correction is to calculate the magnitude of the Fourier transform of the double-sided </a:t>
            </a:r>
            <a:r>
              <a:rPr lang="en-US" altLang="zh-CN" sz="2400" dirty="0" err="1">
                <a:latin typeface="Times New Roman" panose="02020603050405020304" pitchFamily="18" charset="0"/>
                <a:cs typeface="Times New Roman" panose="02020603050405020304" pitchFamily="18" charset="0"/>
              </a:rPr>
              <a:t>interferogram</a:t>
            </a:r>
            <a:r>
              <a:rPr lang="en-US" altLang="zh-CN" sz="2400" dirty="0">
                <a:latin typeface="Times New Roman" panose="02020603050405020304" pitchFamily="18" charset="0"/>
                <a:cs typeface="Times New Roman" panose="02020603050405020304" pitchFamily="18" charset="0"/>
              </a:rPr>
              <a:t> by using the Eq.(</a:t>
            </a:r>
            <a:r>
              <a:rPr lang="en-US" altLang="zh-CN" sz="2400" dirty="0" smtClean="0">
                <a:latin typeface="Times New Roman" panose="02020603050405020304" pitchFamily="18" charset="0"/>
                <a:cs typeface="Times New Roman" panose="02020603050405020304" pitchFamily="18" charset="0"/>
              </a:rPr>
              <a:t>2.9). </a:t>
            </a:r>
            <a:r>
              <a:rPr lang="en-US" altLang="zh-CN" sz="2400" dirty="0">
                <a:latin typeface="Times New Roman" panose="02020603050405020304" pitchFamily="18" charset="0"/>
                <a:cs typeface="Times New Roman" panose="02020603050405020304" pitchFamily="18" charset="0"/>
              </a:rPr>
              <a:t>This method does not need a ZPD for all wavenumbers in the exact center of the </a:t>
            </a:r>
            <a:r>
              <a:rPr lang="en-US" altLang="zh-CN" sz="2400" dirty="0" err="1">
                <a:latin typeface="Times New Roman" panose="02020603050405020304" pitchFamily="18" charset="0"/>
                <a:cs typeface="Times New Roman" panose="02020603050405020304" pitchFamily="18" charset="0"/>
              </a:rPr>
              <a:t>interferogram</a:t>
            </a:r>
            <a:r>
              <a:rPr lang="en-US" altLang="zh-CN" sz="2400" dirty="0">
                <a:latin typeface="Times New Roman" panose="02020603050405020304" pitchFamily="18" charset="0"/>
                <a:cs typeface="Times New Roman" panose="02020603050405020304" pitchFamily="18" charset="0"/>
              </a:rPr>
              <a:t>, so it is convenient.  But the resolution of the FTS using this method is half that of the FTS using one-sided </a:t>
            </a:r>
            <a:r>
              <a:rPr lang="en-US" altLang="zh-CN" sz="2400" dirty="0" err="1">
                <a:latin typeface="Times New Roman" panose="02020603050405020304" pitchFamily="18" charset="0"/>
                <a:cs typeface="Times New Roman" panose="02020603050405020304" pitchFamily="18" charset="0"/>
              </a:rPr>
              <a:t>interferogram</a:t>
            </a:r>
            <a:r>
              <a:rPr lang="en-US" altLang="zh-CN" sz="2400" dirty="0">
                <a:latin typeface="Times New Roman" panose="02020603050405020304" pitchFamily="18" charset="0"/>
                <a:cs typeface="Times New Roman" panose="02020603050405020304" pitchFamily="18" charset="0"/>
              </a:rPr>
              <a:t> for the same scan length, noise is always greater than zero.</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300286" y="1916874"/>
            <a:ext cx="8448062" cy="4066498"/>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The phase correction methods due to Mertz and Forman are all based on single-sided </a:t>
            </a:r>
            <a:r>
              <a:rPr lang="en-US" altLang="zh-CN" sz="2400" dirty="0" err="1">
                <a:latin typeface="Times New Roman" panose="02020603050405020304" pitchFamily="18" charset="0"/>
                <a:cs typeface="Times New Roman" panose="02020603050405020304" pitchFamily="18" charset="0"/>
              </a:rPr>
              <a:t>interferogram</a:t>
            </a:r>
            <a:r>
              <a:rPr lang="en-US" altLang="zh-CN" sz="2400" dirty="0">
                <a:latin typeface="Times New Roman" panose="02020603050405020304" pitchFamily="18" charset="0"/>
                <a:cs typeface="Times New Roman" panose="02020603050405020304" pitchFamily="18" charset="0"/>
              </a:rPr>
              <a:t>. The resolution is higher than magnitude calculation method for the same scan length, thereby saving the measurement time for the same resolution. But the phase spectrum must be very accurately calculated in order to correct the phase errors properly; otherwise the distortion will occur in the resulting spectrum</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300286" y="1844868"/>
            <a:ext cx="8122195" cy="461665"/>
          </a:xfrm>
          <a:prstGeom prst="rect">
            <a:avLst/>
          </a:prstGeom>
        </p:spPr>
        <p:txBody>
          <a:bodyPr wrap="square">
            <a:spAutoFit/>
          </a:bodyPr>
          <a:lstStyle/>
          <a:p>
            <a:pPr algn="just"/>
            <a:r>
              <a:rPr lang="en-US" altLang="zh-CN" sz="2400" b="1" i="1" dirty="0"/>
              <a:t>2.4.4 Effects of ADC resolution on spectral SNR</a:t>
            </a:r>
            <a:endParaRPr lang="zh-CN" altLang="zh-CN" sz="2400" b="1" dirty="0"/>
          </a:p>
        </p:txBody>
      </p:sp>
      <p:graphicFrame>
        <p:nvGraphicFramePr>
          <p:cNvPr id="5" name="对象 4"/>
          <p:cNvGraphicFramePr>
            <a:graphicFrameLocks noChangeAspect="1"/>
          </p:cNvGraphicFramePr>
          <p:nvPr/>
        </p:nvGraphicFramePr>
        <p:xfrm>
          <a:off x="2051790" y="2708940"/>
          <a:ext cx="3493128" cy="1008084"/>
        </p:xfrm>
        <a:graphic>
          <a:graphicData uri="http://schemas.openxmlformats.org/presentationml/2006/ole">
            <mc:AlternateContent xmlns:mc="http://schemas.openxmlformats.org/markup-compatibility/2006">
              <mc:Choice xmlns:v="urn:schemas-microsoft-com:vml" Requires="v">
                <p:oleObj spid="_x0000_s37919" name="公式" r:id="rId1" imgW="1422400" imgH="406400" progId="Equation.3">
                  <p:embed/>
                </p:oleObj>
              </mc:Choice>
              <mc:Fallback>
                <p:oleObj name="公式" r:id="rId1" imgW="1422400" imgH="4064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90" y="2708940"/>
                        <a:ext cx="3493128" cy="1008084"/>
                      </a:xfrm>
                      <a:prstGeom prst="rect">
                        <a:avLst/>
                      </a:prstGeom>
                      <a:noFill/>
                    </p:spPr>
                  </p:pic>
                </p:oleObj>
              </mc:Fallback>
            </mc:AlternateContent>
          </a:graphicData>
        </a:graphic>
      </p:graphicFrame>
      <p:sp>
        <p:nvSpPr>
          <p:cNvPr id="21" name="矩形 20"/>
          <p:cNvSpPr/>
          <p:nvPr/>
        </p:nvSpPr>
        <p:spPr>
          <a:xfrm>
            <a:off x="7133078" y="2852952"/>
            <a:ext cx="1912703" cy="584775"/>
          </a:xfrm>
          <a:prstGeom prst="rect">
            <a:avLst/>
          </a:prstGeom>
        </p:spPr>
        <p:txBody>
          <a:bodyPr wrap="none">
            <a:spAutoFit/>
          </a:bodyPr>
          <a:lstStyle/>
          <a:p>
            <a:r>
              <a:rPr lang="en-US" altLang="zh-CN" dirty="0"/>
              <a:t>	</a:t>
            </a:r>
            <a:r>
              <a:rPr lang="en-US" altLang="zh-CN" sz="2400" dirty="0"/>
              <a:t>(</a:t>
            </a:r>
            <a:r>
              <a:rPr lang="en-US" altLang="zh-CN" sz="2400" dirty="0" smtClean="0"/>
              <a:t>2.31)</a:t>
            </a:r>
            <a:endParaRPr lang="zh-CN" altLang="en-US" sz="2400" dirty="0"/>
          </a:p>
        </p:txBody>
      </p:sp>
      <p:sp>
        <p:nvSpPr>
          <p:cNvPr id="9" name="矩形 8"/>
          <p:cNvSpPr/>
          <p:nvPr/>
        </p:nvSpPr>
        <p:spPr>
          <a:xfrm>
            <a:off x="300286" y="3861036"/>
            <a:ext cx="8520068" cy="1200329"/>
          </a:xfrm>
          <a:prstGeom prst="rect">
            <a:avLst/>
          </a:prstGeom>
        </p:spPr>
        <p:txBody>
          <a:bodyPr wrap="square">
            <a:spAutoFit/>
          </a:bodyPr>
          <a:lstStyle/>
          <a:p>
            <a:r>
              <a:rPr lang="en-US" altLang="zh-CN" sz="2400" dirty="0"/>
              <a:t>where </a:t>
            </a:r>
            <a:r>
              <a:rPr lang="en-US" altLang="zh-CN" sz="2400" dirty="0" smtClean="0"/>
              <a:t>the                   is </a:t>
            </a:r>
            <a:r>
              <a:rPr lang="en-US" altLang="zh-CN" sz="2400" dirty="0"/>
              <a:t>the measured signal level, </a:t>
            </a:r>
            <a:r>
              <a:rPr lang="en-US" altLang="zh-CN" sz="2400" dirty="0" smtClean="0"/>
              <a:t>and         is </a:t>
            </a:r>
            <a:r>
              <a:rPr lang="en-US" altLang="zh-CN" sz="2400" dirty="0"/>
              <a:t>usually denoted by the standard deviation of the measured signal</a:t>
            </a:r>
            <a:r>
              <a:rPr lang="en-US" altLang="zh-CN" sz="2400" dirty="0" smtClean="0"/>
              <a:t> </a:t>
            </a:r>
            <a:endParaRPr lang="zh-CN" altLang="en-US" sz="2400" dirty="0"/>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1709762" y="3861036"/>
          <a:ext cx="1458122" cy="432036"/>
        </p:xfrm>
        <a:graphic>
          <a:graphicData uri="http://schemas.openxmlformats.org/presentationml/2006/ole">
            <mc:AlternateContent xmlns:mc="http://schemas.openxmlformats.org/markup-compatibility/2006">
              <mc:Choice xmlns:v="urn:schemas-microsoft-com:vml" Requires="v">
                <p:oleObj spid="_x0000_s37920" name="公式" r:id="rId3" imgW="774065" imgH="228600" progId="Equation.3">
                  <p:embed/>
                </p:oleObj>
              </mc:Choice>
              <mc:Fallback>
                <p:oleObj name="公式" r:id="rId3" imgW="774065"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62" y="3861036"/>
                        <a:ext cx="1458122" cy="432036"/>
                      </a:xfrm>
                      <a:prstGeom prst="rect">
                        <a:avLst/>
                      </a:prstGeom>
                      <a:noFill/>
                    </p:spPr>
                  </p:pic>
                </p:oleObj>
              </mc:Fallback>
            </mc:AlternateContent>
          </a:graphicData>
        </a:graphic>
      </p:graphicFrame>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7953845" y="3861036"/>
          <a:ext cx="866509" cy="382876"/>
        </p:xfrm>
        <a:graphic>
          <a:graphicData uri="http://schemas.openxmlformats.org/presentationml/2006/ole">
            <mc:AlternateContent xmlns:mc="http://schemas.openxmlformats.org/markup-compatibility/2006">
              <mc:Choice xmlns:v="urn:schemas-microsoft-com:vml" Requires="v">
                <p:oleObj spid="_x0000_s37921" name="公式" r:id="rId5" imgW="405765" imgH="177800" progId="Equation.3">
                  <p:embed/>
                </p:oleObj>
              </mc:Choice>
              <mc:Fallback>
                <p:oleObj name="公式" r:id="rId5" imgW="405765" imgH="177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845" y="3861036"/>
                        <a:ext cx="866509" cy="38287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403736" y="1695452"/>
          <a:ext cx="6024502" cy="809261"/>
        </p:xfrm>
        <a:graphic>
          <a:graphicData uri="http://schemas.openxmlformats.org/presentationml/2006/ole">
            <mc:AlternateContent xmlns:mc="http://schemas.openxmlformats.org/markup-compatibility/2006">
              <mc:Choice xmlns:v="urn:schemas-microsoft-com:vml" Requires="v">
                <p:oleObj spid="_x0000_s39961" name="公式" r:id="rId1" imgW="1917065" imgH="254000" progId="Equation.3">
                  <p:embed/>
                </p:oleObj>
              </mc:Choice>
              <mc:Fallback>
                <p:oleObj name="公式" r:id="rId1" imgW="1917065" imgH="2540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36" y="1695452"/>
                        <a:ext cx="6024502" cy="809261"/>
                      </a:xfrm>
                      <a:prstGeom prst="rect">
                        <a:avLst/>
                      </a:prstGeom>
                      <a:no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403736" y="3573012"/>
          <a:ext cx="5320443" cy="504042"/>
        </p:xfrm>
        <a:graphic>
          <a:graphicData uri="http://schemas.openxmlformats.org/presentationml/2006/ole">
            <mc:AlternateContent xmlns:mc="http://schemas.openxmlformats.org/markup-compatibility/2006">
              <mc:Choice xmlns:v="urn:schemas-microsoft-com:vml" Requires="v">
                <p:oleObj spid="_x0000_s39962" name="公式" r:id="rId3" imgW="2717800" imgH="254000" progId="Equation.3">
                  <p:embed/>
                </p:oleObj>
              </mc:Choice>
              <mc:Fallback>
                <p:oleObj name="公式" r:id="rId3" imgW="27178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736" y="3573012"/>
                        <a:ext cx="5320443" cy="504042"/>
                      </a:xfrm>
                      <a:prstGeom prst="rect">
                        <a:avLst/>
                      </a:prstGeom>
                      <a:noFill/>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403736" y="5229150"/>
          <a:ext cx="4659588" cy="936078"/>
        </p:xfrm>
        <a:graphic>
          <a:graphicData uri="http://schemas.openxmlformats.org/presentationml/2006/ole">
            <mc:AlternateContent xmlns:mc="http://schemas.openxmlformats.org/markup-compatibility/2006">
              <mc:Choice xmlns:v="urn:schemas-microsoft-com:vml" Requires="v">
                <p:oleObj spid="_x0000_s39963" name="公式" r:id="rId5" imgW="2133600" imgH="431800" progId="Equation.3">
                  <p:embed/>
                </p:oleObj>
              </mc:Choice>
              <mc:Fallback>
                <p:oleObj name="公式" r:id="rId5" imgW="2133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736" y="5229150"/>
                        <a:ext cx="4659588" cy="936078"/>
                      </a:xfrm>
                      <a:prstGeom prst="rect">
                        <a:avLst/>
                      </a:prstGeom>
                      <a:noFill/>
                    </p:spPr>
                  </p:pic>
                </p:oleObj>
              </mc:Fallback>
            </mc:AlternateContent>
          </a:graphicData>
        </a:graphic>
      </p:graphicFrame>
      <p:sp>
        <p:nvSpPr>
          <p:cNvPr id="9" name="矩形 8"/>
          <p:cNvSpPr/>
          <p:nvPr/>
        </p:nvSpPr>
        <p:spPr>
          <a:xfrm>
            <a:off x="988071" y="2436734"/>
            <a:ext cx="7328241" cy="707886"/>
          </a:xfrm>
          <a:prstGeom prst="rect">
            <a:avLst/>
          </a:prstGeom>
        </p:spPr>
        <p:txBody>
          <a:bodyPr wrap="square">
            <a:spAutoFit/>
          </a:bodyPr>
          <a:lstStyle/>
          <a:p>
            <a:r>
              <a:rPr lang="en-US" altLang="zh-CN" sz="2000" dirty="0"/>
              <a:t>where </a:t>
            </a:r>
            <a:r>
              <a:rPr lang="en-US" altLang="zh-CN" sz="2000" i="1" dirty="0"/>
              <a:t>k</a:t>
            </a:r>
            <a:r>
              <a:rPr lang="en-US" altLang="zh-CN" sz="2000" dirty="0"/>
              <a:t> is the used portion of the fully dynamic range (a value from zero to one)</a:t>
            </a:r>
            <a:endParaRPr lang="zh-CN" alt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p>
            <a:fld id="{8CB6FF24-763D-4113-B707-48A4B31DA9E1}" type="slidenum">
              <a:rPr lang="zh-CN" altLang="en-US"/>
            </a:fld>
            <a:endParaRPr lang="en-US" altLang="zh-CN" sz="1800"/>
          </a:p>
        </p:txBody>
      </p:sp>
      <p:grpSp>
        <p:nvGrpSpPr>
          <p:cNvPr id="6146" name="Group 2"/>
          <p:cNvGrpSpPr/>
          <p:nvPr/>
        </p:nvGrpSpPr>
        <p:grpSpPr bwMode="auto">
          <a:xfrm>
            <a:off x="20638" y="642938"/>
            <a:ext cx="9009062" cy="1052512"/>
            <a:chOff x="0" y="0"/>
            <a:chExt cx="5675" cy="663"/>
          </a:xfrm>
        </p:grpSpPr>
        <p:grpSp>
          <p:nvGrpSpPr>
            <p:cNvPr id="6147" name="Group 3"/>
            <p:cNvGrpSpPr/>
            <p:nvPr/>
          </p:nvGrpSpPr>
          <p:grpSpPr bwMode="auto">
            <a:xfrm>
              <a:off x="183" y="68"/>
              <a:ext cx="448" cy="299"/>
              <a:chOff x="0" y="0"/>
              <a:chExt cx="624" cy="432"/>
            </a:xfrm>
          </p:grpSpPr>
          <p:sp>
            <p:nvSpPr>
              <p:cNvPr id="614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614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6150" name="Group 6"/>
            <p:cNvGrpSpPr/>
            <p:nvPr/>
          </p:nvGrpSpPr>
          <p:grpSpPr bwMode="auto">
            <a:xfrm>
              <a:off x="261" y="334"/>
              <a:ext cx="465" cy="299"/>
              <a:chOff x="0" y="0"/>
              <a:chExt cx="672" cy="432"/>
            </a:xfrm>
          </p:grpSpPr>
          <p:sp>
            <p:nvSpPr>
              <p:cNvPr id="615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615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615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615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615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615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6157" name="TextBox 1"/>
          <p:cNvSpPr>
            <a:spLocks noChangeArrowheads="1"/>
          </p:cNvSpPr>
          <p:nvPr/>
        </p:nvSpPr>
        <p:spPr bwMode="auto">
          <a:xfrm>
            <a:off x="625475" y="1844675"/>
            <a:ext cx="8194675"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0000"/>
                </a:solidFill>
                <a:sym typeface="Arial" panose="020B0604020202020204" pitchFamily="34" charset="0"/>
              </a:rPr>
              <a:t>Assuming that the intensity ratio of the two beams come from the beamsplitter is 1:1, for an incident beam of monochromatic light of wavenumber </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0</a:t>
            </a:r>
            <a:r>
              <a:rPr lang="en-US" altLang="zh-CN" sz="2400">
                <a:solidFill>
                  <a:srgbClr val="000000"/>
                </a:solidFill>
                <a:sym typeface="Arial" panose="020B0604020202020204" pitchFamily="34" charset="0"/>
              </a:rPr>
              <a:t> , the intensity of the interferogram as a function of the optical path difference(OPD) between two beams is given by</a:t>
            </a:r>
            <a:endParaRPr lang="zh-CN" altLang="en-US" sz="2400">
              <a:solidFill>
                <a:srgbClr val="000000"/>
              </a:solidFill>
              <a:sym typeface="Arial" panose="020B0604020202020204" pitchFamily="34" charset="0"/>
            </a:endParaRPr>
          </a:p>
          <a:p>
            <a:endParaRPr lang="zh-CN" altLang="en-US" sz="2400">
              <a:solidFill>
                <a:srgbClr val="000000"/>
              </a:solidFill>
              <a:sym typeface="Arial" panose="020B0604020202020204" pitchFamily="34" charset="0"/>
            </a:endParaRPr>
          </a:p>
          <a:p>
            <a:endParaRPr lang="zh-CN" altLang="en-US" sz="2400">
              <a:solidFill>
                <a:srgbClr val="000000"/>
              </a:solidFill>
              <a:sym typeface="Arial" panose="020B0604020202020204" pitchFamily="34" charset="0"/>
            </a:endParaRPr>
          </a:p>
          <a:p>
            <a:endParaRPr lang="zh-CN" altLang="en-US" sz="2400">
              <a:solidFill>
                <a:srgbClr val="000000"/>
              </a:solidFill>
              <a:sym typeface="Arial" panose="020B0604020202020204" pitchFamily="34" charset="0"/>
            </a:endParaRPr>
          </a:p>
          <a:p>
            <a:r>
              <a:rPr lang="en-US" altLang="zh-CN" sz="2400">
                <a:solidFill>
                  <a:srgbClr val="000000"/>
                </a:solidFill>
                <a:sym typeface="Arial" panose="020B0604020202020204" pitchFamily="34" charset="0"/>
              </a:rPr>
              <a:t>an AC expression relation between the interferogram intensity and the OPD, </a:t>
            </a:r>
            <a:r>
              <a:rPr lang="en-US" altLang="zh-CN" sz="2400" b="1" i="1">
                <a:solidFill>
                  <a:srgbClr val="000000"/>
                </a:solidFill>
                <a:latin typeface="Bookman Old Style" pitchFamily="18" charset="0"/>
                <a:sym typeface="Bookman Old Style" pitchFamily="18" charset="0"/>
              </a:rPr>
              <a:t>x</a:t>
            </a:r>
            <a:r>
              <a:rPr lang="en-US" altLang="zh-CN" sz="2400">
                <a:solidFill>
                  <a:srgbClr val="000000"/>
                </a:solidFill>
                <a:sym typeface="Arial" panose="020B0604020202020204" pitchFamily="34" charset="0"/>
              </a:rPr>
              <a:t>, can be obtained,</a:t>
            </a:r>
            <a:endParaRPr lang="zh-CN" altLang="en-US" sz="2400">
              <a:solidFill>
                <a:srgbClr val="000000"/>
              </a:solidFill>
              <a:sym typeface="Arial" panose="020B0604020202020204" pitchFamily="34" charset="0"/>
            </a:endParaRPr>
          </a:p>
          <a:p>
            <a:endParaRPr lang="zh-CN" altLang="en-US">
              <a:solidFill>
                <a:srgbClr val="000000"/>
              </a:solidFill>
              <a:sym typeface="Arial" panose="020B0604020202020204" pitchFamily="34" charset="0"/>
            </a:endParaRPr>
          </a:p>
        </p:txBody>
      </p:sp>
      <p:graphicFrame>
        <p:nvGraphicFramePr>
          <p:cNvPr id="6158" name="对象 3"/>
          <p:cNvGraphicFramePr>
            <a:graphicFrameLocks noChangeAspect="1"/>
          </p:cNvGraphicFramePr>
          <p:nvPr/>
        </p:nvGraphicFramePr>
        <p:xfrm>
          <a:off x="2619375" y="4005263"/>
          <a:ext cx="3810000" cy="527050"/>
        </p:xfrm>
        <a:graphic>
          <a:graphicData uri="http://schemas.openxmlformats.org/presentationml/2006/ole">
            <mc:AlternateContent xmlns:mc="http://schemas.openxmlformats.org/markup-compatibility/2006">
              <mc:Choice xmlns:v="urn:schemas-microsoft-com:vml" Requires="v">
                <p:oleObj spid="_x0000_s6206" name="" r:id="rId1" imgW="39624000" imgH="5486400" progId="Equation.3">
                  <p:embed/>
                </p:oleObj>
              </mc:Choice>
              <mc:Fallback>
                <p:oleObj name="" r:id="rId1" imgW="39624000" imgH="54864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005263"/>
                        <a:ext cx="38100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9" name="对象 4"/>
          <p:cNvGraphicFramePr>
            <a:graphicFrameLocks noChangeAspect="1"/>
          </p:cNvGraphicFramePr>
          <p:nvPr/>
        </p:nvGraphicFramePr>
        <p:xfrm>
          <a:off x="2560638" y="5732463"/>
          <a:ext cx="3106737" cy="527050"/>
        </p:xfrm>
        <a:graphic>
          <a:graphicData uri="http://schemas.openxmlformats.org/presentationml/2006/ole">
            <mc:AlternateContent xmlns:mc="http://schemas.openxmlformats.org/markup-compatibility/2006">
              <mc:Choice xmlns:v="urn:schemas-microsoft-com:vml" Requires="v">
                <p:oleObj spid="_x0000_s6207" name="" r:id="rId3" imgW="32308800" imgH="5486400" progId="Equation.3">
                  <p:embed/>
                </p:oleObj>
              </mc:Choice>
              <mc:Fallback>
                <p:oleObj name="" r:id="rId3" imgW="32308800" imgH="54864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8" y="5732463"/>
                        <a:ext cx="31067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p:nvPr/>
        </p:nvGrpSpPr>
        <p:grpSpPr bwMode="auto">
          <a:xfrm>
            <a:off x="20092" y="642940"/>
            <a:ext cx="9009063" cy="1052512"/>
            <a:chOff x="0" y="1536"/>
            <a:chExt cx="5675" cy="663"/>
          </a:xfrm>
        </p:grpSpPr>
        <p:grpSp>
          <p:nvGrpSpPr>
            <p:cNvPr id="3078" name="Group 3"/>
            <p:cNvGrpSpPr/>
            <p:nvPr/>
          </p:nvGrpSpPr>
          <p:grpSpPr bwMode="auto">
            <a:xfrm>
              <a:off x="183" y="1604"/>
              <a:ext cx="448" cy="299"/>
              <a:chOff x="720" y="336"/>
              <a:chExt cx="624" cy="432"/>
            </a:xfrm>
          </p:grpSpPr>
          <p:sp>
            <p:nvSpPr>
              <p:cNvPr id="3085" name="Rectangle 4"/>
              <p:cNvSpPr>
                <a:spLocks noChangeArrowheads="1"/>
              </p:cNvSpPr>
              <p:nvPr/>
            </p:nvSpPr>
            <p:spPr bwMode="auto">
              <a:xfrm>
                <a:off x="720" y="336"/>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6" name="Rectangle 5"/>
              <p:cNvSpPr>
                <a:spLocks noChangeArrowheads="1"/>
              </p:cNvSpPr>
              <p:nvPr/>
            </p:nvSpPr>
            <p:spPr bwMode="auto">
              <a:xfrm>
                <a:off x="1056" y="336"/>
                <a:ext cx="288" cy="432"/>
              </a:xfrm>
              <a:prstGeom prst="rect">
                <a:avLst/>
              </a:prstGeom>
              <a:gradFill rotWithShape="0">
                <a:gsLst>
                  <a:gs pos="0">
                    <a:srgbClr val="33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grpSp>
          <p:nvGrpSpPr>
            <p:cNvPr id="3079" name="Group 6"/>
            <p:cNvGrpSpPr/>
            <p:nvPr/>
          </p:nvGrpSpPr>
          <p:grpSpPr bwMode="auto">
            <a:xfrm>
              <a:off x="261" y="1870"/>
              <a:ext cx="465" cy="299"/>
              <a:chOff x="912" y="2640"/>
              <a:chExt cx="672" cy="432"/>
            </a:xfrm>
          </p:grpSpPr>
          <p:sp>
            <p:nvSpPr>
              <p:cNvPr id="3083" name="Rectangle 7"/>
              <p:cNvSpPr>
                <a:spLocks noChangeArrowheads="1"/>
              </p:cNvSpPr>
              <p:nvPr/>
            </p:nvSpPr>
            <p:spPr bwMode="auto">
              <a:xfrm>
                <a:off x="912" y="264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4" name="Rectangle 8"/>
              <p:cNvSpPr>
                <a:spLocks noChangeArrowheads="1"/>
              </p:cNvSpPr>
              <p:nvPr/>
            </p:nvSpPr>
            <p:spPr bwMode="auto">
              <a:xfrm>
                <a:off x="1248" y="2640"/>
                <a:ext cx="336" cy="432"/>
              </a:xfrm>
              <a:prstGeom prst="rect">
                <a:avLst/>
              </a:prstGeom>
              <a:gradFill rotWithShape="0">
                <a:gsLst>
                  <a:gs pos="0">
                    <a:srgbClr val="FFCF0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3080" name="Rectangle 9"/>
            <p:cNvSpPr>
              <a:spLocks noChangeArrowheads="1"/>
            </p:cNvSpPr>
            <p:nvPr/>
          </p:nvSpPr>
          <p:spPr bwMode="auto">
            <a:xfrm>
              <a:off x="0" y="1824"/>
              <a:ext cx="353" cy="266"/>
            </a:xfrm>
            <a:prstGeom prst="rect">
              <a:avLst/>
            </a:prstGeom>
            <a:gradFill rotWithShape="0">
              <a:gsLst>
                <a:gs pos="0">
                  <a:schemeClr val="bg1"/>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1" name="Rectangle 10"/>
            <p:cNvSpPr>
              <a:spLocks noChangeArrowheads="1"/>
            </p:cNvSpPr>
            <p:nvPr/>
          </p:nvSpPr>
          <p:spPr bwMode="auto">
            <a:xfrm>
              <a:off x="400" y="1536"/>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3082" name="Rectangle 11"/>
            <p:cNvSpPr>
              <a:spLocks noChangeArrowheads="1"/>
            </p:cNvSpPr>
            <p:nvPr/>
          </p:nvSpPr>
          <p:spPr bwMode="auto">
            <a:xfrm flipV="1">
              <a:off x="199" y="2054"/>
              <a:ext cx="5476" cy="35"/>
            </a:xfrm>
            <a:prstGeom prst="rect">
              <a:avLst/>
            </a:prstGeom>
            <a:gradFill rotWithShape="0">
              <a:gsLst>
                <a:gs pos="0">
                  <a:srgbClr val="1C1C1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grpSp>
      <p:sp>
        <p:nvSpPr>
          <p:cNvPr id="94220" name="Rectangle 12"/>
          <p:cNvSpPr>
            <a:spLocks noChangeArrowheads="1"/>
          </p:cNvSpPr>
          <p:nvPr/>
        </p:nvSpPr>
        <p:spPr bwMode="auto">
          <a:xfrm>
            <a:off x="1001713" y="359570"/>
            <a:ext cx="7991475" cy="1063625"/>
          </a:xfrm>
          <a:prstGeom prst="rect">
            <a:avLst/>
          </a:prstGeom>
          <a:noFill/>
          <a:ln w="9525">
            <a:noFill/>
            <a:miter lim="800000"/>
          </a:ln>
          <a:effectLst/>
        </p:spPr>
        <p:txBody>
          <a:bodyPr anchor="b"/>
          <a:lstStyle/>
          <a:p>
            <a:pPr>
              <a:defRPr/>
            </a:pPr>
            <a:r>
              <a:rPr lang="en-US" altLang="zh-CN" b="1" dirty="0">
                <a:solidFill>
                  <a:srgbClr val="0033CC"/>
                </a:solidFill>
                <a:latin typeface="Arial" panose="020B0604020202020204" pitchFamily="34" charset="0"/>
              </a:rPr>
              <a:t>Chapter </a:t>
            </a:r>
            <a:r>
              <a:rPr lang="en-US" altLang="zh-CN" b="1" dirty="0" smtClean="0">
                <a:solidFill>
                  <a:srgbClr val="0033CC"/>
                </a:solidFill>
                <a:latin typeface="Arial" panose="020B0604020202020204" pitchFamily="34" charset="0"/>
              </a:rPr>
              <a:t>2 </a:t>
            </a:r>
            <a:endParaRPr lang="en-US" altLang="zh-CN" b="1" dirty="0">
              <a:solidFill>
                <a:srgbClr val="0033CC"/>
              </a:solidFill>
              <a:latin typeface="Arial" panose="020B0604020202020204" pitchFamily="34" charset="0"/>
            </a:endParaRPr>
          </a:p>
          <a:p>
            <a:pPr>
              <a:defRPr/>
            </a:pPr>
            <a:r>
              <a:rPr lang="en-US" altLang="zh-CN" sz="2800" b="1" i="1" dirty="0">
                <a:solidFill>
                  <a:srgbClr val="0070C0"/>
                </a:solidFill>
              </a:rPr>
              <a:t>Principle of Fourier Transform </a:t>
            </a:r>
            <a:r>
              <a:rPr lang="en-US" altLang="zh-CN" sz="2800" b="1" i="1" dirty="0" smtClean="0">
                <a:solidFill>
                  <a:srgbClr val="0070C0"/>
                </a:solidFill>
              </a:rPr>
              <a:t>Spectrometry </a:t>
            </a:r>
            <a:r>
              <a:rPr lang="en-US" altLang="zh-CN" sz="2800" b="1" dirty="0" smtClean="0">
                <a:solidFill>
                  <a:srgbClr val="0033CC"/>
                </a:solidFill>
                <a:latin typeface="Arial" panose="020B0604020202020204" pitchFamily="34" charset="0"/>
              </a:rPr>
              <a:t>(</a:t>
            </a:r>
            <a:r>
              <a:rPr lang="zh-CN" altLang="en-US" sz="2800" b="1" dirty="0" smtClean="0">
                <a:solidFill>
                  <a:srgbClr val="0033CC"/>
                </a:solidFill>
                <a:latin typeface="Arial" panose="020B0604020202020204" pitchFamily="34" charset="0"/>
              </a:rPr>
              <a:t>傅里叶变换光谱测量原理</a:t>
            </a:r>
            <a:r>
              <a:rPr lang="en-US" altLang="zh-CN" sz="2800" b="1" dirty="0" smtClean="0">
                <a:solidFill>
                  <a:srgbClr val="0033CC"/>
                </a:solidFill>
                <a:latin typeface="Arial" panose="020B0604020202020204" pitchFamily="34" charset="0"/>
              </a:rPr>
              <a:t>)</a:t>
            </a:r>
            <a:endParaRPr lang="zh-CN" altLang="en-US" sz="2800" dirty="0">
              <a:solidFill>
                <a:schemeClr val="tx2"/>
              </a:solidFill>
              <a:latin typeface="Arial" panose="020B0604020202020204" pitchFamily="34" charset="0"/>
            </a:endParaRPr>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1"/>
          <p:cNvSpPr>
            <a:spLocks noChangeArrowheads="1"/>
          </p:cNvSpPr>
          <p:nvPr/>
        </p:nvSpPr>
        <p:spPr bwMode="auto">
          <a:xfrm>
            <a:off x="0" y="79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7"/>
          <p:cNvSpPr>
            <a:spLocks noChangeArrowheads="1"/>
          </p:cNvSpPr>
          <p:nvPr/>
        </p:nvSpPr>
        <p:spPr bwMode="auto">
          <a:xfrm>
            <a:off x="0" y="88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p:txBody>
          <a:bodyPr/>
          <a:lstStyle/>
          <a:p>
            <a:fld id="{094CB206-D835-473E-A437-24C0B51326A1}" type="slidenum">
              <a:rPr lang="zh-CN" altLang="en-US"/>
            </a:fld>
            <a:endParaRPr lang="en-US" altLang="zh-CN" sz="1800"/>
          </a:p>
        </p:txBody>
      </p:sp>
      <p:grpSp>
        <p:nvGrpSpPr>
          <p:cNvPr id="7170" name="Group 2"/>
          <p:cNvGrpSpPr/>
          <p:nvPr/>
        </p:nvGrpSpPr>
        <p:grpSpPr bwMode="auto">
          <a:xfrm>
            <a:off x="20638" y="642938"/>
            <a:ext cx="9009062" cy="1052512"/>
            <a:chOff x="0" y="0"/>
            <a:chExt cx="5675" cy="663"/>
          </a:xfrm>
        </p:grpSpPr>
        <p:grpSp>
          <p:nvGrpSpPr>
            <p:cNvPr id="7171" name="Group 3"/>
            <p:cNvGrpSpPr/>
            <p:nvPr/>
          </p:nvGrpSpPr>
          <p:grpSpPr bwMode="auto">
            <a:xfrm>
              <a:off x="183" y="68"/>
              <a:ext cx="448" cy="299"/>
              <a:chOff x="0" y="0"/>
              <a:chExt cx="624" cy="432"/>
            </a:xfrm>
          </p:grpSpPr>
          <p:sp>
            <p:nvSpPr>
              <p:cNvPr id="7172"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73"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7174" name="Group 6"/>
            <p:cNvGrpSpPr/>
            <p:nvPr/>
          </p:nvGrpSpPr>
          <p:grpSpPr bwMode="auto">
            <a:xfrm>
              <a:off x="261" y="334"/>
              <a:ext cx="465" cy="299"/>
              <a:chOff x="0" y="0"/>
              <a:chExt cx="672" cy="432"/>
            </a:xfrm>
          </p:grpSpPr>
          <p:sp>
            <p:nvSpPr>
              <p:cNvPr id="7175"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76"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7177"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78"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79"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7180"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7181" name="Rectangle 2"/>
          <p:cNvSpPr>
            <a:spLocks noChangeArrowheads="1"/>
          </p:cNvSpPr>
          <p:nvPr/>
        </p:nvSpPr>
        <p:spPr bwMode="auto">
          <a:xfrm>
            <a:off x="150813" y="1752600"/>
            <a:ext cx="8878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For an incident beam of polychromatic light, the following result can be generalized:</a:t>
            </a:r>
            <a:endParaRPr lang="en-US" altLang="zh-CN" sz="2000" b="1" i="1">
              <a:sym typeface="宋体" panose="02010600030101010101" pitchFamily="2" charset="-122"/>
            </a:endParaRPr>
          </a:p>
        </p:txBody>
      </p:sp>
      <p:grpSp>
        <p:nvGrpSpPr>
          <p:cNvPr id="7182" name="组合 17"/>
          <p:cNvGrpSpPr/>
          <p:nvPr/>
        </p:nvGrpSpPr>
        <p:grpSpPr bwMode="auto">
          <a:xfrm>
            <a:off x="2482850" y="2382838"/>
            <a:ext cx="6296025" cy="431800"/>
            <a:chOff x="0" y="0"/>
            <a:chExt cx="6296077" cy="432048"/>
          </a:xfrm>
        </p:grpSpPr>
        <p:graphicFrame>
          <p:nvGraphicFramePr>
            <p:cNvPr id="7183" name="对象 6"/>
            <p:cNvGraphicFramePr>
              <a:graphicFrameLocks noChangeAspect="1"/>
            </p:cNvGraphicFramePr>
            <p:nvPr/>
          </p:nvGraphicFramePr>
          <p:xfrm>
            <a:off x="0" y="0"/>
            <a:ext cx="3806137" cy="432048"/>
          </p:xfrm>
          <a:graphic>
            <a:graphicData uri="http://schemas.openxmlformats.org/presentationml/2006/ole">
              <mc:AlternateContent xmlns:mc="http://schemas.openxmlformats.org/markup-compatibility/2006">
                <mc:Choice xmlns:v="urn:schemas-microsoft-com:vml" Requires="v">
                  <p:oleObj spid="_x0000_s7262" name="" r:id="rId1" imgW="1765935" imgH="203200" progId="Equation.3">
                    <p:embed/>
                  </p:oleObj>
                </mc:Choice>
                <mc:Fallback>
                  <p:oleObj name="" r:id="rId1" imgW="1765935" imgH="2032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0613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4" name="Rectangle 3"/>
            <p:cNvSpPr>
              <a:spLocks noChangeArrowheads="1"/>
            </p:cNvSpPr>
            <p:nvPr/>
          </p:nvSpPr>
          <p:spPr bwMode="auto">
            <a:xfrm>
              <a:off x="1857041" y="15969"/>
              <a:ext cx="4439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r>
                <a:rPr lang="en-US" altLang="zh-CN" sz="1200" b="1" i="1">
                  <a:latin typeface="Times New Roman" panose="02020603050405020304" pitchFamily="18" charset="0"/>
                  <a:sym typeface="Times New Roman" panose="02020603050405020304" pitchFamily="18" charset="0"/>
                </a:rPr>
                <a:t>				</a:t>
              </a:r>
              <a:r>
                <a:rPr lang="en-US" altLang="zh-CN" sz="2000" b="1" i="1">
                  <a:latin typeface="Times New Roman" panose="02020603050405020304" pitchFamily="18" charset="0"/>
                  <a:sym typeface="Times New Roman" panose="02020603050405020304" pitchFamily="18" charset="0"/>
                </a:rPr>
                <a:t>(2.1)</a:t>
              </a:r>
              <a:r>
                <a:rPr lang="en-US" altLang="zh-CN" sz="2000" b="1" i="1">
                  <a:sym typeface="宋体" panose="02010600030101010101" pitchFamily="2" charset="-122"/>
                </a:rPr>
                <a:t> </a:t>
              </a:r>
              <a:endParaRPr lang="zh-CN" altLang="en-US"/>
            </a:p>
          </p:txBody>
        </p:sp>
      </p:grpSp>
      <p:sp>
        <p:nvSpPr>
          <p:cNvPr id="718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pSp>
        <p:nvGrpSpPr>
          <p:cNvPr id="7186" name="组合 19"/>
          <p:cNvGrpSpPr/>
          <p:nvPr/>
        </p:nvGrpSpPr>
        <p:grpSpPr bwMode="auto">
          <a:xfrm>
            <a:off x="2355850" y="4246563"/>
            <a:ext cx="6272213" cy="722312"/>
            <a:chOff x="0" y="0"/>
            <a:chExt cx="6270959" cy="721789"/>
          </a:xfrm>
        </p:grpSpPr>
        <p:graphicFrame>
          <p:nvGraphicFramePr>
            <p:cNvPr id="7187" name="对象 12"/>
            <p:cNvGraphicFramePr>
              <a:graphicFrameLocks noChangeAspect="1"/>
            </p:cNvGraphicFramePr>
            <p:nvPr/>
          </p:nvGraphicFramePr>
          <p:xfrm>
            <a:off x="0" y="0"/>
            <a:ext cx="3856417" cy="721789"/>
          </p:xfrm>
          <a:graphic>
            <a:graphicData uri="http://schemas.openxmlformats.org/presentationml/2006/ole">
              <mc:AlternateContent xmlns:mc="http://schemas.openxmlformats.org/markup-compatibility/2006">
                <mc:Choice xmlns:v="urn:schemas-microsoft-com:vml" Requires="v">
                  <p:oleObj spid="_x0000_s7263" name="" r:id="rId3" imgW="1778635" imgH="330200" progId="Equation.3">
                    <p:embed/>
                  </p:oleObj>
                </mc:Choice>
                <mc:Fallback>
                  <p:oleObj name="" r:id="rId3" imgW="1778635" imgH="330200" progId="Equation.3">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56417" cy="72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8" name="Rectangle 12"/>
            <p:cNvSpPr>
              <a:spLocks noChangeArrowheads="1"/>
            </p:cNvSpPr>
            <p:nvPr/>
          </p:nvSpPr>
          <p:spPr bwMode="auto">
            <a:xfrm>
              <a:off x="2136494" y="160839"/>
              <a:ext cx="41344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i="1">
                  <a:latin typeface="Times New Roman" panose="02020603050405020304" pitchFamily="18" charset="0"/>
                  <a:sym typeface="Times New Roman" panose="02020603050405020304" pitchFamily="18" charset="0"/>
                </a:rPr>
                <a:t>				(2.3)</a:t>
              </a:r>
              <a:endParaRPr lang="en-US" altLang="zh-CN" sz="2000" b="1" i="1">
                <a:sym typeface="宋体" panose="02010600030101010101" pitchFamily="2" charset="-122"/>
              </a:endParaRPr>
            </a:p>
          </p:txBody>
        </p:sp>
      </p:grpSp>
      <p:sp>
        <p:nvSpPr>
          <p:cNvPr id="7189"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pSp>
        <p:nvGrpSpPr>
          <p:cNvPr id="7190" name="组合 18"/>
          <p:cNvGrpSpPr/>
          <p:nvPr/>
        </p:nvGrpSpPr>
        <p:grpSpPr bwMode="auto">
          <a:xfrm>
            <a:off x="2354263" y="3173413"/>
            <a:ext cx="6273800" cy="747712"/>
            <a:chOff x="0" y="0"/>
            <a:chExt cx="6273571" cy="748256"/>
          </a:xfrm>
        </p:grpSpPr>
        <p:graphicFrame>
          <p:nvGraphicFramePr>
            <p:cNvPr id="7191" name="对象 15"/>
            <p:cNvGraphicFramePr>
              <a:graphicFrameLocks noChangeAspect="1"/>
            </p:cNvGraphicFramePr>
            <p:nvPr/>
          </p:nvGraphicFramePr>
          <p:xfrm>
            <a:off x="0" y="0"/>
            <a:ext cx="3848176" cy="748256"/>
          </p:xfrm>
          <a:graphic>
            <a:graphicData uri="http://schemas.openxmlformats.org/presentationml/2006/ole">
              <mc:AlternateContent xmlns:mc="http://schemas.openxmlformats.org/markup-compatibility/2006">
                <mc:Choice xmlns:v="urn:schemas-microsoft-com:vml" Requires="v">
                  <p:oleObj spid="_x0000_s7264" name="" r:id="rId5" imgW="1715135" imgH="330200" progId="Equation.3">
                    <p:embed/>
                  </p:oleObj>
                </mc:Choice>
                <mc:Fallback>
                  <p:oleObj name="" r:id="rId5" imgW="1715135" imgH="330200" progId="Equation.3">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848176" cy="7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92" name="Rectangle 15"/>
            <p:cNvSpPr>
              <a:spLocks noChangeArrowheads="1"/>
            </p:cNvSpPr>
            <p:nvPr/>
          </p:nvSpPr>
          <p:spPr bwMode="auto">
            <a:xfrm>
              <a:off x="2993186" y="174073"/>
              <a:ext cx="3280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200" b="1" i="1">
                  <a:latin typeface="Times New Roman" panose="02020603050405020304" pitchFamily="18" charset="0"/>
                  <a:sym typeface="Times New Roman" panose="02020603050405020304" pitchFamily="18" charset="0"/>
                </a:rPr>
                <a:t>			</a:t>
              </a:r>
              <a:r>
                <a:rPr lang="en-US" altLang="zh-CN" sz="2000" b="1" i="1">
                  <a:latin typeface="Times New Roman" panose="02020603050405020304" pitchFamily="18" charset="0"/>
                  <a:sym typeface="Times New Roman" panose="02020603050405020304" pitchFamily="18" charset="0"/>
                </a:rPr>
                <a:t>(2.2)</a:t>
              </a:r>
              <a:endParaRPr lang="en-US" altLang="zh-CN" sz="2000" b="1" i="1">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82"/>
                                        </p:tgtEl>
                                        <p:attrNameLst>
                                          <p:attrName>style.visibility</p:attrName>
                                        </p:attrNameLst>
                                      </p:cBhvr>
                                      <p:to>
                                        <p:strVal val="visible"/>
                                      </p:to>
                                    </p:set>
                                    <p:animEffect>
                                      <p:cBhvr>
                                        <p:cTn id="7" dur="500"/>
                                        <p:tgtEl>
                                          <p:spTgt spid="7182"/>
                                        </p:tgtEl>
                                      </p:cBhvr>
                                    </p:animEffect>
                                    <p:anim calcmode="lin" valueType="num">
                                      <p:cBhvr>
                                        <p:cTn id="8" dur="500" fill="hold"/>
                                        <p:tgtEl>
                                          <p:spTgt spid="7182"/>
                                        </p:tgtEl>
                                        <p:attrNameLst>
                                          <p:attrName>ppt_x</p:attrName>
                                        </p:attrNameLst>
                                      </p:cBhvr>
                                      <p:tavLst>
                                        <p:tav tm="0">
                                          <p:val>
                                            <p:strVal val="#ppt_x"/>
                                          </p:val>
                                        </p:tav>
                                        <p:tav tm="100000">
                                          <p:val>
                                            <p:strVal val="#ppt_x"/>
                                          </p:val>
                                        </p:tav>
                                      </p:tavLst>
                                    </p:anim>
                                    <p:anim calcmode="lin" valueType="num">
                                      <p:cBhvr>
                                        <p:cTn id="9" dur="500" fill="hold"/>
                                        <p:tgtEl>
                                          <p:spTgt spid="71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90"/>
                                        </p:tgtEl>
                                        <p:attrNameLst>
                                          <p:attrName>style.visibility</p:attrName>
                                        </p:attrNameLst>
                                      </p:cBhvr>
                                      <p:to>
                                        <p:strVal val="visible"/>
                                      </p:to>
                                    </p:set>
                                    <p:animEffect>
                                      <p:cBhvr>
                                        <p:cTn id="14" dur="500"/>
                                        <p:tgtEl>
                                          <p:spTgt spid="7190"/>
                                        </p:tgtEl>
                                      </p:cBhvr>
                                    </p:animEffect>
                                    <p:anim calcmode="lin" valueType="num">
                                      <p:cBhvr>
                                        <p:cTn id="15" dur="500" fill="hold"/>
                                        <p:tgtEl>
                                          <p:spTgt spid="7190"/>
                                        </p:tgtEl>
                                        <p:attrNameLst>
                                          <p:attrName>ppt_x</p:attrName>
                                        </p:attrNameLst>
                                      </p:cBhvr>
                                      <p:tavLst>
                                        <p:tav tm="0">
                                          <p:val>
                                            <p:strVal val="#ppt_x"/>
                                          </p:val>
                                        </p:tav>
                                        <p:tav tm="100000">
                                          <p:val>
                                            <p:strVal val="#ppt_x"/>
                                          </p:val>
                                        </p:tav>
                                      </p:tavLst>
                                    </p:anim>
                                    <p:anim calcmode="lin" valueType="num">
                                      <p:cBhvr>
                                        <p:cTn id="16" dur="500" fill="hold"/>
                                        <p:tgtEl>
                                          <p:spTgt spid="719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86"/>
                                        </p:tgtEl>
                                        <p:attrNameLst>
                                          <p:attrName>style.visibility</p:attrName>
                                        </p:attrNameLst>
                                      </p:cBhvr>
                                      <p:to>
                                        <p:strVal val="visible"/>
                                      </p:to>
                                    </p:set>
                                    <p:animEffect>
                                      <p:cBhvr>
                                        <p:cTn id="21" dur="500"/>
                                        <p:tgtEl>
                                          <p:spTgt spid="7186"/>
                                        </p:tgtEl>
                                      </p:cBhvr>
                                    </p:animEffect>
                                    <p:anim calcmode="lin" valueType="num">
                                      <p:cBhvr>
                                        <p:cTn id="22" dur="500" fill="hold"/>
                                        <p:tgtEl>
                                          <p:spTgt spid="7186"/>
                                        </p:tgtEl>
                                        <p:attrNameLst>
                                          <p:attrName>ppt_x</p:attrName>
                                        </p:attrNameLst>
                                      </p:cBhvr>
                                      <p:tavLst>
                                        <p:tav tm="0">
                                          <p:val>
                                            <p:strVal val="#ppt_x"/>
                                          </p:val>
                                        </p:tav>
                                        <p:tav tm="100000">
                                          <p:val>
                                            <p:strVal val="#ppt_x"/>
                                          </p:val>
                                        </p:tav>
                                      </p:tavLst>
                                    </p:anim>
                                    <p:anim calcmode="lin" valueType="num">
                                      <p:cBhvr>
                                        <p:cTn id="23" dur="500" fill="hold"/>
                                        <p:tgtEl>
                                          <p:spTgt spid="7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p:txBody>
          <a:bodyPr/>
          <a:lstStyle/>
          <a:p>
            <a:fld id="{01AF9CC5-2CCC-4F06-9E81-CF876D532DFF}" type="slidenum">
              <a:rPr lang="zh-CN" altLang="en-US"/>
            </a:fld>
            <a:endParaRPr lang="en-US" altLang="zh-CN" sz="1800"/>
          </a:p>
        </p:txBody>
      </p:sp>
      <p:grpSp>
        <p:nvGrpSpPr>
          <p:cNvPr id="8194" name="Group 2"/>
          <p:cNvGrpSpPr/>
          <p:nvPr/>
        </p:nvGrpSpPr>
        <p:grpSpPr bwMode="auto">
          <a:xfrm>
            <a:off x="20638" y="642938"/>
            <a:ext cx="9009062" cy="1052512"/>
            <a:chOff x="0" y="0"/>
            <a:chExt cx="5675" cy="663"/>
          </a:xfrm>
        </p:grpSpPr>
        <p:grpSp>
          <p:nvGrpSpPr>
            <p:cNvPr id="8195" name="Group 3"/>
            <p:cNvGrpSpPr/>
            <p:nvPr/>
          </p:nvGrpSpPr>
          <p:grpSpPr bwMode="auto">
            <a:xfrm>
              <a:off x="183" y="68"/>
              <a:ext cx="448" cy="299"/>
              <a:chOff x="0" y="0"/>
              <a:chExt cx="624" cy="432"/>
            </a:xfrm>
          </p:grpSpPr>
          <p:sp>
            <p:nvSpPr>
              <p:cNvPr id="8196"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197"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8198" name="Group 6"/>
            <p:cNvGrpSpPr/>
            <p:nvPr/>
          </p:nvGrpSpPr>
          <p:grpSpPr bwMode="auto">
            <a:xfrm>
              <a:off x="261" y="334"/>
              <a:ext cx="465" cy="299"/>
              <a:chOff x="0" y="0"/>
              <a:chExt cx="672" cy="432"/>
            </a:xfrm>
          </p:grpSpPr>
          <p:sp>
            <p:nvSpPr>
              <p:cNvPr id="8199"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200"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8201"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202"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203"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8204"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8205"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8206"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8207" name="对象 1"/>
          <p:cNvGraphicFramePr>
            <a:graphicFrameLocks noChangeAspect="1"/>
          </p:cNvGraphicFramePr>
          <p:nvPr/>
        </p:nvGraphicFramePr>
        <p:xfrm>
          <a:off x="4500563" y="1844675"/>
          <a:ext cx="792162" cy="441325"/>
        </p:xfrm>
        <a:graphic>
          <a:graphicData uri="http://schemas.openxmlformats.org/presentationml/2006/ole">
            <mc:AlternateContent xmlns:mc="http://schemas.openxmlformats.org/markup-compatibility/2006">
              <mc:Choice xmlns:v="urn:schemas-microsoft-com:vml" Requires="v">
                <p:oleObj spid="_x0000_s8332" name="" r:id="rId1" imgW="406400" imgH="228600" progId="Equation.3">
                  <p:embed/>
                </p:oleObj>
              </mc:Choice>
              <mc:Fallback>
                <p:oleObj name="" r:id="rId1" imgW="406400" imgH="2286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844675"/>
                        <a:ext cx="7921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对象 2"/>
          <p:cNvGraphicFramePr>
            <a:graphicFrameLocks noChangeAspect="1"/>
          </p:cNvGraphicFramePr>
          <p:nvPr/>
        </p:nvGraphicFramePr>
        <p:xfrm>
          <a:off x="6203950" y="1844675"/>
          <a:ext cx="815975" cy="463550"/>
        </p:xfrm>
        <a:graphic>
          <a:graphicData uri="http://schemas.openxmlformats.org/presentationml/2006/ole">
            <mc:AlternateContent xmlns:mc="http://schemas.openxmlformats.org/markup-compatibility/2006">
              <mc:Choice xmlns:v="urn:schemas-microsoft-com:vml" Requires="v">
                <p:oleObj spid="_x0000_s8333" name="" r:id="rId3" imgW="355600" imgH="203200" progId="Equation.3">
                  <p:embed/>
                </p:oleObj>
              </mc:Choice>
              <mc:Fallback>
                <p:oleObj name="" r:id="rId3" imgW="355600" imgH="2032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0" y="1844675"/>
                        <a:ext cx="8159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对象 3"/>
          <p:cNvGraphicFramePr>
            <a:graphicFrameLocks noChangeAspect="1"/>
          </p:cNvGraphicFramePr>
          <p:nvPr/>
        </p:nvGraphicFramePr>
        <p:xfrm>
          <a:off x="2768600" y="2349500"/>
          <a:ext cx="3829050" cy="1012825"/>
        </p:xfrm>
        <a:graphic>
          <a:graphicData uri="http://schemas.openxmlformats.org/presentationml/2006/ole">
            <mc:AlternateContent xmlns:mc="http://schemas.openxmlformats.org/markup-compatibility/2006">
              <mc:Choice xmlns:v="urn:schemas-microsoft-com:vml" Requires="v">
                <p:oleObj spid="_x0000_s8334" name="" r:id="rId5" imgW="1765935" imgH="469900" progId="Equation.3">
                  <p:embed/>
                </p:oleObj>
              </mc:Choice>
              <mc:Fallback>
                <p:oleObj name="" r:id="rId5" imgW="1765935" imgH="4699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600" y="2349500"/>
                        <a:ext cx="38290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0" name="Rectangle 4"/>
          <p:cNvSpPr>
            <a:spLocks noChangeArrowheads="1"/>
          </p:cNvSpPr>
          <p:nvPr/>
        </p:nvSpPr>
        <p:spPr bwMode="auto">
          <a:xfrm>
            <a:off x="107950" y="1844675"/>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r>
              <a:rPr lang="en-US" altLang="zh-CN" sz="2000" b="1" i="1">
                <a:latin typeface="Times New Roman" panose="02020603050405020304" pitchFamily="18" charset="0"/>
                <a:sym typeface="Times New Roman" panose="02020603050405020304" pitchFamily="18" charset="0"/>
              </a:rPr>
              <a:t>We can also construct an even function                      </a:t>
            </a:r>
            <a:r>
              <a:rPr lang="en-US" altLang="zh-CN" sz="2000">
                <a:solidFill>
                  <a:srgbClr val="000000"/>
                </a:solidFill>
                <a:latin typeface="Times New Roman" panose="02020603050405020304" pitchFamily="18" charset="0"/>
                <a:sym typeface="Times New Roman" panose="02020603050405020304" pitchFamily="18" charset="0"/>
              </a:rPr>
              <a:t>from</a:t>
            </a:r>
            <a:endParaRPr lang="en-US" altLang="zh-CN" sz="2000">
              <a:solidFill>
                <a:srgbClr val="000000"/>
              </a:solidFill>
              <a:sym typeface="宋体" panose="02010600030101010101" pitchFamily="2" charset="-122"/>
            </a:endParaRPr>
          </a:p>
          <a:p>
            <a:pPr eaLnBrk="1" hangingPunct="1"/>
            <a:r>
              <a:rPr lang="en-US" altLang="zh-CN" sz="2000" b="1" i="1">
                <a:latin typeface="Times New Roman" panose="02020603050405020304" pitchFamily="18" charset="0"/>
                <a:sym typeface="Times New Roman" panose="02020603050405020304" pitchFamily="18" charset="0"/>
              </a:rPr>
              <a:t> </a:t>
            </a:r>
            <a:endParaRPr lang="en-US" altLang="zh-CN" sz="2000" b="1" i="1">
              <a:sym typeface="宋体" panose="02010600030101010101" pitchFamily="2" charset="-122"/>
            </a:endParaRPr>
          </a:p>
        </p:txBody>
      </p:sp>
      <p:sp>
        <p:nvSpPr>
          <p:cNvPr id="8211" name="Rectangle 7"/>
          <p:cNvSpPr>
            <a:spLocks noChangeArrowheads="1"/>
          </p:cNvSpPr>
          <p:nvPr/>
        </p:nvSpPr>
        <p:spPr bwMode="auto">
          <a:xfrm>
            <a:off x="0" y="1352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200" b="1" i="1">
                <a:latin typeface="Times New Roman" panose="02020603050405020304" pitchFamily="18" charset="0"/>
                <a:sym typeface="Times New Roman" panose="02020603050405020304" pitchFamily="18" charset="0"/>
              </a:rPr>
              <a:t>				(2.4)</a:t>
            </a:r>
            <a:endParaRPr lang="en-US" altLang="zh-CN" sz="1800" b="1" i="1">
              <a:sym typeface="宋体" panose="02010600030101010101" pitchFamily="2" charset="-122"/>
            </a:endParaRPr>
          </a:p>
        </p:txBody>
      </p:sp>
      <p:graphicFrame>
        <p:nvGraphicFramePr>
          <p:cNvPr id="8212" name="对象 21"/>
          <p:cNvGraphicFramePr>
            <a:graphicFrameLocks noChangeAspect="1"/>
          </p:cNvGraphicFramePr>
          <p:nvPr/>
        </p:nvGraphicFramePr>
        <p:xfrm>
          <a:off x="1211263" y="3586163"/>
          <a:ext cx="7570787" cy="576262"/>
        </p:xfrm>
        <a:graphic>
          <a:graphicData uri="http://schemas.openxmlformats.org/presentationml/2006/ole">
            <mc:AlternateContent xmlns:mc="http://schemas.openxmlformats.org/markup-compatibility/2006">
              <mc:Choice xmlns:v="urn:schemas-microsoft-com:vml" Requires="v">
                <p:oleObj spid="_x0000_s8335" name="" r:id="rId7" imgW="4381500" imgH="330200" progId="Equation.3">
                  <p:embed/>
                </p:oleObj>
              </mc:Choice>
              <mc:Fallback>
                <p:oleObj name="" r:id="rId7" imgW="4381500" imgH="330200" progId="Equation.3">
                  <p:embed/>
                  <p:pic>
                    <p:nvPicPr>
                      <p:cNvPr id="0" name="对象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263" y="3586163"/>
                        <a:ext cx="7570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3" name="对象 22"/>
          <p:cNvGraphicFramePr>
            <a:graphicFrameLocks noChangeAspect="1"/>
          </p:cNvGraphicFramePr>
          <p:nvPr/>
        </p:nvGraphicFramePr>
        <p:xfrm>
          <a:off x="2247900" y="4508500"/>
          <a:ext cx="5499100" cy="1225550"/>
        </p:xfrm>
        <a:graphic>
          <a:graphicData uri="http://schemas.openxmlformats.org/presentationml/2006/ole">
            <mc:AlternateContent xmlns:mc="http://schemas.openxmlformats.org/markup-compatibility/2006">
              <mc:Choice xmlns:v="urn:schemas-microsoft-com:vml" Requires="v">
                <p:oleObj spid="_x0000_s8336" name="" r:id="rId9" imgW="1499235" imgH="330200" progId="Equation.3">
                  <p:embed/>
                </p:oleObj>
              </mc:Choice>
              <mc:Fallback>
                <p:oleObj name="" r:id="rId9" imgW="1499235" imgH="330200" progId="Equation.3">
                  <p:embed/>
                  <p:pic>
                    <p:nvPicPr>
                      <p:cNvPr id="0"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7900" y="4508500"/>
                        <a:ext cx="54991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4" name="Rectangle 10"/>
          <p:cNvSpPr>
            <a:spLocks noChangeArrowheads="1"/>
          </p:cNvSpPr>
          <p:nvPr/>
        </p:nvSpPr>
        <p:spPr bwMode="auto">
          <a:xfrm>
            <a:off x="314325" y="3673475"/>
            <a:ext cx="1108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Then,	</a:t>
            </a:r>
            <a:endParaRPr lang="en-US" altLang="zh-CN" sz="2000" b="1" i="1">
              <a:sym typeface="宋体" panose="02010600030101010101" pitchFamily="2" charset="-122"/>
            </a:endParaRPr>
          </a:p>
        </p:txBody>
      </p:sp>
      <p:sp>
        <p:nvSpPr>
          <p:cNvPr id="8215"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8216" name="Rectangle 12"/>
          <p:cNvSpPr>
            <a:spLocks noChangeArrowheads="1"/>
          </p:cNvSpPr>
          <p:nvPr/>
        </p:nvSpPr>
        <p:spPr bwMode="auto">
          <a:xfrm>
            <a:off x="0" y="1581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algn="r" eaLnBrk="1" hangingPunct="1"/>
            <a:r>
              <a:rPr lang="en-US" altLang="zh-CN" sz="1200" b="1" i="1">
                <a:latin typeface="Times New Roman" panose="02020603050405020304" pitchFamily="18" charset="0"/>
                <a:sym typeface="Times New Roman" panose="02020603050405020304" pitchFamily="18" charset="0"/>
              </a:rPr>
              <a:t>				(2.5)</a:t>
            </a:r>
            <a:endParaRPr lang="en-US" altLang="zh-CN" sz="1800" b="1" i="1">
              <a:sym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p:txBody>
          <a:bodyPr/>
          <a:lstStyle/>
          <a:p>
            <a:fld id="{19EE51DD-A3D1-476C-A0D9-736537FE26C5}" type="slidenum">
              <a:rPr lang="zh-CN" altLang="en-US"/>
            </a:fld>
            <a:endParaRPr lang="en-US" altLang="zh-CN" sz="1800"/>
          </a:p>
        </p:txBody>
      </p:sp>
      <p:grpSp>
        <p:nvGrpSpPr>
          <p:cNvPr id="9218" name="Group 2"/>
          <p:cNvGrpSpPr/>
          <p:nvPr/>
        </p:nvGrpSpPr>
        <p:grpSpPr bwMode="auto">
          <a:xfrm>
            <a:off x="20638" y="642938"/>
            <a:ext cx="9009062" cy="1052512"/>
            <a:chOff x="0" y="0"/>
            <a:chExt cx="5675" cy="663"/>
          </a:xfrm>
        </p:grpSpPr>
        <p:grpSp>
          <p:nvGrpSpPr>
            <p:cNvPr id="9219" name="Group 3"/>
            <p:cNvGrpSpPr/>
            <p:nvPr/>
          </p:nvGrpSpPr>
          <p:grpSpPr bwMode="auto">
            <a:xfrm>
              <a:off x="183" y="68"/>
              <a:ext cx="448" cy="299"/>
              <a:chOff x="0" y="0"/>
              <a:chExt cx="624" cy="432"/>
            </a:xfrm>
          </p:grpSpPr>
          <p:sp>
            <p:nvSpPr>
              <p:cNvPr id="9220"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1"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9222" name="Group 6"/>
            <p:cNvGrpSpPr/>
            <p:nvPr/>
          </p:nvGrpSpPr>
          <p:grpSpPr bwMode="auto">
            <a:xfrm>
              <a:off x="261" y="334"/>
              <a:ext cx="465" cy="299"/>
              <a:chOff x="0" y="0"/>
              <a:chExt cx="672" cy="432"/>
            </a:xfrm>
          </p:grpSpPr>
          <p:sp>
            <p:nvSpPr>
              <p:cNvPr id="9223"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4"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9225"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6"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7"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9228"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9229"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9230"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9231"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9232" name="对象 5"/>
          <p:cNvGraphicFramePr>
            <a:graphicFrameLocks noChangeAspect="1"/>
          </p:cNvGraphicFramePr>
          <p:nvPr/>
        </p:nvGraphicFramePr>
        <p:xfrm>
          <a:off x="784225" y="2025650"/>
          <a:ext cx="701675" cy="392113"/>
        </p:xfrm>
        <a:graphic>
          <a:graphicData uri="http://schemas.openxmlformats.org/presentationml/2006/ole">
            <mc:AlternateContent xmlns:mc="http://schemas.openxmlformats.org/markup-compatibility/2006">
              <mc:Choice xmlns:v="urn:schemas-microsoft-com:vml" Requires="v">
                <p:oleObj spid="_x0000_s9333" name="" r:id="rId1" imgW="406400" imgH="228600" progId="Equation.3">
                  <p:embed/>
                </p:oleObj>
              </mc:Choice>
              <mc:Fallback>
                <p:oleObj name="" r:id="rId1" imgW="406400" imgH="2286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2025650"/>
                        <a:ext cx="7016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3" name="对象 6"/>
          <p:cNvGraphicFramePr>
            <a:graphicFrameLocks noChangeAspect="1"/>
          </p:cNvGraphicFramePr>
          <p:nvPr/>
        </p:nvGraphicFramePr>
        <p:xfrm>
          <a:off x="7667625" y="2028825"/>
          <a:ext cx="573088" cy="376238"/>
        </p:xfrm>
        <a:graphic>
          <a:graphicData uri="http://schemas.openxmlformats.org/presentationml/2006/ole">
            <mc:AlternateContent xmlns:mc="http://schemas.openxmlformats.org/markup-compatibility/2006">
              <mc:Choice xmlns:v="urn:schemas-microsoft-com:vml" Requires="v">
                <p:oleObj spid="_x0000_s9334" name="" r:id="rId3" imgW="304800" imgH="203200" progId="Equation.3">
                  <p:embed/>
                </p:oleObj>
              </mc:Choice>
              <mc:Fallback>
                <p:oleObj name="" r:id="rId3" imgW="304800" imgH="2032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2028825"/>
                        <a:ext cx="5730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4" name="对象 7"/>
          <p:cNvGraphicFramePr>
            <a:graphicFrameLocks noChangeAspect="1"/>
          </p:cNvGraphicFramePr>
          <p:nvPr/>
        </p:nvGraphicFramePr>
        <p:xfrm>
          <a:off x="1704975" y="2997200"/>
          <a:ext cx="3292475" cy="720725"/>
        </p:xfrm>
        <a:graphic>
          <a:graphicData uri="http://schemas.openxmlformats.org/presentationml/2006/ole">
            <mc:AlternateContent xmlns:mc="http://schemas.openxmlformats.org/markup-compatibility/2006">
              <mc:Choice xmlns:v="urn:schemas-microsoft-com:vml" Requires="v">
                <p:oleObj spid="_x0000_s9335" name="" r:id="rId5" imgW="1524635" imgH="330200" progId="Equation.3">
                  <p:embed/>
                </p:oleObj>
              </mc:Choice>
              <mc:Fallback>
                <p:oleObj name="" r:id="rId5" imgW="1524635" imgH="3302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4975" y="2997200"/>
                        <a:ext cx="3292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5" name="对象 8"/>
          <p:cNvGraphicFramePr>
            <a:graphicFrameLocks noChangeAspect="1"/>
          </p:cNvGraphicFramePr>
          <p:nvPr/>
        </p:nvGraphicFramePr>
        <p:xfrm>
          <a:off x="1692275" y="4149725"/>
          <a:ext cx="3894138" cy="533400"/>
        </p:xfrm>
        <a:graphic>
          <a:graphicData uri="http://schemas.openxmlformats.org/presentationml/2006/ole">
            <mc:AlternateContent xmlns:mc="http://schemas.openxmlformats.org/markup-compatibility/2006">
              <mc:Choice xmlns:v="urn:schemas-microsoft-com:vml" Requires="v">
                <p:oleObj spid="_x0000_s9336" name="" r:id="rId7" imgW="1664335" imgH="228600" progId="Equation.3">
                  <p:embed/>
                </p:oleObj>
              </mc:Choice>
              <mc:Fallback>
                <p:oleObj name="" r:id="rId7" imgW="1664335" imgH="228600"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149725"/>
                        <a:ext cx="38941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6" name="Rectangle 5"/>
          <p:cNvSpPr>
            <a:spLocks noChangeArrowheads="1"/>
          </p:cNvSpPr>
          <p:nvPr/>
        </p:nvSpPr>
        <p:spPr bwMode="auto">
          <a:xfrm>
            <a:off x="300038" y="2017713"/>
            <a:ext cx="561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i.e. </a:t>
            </a:r>
            <a:endParaRPr lang="en-US" altLang="zh-CN" sz="2000" b="1" i="1">
              <a:sym typeface="宋体" panose="02010600030101010101" pitchFamily="2" charset="-122"/>
            </a:endParaRPr>
          </a:p>
        </p:txBody>
      </p:sp>
      <p:sp>
        <p:nvSpPr>
          <p:cNvPr id="9237" name="Rectangle 6"/>
          <p:cNvSpPr>
            <a:spLocks noChangeArrowheads="1"/>
          </p:cNvSpPr>
          <p:nvPr/>
        </p:nvSpPr>
        <p:spPr bwMode="auto">
          <a:xfrm>
            <a:off x="1568450" y="2017713"/>
            <a:ext cx="6226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sym typeface="Times New Roman" panose="02020603050405020304" pitchFamily="18" charset="0"/>
              </a:rPr>
              <a:t>can be obtained by Fourier transforming the interferogram </a:t>
            </a:r>
            <a:endParaRPr lang="en-US" altLang="zh-CN" sz="2000" b="1" i="1">
              <a:sym typeface="宋体" panose="02010600030101010101" pitchFamily="2" charset="-122"/>
            </a:endParaRPr>
          </a:p>
        </p:txBody>
      </p:sp>
      <p:sp>
        <p:nvSpPr>
          <p:cNvPr id="9238"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9239" name="TextBox 17"/>
          <p:cNvSpPr>
            <a:spLocks noChangeArrowheads="1"/>
          </p:cNvSpPr>
          <p:nvPr/>
        </p:nvSpPr>
        <p:spPr bwMode="auto">
          <a:xfrm>
            <a:off x="7796213" y="3094038"/>
            <a:ext cx="72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(2-6)</a:t>
            </a:r>
            <a:endParaRPr lang="zh-CN" altLang="en-US" sz="2000">
              <a:solidFill>
                <a:srgbClr val="000000"/>
              </a:solidFill>
              <a:sym typeface="Arial" panose="020B0604020202020204" pitchFamily="34" charset="0"/>
            </a:endParaRPr>
          </a:p>
        </p:txBody>
      </p:sp>
      <p:sp>
        <p:nvSpPr>
          <p:cNvPr id="9240" name="TextBox 34"/>
          <p:cNvSpPr>
            <a:spLocks noChangeArrowheads="1"/>
          </p:cNvSpPr>
          <p:nvPr/>
        </p:nvSpPr>
        <p:spPr bwMode="auto">
          <a:xfrm>
            <a:off x="7796213" y="4141788"/>
            <a:ext cx="72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(2-7)</a:t>
            </a:r>
            <a:endParaRPr lang="zh-CN" altLang="en-US" sz="2000">
              <a:solidFill>
                <a:srgbClr val="000000"/>
              </a:solidFill>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2"/>
          </p:nvPr>
        </p:nvSpPr>
        <p:spPr/>
        <p:txBody>
          <a:bodyPr/>
          <a:lstStyle/>
          <a:p>
            <a:fld id="{20C07E3E-274A-4D0E-8F4C-39F5EF2E85C1}" type="slidenum">
              <a:rPr lang="zh-CN" altLang="en-US"/>
            </a:fld>
            <a:endParaRPr lang="en-US" altLang="zh-CN" sz="1800"/>
          </a:p>
        </p:txBody>
      </p:sp>
      <p:grpSp>
        <p:nvGrpSpPr>
          <p:cNvPr id="10242" name="Group 2"/>
          <p:cNvGrpSpPr/>
          <p:nvPr/>
        </p:nvGrpSpPr>
        <p:grpSpPr bwMode="auto">
          <a:xfrm>
            <a:off x="20638" y="642938"/>
            <a:ext cx="9009062" cy="1052512"/>
            <a:chOff x="0" y="0"/>
            <a:chExt cx="5675" cy="663"/>
          </a:xfrm>
        </p:grpSpPr>
        <p:grpSp>
          <p:nvGrpSpPr>
            <p:cNvPr id="10243" name="Group 3"/>
            <p:cNvGrpSpPr/>
            <p:nvPr/>
          </p:nvGrpSpPr>
          <p:grpSpPr bwMode="auto">
            <a:xfrm>
              <a:off x="183" y="68"/>
              <a:ext cx="448" cy="299"/>
              <a:chOff x="0" y="0"/>
              <a:chExt cx="624" cy="432"/>
            </a:xfrm>
          </p:grpSpPr>
          <p:sp>
            <p:nvSpPr>
              <p:cNvPr id="10244"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245"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0246" name="Group 6"/>
            <p:cNvGrpSpPr/>
            <p:nvPr/>
          </p:nvGrpSpPr>
          <p:grpSpPr bwMode="auto">
            <a:xfrm>
              <a:off x="261" y="334"/>
              <a:ext cx="465" cy="299"/>
              <a:chOff x="0" y="0"/>
              <a:chExt cx="672" cy="432"/>
            </a:xfrm>
          </p:grpSpPr>
          <p:sp>
            <p:nvSpPr>
              <p:cNvPr id="10247"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248"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0249"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250"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251"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0252"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0253"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0254"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0255"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0256"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0257"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0258" name="TextBox 3"/>
          <p:cNvSpPr>
            <a:spLocks noChangeArrowheads="1"/>
          </p:cNvSpPr>
          <p:nvPr/>
        </p:nvSpPr>
        <p:spPr bwMode="auto">
          <a:xfrm>
            <a:off x="419100" y="1844675"/>
            <a:ext cx="8385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0000"/>
                </a:solidFill>
                <a:sym typeface="Arial" panose="020B0604020202020204" pitchFamily="34" charset="0"/>
              </a:rPr>
              <a:t>In fact, there is dispersion in the optical path; this dispersion introduces asymmetries into the interferogram. </a:t>
            </a:r>
            <a:endParaRPr lang="zh-CN" altLang="en-US" sz="2400">
              <a:solidFill>
                <a:srgbClr val="000000"/>
              </a:solidFill>
              <a:sym typeface="Arial" panose="020B0604020202020204" pitchFamily="34" charset="0"/>
            </a:endParaRPr>
          </a:p>
        </p:txBody>
      </p:sp>
      <p:sp>
        <p:nvSpPr>
          <p:cNvPr id="10259"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0260" name="对象 10"/>
          <p:cNvGraphicFramePr>
            <a:graphicFrameLocks noChangeAspect="1"/>
          </p:cNvGraphicFramePr>
          <p:nvPr/>
        </p:nvGraphicFramePr>
        <p:xfrm>
          <a:off x="1908175" y="3068638"/>
          <a:ext cx="6496050" cy="487362"/>
        </p:xfrm>
        <a:graphic>
          <a:graphicData uri="http://schemas.openxmlformats.org/presentationml/2006/ole">
            <mc:AlternateContent xmlns:mc="http://schemas.openxmlformats.org/markup-compatibility/2006">
              <mc:Choice xmlns:v="urn:schemas-microsoft-com:vml" Requires="v">
                <p:oleObj spid="_x0000_s10310" name="" r:id="rId1" imgW="90220800" imgH="6705600" progId="Equation.3">
                  <p:embed/>
                </p:oleObj>
              </mc:Choice>
              <mc:Fallback>
                <p:oleObj name="" r:id="rId1" imgW="90220800" imgH="6705600" progId="Equation.3">
                  <p:embed/>
                  <p:pic>
                    <p:nvPicPr>
                      <p:cNvPr id="0" name="对象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068638"/>
                        <a:ext cx="64960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1"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0262" name="对象 16"/>
          <p:cNvGraphicFramePr>
            <a:graphicFrameLocks noChangeAspect="1"/>
          </p:cNvGraphicFramePr>
          <p:nvPr/>
        </p:nvGraphicFramePr>
        <p:xfrm>
          <a:off x="1908175" y="3952875"/>
          <a:ext cx="4410075" cy="1655763"/>
        </p:xfrm>
        <a:graphic>
          <a:graphicData uri="http://schemas.openxmlformats.org/presentationml/2006/ole">
            <mc:AlternateContent xmlns:mc="http://schemas.openxmlformats.org/markup-compatibility/2006">
              <mc:Choice xmlns:v="urn:schemas-microsoft-com:vml" Requires="v">
                <p:oleObj spid="_x0000_s10311" name="" r:id="rId3" imgW="2413000" imgH="901700" progId="Equation.3">
                  <p:embed/>
                </p:oleObj>
              </mc:Choice>
              <mc:Fallback>
                <p:oleObj name="" r:id="rId3" imgW="2413000" imgH="901700" progId="Equation.3">
                  <p:embed/>
                  <p:pic>
                    <p:nvPicPr>
                      <p:cNvPr id="0"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952875"/>
                        <a:ext cx="44100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3" name="TextBox 18"/>
          <p:cNvSpPr>
            <a:spLocks noChangeArrowheads="1"/>
          </p:cNvSpPr>
          <p:nvPr/>
        </p:nvSpPr>
        <p:spPr bwMode="auto">
          <a:xfrm>
            <a:off x="7796213" y="4581525"/>
            <a:ext cx="70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0000"/>
                </a:solidFill>
                <a:sym typeface="Arial" panose="020B0604020202020204" pitchFamily="34" charset="0"/>
              </a:rPr>
              <a:t>(2.9)</a:t>
            </a:r>
            <a:endParaRPr lang="zh-CN" altLang="en-US" sz="2000">
              <a:solidFill>
                <a:srgbClr val="000000"/>
              </a:solidFill>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2"/>
          </p:nvPr>
        </p:nvSpPr>
        <p:spPr/>
        <p:txBody>
          <a:bodyPr/>
          <a:lstStyle/>
          <a:p>
            <a:fld id="{C3E6A59F-410A-4EBA-B524-D14CFF1BB4A2}" type="slidenum">
              <a:rPr lang="zh-CN" altLang="en-US"/>
            </a:fld>
            <a:endParaRPr lang="en-US" altLang="zh-CN" sz="1800"/>
          </a:p>
        </p:txBody>
      </p:sp>
      <p:grpSp>
        <p:nvGrpSpPr>
          <p:cNvPr id="11266" name="Group 2"/>
          <p:cNvGrpSpPr/>
          <p:nvPr/>
        </p:nvGrpSpPr>
        <p:grpSpPr bwMode="auto">
          <a:xfrm>
            <a:off x="20638" y="642938"/>
            <a:ext cx="9009062" cy="1052512"/>
            <a:chOff x="0" y="0"/>
            <a:chExt cx="5675" cy="663"/>
          </a:xfrm>
        </p:grpSpPr>
        <p:grpSp>
          <p:nvGrpSpPr>
            <p:cNvPr id="11267" name="Group 3"/>
            <p:cNvGrpSpPr/>
            <p:nvPr/>
          </p:nvGrpSpPr>
          <p:grpSpPr bwMode="auto">
            <a:xfrm>
              <a:off x="183" y="68"/>
              <a:ext cx="448" cy="299"/>
              <a:chOff x="0" y="0"/>
              <a:chExt cx="624" cy="432"/>
            </a:xfrm>
          </p:grpSpPr>
          <p:sp>
            <p:nvSpPr>
              <p:cNvPr id="11268" name="Rectangle 4"/>
              <p:cNvSpPr>
                <a:spLocks noChangeArrowheads="1"/>
              </p:cNvSpPr>
              <p:nvPr/>
            </p:nvSpPr>
            <p:spPr bwMode="auto">
              <a:xfrm>
                <a:off x="0" y="0"/>
                <a:ext cx="384" cy="432"/>
              </a:xfrm>
              <a:prstGeom prst="rect">
                <a:avLst/>
              </a:prstGeom>
              <a:solidFill>
                <a:srgbClr val="3333C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269" name="Rectangle 5"/>
              <p:cNvSpPr>
                <a:spLocks noChangeArrowheads="1"/>
              </p:cNvSpPr>
              <p:nvPr/>
            </p:nvSpPr>
            <p:spPr bwMode="auto">
              <a:xfrm>
                <a:off x="336" y="0"/>
                <a:ext cx="288" cy="432"/>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11270" name="Group 6"/>
            <p:cNvGrpSpPr/>
            <p:nvPr/>
          </p:nvGrpSpPr>
          <p:grpSpPr bwMode="auto">
            <a:xfrm>
              <a:off x="261" y="334"/>
              <a:ext cx="465" cy="299"/>
              <a:chOff x="0" y="0"/>
              <a:chExt cx="672" cy="432"/>
            </a:xfrm>
          </p:grpSpPr>
          <p:sp>
            <p:nvSpPr>
              <p:cNvPr id="11271" name="Rectangle 7"/>
              <p:cNvSpPr>
                <a:spLocks noChangeArrowheads="1"/>
              </p:cNvSpPr>
              <p:nvPr/>
            </p:nvSpPr>
            <p:spPr bwMode="auto">
              <a:xfrm>
                <a:off x="0" y="0"/>
                <a:ext cx="384" cy="432"/>
              </a:xfrm>
              <a:prstGeom prst="rect">
                <a:avLst/>
              </a:prstGeom>
              <a:solidFill>
                <a:srgbClr val="FFCF01"/>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272" name="Rectangle 8"/>
              <p:cNvSpPr>
                <a:spLocks noChangeArrowheads="1"/>
              </p:cNvSpPr>
              <p:nvPr/>
            </p:nvSpPr>
            <p:spPr bwMode="auto">
              <a:xfrm>
                <a:off x="336" y="0"/>
                <a:ext cx="336" cy="432"/>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1273" name="Rectangle 9"/>
            <p:cNvSpPr>
              <a:spLocks noChangeArrowheads="1"/>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274" name="Rectangle 10"/>
            <p:cNvSpPr>
              <a:spLocks noChangeArrowheads="1"/>
            </p:cNvSpPr>
            <p:nvPr/>
          </p:nvSpPr>
          <p:spPr bwMode="auto">
            <a:xfrm>
              <a:off x="400" y="0"/>
              <a:ext cx="20" cy="663"/>
            </a:xfrm>
            <a:prstGeom prst="rect">
              <a:avLst/>
            </a:prstGeom>
            <a:solidFill>
              <a:srgbClr val="1C1C1C"/>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275" name="Rectangle 11"/>
            <p:cNvSpPr>
              <a:spLocks noChangeArrowheads="1"/>
            </p:cNvSpPr>
            <p:nvPr/>
          </p:nvSpPr>
          <p:spPr bwMode="auto">
            <a:xfrm flipV="1">
              <a:off x="199" y="518"/>
              <a:ext cx="5476" cy="35"/>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11276" name="Rectangle 12"/>
          <p:cNvSpPr>
            <a:spLocks noChangeArrowheads="1"/>
          </p:cNvSpPr>
          <p:nvPr/>
        </p:nvSpPr>
        <p:spPr bwMode="auto">
          <a:xfrm>
            <a:off x="1001713" y="358775"/>
            <a:ext cx="79914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b="1">
                <a:solidFill>
                  <a:srgbClr val="0033CC"/>
                </a:solidFill>
                <a:sym typeface="Arial" panose="020B0604020202020204" pitchFamily="34" charset="0"/>
              </a:rPr>
              <a:t>Chapter 2 </a:t>
            </a:r>
            <a:endParaRPr lang="en-US" altLang="zh-CN" b="1">
              <a:solidFill>
                <a:srgbClr val="0033CC"/>
              </a:solidFill>
              <a:sym typeface="Arial" panose="020B0604020202020204" pitchFamily="34" charset="0"/>
            </a:endParaRPr>
          </a:p>
          <a:p>
            <a:r>
              <a:rPr lang="en-US" altLang="zh-CN" sz="2800" b="1" i="1">
                <a:solidFill>
                  <a:srgbClr val="0070C0"/>
                </a:solidFill>
                <a:sym typeface="Arial" panose="020B0604020202020204" pitchFamily="34" charset="0"/>
              </a:rPr>
              <a:t>Principle of Fourier Transform Spectrometry </a:t>
            </a:r>
            <a:r>
              <a:rPr lang="en-US" altLang="zh-CN" sz="2800" b="1">
                <a:solidFill>
                  <a:srgbClr val="0033CC"/>
                </a:solidFill>
                <a:sym typeface="Arial" panose="020B0604020202020204" pitchFamily="34" charset="0"/>
              </a:rPr>
              <a:t>(</a:t>
            </a:r>
            <a:r>
              <a:rPr lang="zh-CN" altLang="en-US" sz="2800" b="1">
                <a:solidFill>
                  <a:srgbClr val="0033CC"/>
                </a:solidFill>
                <a:sym typeface="Arial" panose="020B0604020202020204" pitchFamily="34" charset="0"/>
              </a:rPr>
              <a:t>傅里叶变换光谱测量原理</a:t>
            </a:r>
            <a:r>
              <a:rPr lang="en-US" altLang="zh-CN" sz="2800" b="1">
                <a:solidFill>
                  <a:srgbClr val="0033CC"/>
                </a:solidFill>
                <a:sym typeface="Arial" panose="020B0604020202020204" pitchFamily="34" charset="0"/>
              </a:rPr>
              <a:t>)</a:t>
            </a:r>
            <a:endParaRPr lang="zh-CN" altLang="en-US" sz="2800">
              <a:solidFill>
                <a:schemeClr val="tx2"/>
              </a:solidFill>
              <a:sym typeface="Arial" panose="020B0604020202020204" pitchFamily="34" charset="0"/>
            </a:endParaRPr>
          </a:p>
        </p:txBody>
      </p:sp>
      <p:sp>
        <p:nvSpPr>
          <p:cNvPr id="11277"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127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1279" name="Rectangle 11"/>
          <p:cNvSpPr>
            <a:spLocks noChangeArrowheads="1"/>
          </p:cNvSpPr>
          <p:nvPr/>
        </p:nvSpPr>
        <p:spPr bwMode="auto">
          <a:xfrm>
            <a:off x="0" y="79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sp>
        <p:nvSpPr>
          <p:cNvPr id="11280" name="Rectangle 6"/>
          <p:cNvSpPr>
            <a:spLocks noChangeArrowheads="1"/>
          </p:cNvSpPr>
          <p:nvPr/>
        </p:nvSpPr>
        <p:spPr bwMode="auto">
          <a:xfrm>
            <a:off x="65088" y="2479675"/>
            <a:ext cx="89042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just"/>
            <a:r>
              <a:rPr lang="en-US" altLang="zh-CN" sz="2000">
                <a:solidFill>
                  <a:srgbClr val="000000"/>
                </a:solidFill>
                <a:sym typeface="Arial" panose="020B0604020202020204" pitchFamily="34" charset="0"/>
              </a:rPr>
              <a:t>The spectral resolution of a spectrometer,         , is a measure of its ability to qualitatively distinguish two spectral peaks that are very close to each other. Commonly the spectral resolution is represented by the Full Width at Half Maximum (FWHM) of the instrumental line shape (ILS), the output spectrum of the spectrometer with a purely monochromatic input radiation.</a:t>
            </a:r>
            <a:endParaRPr lang="en-US" altLang="zh-CN" sz="2000" b="1" i="1">
              <a:sym typeface="宋体" panose="02010600030101010101" pitchFamily="2" charset="-122"/>
            </a:endParaRPr>
          </a:p>
        </p:txBody>
      </p:sp>
      <p:sp>
        <p:nvSpPr>
          <p:cNvPr id="11281" name="Rectangle 7"/>
          <p:cNvSpPr>
            <a:spLocks noChangeArrowheads="1"/>
          </p:cNvSpPr>
          <p:nvPr/>
        </p:nvSpPr>
        <p:spPr bwMode="auto">
          <a:xfrm>
            <a:off x="0" y="885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a:defRPr sz="3200">
                <a:solidFill>
                  <a:schemeClr val="tx1"/>
                </a:solidFill>
                <a:latin typeface="Arial" panose="020B0604020202020204" pitchFamily="34" charset="0"/>
                <a:ea typeface="宋体" panose="02010600030101010101" pitchFamily="2" charset="-122"/>
              </a:defRPr>
            </a:lvl2pPr>
            <a:lvl3pPr>
              <a:defRPr sz="3200">
                <a:solidFill>
                  <a:schemeClr val="tx1"/>
                </a:solidFill>
                <a:latin typeface="Arial" panose="020B0604020202020204" pitchFamily="34" charset="0"/>
                <a:ea typeface="宋体" panose="02010600030101010101" pitchFamily="2" charset="-122"/>
              </a:defRPr>
            </a:lvl3pPr>
            <a:lvl4pPr>
              <a:defRPr sz="3200">
                <a:solidFill>
                  <a:schemeClr val="tx1"/>
                </a:solidFill>
                <a:latin typeface="Arial" panose="020B0604020202020204" pitchFamily="34" charset="0"/>
                <a:ea typeface="宋体" panose="02010600030101010101" pitchFamily="2" charset="-122"/>
              </a:defRPr>
            </a:lvl4pPr>
            <a:lvl5pPr>
              <a:defRPr sz="32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200" b="1" i="1">
                <a:latin typeface="Times New Roman" panose="02020603050405020304" pitchFamily="18" charset="0"/>
                <a:sym typeface="Times New Roman" panose="02020603050405020304" pitchFamily="18" charset="0"/>
              </a:rPr>
              <a:t> </a:t>
            </a:r>
            <a:endParaRPr lang="en-US" altLang="zh-CN" sz="800" b="1" i="1">
              <a:sym typeface="宋体" panose="02010600030101010101" pitchFamily="2" charset="-122"/>
            </a:endParaRPr>
          </a:p>
          <a:p>
            <a:endParaRPr lang="zh-CN" altLang="en-US" sz="1800" b="1" i="1">
              <a:sym typeface="宋体" panose="02010600030101010101" pitchFamily="2" charset="-122"/>
            </a:endParaRPr>
          </a:p>
        </p:txBody>
      </p:sp>
      <p:sp>
        <p:nvSpPr>
          <p:cNvPr id="1128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1283" name="对象 2"/>
          <p:cNvGraphicFramePr>
            <a:graphicFrameLocks noChangeAspect="1"/>
          </p:cNvGraphicFramePr>
          <p:nvPr/>
        </p:nvGraphicFramePr>
        <p:xfrm>
          <a:off x="4997450" y="2479675"/>
          <a:ext cx="398463" cy="360363"/>
        </p:xfrm>
        <a:graphic>
          <a:graphicData uri="http://schemas.openxmlformats.org/presentationml/2006/ole">
            <mc:AlternateContent xmlns:mc="http://schemas.openxmlformats.org/markup-compatibility/2006">
              <mc:Choice xmlns:v="urn:schemas-microsoft-com:vml" Requires="v">
                <p:oleObj spid="_x0000_s11359" name="" r:id="rId1" imgW="203200" imgH="177800" progId="Equation.3">
                  <p:embed/>
                </p:oleObj>
              </mc:Choice>
              <mc:Fallback>
                <p:oleObj name="" r:id="rId1" imgW="203200" imgH="1778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450" y="2479675"/>
                        <a:ext cx="3984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4" name="TextBox 3"/>
          <p:cNvSpPr>
            <a:spLocks noChangeArrowheads="1"/>
          </p:cNvSpPr>
          <p:nvPr/>
        </p:nvSpPr>
        <p:spPr bwMode="auto">
          <a:xfrm>
            <a:off x="65088" y="1844675"/>
            <a:ext cx="708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000000"/>
                </a:solidFill>
                <a:sym typeface="Arial" panose="020B0604020202020204" pitchFamily="34" charset="0"/>
              </a:rPr>
              <a:t>2.2 Resolution and resolving power</a:t>
            </a:r>
            <a:endParaRPr lang="zh-CN" altLang="en-US" sz="2800" b="1">
              <a:solidFill>
                <a:srgbClr val="000000"/>
              </a:solidFill>
              <a:sym typeface="Arial" panose="020B0604020202020204" pitchFamily="34" charset="0"/>
            </a:endParaRPr>
          </a:p>
        </p:txBody>
      </p:sp>
      <p:sp>
        <p:nvSpPr>
          <p:cNvPr id="11285" name="TextBox 4"/>
          <p:cNvSpPr>
            <a:spLocks noChangeArrowheads="1"/>
          </p:cNvSpPr>
          <p:nvPr/>
        </p:nvSpPr>
        <p:spPr bwMode="auto">
          <a:xfrm>
            <a:off x="52388" y="4241800"/>
            <a:ext cx="89169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sym typeface="Arial" panose="020B0604020202020204" pitchFamily="34" charset="0"/>
              </a:rPr>
              <a:t>The spectral resolving power, </a:t>
            </a:r>
            <a:r>
              <a:rPr lang="en-US" altLang="zh-CN" sz="2000" i="1">
                <a:solidFill>
                  <a:srgbClr val="000000"/>
                </a:solidFill>
                <a:sym typeface="Arial" panose="020B0604020202020204" pitchFamily="34" charset="0"/>
              </a:rPr>
              <a:t>R</a:t>
            </a:r>
            <a:r>
              <a:rPr lang="en-US" altLang="zh-CN" sz="2000">
                <a:solidFill>
                  <a:srgbClr val="000000"/>
                </a:solidFill>
                <a:sym typeface="Arial" panose="020B0604020202020204" pitchFamily="34" charset="0"/>
              </a:rPr>
              <a:t>, is defined by	</a:t>
            </a:r>
            <a:endParaRPr lang="en-US" altLang="zh-CN" sz="2000">
              <a:solidFill>
                <a:srgbClr val="000000"/>
              </a:solidFill>
              <a:sym typeface="Arial" panose="020B0604020202020204" pitchFamily="34" charset="0"/>
            </a:endParaRPr>
          </a:p>
          <a:p>
            <a:endParaRPr lang="zh-CN" altLang="en-US" sz="2000">
              <a:solidFill>
                <a:srgbClr val="000000"/>
              </a:solidFill>
              <a:sym typeface="Arial" panose="020B0604020202020204" pitchFamily="34" charset="0"/>
            </a:endParaRPr>
          </a:p>
          <a:p>
            <a:endParaRPr lang="zh-CN" altLang="en-US" sz="2000">
              <a:solidFill>
                <a:srgbClr val="000000"/>
              </a:solidFill>
              <a:sym typeface="Arial" panose="020B0604020202020204" pitchFamily="34" charset="0"/>
            </a:endParaRPr>
          </a:p>
          <a:p>
            <a:pPr algn="r"/>
            <a:r>
              <a:rPr lang="en-US" altLang="zh-CN" sz="2000">
                <a:solidFill>
                  <a:srgbClr val="000000"/>
                </a:solidFill>
                <a:sym typeface="Arial" panose="020B0604020202020204" pitchFamily="34" charset="0"/>
              </a:rPr>
              <a:t>				</a:t>
            </a:r>
            <a:endParaRPr lang="zh-CN" altLang="en-US" sz="2000">
              <a:solidFill>
                <a:srgbClr val="000000"/>
              </a:solidFill>
              <a:sym typeface="Arial" panose="020B0604020202020204" pitchFamily="34" charset="0"/>
            </a:endParaRPr>
          </a:p>
          <a:p>
            <a:r>
              <a:rPr lang="en-US" altLang="zh-CN" sz="2000">
                <a:solidFill>
                  <a:srgbClr val="000000"/>
                </a:solidFill>
                <a:sym typeface="Arial" panose="020B0604020202020204" pitchFamily="34" charset="0"/>
              </a:rPr>
              <a:t>where               is the maximum wavenumber for which the spectrometer is designed to operate.</a:t>
            </a:r>
            <a:endParaRPr lang="zh-CN" altLang="en-US" sz="2000">
              <a:solidFill>
                <a:srgbClr val="000000"/>
              </a:solidFill>
              <a:sym typeface="Arial" panose="020B0604020202020204" pitchFamily="34" charset="0"/>
            </a:endParaRPr>
          </a:p>
        </p:txBody>
      </p:sp>
      <p:sp>
        <p:nvSpPr>
          <p:cNvPr id="1128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1287" name="对象 15"/>
          <p:cNvGraphicFramePr>
            <a:graphicFrameLocks noChangeAspect="1"/>
          </p:cNvGraphicFramePr>
          <p:nvPr/>
        </p:nvGraphicFramePr>
        <p:xfrm>
          <a:off x="3411538" y="4581525"/>
          <a:ext cx="4918075" cy="839788"/>
        </p:xfrm>
        <a:graphic>
          <a:graphicData uri="http://schemas.openxmlformats.org/presentationml/2006/ole">
            <mc:AlternateContent xmlns:mc="http://schemas.openxmlformats.org/markup-compatibility/2006">
              <mc:Choice xmlns:v="urn:schemas-microsoft-com:vml" Requires="v">
                <p:oleObj spid="_x0000_s11360" name="" r:id="rId3" imgW="55473600" imgH="9448800" progId="Equation.3">
                  <p:embed/>
                </p:oleObj>
              </mc:Choice>
              <mc:Fallback>
                <p:oleObj name="" r:id="rId3" imgW="55473600" imgH="9448800" progId="Equation.3">
                  <p:embed/>
                  <p:pic>
                    <p:nvPicPr>
                      <p:cNvPr id="0"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538" y="4581525"/>
                        <a:ext cx="491807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endParaRPr lang="zh-CN" altLang="zh-CN">
              <a:solidFill>
                <a:srgbClr val="000000"/>
              </a:solidFill>
              <a:sym typeface="Arial" panose="020B0604020202020204" pitchFamily="34" charset="0"/>
            </a:endParaRPr>
          </a:p>
        </p:txBody>
      </p:sp>
      <p:graphicFrame>
        <p:nvGraphicFramePr>
          <p:cNvPr id="11289" name="对象 18"/>
          <p:cNvGraphicFramePr>
            <a:graphicFrameLocks noChangeAspect="1"/>
          </p:cNvGraphicFramePr>
          <p:nvPr/>
        </p:nvGraphicFramePr>
        <p:xfrm>
          <a:off x="1022350" y="5426075"/>
          <a:ext cx="647700" cy="471488"/>
        </p:xfrm>
        <a:graphic>
          <a:graphicData uri="http://schemas.openxmlformats.org/presentationml/2006/ole">
            <mc:AlternateContent xmlns:mc="http://schemas.openxmlformats.org/markup-compatibility/2006">
              <mc:Choice xmlns:v="urn:schemas-microsoft-com:vml" Requires="v">
                <p:oleObj spid="_x0000_s11361" name="" r:id="rId5" imgW="317500" imgH="228600" progId="Equation.3">
                  <p:embed/>
                </p:oleObj>
              </mc:Choice>
              <mc:Fallback>
                <p:oleObj name="" r:id="rId5" imgW="317500" imgH="228600" progId="Equation.3">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5426075"/>
                        <a:ext cx="6477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12623</Words>
  <Application>WPS 演示</Application>
  <PresentationFormat>全屏显示(4:3)</PresentationFormat>
  <Paragraphs>507</Paragraphs>
  <Slides>40</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76</vt:i4>
      </vt:variant>
      <vt:variant>
        <vt:lpstr>幻灯片标题</vt:lpstr>
      </vt:variant>
      <vt:variant>
        <vt:i4>40</vt:i4>
      </vt:variant>
    </vt:vector>
  </HeadingPairs>
  <TitlesOfParts>
    <vt:vector size="126" baseType="lpstr">
      <vt:lpstr>Arial</vt:lpstr>
      <vt:lpstr>宋体</vt:lpstr>
      <vt:lpstr>Wingdings</vt:lpstr>
      <vt:lpstr>Times New Roman</vt:lpstr>
      <vt:lpstr>Symbol</vt:lpstr>
      <vt:lpstr>Bookman Old Style</vt:lpstr>
      <vt:lpstr>Symbol</vt:lpstr>
      <vt:lpstr>Aparajita</vt:lpstr>
      <vt:lpstr>SWAstro</vt:lpstr>
      <vt:lpstr>Default Design</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xzwang</dc:creator>
  <cp:lastModifiedBy>Administrator</cp:lastModifiedBy>
  <cp:revision>372</cp:revision>
  <dcterms:created xsi:type="dcterms:W3CDTF">2007-06-04T08:31:00Z</dcterms:created>
  <dcterms:modified xsi:type="dcterms:W3CDTF">2017-02-21T03:19:12Z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