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8" r:id="rId2"/>
    <p:sldId id="304" r:id="rId3"/>
    <p:sldId id="305" r:id="rId4"/>
    <p:sldId id="306" r:id="rId5"/>
    <p:sldId id="307" r:id="rId6"/>
    <p:sldId id="310" r:id="rId7"/>
    <p:sldId id="309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47" r:id="rId18"/>
    <p:sldId id="322" r:id="rId19"/>
    <p:sldId id="323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AF67548-E9FF-4A14-8E45-A8B6C8E9D646}" type="datetime1">
              <a:rPr lang="zh-CN" altLang="en-US"/>
              <a:pPr/>
              <a:t>2016/11/25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F05F8C6-69E0-4236-83A4-E1CABF458D9E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15257202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F67548-E9FF-4A14-8E45-A8B6C8E9D646}" type="datetime1">
              <a:rPr lang="zh-CN" altLang="en-US" smtClean="0"/>
              <a:pPr/>
              <a:t>2016/11/25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5F8C6-69E0-4236-83A4-E1CABF458D9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F67548-E9FF-4A14-8E45-A8B6C8E9D646}" type="datetime1">
              <a:rPr lang="zh-CN" altLang="en-US" smtClean="0"/>
              <a:pPr/>
              <a:t>2016/11/25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5F8C6-69E0-4236-83A4-E1CABF458D9E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56062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F67548-E9FF-4A14-8E45-A8B6C8E9D646}" type="datetime1">
              <a:rPr lang="zh-CN" altLang="en-US" smtClean="0"/>
              <a:pPr/>
              <a:t>2016/11/25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5F8C6-69E0-4236-83A4-E1CABF458D9E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152854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5898-9C5F-48D1-8954-D69CBC1D66E3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57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713B2-0387-4AA8-A388-2E59FDE8C12B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14004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1A571-8084-40DF-93F7-02D89DCE06E9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2634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85C05-A60C-4A1B-AC14-4E872243DAED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145621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7DC4CB-6E26-405F-8745-82C93BA42490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36185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3BDA3-C4D1-4215-9498-8FDDAE34DE52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10632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0BB17-55E7-4429-BF3E-519C3EF0C3F3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28904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B2F5-60F2-4E47-8332-7F77CC30A847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35941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6E178-28B1-4374-80F9-F7A68A114EA1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23736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AB9F3-FCE8-4ECB-BD57-C9004576E95E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40105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8C5B8-70B5-4F84-ADB5-684F98820EE8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37465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CFC47-5987-4C88-BE83-E71640E68304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80372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C804-0413-4C32-90EF-47BACC960D1B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xmlns="" val="32037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ym typeface="Arial" pitchFamily="34" charset="0"/>
              </a:defRPr>
            </a:lvl1pPr>
          </a:lstStyle>
          <a:p>
            <a:fld id="{9D147CDF-F831-4F5D-A648-6FE1B3857203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2225" y="400050"/>
            <a:ext cx="9010650" cy="1052513"/>
            <a:chOff x="0" y="0"/>
            <a:chExt cx="5675" cy="663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07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990600" y="11747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束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5" name="TextBox 5"/>
          <p:cNvSpPr>
            <a:spLocks noChangeArrowheads="1"/>
          </p:cNvSpPr>
          <p:nvPr/>
        </p:nvSpPr>
        <p:spPr bwMode="auto">
          <a:xfrm>
            <a:off x="179634" y="1628850"/>
            <a:ext cx="8964366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3180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3" action="ppaction://hlinksldjump"/>
              </a:rPr>
              <a:t>3.1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j-lt"/>
                <a:hlinkClick r:id="rId3" action="ppaction://hlinksldjump"/>
              </a:rPr>
              <a:t>Beam-folding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3" action="ppaction://hlinksldjump"/>
              </a:rPr>
              <a:t>technique</a:t>
            </a:r>
            <a:endParaRPr lang="en-US" altLang="zh-CN" sz="28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4" action="ppaction://hlinksldjump"/>
              </a:rPr>
              <a:t>3.2 UV-visible FTS </a:t>
            </a:r>
            <a:r>
              <a:rPr lang="en-US" altLang="zh-CN" sz="2600" dirty="0" smtClean="0">
                <a:solidFill>
                  <a:schemeClr val="accent2">
                    <a:lumMod val="75000"/>
                  </a:schemeClr>
                </a:solidFill>
                <a:latin typeface="+mj-lt"/>
                <a:hlinkClick r:id="rId4" action="ppaction://hlinksldjump"/>
              </a:rPr>
              <a:t>based on the beam-folding technique</a:t>
            </a:r>
            <a:endParaRPr lang="en-US" altLang="zh-CN" sz="26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>
              <a:lnSpc>
                <a:spcPct val="120000"/>
              </a:lnSpc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3.2.1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Optical measurement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principle</a:t>
            </a:r>
          </a:p>
          <a:p>
            <a:pPr marL="0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3.2.2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 and detecting electronics	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3.2.3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Prototype FTSs				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3.2.4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Computation of the spectrum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	</a:t>
            </a:r>
            <a:endParaRPr lang="en-US" altLang="zh-CN" sz="28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3.3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Test results					</a:t>
            </a:r>
          </a:p>
          <a:p>
            <a:pPr marL="0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3.4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Discussion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+mj-lt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1EE-EF2B-4EAF-BAD8-14281F94B9D2}" type="slidenum">
              <a:rPr lang="zh-CN" altLang="en-US"/>
              <a:pPr/>
              <a:t>10</a:t>
            </a:fld>
            <a:endParaRPr lang="en-US" altLang="zh-CN" sz="1800"/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331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331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331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332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28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333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3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" name="Rectangle 1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90600" y="341514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46" y="1715050"/>
            <a:ext cx="7293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3.2.5 Computation of the spectrum</a:t>
            </a:r>
            <a:endParaRPr lang="zh-CN" altLang="zh-CN" sz="2800" b="1" i="1" dirty="0"/>
          </a:p>
        </p:txBody>
      </p:sp>
      <p:sp>
        <p:nvSpPr>
          <p:cNvPr id="6" name="矩形 5"/>
          <p:cNvSpPr/>
          <p:nvPr/>
        </p:nvSpPr>
        <p:spPr>
          <a:xfrm>
            <a:off x="728004" y="2564928"/>
            <a:ext cx="7804325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The easy and popular magnitude calculation method (see section 2.4.3) is used as the phase-correction way of the prototype FTSs. Several </a:t>
            </a:r>
            <a:r>
              <a:rPr lang="en-US" altLang="zh-CN" sz="2000" dirty="0" err="1"/>
              <a:t>apodization</a:t>
            </a:r>
            <a:r>
              <a:rPr lang="en-US" altLang="zh-CN" sz="2000" dirty="0"/>
              <a:t> methods and the zero-padding operation can be chosen in the software panel. The test results given in Section 3.3 were obtained under no </a:t>
            </a:r>
            <a:r>
              <a:rPr lang="en-US" altLang="zh-CN" sz="2000" dirty="0" err="1"/>
              <a:t>apodization</a:t>
            </a:r>
            <a:r>
              <a:rPr lang="en-US" altLang="zh-CN" sz="2000" dirty="0"/>
              <a:t> and no </a:t>
            </a:r>
            <a:r>
              <a:rPr lang="en-US" altLang="zh-CN" sz="2000" dirty="0" smtClean="0"/>
              <a:t>zero-padding </a:t>
            </a:r>
            <a:r>
              <a:rPr lang="en-US" altLang="zh-CN" sz="2000" dirty="0"/>
              <a:t>so that no effect from these operations on the resolutions of the FTSs occurred, that is in order to analyze individually the influence of the beam-folding technique on the performance of the FTSs.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9516-8CFE-48B6-BA98-9B97334358D3}" type="slidenum">
              <a:rPr lang="zh-CN" altLang="en-US"/>
              <a:pPr/>
              <a:t>11</a:t>
            </a:fld>
            <a:endParaRPr lang="en-US" altLang="zh-CN" sz="1800"/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4351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435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22350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616" y="1818406"/>
            <a:ext cx="2333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3.3 Test results </a:t>
            </a:r>
            <a:endParaRPr lang="zh-CN" altLang="en-US" sz="2400" dirty="0"/>
          </a:p>
        </p:txBody>
      </p:sp>
      <p:pic>
        <p:nvPicPr>
          <p:cNvPr id="14417" name="Picture 81" descr="laser6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07" y="0"/>
            <a:ext cx="3145717" cy="668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94104" y="306897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Fig.3.6 </a:t>
            </a:r>
            <a:r>
              <a:rPr lang="en-US" altLang="zh-CN" sz="2000" dirty="0"/>
              <a:t>Test spectra of the He-Ne laser detected by the FTS based on the beam-folding technique. The scan distances are (a) 0.625mm, (b) 1.3 mm; (c) 2.6 mm respectively. The values in the brackets indicate the calculated FWHMs (spectral resolutions).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6A87-56BF-45EC-8BE6-4E0D3E3C1DC4}" type="slidenum">
              <a:rPr lang="zh-CN" altLang="en-US"/>
              <a:pPr/>
              <a:t>12</a:t>
            </a:fld>
            <a:endParaRPr lang="en-US" altLang="zh-CN" sz="1800"/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536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536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536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536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76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90600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15443" name="Picture 83" descr="laser5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1031" y="0"/>
            <a:ext cx="316296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8812" y="292495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Fig.3.7 </a:t>
            </a:r>
            <a:r>
              <a:rPr lang="en-US" altLang="zh-CN" sz="2000" dirty="0"/>
              <a:t>Test spectra of the YAG laser detected by the FTS based on the beam-folding technique. The scan distances are (a) 0.625mm, (b) 1.3 mm; (c) 2.6 mm respectively. The values in the brackets indicate the calculated spectral resolutions.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8AA-EFBC-49C2-B81C-B68D4FE7C691}" type="slidenum">
              <a:rPr lang="zh-CN" altLang="en-US"/>
              <a:pPr/>
              <a:t>13</a:t>
            </a:fld>
            <a:endParaRPr lang="en-US" altLang="zh-CN" sz="1800"/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638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639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6399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6400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990600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3013" name="Picture 5" descr="laser4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955" y="1520825"/>
            <a:ext cx="3464258" cy="526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28638" y="249292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Fig.3.8 </a:t>
            </a:r>
            <a:r>
              <a:rPr lang="en-US" altLang="zh-CN" sz="2000" dirty="0"/>
              <a:t>Test spectra of the diode-pumped solid-state violet (405nm) laser. The numbers of the </a:t>
            </a:r>
            <a:r>
              <a:rPr lang="en-US" altLang="zh-CN" sz="2000" dirty="0" err="1"/>
              <a:t>interferogram</a:t>
            </a:r>
            <a:r>
              <a:rPr lang="en-US" altLang="zh-CN" sz="2000" dirty="0"/>
              <a:t> data sampled are (a) 8k and (b) 16k respectively; the corresponding scan lengths are roughly (a) 0.3mm; (b) 0.625mm.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D115-149A-47B0-AE38-852AE2F9396B}" type="slidenum">
              <a:rPr lang="zh-CN" altLang="en-US"/>
              <a:pPr/>
              <a:t>14</a:t>
            </a:fld>
            <a:endParaRPr lang="en-US" altLang="zh-CN" sz="1800"/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74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7423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742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7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022350" y="3551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17459" name="Picture 51" descr="LampS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608" y="0"/>
            <a:ext cx="307725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73163" y="328498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Fig.3.9 </a:t>
            </a:r>
            <a:r>
              <a:rPr lang="en-US" altLang="zh-CN" sz="2000" dirty="0"/>
              <a:t>Test spectra of lamp S60. The numbers (or scan length) of the sampled </a:t>
            </a:r>
            <a:r>
              <a:rPr lang="en-US" altLang="zh-CN" sz="2000" dirty="0" err="1"/>
              <a:t>interferogram</a:t>
            </a:r>
            <a:r>
              <a:rPr lang="en-US" altLang="zh-CN" sz="2000" dirty="0"/>
              <a:t> data during a scan are (a) 2k (0.08mm), (b) 4k (0.16mm), and (c) 8k (0.31mm).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D92-32A0-418A-AB23-794E77BB3936}" type="slidenum">
              <a:rPr lang="zh-CN" altLang="en-US"/>
              <a:pPr/>
              <a:t>15</a:t>
            </a:fld>
            <a:endParaRPr lang="en-US" altLang="zh-CN" sz="1800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843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843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843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843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844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47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48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84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990600" y="3551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4034" name="Picture 2" descr="RedLED8k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4118" y="1019175"/>
            <a:ext cx="3680276" cy="55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55638" y="350100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Fig.3.10 </a:t>
            </a:r>
            <a:r>
              <a:rPr lang="en-US" altLang="zh-CN" sz="2000" dirty="0"/>
              <a:t>Test spectra of a red LED. The scan length is roughly 0.31mm (8k data). (a) Spectrum without average smoothing, (b) A 10-time averaging spectrum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5B53-2284-4E2D-8045-46D5768430A8}" type="slidenum">
              <a:rPr lang="zh-CN" altLang="en-US"/>
              <a:pPr/>
              <a:t>16</a:t>
            </a:fld>
            <a:endParaRPr lang="en-US" altLang="zh-CN" sz="1800"/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946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946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71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7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8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8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8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990600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831" y="169545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3.4 Discussion</a:t>
            </a:r>
            <a:endParaRPr lang="zh-CN" altLang="zh-CN" sz="2400" b="1" dirty="0"/>
          </a:p>
        </p:txBody>
      </p:sp>
      <p:pic>
        <p:nvPicPr>
          <p:cNvPr id="37" name="Picture 110" descr="LampS60_2kt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8319" y="2089902"/>
            <a:ext cx="52959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112"/>
          <p:cNvSpPr>
            <a:spLocks noChangeArrowheads="1"/>
          </p:cNvSpPr>
          <p:nvPr/>
        </p:nvSpPr>
        <p:spPr bwMode="auto">
          <a:xfrm>
            <a:off x="1761736" y="6021216"/>
            <a:ext cx="64492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Fig.3.12.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Interferogram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lamp S60. Datum length is 2k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7C3-3DD0-4397-B52A-001E047871F7}" type="slidenum">
              <a:rPr lang="zh-CN" altLang="en-US"/>
              <a:pPr/>
              <a:t>17</a:t>
            </a:fld>
            <a:endParaRPr lang="en-US" altLang="zh-CN" sz="1800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0483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049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14320" y="410416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4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</a:t>
            </a:r>
            <a:r>
              <a:rPr lang="en-US" altLang="zh-CN" sz="2400" i="1" dirty="0">
                <a:solidFill>
                  <a:schemeClr val="accent2"/>
                </a:solidFill>
              </a:rPr>
              <a:t>based on the improved beam-folding technique</a:t>
            </a:r>
            <a:r>
              <a:rPr lang="en-US" altLang="zh-CN" sz="2400" dirty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Rectangle 1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1738" y="1916874"/>
            <a:ext cx="89222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4.1 Improved beam-folding technique		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4.2 </a:t>
            </a:r>
            <a:r>
              <a:rPr lang="en-US" altLang="zh-CN" sz="2000" dirty="0">
                <a:solidFill>
                  <a:schemeClr val="accent2"/>
                </a:solidFill>
              </a:rPr>
              <a:t>FTS based on the improved beam-folding </a:t>
            </a:r>
            <a:r>
              <a:rPr lang="en-US" altLang="zh-CN" sz="2000" dirty="0" smtClean="0">
                <a:solidFill>
                  <a:schemeClr val="accent2"/>
                </a:solidFill>
              </a:rPr>
              <a:t>technique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4.3 </a:t>
            </a:r>
            <a:r>
              <a:rPr lang="en-US" altLang="zh-CN" sz="2000" dirty="0">
                <a:solidFill>
                  <a:schemeClr val="accent2"/>
                </a:solidFill>
              </a:rPr>
              <a:t>Results of new FTS	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4.3.1 </a:t>
            </a:r>
            <a:r>
              <a:rPr lang="en-US" altLang="zh-CN" sz="2000" dirty="0">
                <a:solidFill>
                  <a:schemeClr val="accent2"/>
                </a:solidFill>
              </a:rPr>
              <a:t>Comparison of spectra measured by </a:t>
            </a:r>
            <a:r>
              <a:rPr lang="en-US" altLang="zh-CN" sz="2000" dirty="0" smtClean="0">
                <a:solidFill>
                  <a:schemeClr val="accent2"/>
                </a:solidFill>
              </a:rPr>
              <a:t>different  </a:t>
            </a:r>
            <a:r>
              <a:rPr lang="en-US" altLang="zh-CN" sz="2000" dirty="0">
                <a:solidFill>
                  <a:schemeClr val="accent2"/>
                </a:solidFill>
              </a:rPr>
              <a:t>beam-folding </a:t>
            </a:r>
            <a:r>
              <a:rPr lang="en-US" altLang="zh-CN" sz="2000" dirty="0" smtClean="0">
                <a:solidFill>
                  <a:schemeClr val="accent2"/>
                </a:solidFill>
              </a:rPr>
              <a:t>FTSs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4.3.2 </a:t>
            </a:r>
            <a:r>
              <a:rPr lang="en-US" altLang="zh-CN" sz="2000" dirty="0">
                <a:solidFill>
                  <a:schemeClr val="accent2"/>
                </a:solidFill>
              </a:rPr>
              <a:t>Spectra measured by the improved </a:t>
            </a:r>
            <a:r>
              <a:rPr lang="en-US" altLang="zh-CN" sz="2000" dirty="0" smtClean="0">
                <a:solidFill>
                  <a:schemeClr val="accent2"/>
                </a:solidFill>
              </a:rPr>
              <a:t>FTS</a:t>
            </a:r>
            <a:endParaRPr lang="zh-CN" altLang="zh-CN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4.4 </a:t>
            </a:r>
            <a:r>
              <a:rPr lang="en-US" altLang="zh-CN" sz="2000" dirty="0">
                <a:solidFill>
                  <a:schemeClr val="accent2"/>
                </a:solidFill>
              </a:rPr>
              <a:t>Discussion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19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20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15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5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006460" y="327866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3010" name="Picture 2" descr="Retrobeamfo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503" y="2276904"/>
            <a:ext cx="7070993" cy="339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92381" y="5842337"/>
            <a:ext cx="77592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4.1.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Improved beam-folding interferometer realized by retroreflectors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(a) 4-path interferometer, (b) fixed mount FM and movable mount MM for high-order beam-folding interferometer.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7162" y="1725683"/>
            <a:ext cx="816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4.1 Improved beam-folding technique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2C31-A369-480F-9809-1AD3C97DF5BD}" type="slidenum">
              <a:rPr lang="zh-CN" altLang="en-US"/>
              <a:pPr/>
              <a:t>19</a:t>
            </a:fld>
            <a:endParaRPr lang="en-US" altLang="zh-CN" sz="1800"/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253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253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2543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25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25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38225" y="228600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4034" name="Picture 2" descr="Retro_symmetric_thesis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8505" y="2420916"/>
            <a:ext cx="5153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4412" y="1698138"/>
            <a:ext cx="7747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4.2 FTS based on the improved beam-folding technique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120" y="5507353"/>
            <a:ext cx="8463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Fig.4.2 </a:t>
            </a:r>
            <a:r>
              <a:rPr lang="en-US" altLang="zh-CN" sz="2000" dirty="0"/>
              <a:t>Photo of the FTS based on the improved beam-folding technique.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0E03-C7C1-4F51-AA11-E87577FC364C}" type="slidenum">
              <a:rPr lang="zh-CN" altLang="en-US"/>
              <a:pPr/>
              <a:t>2</a:t>
            </a:fld>
            <a:endParaRPr lang="en-US" altLang="zh-CN" sz="1800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8575" y="441325"/>
            <a:ext cx="9010650" cy="1050925"/>
            <a:chOff x="0" y="0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" name="矩形 1"/>
          <p:cNvSpPr/>
          <p:nvPr/>
        </p:nvSpPr>
        <p:spPr>
          <a:xfrm>
            <a:off x="107627" y="1438258"/>
            <a:ext cx="8931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3.1 Beam-folding technique</a:t>
            </a:r>
          </a:p>
        </p:txBody>
      </p:sp>
      <p:pic>
        <p:nvPicPr>
          <p:cNvPr id="40962" name="Picture 2" descr="Hibeamfolding'''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7060" y="1899923"/>
            <a:ext cx="34988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1470926" y="5961644"/>
            <a:ext cx="6441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just"/>
            <a:r>
              <a:rPr lang="en-US" altLang="zh-CN" sz="2000" dirty="0"/>
              <a:t>Fig. 3.1 High-order-path ultra-sensitive interferometer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990600" y="11747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42F4-AD0F-43F0-861E-8829B44985C0}" type="slidenum">
              <a:rPr lang="zh-CN" altLang="en-US"/>
              <a:pPr/>
              <a:t>20</a:t>
            </a:fld>
            <a:endParaRPr lang="en-US" altLang="zh-CN" sz="1800"/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355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355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356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67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68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35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7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7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22350" y="35401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136" y="1695228"/>
            <a:ext cx="8821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4.3 Results of new FTS</a:t>
            </a:r>
            <a:endParaRPr lang="zh-CN" altLang="zh-CN" sz="2400" b="1" dirty="0"/>
          </a:p>
          <a:p>
            <a:r>
              <a:rPr lang="en-US" altLang="zh-CN" sz="2000" dirty="0"/>
              <a:t>4.3.1 Comparison of spectra measured by </a:t>
            </a:r>
            <a:r>
              <a:rPr lang="en-US" altLang="zh-CN" sz="2000" dirty="0" smtClean="0"/>
              <a:t>different </a:t>
            </a:r>
            <a:r>
              <a:rPr lang="en-US" altLang="zh-CN" sz="2000" dirty="0"/>
              <a:t>beam-folding FTSs </a:t>
            </a:r>
            <a:endParaRPr lang="zh-CN" altLang="en-US" sz="2000" dirty="0"/>
          </a:p>
        </p:txBody>
      </p:sp>
      <p:pic>
        <p:nvPicPr>
          <p:cNvPr id="45058" name="Picture 2" descr="Fig4_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8838" y="0"/>
            <a:ext cx="317516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9683" y="306897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Fig.4.3.</a:t>
            </a:r>
            <a:r>
              <a:rPr lang="en-US" altLang="zh-CN" sz="2000" dirty="0"/>
              <a:t>	Spectra detected by the FTS based on the improved beam-folding technique. The scan distance is 20.74 mm; the light sources are (a) He-Ne laser, (b) YAG laser and (c) diode violet laser. The value in the bracket in Fig.4.6 (a) indicates the calculated spectral resolution at the He-Ne laser wavelength.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8640-A975-4CC7-8DF0-1E0D54B3AD4A}" type="slidenum">
              <a:rPr lang="zh-CN" altLang="en-US"/>
              <a:pPr/>
              <a:t>21</a:t>
            </a:fld>
            <a:endParaRPr lang="en-US" altLang="zh-CN" sz="1800"/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458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91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9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45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9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017854" y="341514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6082" name="Picture 2" descr="Hglamp_retro_symm_zerocross512k_600um_filter400Hz_NewB300V_ave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4192" y="1647825"/>
            <a:ext cx="6162060" cy="411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4975" y="5742281"/>
            <a:ext cx="8241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Fig.4.4 </a:t>
            </a:r>
            <a:r>
              <a:rPr lang="en-US" altLang="zh-CN" sz="2000" dirty="0"/>
              <a:t>Spectrum of mercury (Hg) lamp with a scan length of 20.74mm. The values in the brackets indicate the specification values of the spectral line wavenumbers.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9795-1951-4BC9-9E01-53E50F7FBB25}" type="slidenum">
              <a:rPr lang="zh-CN" altLang="en-US"/>
              <a:pPr/>
              <a:t>22</a:t>
            </a:fld>
            <a:endParaRPr lang="en-US" altLang="zh-CN" sz="1800"/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5615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5616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56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011855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47106" name="Picture 2" descr="Nalam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545096"/>
            <a:ext cx="6513483" cy="426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4975" y="5589180"/>
            <a:ext cx="8596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Fig.4.8 Spectrum of sodium (Na) lamp measured with a scan length of 20.74mm. The values in the brackets indicate the specification values of the spectral line wavenumbers.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53A0-7D55-4CF6-B0F6-8DF3A7736EB8}" type="slidenum">
              <a:rPr lang="zh-CN" altLang="en-US"/>
              <a:pPr/>
              <a:t>23</a:t>
            </a:fld>
            <a:endParaRPr lang="en-US" altLang="zh-CN" sz="1800"/>
          </a:p>
        </p:txBody>
      </p:sp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662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66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662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663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663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40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66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65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990600" y="396283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Chapter 4 </a:t>
            </a:r>
          </a:p>
          <a:p>
            <a:r>
              <a:rPr lang="en-US" altLang="zh-CN" sz="2400" i="1" dirty="0" smtClean="0">
                <a:solidFill>
                  <a:schemeClr val="accent2"/>
                </a:solidFill>
              </a:rPr>
              <a:t>FTS based on the improved beam-folding technique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基于改进光束折叠技术的傅里叶变换光谱仪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885" y="1916874"/>
            <a:ext cx="2850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4.4 Discussion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7B47-7F38-44E7-8D86-E0FFAA82EBC2}" type="slidenum">
              <a:rPr lang="zh-CN" altLang="en-US"/>
              <a:pPr/>
              <a:t>24</a:t>
            </a:fld>
            <a:endParaRPr lang="en-US" altLang="zh-CN" sz="1800"/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765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765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76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63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6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76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6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72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75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1800" b="1" i="1">
              <a:sym typeface="宋体" pitchFamily="2" charset="-122"/>
            </a:endParaRPr>
          </a:p>
        </p:txBody>
      </p:sp>
      <p:sp>
        <p:nvSpPr>
          <p:cNvPr id="27677" name="Rectangle 61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" b="1" i="1">
                <a:sym typeface="宋体" pitchFamily="2" charset="-122"/>
              </a:rPr>
              <a:t> </a:t>
            </a:r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7678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80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682" name="Rectangle 7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990600" y="23812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1BB7-FD8D-4019-99D9-0723D14608B5}" type="slidenum">
              <a:rPr lang="zh-CN" altLang="en-US"/>
              <a:pPr/>
              <a:t>25</a:t>
            </a:fld>
            <a:endParaRPr lang="en-US" altLang="zh-CN" sz="1800"/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867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87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88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86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990600" y="269591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4EAB-837B-4EB7-B96A-2BFC586C941A}" type="slidenum">
              <a:rPr lang="zh-CN" altLang="en-US"/>
              <a:pPr/>
              <a:t>26</a:t>
            </a:fld>
            <a:endParaRPr lang="en-US" altLang="zh-CN" sz="1800"/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11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1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97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16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18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720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90600" y="24229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B8DD-4154-4983-AEEC-7EA6F211A8A8}" type="slidenum">
              <a:rPr lang="zh-CN" altLang="en-US"/>
              <a:pPr/>
              <a:t>27</a:t>
            </a:fld>
            <a:endParaRPr lang="en-US" altLang="zh-CN" sz="1800"/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3072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3072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0728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07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35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36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307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3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15979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CFDB-E9D4-4429-83E9-9D7C5EC5943F}" type="slidenum">
              <a:rPr lang="zh-CN" altLang="en-US"/>
              <a:pPr/>
              <a:t>28</a:t>
            </a:fld>
            <a:endParaRPr lang="en-US" altLang="zh-CN" sz="1800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3174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3174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174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3175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59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60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317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022350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12197" y="5733256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2.25)</a:t>
            </a:r>
            <a:endParaRPr lang="zh-CN" altLang="en-US" sz="2400" dirty="0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037680" y="346871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C079-4FB1-46B7-950D-ACBED98036D7}" type="slidenum">
              <a:rPr lang="zh-CN" altLang="en-US"/>
              <a:pPr/>
              <a:t>3</a:t>
            </a:fld>
            <a:endParaRPr lang="en-US" altLang="zh-CN" sz="1800"/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0638" y="441325"/>
            <a:ext cx="9009062" cy="1050925"/>
            <a:chOff x="0" y="0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51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990600" y="11747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380" y="1700856"/>
            <a:ext cx="7996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When </a:t>
            </a:r>
            <a:r>
              <a:rPr lang="en-US" altLang="zh-CN" sz="2000" dirty="0"/>
              <a:t>the movable mirror scans a distance, the intensity,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of the interference fringes at the detector, PD, varies as:</a:t>
            </a:r>
            <a:endParaRPr lang="zh-CN" altLang="en-US" sz="2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9191858"/>
              </p:ext>
            </p:extLst>
          </p:nvPr>
        </p:nvGraphicFramePr>
        <p:xfrm>
          <a:off x="2260207" y="2516873"/>
          <a:ext cx="3801317" cy="504042"/>
        </p:xfrm>
        <a:graphic>
          <a:graphicData uri="http://schemas.openxmlformats.org/presentationml/2006/ole">
            <p:oleObj spid="_x0000_s42183" name="公式" r:id="rId3" imgW="1727200" imgH="22860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7701018" y="249337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(3.1)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5438" y="3231122"/>
            <a:ext cx="8221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where </a:t>
            </a:r>
            <a:r>
              <a:rPr lang="en-US" altLang="zh-CN" sz="2000" dirty="0" smtClean="0"/>
              <a:t>    is </a:t>
            </a:r>
            <a:r>
              <a:rPr lang="en-US" altLang="zh-CN" sz="2000" dirty="0"/>
              <a:t>the maximum intensity of the fringes,  </a:t>
            </a:r>
            <a:r>
              <a:rPr lang="en-US" altLang="zh-CN" sz="2000" dirty="0" smtClean="0"/>
              <a:t>    is </a:t>
            </a:r>
            <a:r>
              <a:rPr lang="en-US" altLang="zh-CN" sz="2000" dirty="0"/>
              <a:t>the displacement from the ZPD position of the mirror, and  </a:t>
            </a:r>
            <a:r>
              <a:rPr lang="en-US" altLang="zh-CN" sz="2000" dirty="0" smtClean="0"/>
              <a:t>    is </a:t>
            </a:r>
            <a:r>
              <a:rPr lang="en-US" altLang="zh-CN" sz="2000" dirty="0"/>
              <a:t>the wavenumber of the monochromatic light source used in the interferometer.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the special beam-folding interferometer, the intensity will vary as:</a:t>
            </a:r>
            <a:endParaRPr lang="zh-CN" altLang="en-US" sz="20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568214"/>
              </p:ext>
            </p:extLst>
          </p:nvPr>
        </p:nvGraphicFramePr>
        <p:xfrm>
          <a:off x="2295518" y="4861708"/>
          <a:ext cx="3816318" cy="474568"/>
        </p:xfrm>
        <a:graphic>
          <a:graphicData uri="http://schemas.openxmlformats.org/presentationml/2006/ole">
            <p:oleObj spid="_x0000_s42184" name="公式" r:id="rId4" imgW="1841500" imgH="228600" progId="Equation.3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7701017" y="4861708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3.2)</a:t>
            </a:r>
            <a:endParaRPr lang="zh-CN" altLang="en-US" sz="240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6844193"/>
              </p:ext>
            </p:extLst>
          </p:nvPr>
        </p:nvGraphicFramePr>
        <p:xfrm>
          <a:off x="1185327" y="3231122"/>
          <a:ext cx="267690" cy="401536"/>
        </p:xfrm>
        <a:graphic>
          <a:graphicData uri="http://schemas.openxmlformats.org/presentationml/2006/ole">
            <p:oleObj spid="_x0000_s42185" name="公式" r:id="rId5" imgW="152334" imgH="228501" progId="Equation.3">
              <p:embed/>
            </p:oleObj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0224960"/>
              </p:ext>
            </p:extLst>
          </p:nvPr>
        </p:nvGraphicFramePr>
        <p:xfrm>
          <a:off x="6004519" y="3231122"/>
          <a:ext cx="279400" cy="352926"/>
        </p:xfrm>
        <a:graphic>
          <a:graphicData uri="http://schemas.openxmlformats.org/presentationml/2006/ole">
            <p:oleObj spid="_x0000_s42186" name="公式" r:id="rId6" imgW="177646" imgH="228402" progId="Equation.3">
              <p:embed/>
            </p:oleObj>
          </a:graphicData>
        </a:graphic>
      </p:graphicFrame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713263"/>
              </p:ext>
            </p:extLst>
          </p:nvPr>
        </p:nvGraphicFramePr>
        <p:xfrm>
          <a:off x="4978736" y="3531844"/>
          <a:ext cx="300831" cy="360997"/>
        </p:xfrm>
        <a:graphic>
          <a:graphicData uri="http://schemas.openxmlformats.org/presentationml/2006/ole">
            <p:oleObj spid="_x0000_s42187" name="公式" r:id="rId7" imgW="19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1052253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4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037680" y="346871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6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037680" y="327868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0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037680" y="346871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7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008157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4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033417" y="255945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2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006411" y="346871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990600" y="326968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037680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5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092" y="642940"/>
            <a:ext cx="9009063" cy="1052512"/>
            <a:chOff x="0" y="1536"/>
            <a:chExt cx="5675" cy="663"/>
          </a:xfrm>
        </p:grpSpPr>
        <p:grpSp>
          <p:nvGrpSpPr>
            <p:cNvPr id="3078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pSp>
          <p:nvGrpSpPr>
            <p:cNvPr id="3079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sp>
          <p:nvSpPr>
            <p:cNvPr id="308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08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063555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基于棱镜光速折叠技术的傅里叶变换光谱仪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F24-763D-4113-B707-48A4B31DA9E1}" type="slidenum">
              <a:rPr lang="zh-CN" altLang="en-US"/>
              <a:pPr/>
              <a:t>4</a:t>
            </a:fld>
            <a:endParaRPr lang="en-US" altLang="zh-CN" sz="1800"/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988616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pic>
        <p:nvPicPr>
          <p:cNvPr id="6218" name="Picture 74" descr="interferencefrin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4770" y="1647825"/>
            <a:ext cx="6480540" cy="33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7477" y="5229150"/>
            <a:ext cx="6855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Fig. 3.2 Interference fringes of two interferometers. TRACE 2 obtained with a 4-path interferometer and TRACE 1 from a conventional Michelson interferometer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B206-D835-473E-A437-24C0B51326A1}" type="slidenum">
              <a:rPr lang="zh-CN" altLang="en-US"/>
              <a:pPr/>
              <a:t>5</a:t>
            </a:fld>
            <a:endParaRPr lang="en-US" altLang="zh-CN" sz="1800"/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71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8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88616" y="341514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010" y="1537919"/>
            <a:ext cx="7970837" cy="123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3.2 UV-visible FTS based on the beam-folding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technique</a:t>
            </a:r>
          </a:p>
          <a:p>
            <a:r>
              <a:rPr lang="en-US" altLang="zh-CN" sz="2400" b="1" i="1" dirty="0" smtClean="0"/>
              <a:t>     </a:t>
            </a:r>
            <a:r>
              <a:rPr lang="en-US" altLang="zh-CN" sz="2000" b="1" i="1" dirty="0" smtClean="0"/>
              <a:t>3.2.1 </a:t>
            </a:r>
            <a:r>
              <a:rPr lang="en-US" altLang="zh-CN" sz="2000" b="1" i="1" dirty="0"/>
              <a:t>Optical measurement principle</a:t>
            </a:r>
            <a:endParaRPr lang="zh-CN" altLang="zh-CN" sz="2000" b="1" i="1" dirty="0"/>
          </a:p>
          <a:p>
            <a:pPr marL="0">
              <a:lnSpc>
                <a:spcPct val="120000"/>
              </a:lnSpc>
            </a:pP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280" name="Picture 112" descr="FTSsetupThe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263" y="2420916"/>
            <a:ext cx="7442584" cy="339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11115" y="6021216"/>
            <a:ext cx="7414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Fig.3.3.	Setup of the FTS based on the beam-folding technique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9CC5-2CCC-4F06-9E81-CF876D532DFF}" type="slidenum">
              <a:rPr lang="zh-CN" altLang="en-US"/>
              <a:pPr/>
              <a:t>6</a:t>
            </a:fld>
            <a:endParaRPr lang="en-US" altLang="zh-CN" sz="1800"/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215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88616" y="258762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505" y="1732782"/>
            <a:ext cx="862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resultant optical path difference is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in the tracking interferometer, the AC component of the </a:t>
            </a:r>
            <a:r>
              <a:rPr lang="en-US" altLang="zh-CN" sz="2000" dirty="0" err="1"/>
              <a:t>interferogram</a:t>
            </a:r>
            <a:r>
              <a:rPr lang="en-US" altLang="zh-CN" sz="2000" dirty="0"/>
              <a:t> is</a:t>
            </a:r>
            <a:endParaRPr lang="zh-CN" altLang="en-US" sz="2000" dirty="0"/>
          </a:p>
        </p:txBody>
      </p:sp>
      <p:sp>
        <p:nvSpPr>
          <p:cNvPr id="3" name="Rectangle 1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4443658"/>
              </p:ext>
            </p:extLst>
          </p:nvPr>
        </p:nvGraphicFramePr>
        <p:xfrm>
          <a:off x="4730266" y="1732782"/>
          <a:ext cx="434975" cy="386644"/>
        </p:xfrm>
        <a:graphic>
          <a:graphicData uri="http://schemas.openxmlformats.org/presentationml/2006/ole">
            <p:oleObj spid="_x0000_s8629" name="公式" r:id="rId3" imgW="253890" imgH="228501" progId="Equation.3">
              <p:embed/>
            </p:oleObj>
          </a:graphicData>
        </a:graphic>
      </p:graphicFrame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7605456"/>
              </p:ext>
            </p:extLst>
          </p:nvPr>
        </p:nvGraphicFramePr>
        <p:xfrm>
          <a:off x="3059874" y="2739252"/>
          <a:ext cx="2781382" cy="394989"/>
        </p:xfrm>
        <a:graphic>
          <a:graphicData uri="http://schemas.openxmlformats.org/presentationml/2006/ole">
            <p:oleObj spid="_x0000_s8630" name="公式" r:id="rId4" imgW="1612900" imgH="2286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596252" y="2734131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(3.3)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975" y="3354621"/>
            <a:ext cx="7953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Where      </a:t>
            </a:r>
            <a:r>
              <a:rPr lang="en-US" altLang="zh-CN" sz="2000" dirty="0"/>
              <a:t>is the maximum intensity of the tracking fringes,  </a:t>
            </a:r>
            <a:r>
              <a:rPr lang="en-US" altLang="zh-CN" sz="2000" dirty="0" smtClean="0"/>
              <a:t>      is </a:t>
            </a:r>
            <a:r>
              <a:rPr lang="en-US" altLang="zh-CN" sz="2000" dirty="0"/>
              <a:t>the displacement of the mirror and</a:t>
            </a:r>
            <a:r>
              <a:rPr lang="en-US" altLang="zh-CN" sz="2000" i="1" dirty="0"/>
              <a:t> </a:t>
            </a:r>
            <a:r>
              <a:rPr lang="en-US" altLang="zh-CN" sz="2000" baseline="-25000" dirty="0"/>
              <a:t> </a:t>
            </a:r>
            <a:r>
              <a:rPr lang="en-US" altLang="zh-CN" sz="2000" baseline="-25000" dirty="0" smtClean="0"/>
              <a:t>         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the wavenumber of the He-Ne laser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While the optical path difference is  </a:t>
            </a:r>
            <a:r>
              <a:rPr lang="en-US" altLang="zh-CN" sz="2000" dirty="0" smtClean="0"/>
              <a:t>        in </a:t>
            </a:r>
            <a:r>
              <a:rPr lang="en-US" altLang="zh-CN" sz="2000" dirty="0"/>
              <a:t>the measurement interferometer, the AC component of the </a:t>
            </a:r>
            <a:r>
              <a:rPr lang="en-US" altLang="zh-CN" sz="2000" dirty="0" err="1"/>
              <a:t>interferogram</a:t>
            </a:r>
            <a:r>
              <a:rPr lang="en-US" altLang="zh-CN" sz="2000" dirty="0"/>
              <a:t> is: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16" name="Rectangle 1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4913875"/>
              </p:ext>
            </p:extLst>
          </p:nvPr>
        </p:nvGraphicFramePr>
        <p:xfrm>
          <a:off x="1331730" y="3360379"/>
          <a:ext cx="344370" cy="393566"/>
        </p:xfrm>
        <a:graphic>
          <a:graphicData uri="http://schemas.openxmlformats.org/presentationml/2006/ole">
            <p:oleObj spid="_x0000_s8631" name="公式" r:id="rId5" imgW="203112" imgH="228501" progId="Equation.3">
              <p:embed/>
            </p:oleObj>
          </a:graphicData>
        </a:graphic>
      </p:graphicFrame>
      <p:sp>
        <p:nvSpPr>
          <p:cNvPr id="18" name="Rectangle 1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7330514"/>
              </p:ext>
            </p:extLst>
          </p:nvPr>
        </p:nvGraphicFramePr>
        <p:xfrm>
          <a:off x="7195066" y="3309727"/>
          <a:ext cx="354964" cy="448376"/>
        </p:xfrm>
        <a:graphic>
          <a:graphicData uri="http://schemas.openxmlformats.org/presentationml/2006/ole">
            <p:oleObj spid="_x0000_s8632" name="公式" r:id="rId6" imgW="177646" imgH="228402" progId="Equation.3">
              <p:embed/>
            </p:oleObj>
          </a:graphicData>
        </a:graphic>
      </p:graphicFrame>
      <p:sp>
        <p:nvSpPr>
          <p:cNvPr id="20" name="Rectangle 1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181061"/>
              </p:ext>
            </p:extLst>
          </p:nvPr>
        </p:nvGraphicFramePr>
        <p:xfrm>
          <a:off x="4060809" y="3651950"/>
          <a:ext cx="350837" cy="421004"/>
        </p:xfrm>
        <a:graphic>
          <a:graphicData uri="http://schemas.openxmlformats.org/presentationml/2006/ole">
            <p:oleObj spid="_x0000_s8633" name="公式" r:id="rId7" imgW="190500" imgH="228600" progId="Equation.3">
              <p:embed/>
            </p:oleObj>
          </a:graphicData>
        </a:graphic>
      </p:graphicFrame>
      <p:sp>
        <p:nvSpPr>
          <p:cNvPr id="2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0784297"/>
              </p:ext>
            </p:extLst>
          </p:nvPr>
        </p:nvGraphicFramePr>
        <p:xfrm>
          <a:off x="5220054" y="3986924"/>
          <a:ext cx="434975" cy="386644"/>
        </p:xfrm>
        <a:graphic>
          <a:graphicData uri="http://schemas.openxmlformats.org/presentationml/2006/ole">
            <p:oleObj spid="_x0000_s8634" name="公式" r:id="rId8" imgW="253890" imgH="228501" progId="Equation.3">
              <p:embed/>
            </p:oleObj>
          </a:graphicData>
        </a:graphic>
      </p:graphicFrame>
      <p:sp>
        <p:nvSpPr>
          <p:cNvPr id="24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0024756"/>
              </p:ext>
            </p:extLst>
          </p:nvPr>
        </p:nvGraphicFramePr>
        <p:xfrm>
          <a:off x="3045473" y="4945203"/>
          <a:ext cx="3053054" cy="504042"/>
        </p:xfrm>
        <a:graphic>
          <a:graphicData uri="http://schemas.openxmlformats.org/presentationml/2006/ole">
            <p:oleObj spid="_x0000_s8635" name="公式" r:id="rId9" imgW="2019300" imgH="330200" progId="Equation.3">
              <p:embed/>
            </p:oleObj>
          </a:graphicData>
        </a:graphic>
      </p:graphicFrame>
      <p:sp>
        <p:nvSpPr>
          <p:cNvPr id="51" name="矩形 50"/>
          <p:cNvSpPr/>
          <p:nvPr/>
        </p:nvSpPr>
        <p:spPr>
          <a:xfrm>
            <a:off x="7594537" y="499716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smtClean="0"/>
              <a:t>3.4)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8266" y="5661186"/>
            <a:ext cx="742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Where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   , </a:t>
            </a:r>
            <a:r>
              <a:rPr lang="en-US" altLang="zh-CN" sz="2000" dirty="0"/>
              <a:t>a function of the wavenumber </a:t>
            </a:r>
            <a:r>
              <a:rPr lang="en-US" altLang="zh-CN" sz="2000" i="1" dirty="0">
                <a:sym typeface="Symbol"/>
              </a:rPr>
              <a:t></a:t>
            </a:r>
            <a:r>
              <a:rPr lang="en-US" altLang="zh-CN" sz="2000" dirty="0" smtClean="0"/>
              <a:t>,  </a:t>
            </a:r>
            <a:r>
              <a:rPr lang="en-US" altLang="zh-CN" sz="2000" dirty="0"/>
              <a:t>is the spectrum of the measurement input beam that can be deduced by means of Fourier-transforming </a:t>
            </a:r>
            <a:r>
              <a:rPr lang="en-US" altLang="zh-CN" sz="2000" dirty="0" smtClean="0"/>
              <a:t>of       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29" name="Rectangle 2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5578038"/>
              </p:ext>
            </p:extLst>
          </p:nvPr>
        </p:nvGraphicFramePr>
        <p:xfrm>
          <a:off x="1475742" y="5733192"/>
          <a:ext cx="507418" cy="287994"/>
        </p:xfrm>
        <a:graphic>
          <a:graphicData uri="http://schemas.openxmlformats.org/presentationml/2006/ole">
            <p:oleObj spid="_x0000_s8636" name="公式" r:id="rId10" imgW="355292" imgH="203024" progId="Equation.3">
              <p:embed/>
            </p:oleObj>
          </a:graphicData>
        </a:graphic>
      </p:graphicFrame>
      <p:sp>
        <p:nvSpPr>
          <p:cNvPr id="31" name="Rectangle 2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4906951"/>
              </p:ext>
            </p:extLst>
          </p:nvPr>
        </p:nvGraphicFramePr>
        <p:xfrm>
          <a:off x="3563916" y="6258592"/>
          <a:ext cx="331120" cy="418257"/>
        </p:xfrm>
        <a:graphic>
          <a:graphicData uri="http://schemas.openxmlformats.org/presentationml/2006/ole">
            <p:oleObj spid="_x0000_s8637" name="公式" r:id="rId11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51DD-A3D1-476C-A0D9-736537FE26C5}" type="slidenum">
              <a:rPr lang="zh-CN" altLang="en-US"/>
              <a:pPr/>
              <a:t>7</a:t>
            </a:fld>
            <a:endParaRPr lang="en-US" altLang="zh-CN" sz="180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31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38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90600" y="327866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202" y="1696042"/>
            <a:ext cx="80921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/>
              <a:t>For a </a:t>
            </a:r>
            <a:r>
              <a:rPr lang="en-US" altLang="zh-CN" sz="2000" dirty="0" err="1" smtClean="0"/>
              <a:t>HeNe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laser wavelength at </a:t>
            </a:r>
            <a:r>
              <a:rPr lang="en-US" altLang="zh-CN" sz="2000" b="1" dirty="0"/>
              <a:t>632.8 nm</a:t>
            </a:r>
            <a:r>
              <a:rPr lang="en-US" altLang="zh-CN" sz="2000" dirty="0"/>
              <a:t>, in our four-path beam-folding FTS, we apply two sampling points at zero-crossings per fringe, the optical path difference is </a:t>
            </a:r>
            <a:r>
              <a:rPr lang="en-US" altLang="zh-CN" sz="2000" b="1" dirty="0"/>
              <a:t>79.1 nm (= 632.8/8). </a:t>
            </a:r>
            <a:r>
              <a:rPr lang="en-US" altLang="zh-CN" sz="2000" dirty="0"/>
              <a:t>According to the Nyquist sampling theorem, the shortest detectable wavelength is </a:t>
            </a:r>
            <a:r>
              <a:rPr lang="en-US" altLang="zh-CN" sz="2000" b="1" dirty="0"/>
              <a:t>158.2 nm, </a:t>
            </a:r>
            <a:r>
              <a:rPr lang="en-US" altLang="zh-CN" sz="2000" dirty="0"/>
              <a:t>or wavenumber at </a:t>
            </a:r>
            <a:r>
              <a:rPr lang="en-US" altLang="zh-CN" sz="2000" b="1" dirty="0"/>
              <a:t>63211 cm</a:t>
            </a:r>
            <a:r>
              <a:rPr lang="en-US" altLang="zh-CN" sz="2000" b="1" baseline="30000" dirty="0"/>
              <a:t>-1</a:t>
            </a:r>
            <a:r>
              <a:rPr lang="en-US" altLang="zh-CN" sz="2000" dirty="0"/>
              <a:t>. However, the detectable spectral region is also limited by the optical components such as the beam splitter and photodetector in the FTS.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59F-410A-4EBA-B524-D14CFF1BB4A2}" type="slidenum">
              <a:rPr lang="zh-CN" altLang="en-US"/>
              <a:pPr/>
              <a:t>8</a:t>
            </a:fld>
            <a:endParaRPr lang="en-US" altLang="zh-CN" sz="1800"/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79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81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12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8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99422" y="346869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2572" y="1599221"/>
            <a:ext cx="6462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/>
              <a:t>3.2.2 </a:t>
            </a:r>
            <a:r>
              <a:rPr lang="en-US" altLang="zh-CN" sz="2400" b="1" i="1" dirty="0"/>
              <a:t>Control and detecting electronics</a:t>
            </a:r>
            <a:endParaRPr lang="zh-CN" altLang="zh-CN" sz="2400" b="1" i="1" dirty="0"/>
          </a:p>
        </p:txBody>
      </p:sp>
      <p:pic>
        <p:nvPicPr>
          <p:cNvPr id="11377" name="Picture 113" descr="ElectroSet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748" y="2420916"/>
            <a:ext cx="6048504" cy="307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73163" y="5775189"/>
            <a:ext cx="698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Fig.3.4. </a:t>
            </a:r>
            <a:r>
              <a:rPr lang="en-US" altLang="zh-CN" sz="2000" dirty="0"/>
              <a:t>Control and detecting electronics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C276-1C76-44F7-A9D2-D9567F1281D3}" type="slidenum">
              <a:rPr lang="zh-CN" altLang="en-US"/>
              <a:pPr/>
              <a:t>9</a:t>
            </a:fld>
            <a:endParaRPr lang="en-US" altLang="zh-CN" sz="1800"/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638" y="642938"/>
            <a:ext cx="9009062" cy="1052512"/>
            <a:chOff x="0" y="0"/>
            <a:chExt cx="5675" cy="663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303" name="Rectangle 11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304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latin typeface="Times New Roman" pitchFamily="18" charset="0"/>
                <a:sym typeface="Times New Roman" pitchFamily="18" charset="0"/>
              </a:rPr>
              <a:t> </a:t>
            </a:r>
            <a:endParaRPr lang="en-US" altLang="zh-CN" sz="800" b="1" i="1">
              <a:sym typeface="宋体" pitchFamily="2" charset="-122"/>
            </a:endParaRPr>
          </a:p>
          <a:p>
            <a:endParaRPr lang="zh-CN" altLang="en-US" sz="1800" b="1" i="1">
              <a:sym typeface="宋体" pitchFamily="2" charset="-122"/>
            </a:endParaRPr>
          </a:p>
        </p:txBody>
      </p:sp>
      <p:sp>
        <p:nvSpPr>
          <p:cNvPr id="1230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30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976456" y="341514"/>
            <a:ext cx="79914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400" b="1" dirty="0">
                <a:solidFill>
                  <a:srgbClr val="0033CC"/>
                </a:solidFill>
                <a:sym typeface="Arial" pitchFamily="34" charset="0"/>
              </a:rPr>
              <a:t>Chapter 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3 </a:t>
            </a:r>
            <a:endParaRPr lang="en-US" altLang="zh-CN" sz="2400" b="1" dirty="0">
              <a:solidFill>
                <a:srgbClr val="0033CC"/>
              </a:solidFill>
              <a:sym typeface="Arial" pitchFamily="34" charset="0"/>
            </a:endParaRPr>
          </a:p>
          <a:p>
            <a:r>
              <a:rPr lang="en-US" altLang="zh-CN" sz="2400" i="1" dirty="0">
                <a:solidFill>
                  <a:srgbClr val="0070C0"/>
                </a:solidFill>
              </a:rPr>
              <a:t>FTS Based on the Prism Mirror Beam-folding Technique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(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基于棱镜</a:t>
            </a:r>
            <a:r>
              <a:rPr lang="zh-CN" altLang="en-US" sz="2400" b="1" dirty="0">
                <a:solidFill>
                  <a:srgbClr val="0033CC"/>
                </a:solidFill>
                <a:sym typeface="Arial" pitchFamily="34" charset="0"/>
              </a:rPr>
              <a:t>光束折叠</a:t>
            </a:r>
            <a:r>
              <a:rPr lang="zh-CN" altLang="en-US" sz="2400" b="1" dirty="0" smtClean="0">
                <a:solidFill>
                  <a:srgbClr val="0033CC"/>
                </a:solidFill>
                <a:sym typeface="Arial" pitchFamily="34" charset="0"/>
              </a:rPr>
              <a:t>技术的傅里叶变换光谱仪</a:t>
            </a:r>
            <a:r>
              <a:rPr lang="en-US" altLang="zh-CN" sz="2400" b="1" dirty="0" smtClean="0">
                <a:solidFill>
                  <a:srgbClr val="0033CC"/>
                </a:solidFill>
                <a:sym typeface="Arial" pitchFamily="34" charset="0"/>
              </a:rPr>
              <a:t>)</a:t>
            </a:r>
            <a:endParaRPr lang="zh-CN" altLang="en-US" sz="2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975" y="1695450"/>
            <a:ext cx="322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3.2.3 </a:t>
            </a:r>
            <a:r>
              <a:rPr lang="en-US" altLang="zh-CN" sz="2400" b="1" i="1" dirty="0"/>
              <a:t>Prototype FTSs</a:t>
            </a:r>
            <a:endParaRPr lang="zh-CN" altLang="zh-CN" sz="2400" b="1" i="1" dirty="0"/>
          </a:p>
        </p:txBody>
      </p:sp>
      <p:pic>
        <p:nvPicPr>
          <p:cNvPr id="12403" name="Picture 115" descr="FTSv2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1469" y="2331105"/>
            <a:ext cx="3832225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58227" y="5451706"/>
            <a:ext cx="7026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Fig.3.5 </a:t>
            </a:r>
            <a:r>
              <a:rPr lang="en-US" altLang="zh-CN" sz="2000" dirty="0"/>
              <a:t>Photo of FTS based on the beam-folding technique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Pages>0</Pages>
  <Words>1669</Words>
  <Characters>0</Characters>
  <Application>Microsoft Office PowerPoint</Application>
  <DocSecurity>0</DocSecurity>
  <PresentationFormat>全屏显示(4:3)</PresentationFormat>
  <Lines>0</Lines>
  <Paragraphs>240</Paragraphs>
  <Slides>39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Default Design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ouc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xzwang</dc:creator>
  <cp:lastModifiedBy>lenovo</cp:lastModifiedBy>
  <cp:revision>415</cp:revision>
  <dcterms:created xsi:type="dcterms:W3CDTF">2007-06-04T08:31:00Z</dcterms:created>
  <dcterms:modified xsi:type="dcterms:W3CDTF">2016-11-25T04:39:14Z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